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2" r:id="rId2"/>
    <p:sldId id="273" r:id="rId3"/>
    <p:sldId id="275" r:id="rId4"/>
    <p:sldId id="276" r:id="rId5"/>
    <p:sldId id="277" r:id="rId6"/>
    <p:sldId id="279"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950EE-6415-402B-8A75-264209EC4EAE}" v="14" dt="2024-08-09T04:59:35.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04" autoAdjust="0"/>
  </p:normalViewPr>
  <p:slideViewPr>
    <p:cSldViewPr snapToGrid="0">
      <p:cViewPr varScale="1">
        <p:scale>
          <a:sx n="94" d="100"/>
          <a:sy n="94" d="100"/>
        </p:scale>
        <p:origin x="92"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mith" userId="a1dbe5e423188b17" providerId="LiveId" clId="{133950EE-6415-402B-8A75-264209EC4EAE}"/>
    <pc:docChg chg="custSel modSld">
      <pc:chgData name="Matthew Smith" userId="a1dbe5e423188b17" providerId="LiveId" clId="{133950EE-6415-402B-8A75-264209EC4EAE}" dt="2024-08-09T04:59:45.758" v="74" actId="1076"/>
      <pc:docMkLst>
        <pc:docMk/>
      </pc:docMkLst>
      <pc:sldChg chg="addSp delSp modSp mod">
        <pc:chgData name="Matthew Smith" userId="a1dbe5e423188b17" providerId="LiveId" clId="{133950EE-6415-402B-8A75-264209EC4EAE}" dt="2024-08-09T01:15:45.864" v="39" actId="1076"/>
        <pc:sldMkLst>
          <pc:docMk/>
          <pc:sldMk cId="314687072" sldId="256"/>
        </pc:sldMkLst>
        <pc:spChg chg="add del mod">
          <ac:chgData name="Matthew Smith" userId="a1dbe5e423188b17" providerId="LiveId" clId="{133950EE-6415-402B-8A75-264209EC4EAE}" dt="2024-08-09T01:15:01.103" v="27" actId="27636"/>
          <ac:spMkLst>
            <pc:docMk/>
            <pc:sldMk cId="314687072" sldId="256"/>
            <ac:spMk id="2" creationId="{AFA8ED84-22EC-E6BB-72E8-8A7714FB6B05}"/>
          </ac:spMkLst>
        </pc:spChg>
        <pc:spChg chg="mod">
          <ac:chgData name="Matthew Smith" userId="a1dbe5e423188b17" providerId="LiveId" clId="{133950EE-6415-402B-8A75-264209EC4EAE}" dt="2024-08-09T01:15:45.864" v="39" actId="1076"/>
          <ac:spMkLst>
            <pc:docMk/>
            <pc:sldMk cId="314687072" sldId="256"/>
            <ac:spMk id="3" creationId="{9EFD379F-7C59-203C-CD29-210C9F335083}"/>
          </ac:spMkLst>
        </pc:spChg>
        <pc:spChg chg="add mod">
          <ac:chgData name="Matthew Smith" userId="a1dbe5e423188b17" providerId="LiveId" clId="{133950EE-6415-402B-8A75-264209EC4EAE}" dt="2024-08-09T01:14:57.421" v="24"/>
          <ac:spMkLst>
            <pc:docMk/>
            <pc:sldMk cId="314687072" sldId="256"/>
            <ac:spMk id="4" creationId="{2E21FE7F-5B00-B5DF-C69C-667FBB43651D}"/>
          </ac:spMkLst>
        </pc:spChg>
      </pc:sldChg>
      <pc:sldChg chg="addSp delSp modSp mod">
        <pc:chgData name="Matthew Smith" userId="a1dbe5e423188b17" providerId="LiveId" clId="{133950EE-6415-402B-8A75-264209EC4EAE}" dt="2024-08-09T04:59:22.504" v="67" actId="1076"/>
        <pc:sldMkLst>
          <pc:docMk/>
          <pc:sldMk cId="2694783302" sldId="257"/>
        </pc:sldMkLst>
        <pc:spChg chg="add del mod">
          <ac:chgData name="Matthew Smith" userId="a1dbe5e423188b17" providerId="LiveId" clId="{133950EE-6415-402B-8A75-264209EC4EAE}" dt="2024-08-09T04:55:24.817" v="51" actId="931"/>
          <ac:spMkLst>
            <pc:docMk/>
            <pc:sldMk cId="2694783302" sldId="257"/>
            <ac:spMk id="3" creationId="{18C56599-BF9D-923B-549D-6052A113A20C}"/>
          </ac:spMkLst>
        </pc:spChg>
        <pc:spChg chg="del">
          <ac:chgData name="Matthew Smith" userId="a1dbe5e423188b17" providerId="LiveId" clId="{133950EE-6415-402B-8A75-264209EC4EAE}" dt="2024-08-09T01:04:48.089" v="0" actId="931"/>
          <ac:spMkLst>
            <pc:docMk/>
            <pc:sldMk cId="2694783302" sldId="257"/>
            <ac:spMk id="3" creationId="{B7474DCE-B170-5BD9-4F6A-EF8F8D106A4A}"/>
          </ac:spMkLst>
        </pc:spChg>
        <pc:spChg chg="add del mod">
          <ac:chgData name="Matthew Smith" userId="a1dbe5e423188b17" providerId="LiveId" clId="{133950EE-6415-402B-8A75-264209EC4EAE}" dt="2024-08-09T04:58:15.541" v="55" actId="931"/>
          <ac:spMkLst>
            <pc:docMk/>
            <pc:sldMk cId="2694783302" sldId="257"/>
            <ac:spMk id="10" creationId="{C1A1A602-9E09-539D-E3F4-66C2B6F5C875}"/>
          </ac:spMkLst>
        </pc:spChg>
        <pc:picChg chg="add del mod">
          <ac:chgData name="Matthew Smith" userId="a1dbe5e423188b17" providerId="LiveId" clId="{133950EE-6415-402B-8A75-264209EC4EAE}" dt="2024-08-09T04:55:01.110" v="50" actId="478"/>
          <ac:picMkLst>
            <pc:docMk/>
            <pc:sldMk cId="2694783302" sldId="257"/>
            <ac:picMk id="6" creationId="{AD25B36C-B97A-17D2-9A5A-70F9D5ABF989}"/>
          </ac:picMkLst>
        </pc:picChg>
        <pc:picChg chg="add del mod">
          <ac:chgData name="Matthew Smith" userId="a1dbe5e423188b17" providerId="LiveId" clId="{133950EE-6415-402B-8A75-264209EC4EAE}" dt="2024-08-09T04:55:34.853" v="54" actId="478"/>
          <ac:picMkLst>
            <pc:docMk/>
            <pc:sldMk cId="2694783302" sldId="257"/>
            <ac:picMk id="7" creationId="{FE1DFD54-3433-584F-F09C-4A81E5C0AE33}"/>
          </ac:picMkLst>
        </pc:picChg>
        <pc:picChg chg="add del mod">
          <ac:chgData name="Matthew Smith" userId="a1dbe5e423188b17" providerId="LiveId" clId="{133950EE-6415-402B-8A75-264209EC4EAE}" dt="2024-08-09T04:55:00.341" v="49" actId="478"/>
          <ac:picMkLst>
            <pc:docMk/>
            <pc:sldMk cId="2694783302" sldId="257"/>
            <ac:picMk id="8" creationId="{FCCD96E4-10DB-602F-2040-EA4C8C3731C6}"/>
          </ac:picMkLst>
        </pc:picChg>
        <pc:picChg chg="add mod">
          <ac:chgData name="Matthew Smith" userId="a1dbe5e423188b17" providerId="LiveId" clId="{133950EE-6415-402B-8A75-264209EC4EAE}" dt="2024-08-09T04:59:19.495" v="66" actId="1076"/>
          <ac:picMkLst>
            <pc:docMk/>
            <pc:sldMk cId="2694783302" sldId="257"/>
            <ac:picMk id="12" creationId="{48C8FB09-60F3-2D98-FF60-010B1DECDF5A}"/>
          </ac:picMkLst>
        </pc:picChg>
        <pc:picChg chg="add mod">
          <ac:chgData name="Matthew Smith" userId="a1dbe5e423188b17" providerId="LiveId" clId="{133950EE-6415-402B-8A75-264209EC4EAE}" dt="2024-08-09T04:59:22.504" v="67" actId="1076"/>
          <ac:picMkLst>
            <pc:docMk/>
            <pc:sldMk cId="2694783302" sldId="257"/>
            <ac:picMk id="14" creationId="{BC48650D-8E12-29F8-5C07-5A92E6288952}"/>
          </ac:picMkLst>
        </pc:picChg>
      </pc:sldChg>
      <pc:sldChg chg="addSp delSp modSp mod">
        <pc:chgData name="Matthew Smith" userId="a1dbe5e423188b17" providerId="LiveId" clId="{133950EE-6415-402B-8A75-264209EC4EAE}" dt="2024-08-09T04:59:45.758" v="74" actId="1076"/>
        <pc:sldMkLst>
          <pc:docMk/>
          <pc:sldMk cId="3169597590" sldId="258"/>
        </pc:sldMkLst>
        <pc:spChg chg="del">
          <ac:chgData name="Matthew Smith" userId="a1dbe5e423188b17" providerId="LiveId" clId="{133950EE-6415-402B-8A75-264209EC4EAE}" dt="2024-08-09T01:12:40.104" v="15" actId="931"/>
          <ac:spMkLst>
            <pc:docMk/>
            <pc:sldMk cId="3169597590" sldId="258"/>
            <ac:spMk id="3" creationId="{9660AF39-36FF-54BC-A7E1-29D2469CE562}"/>
          </ac:spMkLst>
        </pc:spChg>
        <pc:spChg chg="add del mod">
          <ac:chgData name="Matthew Smith" userId="a1dbe5e423188b17" providerId="LiveId" clId="{133950EE-6415-402B-8A75-264209EC4EAE}" dt="2024-08-09T04:59:35.916" v="69" actId="931"/>
          <ac:spMkLst>
            <pc:docMk/>
            <pc:sldMk cId="3169597590" sldId="258"/>
            <ac:spMk id="5" creationId="{6F57B5A2-3694-8E03-5FF8-D574D8372E11}"/>
          </ac:spMkLst>
        </pc:spChg>
        <pc:spChg chg="add del mod">
          <ac:chgData name="Matthew Smith" userId="a1dbe5e423188b17" providerId="LiveId" clId="{133950EE-6415-402B-8A75-264209EC4EAE}" dt="2024-08-09T01:13:40.524" v="17" actId="931"/>
          <ac:spMkLst>
            <pc:docMk/>
            <pc:sldMk cId="3169597590" sldId="258"/>
            <ac:spMk id="10" creationId="{B74598F5-55B6-90B9-E63A-C6C76EA1863D}"/>
          </ac:spMkLst>
        </pc:spChg>
        <pc:picChg chg="add mod">
          <ac:chgData name="Matthew Smith" userId="a1dbe5e423188b17" providerId="LiveId" clId="{133950EE-6415-402B-8A75-264209EC4EAE}" dt="2024-08-09T04:59:45.758" v="74" actId="1076"/>
          <ac:picMkLst>
            <pc:docMk/>
            <pc:sldMk cId="3169597590" sldId="258"/>
            <ac:picMk id="7" creationId="{B222DAEC-63B7-004D-907A-FA77C11A7FA2}"/>
          </ac:picMkLst>
        </pc:picChg>
        <pc:picChg chg="add del mod">
          <ac:chgData name="Matthew Smith" userId="a1dbe5e423188b17" providerId="LiveId" clId="{133950EE-6415-402B-8A75-264209EC4EAE}" dt="2024-08-09T01:12:44.105" v="16" actId="478"/>
          <ac:picMkLst>
            <pc:docMk/>
            <pc:sldMk cId="3169597590" sldId="258"/>
            <ac:picMk id="8" creationId="{9E5F0E37-CB8A-79AF-CA38-9727056F6206}"/>
          </ac:picMkLst>
        </pc:picChg>
        <pc:picChg chg="add del mod">
          <ac:chgData name="Matthew Smith" userId="a1dbe5e423188b17" providerId="LiveId" clId="{133950EE-6415-402B-8A75-264209EC4EAE}" dt="2024-08-09T04:59:26.494" v="68" actId="478"/>
          <ac:picMkLst>
            <pc:docMk/>
            <pc:sldMk cId="3169597590" sldId="258"/>
            <ac:picMk id="12" creationId="{19245E93-DD5C-D8F4-EDDE-ABCC3A65F000}"/>
          </ac:picMkLst>
        </pc:picChg>
      </pc:sldChg>
      <pc:sldChg chg="addSp delSp modSp mod">
        <pc:chgData name="Matthew Smith" userId="a1dbe5e423188b17" providerId="LiveId" clId="{133950EE-6415-402B-8A75-264209EC4EAE}" dt="2024-08-09T01:11:47.082" v="14" actId="14100"/>
        <pc:sldMkLst>
          <pc:docMk/>
          <pc:sldMk cId="3615632765" sldId="261"/>
        </pc:sldMkLst>
        <pc:spChg chg="del">
          <ac:chgData name="Matthew Smith" userId="a1dbe5e423188b17" providerId="LiveId" clId="{133950EE-6415-402B-8A75-264209EC4EAE}" dt="2024-08-09T01:11:16.973" v="3" actId="931"/>
          <ac:spMkLst>
            <pc:docMk/>
            <pc:sldMk cId="3615632765" sldId="261"/>
            <ac:spMk id="3" creationId="{00F0D292-162B-3823-D8E7-4DA3F24A8380}"/>
          </ac:spMkLst>
        </pc:spChg>
        <pc:picChg chg="add mod">
          <ac:chgData name="Matthew Smith" userId="a1dbe5e423188b17" providerId="LiveId" clId="{133950EE-6415-402B-8A75-264209EC4EAE}" dt="2024-08-09T01:11:47.082" v="14" actId="14100"/>
          <ac:picMkLst>
            <pc:docMk/>
            <pc:sldMk cId="3615632765" sldId="261"/>
            <ac:picMk id="6" creationId="{AFC9270E-B996-0953-E6D8-95AAC18EDDC7}"/>
          </ac:picMkLst>
        </pc:picChg>
        <pc:picChg chg="add mod">
          <ac:chgData name="Matthew Smith" userId="a1dbe5e423188b17" providerId="LiveId" clId="{133950EE-6415-402B-8A75-264209EC4EAE}" dt="2024-08-09T01:11:39.961" v="13" actId="1076"/>
          <ac:picMkLst>
            <pc:docMk/>
            <pc:sldMk cId="3615632765" sldId="261"/>
            <ac:picMk id="8" creationId="{DE091708-B4E8-D53B-F5A5-3FDE00EF00B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B8B04-D8C7-468D-87B1-E58E6ECBE4F7}"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C6BFF-1678-4F31-BA0B-3B4E95A2921A}" type="slidenum">
              <a:rPr lang="en-US" smtClean="0"/>
              <a:t>‹#›</a:t>
            </a:fld>
            <a:endParaRPr lang="en-US"/>
          </a:p>
        </p:txBody>
      </p:sp>
    </p:spTree>
    <p:extLst>
      <p:ext uri="{BB962C8B-B14F-4D97-AF65-F5344CB8AC3E}">
        <p14:creationId xmlns:p14="http://schemas.microsoft.com/office/powerpoint/2010/main" val="136441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Since 1980, the number of countries that are considered "Free" by "Our World in Data" has drastically increased, where in 1980 there were over 80 "Not Free" countries and just over 50 "Free" countries, but now there are over 80 Free countries and less than 70 Not Free and Partly Free countries.</a:t>
            </a:r>
          </a:p>
          <a:p>
            <a:endParaRPr lang="en-US" sz="1200" dirty="0"/>
          </a:p>
          <a:p>
            <a:r>
              <a:rPr lang="en-US" sz="1200" dirty="0"/>
              <a:t>The levels are defined as follows:</a:t>
            </a:r>
          </a:p>
          <a:p>
            <a:r>
              <a:rPr lang="en-US" sz="1200" dirty="0"/>
              <a:t>-Free countries are understood as countries in which citizens have many political rights (free and fair elections, political pluralism and participation, functioning government) and civil liberties (freedoms of expression and association, rule of law, personal autonomy).</a:t>
            </a:r>
          </a:p>
          <a:p>
            <a:r>
              <a:rPr lang="en-US" sz="1200" dirty="0"/>
              <a:t>-Partly free country are countries in which citizens have some political rights and civil liberties.</a:t>
            </a:r>
          </a:p>
          <a:p>
            <a:r>
              <a:rPr lang="en-US" sz="1200" dirty="0"/>
              <a:t>-Not free country are countries in which citizens have few political rights and civil liberties.</a:t>
            </a:r>
          </a:p>
          <a:p>
            <a:endParaRPr lang="en-US" dirty="0"/>
          </a:p>
        </p:txBody>
      </p:sp>
      <p:sp>
        <p:nvSpPr>
          <p:cNvPr id="4" name="Slide Number Placeholder 3"/>
          <p:cNvSpPr>
            <a:spLocks noGrp="1"/>
          </p:cNvSpPr>
          <p:nvPr>
            <p:ph type="sldNum" sz="quarter" idx="5"/>
          </p:nvPr>
        </p:nvSpPr>
        <p:spPr/>
        <p:txBody>
          <a:bodyPr/>
          <a:lstStyle/>
          <a:p>
            <a:fld id="{CC9C6BFF-1678-4F31-BA0B-3B4E95A2921A}" type="slidenum">
              <a:rPr lang="en-US" smtClean="0"/>
              <a:t>2</a:t>
            </a:fld>
            <a:endParaRPr lang="en-US"/>
          </a:p>
        </p:txBody>
      </p:sp>
    </p:spTree>
    <p:extLst>
      <p:ext uri="{BB962C8B-B14F-4D97-AF65-F5344CB8AC3E}">
        <p14:creationId xmlns:p14="http://schemas.microsoft.com/office/powerpoint/2010/main" val="177236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there a correlation between the number of Not Free countries and the number of conflicts, as well as the Water Stress Levels?</a:t>
            </a:r>
          </a:p>
          <a:p>
            <a:r>
              <a:rPr lang="en-US" dirty="0"/>
              <a:t>When the Not Free countries are compared to the number of Militarized Events per year, there seems to be some similarities. However, in the statistical analysis, Pearson's r for this correlation was 0.04, and the p-value was 0.8017, indicating that there is a weak positive correlation between the Not Free Country and Total Conflict variables, and any correlation that is present has a high probability of occurring by random chance.</a:t>
            </a:r>
          </a:p>
          <a:p>
            <a:endParaRPr lang="en-US" dirty="0"/>
          </a:p>
        </p:txBody>
      </p:sp>
      <p:sp>
        <p:nvSpPr>
          <p:cNvPr id="4" name="Slide Number Placeholder 3"/>
          <p:cNvSpPr>
            <a:spLocks noGrp="1"/>
          </p:cNvSpPr>
          <p:nvPr>
            <p:ph type="sldNum" sz="quarter" idx="5"/>
          </p:nvPr>
        </p:nvSpPr>
        <p:spPr/>
        <p:txBody>
          <a:bodyPr/>
          <a:lstStyle/>
          <a:p>
            <a:fld id="{CC9C6BFF-1678-4F31-BA0B-3B4E95A2921A}" type="slidenum">
              <a:rPr lang="en-US" smtClean="0"/>
              <a:t>3</a:t>
            </a:fld>
            <a:endParaRPr lang="en-US"/>
          </a:p>
        </p:txBody>
      </p:sp>
    </p:spTree>
    <p:extLst>
      <p:ext uri="{BB962C8B-B14F-4D97-AF65-F5344CB8AC3E}">
        <p14:creationId xmlns:p14="http://schemas.microsoft.com/office/powerpoint/2010/main" val="3659861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comparison between Not Free Countries and Average Water Stress level also seems to have a correlation, however Pearson's r was -0.09, indicating even less correlation between the two, and a p-value of 0.6017 also indicates that the weak correlation probably occurred by random chance.</a:t>
            </a:r>
          </a:p>
        </p:txBody>
      </p:sp>
      <p:sp>
        <p:nvSpPr>
          <p:cNvPr id="4" name="Slide Number Placeholder 3"/>
          <p:cNvSpPr>
            <a:spLocks noGrp="1"/>
          </p:cNvSpPr>
          <p:nvPr>
            <p:ph type="sldNum" sz="quarter" idx="5"/>
          </p:nvPr>
        </p:nvSpPr>
        <p:spPr/>
        <p:txBody>
          <a:bodyPr/>
          <a:lstStyle/>
          <a:p>
            <a:fld id="{CC9C6BFF-1678-4F31-BA0B-3B4E95A2921A}" type="slidenum">
              <a:rPr lang="en-US" smtClean="0"/>
              <a:t>4</a:t>
            </a:fld>
            <a:endParaRPr lang="en-US"/>
          </a:p>
        </p:txBody>
      </p:sp>
    </p:spTree>
    <p:extLst>
      <p:ext uri="{BB962C8B-B14F-4D97-AF65-F5344CB8AC3E}">
        <p14:creationId xmlns:p14="http://schemas.microsoft.com/office/powerpoint/2010/main" val="3018438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World in Data" split the countries of the world into 7 groups by Per Capita Income. Most countries in the world fall into the $2000-$49999 Per Capita Income range. </a:t>
            </a:r>
          </a:p>
          <a:p>
            <a:r>
              <a:rPr lang="en-US" dirty="0"/>
              <a:t>Countries in the $2000-$50000 Per Capita Income range experienced higher levels of conflict than the other income bins. </a:t>
            </a:r>
          </a:p>
        </p:txBody>
      </p:sp>
      <p:sp>
        <p:nvSpPr>
          <p:cNvPr id="4" name="Slide Number Placeholder 3"/>
          <p:cNvSpPr>
            <a:spLocks noGrp="1"/>
          </p:cNvSpPr>
          <p:nvPr>
            <p:ph type="sldNum" sz="quarter" idx="5"/>
          </p:nvPr>
        </p:nvSpPr>
        <p:spPr/>
        <p:txBody>
          <a:bodyPr/>
          <a:lstStyle/>
          <a:p>
            <a:fld id="{CC9C6BFF-1678-4F31-BA0B-3B4E95A2921A}" type="slidenum">
              <a:rPr lang="en-US" smtClean="0"/>
              <a:t>5</a:t>
            </a:fld>
            <a:endParaRPr lang="en-US"/>
          </a:p>
        </p:txBody>
      </p:sp>
    </p:spTree>
    <p:extLst>
      <p:ext uri="{BB962C8B-B14F-4D97-AF65-F5344CB8AC3E}">
        <p14:creationId xmlns:p14="http://schemas.microsoft.com/office/powerpoint/2010/main" val="57897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World in Data" split the countries of the world into 7 groups by Per Capita Income. Most countries in the world fall into the $2000-$49999 Per Capita Income range. </a:t>
            </a:r>
          </a:p>
          <a:p>
            <a:r>
              <a:rPr lang="en-US" dirty="0"/>
              <a:t>Countries in the $2000-$50000 Per Capita Income range experienced higher levels of conflict than the other income bins. </a:t>
            </a:r>
          </a:p>
        </p:txBody>
      </p:sp>
      <p:sp>
        <p:nvSpPr>
          <p:cNvPr id="4" name="Slide Number Placeholder 3"/>
          <p:cNvSpPr>
            <a:spLocks noGrp="1"/>
          </p:cNvSpPr>
          <p:nvPr>
            <p:ph type="sldNum" sz="quarter" idx="5"/>
          </p:nvPr>
        </p:nvSpPr>
        <p:spPr/>
        <p:txBody>
          <a:bodyPr/>
          <a:lstStyle/>
          <a:p>
            <a:fld id="{CC9C6BFF-1678-4F31-BA0B-3B4E95A2921A}" type="slidenum">
              <a:rPr lang="en-US" smtClean="0"/>
              <a:t>6</a:t>
            </a:fld>
            <a:endParaRPr lang="en-US"/>
          </a:p>
        </p:txBody>
      </p:sp>
    </p:spTree>
    <p:extLst>
      <p:ext uri="{BB962C8B-B14F-4D97-AF65-F5344CB8AC3E}">
        <p14:creationId xmlns:p14="http://schemas.microsoft.com/office/powerpoint/2010/main" val="24866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see if there was any correlation between being in a specific income level and experiencing higher levels of conflicts.  </a:t>
            </a:r>
          </a:p>
          <a:p>
            <a:r>
              <a:rPr lang="en-US" dirty="0"/>
              <a:t>The statistical analysis showed with a Pearson's r of 0.39 that the correlation between these two variables is moderate to strong, meaning countries in the $2000-4999 bin are more likely to experience conflict. </a:t>
            </a:r>
            <a:r>
              <a:rPr lang="en-US"/>
              <a:t>The p-value of 0.0210 shows that the observed correlation is statistically significant. </a:t>
            </a:r>
          </a:p>
        </p:txBody>
      </p:sp>
      <p:sp>
        <p:nvSpPr>
          <p:cNvPr id="4" name="Slide Number Placeholder 3"/>
          <p:cNvSpPr>
            <a:spLocks noGrp="1"/>
          </p:cNvSpPr>
          <p:nvPr>
            <p:ph type="sldNum" sz="quarter" idx="5"/>
          </p:nvPr>
        </p:nvSpPr>
        <p:spPr/>
        <p:txBody>
          <a:bodyPr/>
          <a:lstStyle/>
          <a:p>
            <a:fld id="{CC9C6BFF-1678-4F31-BA0B-3B4E95A2921A}" type="slidenum">
              <a:rPr lang="en-US" smtClean="0"/>
              <a:t>7</a:t>
            </a:fld>
            <a:endParaRPr lang="en-US"/>
          </a:p>
        </p:txBody>
      </p:sp>
    </p:spTree>
    <p:extLst>
      <p:ext uri="{BB962C8B-B14F-4D97-AF65-F5344CB8AC3E}">
        <p14:creationId xmlns:p14="http://schemas.microsoft.com/office/powerpoint/2010/main" val="165377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FF9B-0096-2393-1D24-2F3B517C5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F8882-DCCD-FA26-2B01-F68F695A3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B595C-0C07-45BD-63BE-D081C288B917}"/>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2C67A72-BC30-D638-0184-D269EC745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8E0BC-5B6B-C31C-0589-B9306CC62E8E}"/>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28323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09F3-529D-1CE9-D10D-B308DC91A2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400C1F-A1BB-B543-3A80-F9C3CBD41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97DC1-B608-453B-6BA2-9FC5B14B37D8}"/>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9D02229-93DA-966E-1549-E8D4AEC84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81BF1-54C1-E8A1-84FC-D12E62DE2D32}"/>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24403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DFF53-0EF0-94BB-7CE3-22C358A0DE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881126-4986-F791-C9BF-96AD0E83F7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4EB7C-C975-1A40-EB2C-A843582F6063}"/>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1A76A31D-837E-E3F9-330D-71DE03F10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F9307-E4B2-C357-FAF0-BE4D87CFBE50}"/>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266397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D250-19E0-3EF0-83EB-01E07072D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5F871-7022-B266-7056-98C8F69CC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6D18A-8734-D77C-22C7-5717F9407B4A}"/>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7A028327-A8FD-1959-6672-3535EC5F1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2C0D1-68EE-F7BC-EDA5-ECA39B1E66EA}"/>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71367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7F69-11A5-ED65-4778-4344BF2CE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7777E-021F-84C1-B141-DCE2327CA1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F4B4DB-E6A9-66CE-0FE4-5E3079AC1EB6}"/>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3CB8618-F74D-07B9-43A0-3CED797EE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44DD1-8638-20D2-4664-E9C1AFB90A08}"/>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2317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CAAD-5D60-38A8-93F6-7220F5709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116E1-E52F-2E35-2730-1096D16AD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2C7F6-1548-F53E-2FDF-10B907336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331D3-0DB5-283D-3867-F1015D169883}"/>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E6DF28C8-84BC-F171-0DE0-B1F93E5F7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C3174-B102-D1F8-6EBE-67CAB20C53A1}"/>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64901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5C9D-B233-713A-8C35-4D8A528F2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AFAA0-BF6A-6327-772A-195E1809B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6D348-82A7-E3E9-D925-630B269350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FEE37-05C4-7364-3C2D-94FFF5892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DEA27-0A04-4D99-5A98-51288FFBF5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89ED7-79C4-DD32-51C7-1AF6B532C485}"/>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8" name="Footer Placeholder 7">
            <a:extLst>
              <a:ext uri="{FF2B5EF4-FFF2-40B4-BE49-F238E27FC236}">
                <a16:creationId xmlns:a16="http://schemas.microsoft.com/office/drawing/2014/main" id="{AAA6E0BC-5B83-C04B-E3DC-E5AED38058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28206-0508-47C2-6FCC-11999F41ABEF}"/>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04427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DB78-0192-5584-B44B-7F7461CB42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F19D63-010A-993D-FC2B-5483C917055D}"/>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4" name="Footer Placeholder 3">
            <a:extLst>
              <a:ext uri="{FF2B5EF4-FFF2-40B4-BE49-F238E27FC236}">
                <a16:creationId xmlns:a16="http://schemas.microsoft.com/office/drawing/2014/main" id="{FD7099B3-2BF0-36F9-A697-19F6C643E7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67BE91-42D9-A2C5-67FD-EC0C8E95096B}"/>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10230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5007A-0219-0C5F-B708-412F9CB6D4F4}"/>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3" name="Footer Placeholder 2">
            <a:extLst>
              <a:ext uri="{FF2B5EF4-FFF2-40B4-BE49-F238E27FC236}">
                <a16:creationId xmlns:a16="http://schemas.microsoft.com/office/drawing/2014/main" id="{236626FA-CD50-B9D9-0CE3-12D91F336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56C17-8EFB-CDF5-6547-3914EC94857E}"/>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55275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364D-F468-A61D-022F-C16543326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DF00EF-C546-8612-3C45-C28837FB2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3E6BE3-3BEB-26B8-6259-D4CDE40B6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D332D-724A-6834-971D-9D23D1D7184E}"/>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3E8F997F-8AB2-9857-DF2D-1C11F449D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35102-031A-B8C7-2603-CA3A6D68BC8B}"/>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40886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780-39D3-3C67-48B7-A60306DA8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D0C6D-EB0C-593E-5B5F-A1DEC1835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BFABAD-7573-991E-2DF6-509159401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18904-4DE3-7D94-BAEA-6AAE7372DB0D}"/>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687EBBD4-9811-8A30-75AA-0C8CE8D5D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93660-C0FD-CBD7-1C04-B1DC966C2B9C}"/>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66466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0428A4-AECA-4CA6-8EDF-F66869E45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166B2-1AF9-E164-D017-D92E442DD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077D9-8C81-8800-71DC-4B287884D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15F1ACF5-40CA-984D-5059-C187593A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D7950E-F25B-FC69-E1BB-7C4348506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999AA1-A918-4821-8CD5-BE974C2E2CC7}" type="slidenum">
              <a:rPr lang="en-US" smtClean="0"/>
              <a:t>‹#›</a:t>
            </a:fld>
            <a:endParaRPr lang="en-US"/>
          </a:p>
        </p:txBody>
      </p:sp>
    </p:spTree>
    <p:extLst>
      <p:ext uri="{BB962C8B-B14F-4D97-AF65-F5344CB8AC3E}">
        <p14:creationId xmlns:p14="http://schemas.microsoft.com/office/powerpoint/2010/main" val="2880278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029E-B7B0-4D21-AD39-B3B789DB4F06}"/>
              </a:ext>
            </a:extLst>
          </p:cNvPr>
          <p:cNvSpPr>
            <a:spLocks noGrp="1"/>
          </p:cNvSpPr>
          <p:nvPr>
            <p:ph type="title"/>
          </p:nvPr>
        </p:nvSpPr>
        <p:spPr/>
        <p:txBody>
          <a:bodyPr>
            <a:normAutofit fontScale="90000"/>
          </a:bodyPr>
          <a:lstStyle/>
          <a:p>
            <a:r>
              <a:rPr lang="en-US" dirty="0"/>
              <a:t>5. Are there other factors that affect the frequency of armed conflicts in water scarce areas?</a:t>
            </a:r>
          </a:p>
        </p:txBody>
      </p:sp>
      <p:sp>
        <p:nvSpPr>
          <p:cNvPr id="3" name="Content Placeholder 2">
            <a:extLst>
              <a:ext uri="{FF2B5EF4-FFF2-40B4-BE49-F238E27FC236}">
                <a16:creationId xmlns:a16="http://schemas.microsoft.com/office/drawing/2014/main" id="{E943AD9E-F8CB-CA52-0651-702F732FCB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385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1513-D388-6CF8-F49A-6F3E91AA3670}"/>
              </a:ext>
            </a:extLst>
          </p:cNvPr>
          <p:cNvSpPr>
            <a:spLocks noGrp="1"/>
          </p:cNvSpPr>
          <p:nvPr>
            <p:ph type="title"/>
          </p:nvPr>
        </p:nvSpPr>
        <p:spPr/>
        <p:txBody>
          <a:bodyPr>
            <a:normAutofit/>
          </a:bodyPr>
          <a:lstStyle/>
          <a:p>
            <a:pPr algn="ctr"/>
            <a:r>
              <a:rPr lang="en-US" dirty="0"/>
              <a:t>Degree of Political Freedom</a:t>
            </a:r>
          </a:p>
        </p:txBody>
      </p:sp>
      <p:pic>
        <p:nvPicPr>
          <p:cNvPr id="5" name="Picture 4" descr="A graph showing different colored lines&#10;&#10;Description automatically generated">
            <a:extLst>
              <a:ext uri="{FF2B5EF4-FFF2-40B4-BE49-F238E27FC236}">
                <a16:creationId xmlns:a16="http://schemas.microsoft.com/office/drawing/2014/main" id="{AB76B846-3782-2953-CB40-D9093893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972" y="1395307"/>
            <a:ext cx="9396055" cy="5361093"/>
          </a:xfrm>
          <a:prstGeom prst="rect">
            <a:avLst/>
          </a:prstGeom>
        </p:spPr>
      </p:pic>
    </p:spTree>
    <p:extLst>
      <p:ext uri="{BB962C8B-B14F-4D97-AF65-F5344CB8AC3E}">
        <p14:creationId xmlns:p14="http://schemas.microsoft.com/office/powerpoint/2010/main" val="308485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1513-D388-6CF8-F49A-6F3E91AA3670}"/>
              </a:ext>
            </a:extLst>
          </p:cNvPr>
          <p:cNvSpPr>
            <a:spLocks noGrp="1"/>
          </p:cNvSpPr>
          <p:nvPr>
            <p:ph type="title"/>
          </p:nvPr>
        </p:nvSpPr>
        <p:spPr/>
        <p:txBody>
          <a:bodyPr>
            <a:normAutofit/>
          </a:bodyPr>
          <a:lstStyle/>
          <a:p>
            <a:pPr algn="ctr"/>
            <a:r>
              <a:rPr lang="en-US" dirty="0"/>
              <a:t>Degree of Political Freedom</a:t>
            </a:r>
          </a:p>
        </p:txBody>
      </p:sp>
      <p:pic>
        <p:nvPicPr>
          <p:cNvPr id="4" name="Picture 3" descr="A graph with blue dots&#10;&#10;Description automatically generated">
            <a:extLst>
              <a:ext uri="{FF2B5EF4-FFF2-40B4-BE49-F238E27FC236}">
                <a16:creationId xmlns:a16="http://schemas.microsoft.com/office/drawing/2014/main" id="{E33BF995-444F-AA47-AA1D-51934D1B5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803" y="1790086"/>
            <a:ext cx="5840197" cy="3750501"/>
          </a:xfrm>
          <a:prstGeom prst="rect">
            <a:avLst/>
          </a:prstGeom>
        </p:spPr>
      </p:pic>
      <p:pic>
        <p:nvPicPr>
          <p:cNvPr id="7" name="Picture 6" descr="A graph showing the number of countries/regions&#10;&#10;Description automatically generated">
            <a:extLst>
              <a:ext uri="{FF2B5EF4-FFF2-40B4-BE49-F238E27FC236}">
                <a16:creationId xmlns:a16="http://schemas.microsoft.com/office/drawing/2014/main" id="{ABDC4CD1-47D1-AF03-1E35-40102CE90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90086"/>
            <a:ext cx="6353696" cy="3615034"/>
          </a:xfrm>
          <a:prstGeom prst="rect">
            <a:avLst/>
          </a:prstGeom>
        </p:spPr>
      </p:pic>
    </p:spTree>
    <p:extLst>
      <p:ext uri="{BB962C8B-B14F-4D97-AF65-F5344CB8AC3E}">
        <p14:creationId xmlns:p14="http://schemas.microsoft.com/office/powerpoint/2010/main" val="224359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C1513-D388-6CF8-F49A-6F3E91AA3670}"/>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Degree of Political Freedom</a:t>
            </a:r>
          </a:p>
        </p:txBody>
      </p:sp>
      <p:pic>
        <p:nvPicPr>
          <p:cNvPr id="8" name="Picture 7" descr="A graph of water stress&#10;&#10;Description automatically generated">
            <a:extLst>
              <a:ext uri="{FF2B5EF4-FFF2-40B4-BE49-F238E27FC236}">
                <a16:creationId xmlns:a16="http://schemas.microsoft.com/office/drawing/2014/main" id="{8F2C2AAF-65D6-381F-2C06-B23AF98A6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123" y="2066270"/>
            <a:ext cx="5507464" cy="3511008"/>
          </a:xfrm>
          <a:prstGeom prst="rect">
            <a:avLst/>
          </a:prstGeom>
        </p:spPr>
      </p:pic>
      <p:pic>
        <p:nvPicPr>
          <p:cNvPr id="5" name="Picture 4" descr="A graph showing the average water stress&#10;&#10;Description automatically generated">
            <a:extLst>
              <a:ext uri="{FF2B5EF4-FFF2-40B4-BE49-F238E27FC236}">
                <a16:creationId xmlns:a16="http://schemas.microsoft.com/office/drawing/2014/main" id="{10E698E2-9324-7050-4CA6-9FD928256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3" y="1965794"/>
            <a:ext cx="6378517" cy="3635753"/>
          </a:xfrm>
          <a:prstGeom prst="rect">
            <a:avLst/>
          </a:prstGeom>
        </p:spPr>
      </p:pic>
    </p:spTree>
    <p:extLst>
      <p:ext uri="{BB962C8B-B14F-4D97-AF65-F5344CB8AC3E}">
        <p14:creationId xmlns:p14="http://schemas.microsoft.com/office/powerpoint/2010/main" val="282315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C1513-D388-6CF8-F49A-6F3E91AA3670}"/>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Per Capita Income</a:t>
            </a:r>
          </a:p>
        </p:txBody>
      </p:sp>
      <p:pic>
        <p:nvPicPr>
          <p:cNvPr id="4" name="Picture 3" descr="A graph of different colored lines&#10;&#10;Description automatically generated">
            <a:extLst>
              <a:ext uri="{FF2B5EF4-FFF2-40B4-BE49-F238E27FC236}">
                <a16:creationId xmlns:a16="http://schemas.microsoft.com/office/drawing/2014/main" id="{083C0E15-D269-0899-4D68-E50E491FB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719" y="1346521"/>
            <a:ext cx="7372562" cy="5326674"/>
          </a:xfrm>
          <a:prstGeom prst="rect">
            <a:avLst/>
          </a:prstGeom>
        </p:spPr>
      </p:pic>
    </p:spTree>
    <p:extLst>
      <p:ext uri="{BB962C8B-B14F-4D97-AF65-F5344CB8AC3E}">
        <p14:creationId xmlns:p14="http://schemas.microsoft.com/office/powerpoint/2010/main" val="201970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C1513-D388-6CF8-F49A-6F3E91AA3670}"/>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Per Capita Income</a:t>
            </a:r>
          </a:p>
        </p:txBody>
      </p:sp>
      <p:sp useBgFill="1">
        <p:nvSpPr>
          <p:cNvPr id="13" name="Rectangle 12">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graph of colored lines&#10;&#10;Description automatically generated">
            <a:extLst>
              <a:ext uri="{FF2B5EF4-FFF2-40B4-BE49-F238E27FC236}">
                <a16:creationId xmlns:a16="http://schemas.microsoft.com/office/drawing/2014/main" id="{8581673F-33D1-63CE-C4B1-C0D51F3C7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503" y="1327571"/>
            <a:ext cx="8486990" cy="5304368"/>
          </a:xfrm>
          <a:prstGeom prst="rect">
            <a:avLst/>
          </a:prstGeom>
        </p:spPr>
      </p:pic>
    </p:spTree>
    <p:extLst>
      <p:ext uri="{BB962C8B-B14F-4D97-AF65-F5344CB8AC3E}">
        <p14:creationId xmlns:p14="http://schemas.microsoft.com/office/powerpoint/2010/main" val="226949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1513-D388-6CF8-F49A-6F3E91AA3670}"/>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Per Capita Income</a:t>
            </a:r>
          </a:p>
        </p:txBody>
      </p:sp>
      <p:pic>
        <p:nvPicPr>
          <p:cNvPr id="9" name="Picture 8" descr="A graph with blue dots&#10;&#10;Description automatically generated">
            <a:extLst>
              <a:ext uri="{FF2B5EF4-FFF2-40B4-BE49-F238E27FC236}">
                <a16:creationId xmlns:a16="http://schemas.microsoft.com/office/drawing/2014/main" id="{71CC5E03-51A1-6870-AC22-79577156D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028" y="1376434"/>
            <a:ext cx="6377972" cy="4105131"/>
          </a:xfrm>
          <a:prstGeom prst="rect">
            <a:avLst/>
          </a:prstGeom>
        </p:spPr>
      </p:pic>
      <p:pic>
        <p:nvPicPr>
          <p:cNvPr id="10" name="Picture 9" descr="A graph of blue bars&#10;&#10;Description automatically generated with medium confidence">
            <a:extLst>
              <a:ext uri="{FF2B5EF4-FFF2-40B4-BE49-F238E27FC236}">
                <a16:creationId xmlns:a16="http://schemas.microsoft.com/office/drawing/2014/main" id="{EC85FD19-B8FB-E33E-2AE3-D58A37DF1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9240"/>
            <a:ext cx="5669280" cy="4379518"/>
          </a:xfrm>
          <a:prstGeom prst="rect">
            <a:avLst/>
          </a:prstGeom>
        </p:spPr>
      </p:pic>
    </p:spTree>
    <p:extLst>
      <p:ext uri="{BB962C8B-B14F-4D97-AF65-F5344CB8AC3E}">
        <p14:creationId xmlns:p14="http://schemas.microsoft.com/office/powerpoint/2010/main" val="3566863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538</Words>
  <Application>Microsoft Office PowerPoint</Application>
  <PresentationFormat>Widescreen</PresentationFormat>
  <Paragraphs>28</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Calibri</vt:lpstr>
      <vt:lpstr>Office Theme</vt:lpstr>
      <vt:lpstr>5. Are there other factors that affect the frequency of armed conflicts in water scarce areas?</vt:lpstr>
      <vt:lpstr>Degree of Political Freedom</vt:lpstr>
      <vt:lpstr>Degree of Political Freedom</vt:lpstr>
      <vt:lpstr>Degree of Political Freedom</vt:lpstr>
      <vt:lpstr>Per Capita Income</vt:lpstr>
      <vt:lpstr>Per Capita Income</vt:lpstr>
      <vt:lpstr>Per Capita Income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Smith</dc:creator>
  <cp:lastModifiedBy>Christopher Kellam</cp:lastModifiedBy>
  <cp:revision>9</cp:revision>
  <dcterms:created xsi:type="dcterms:W3CDTF">2024-08-09T00:45:37Z</dcterms:created>
  <dcterms:modified xsi:type="dcterms:W3CDTF">2024-08-11T20:46:58Z</dcterms:modified>
</cp:coreProperties>
</file>