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ABC45-4695-4BE8-873B-6692B9A9150C}" v="2" dt="2024-10-15T04:44:10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85000" autoAdjust="0"/>
  </p:normalViewPr>
  <p:slideViewPr>
    <p:cSldViewPr snapToGrid="0" showGuides="1">
      <p:cViewPr varScale="1">
        <p:scale>
          <a:sx n="101" d="100"/>
          <a:sy n="101" d="100"/>
        </p:scale>
        <p:origin x="138" y="78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ly Fox" userId="d0c73aa7127c4df8" providerId="LiveId" clId="{84FABC45-4695-4BE8-873B-6692B9A9150C}"/>
    <pc:docChg chg="undo custSel addSld modSld">
      <pc:chgData name="Molly Fox" userId="d0c73aa7127c4df8" providerId="LiveId" clId="{84FABC45-4695-4BE8-873B-6692B9A9150C}" dt="2024-10-15T04:44:25.989" v="458" actId="20577"/>
      <pc:docMkLst>
        <pc:docMk/>
      </pc:docMkLst>
      <pc:sldChg chg="modSp mod">
        <pc:chgData name="Molly Fox" userId="d0c73aa7127c4df8" providerId="LiveId" clId="{84FABC45-4695-4BE8-873B-6692B9A9150C}" dt="2024-10-15T04:44:25.989" v="458" actId="20577"/>
        <pc:sldMkLst>
          <pc:docMk/>
          <pc:sldMk cId="706297082" sldId="293"/>
        </pc:sldMkLst>
        <pc:spChg chg="mod">
          <ac:chgData name="Molly Fox" userId="d0c73aa7127c4df8" providerId="LiveId" clId="{84FABC45-4695-4BE8-873B-6692B9A9150C}" dt="2024-10-15T04:44:25.989" v="458" actId="20577"/>
          <ac:spMkLst>
            <pc:docMk/>
            <pc:sldMk cId="706297082" sldId="293"/>
            <ac:spMk id="3" creationId="{A5F31C0D-910E-F2AA-6C11-DFB3FD59B02E}"/>
          </ac:spMkLst>
        </pc:spChg>
        <pc:spChg chg="mod">
          <ac:chgData name="Molly Fox" userId="d0c73aa7127c4df8" providerId="LiveId" clId="{84FABC45-4695-4BE8-873B-6692B9A9150C}" dt="2024-10-15T04:44:12.060" v="457" actId="207"/>
          <ac:spMkLst>
            <pc:docMk/>
            <pc:sldMk cId="706297082" sldId="293"/>
            <ac:spMk id="5" creationId="{0B81DB9A-58FC-40DE-EE37-6F9A7C59D19C}"/>
          </ac:spMkLst>
        </pc:spChg>
      </pc:sldChg>
      <pc:sldChg chg="modSp add mod">
        <pc:chgData name="Molly Fox" userId="d0c73aa7127c4df8" providerId="LiveId" clId="{84FABC45-4695-4BE8-873B-6692B9A9150C}" dt="2024-10-15T04:43:26.083" v="456" actId="20577"/>
        <pc:sldMkLst>
          <pc:docMk/>
          <pc:sldMk cId="646184104" sldId="295"/>
        </pc:sldMkLst>
        <pc:spChg chg="mod">
          <ac:chgData name="Molly Fox" userId="d0c73aa7127c4df8" providerId="LiveId" clId="{84FABC45-4695-4BE8-873B-6692B9A9150C}" dt="2024-10-15T04:43:26.083" v="456" actId="20577"/>
          <ac:spMkLst>
            <pc:docMk/>
            <pc:sldMk cId="646184104" sldId="295"/>
            <ac:spMk id="3" creationId="{470DBC21-91AE-5F3D-1186-D11C8F117506}"/>
          </ac:spMkLst>
        </pc:spChg>
        <pc:spChg chg="mod">
          <ac:chgData name="Molly Fox" userId="d0c73aa7127c4df8" providerId="LiveId" clId="{84FABC45-4695-4BE8-873B-6692B9A9150C}" dt="2024-10-15T04:40:31.222" v="264" actId="20577"/>
          <ac:spMkLst>
            <pc:docMk/>
            <pc:sldMk cId="646184104" sldId="295"/>
            <ac:spMk id="5" creationId="{90D7DA9A-9C09-0206-BCEF-47963D865F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cbritton.github.io/Project3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3279"/>
            <a:ext cx="8951843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3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Visualization Track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54221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633632C6-594B-C0CD-D4B6-0F984C987ADA}"/>
              </a:ext>
            </a:extLst>
          </p:cNvPr>
          <p:cNvSpPr txBox="1">
            <a:spLocks/>
          </p:cNvSpPr>
          <p:nvPr/>
        </p:nvSpPr>
        <p:spPr>
          <a:xfrm>
            <a:off x="237232" y="5925467"/>
            <a:ext cx="11668539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Chris Kellam, Eric </a:t>
            </a:r>
            <a:r>
              <a:rPr lang="en-US" sz="2800" dirty="0" err="1">
                <a:solidFill>
                  <a:srgbClr val="FFFFFF"/>
                </a:solidFill>
              </a:rPr>
              <a:t>Lidiak</a:t>
            </a:r>
            <a:r>
              <a:rPr lang="en-US" sz="2800" dirty="0">
                <a:solidFill>
                  <a:srgbClr val="FFFFFF"/>
                </a:solidFill>
              </a:rPr>
              <a:t>, Jason Britton, Matthew Smith, Molly Fox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6BA5-E4EE-F3C7-34F8-E7ADB4D3B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97157"/>
            <a:ext cx="3853070" cy="4079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DESCRIPTION</a:t>
            </a:r>
          </a:p>
          <a:p>
            <a:pPr marL="0" indent="0">
              <a:buNone/>
            </a:pPr>
            <a:r>
              <a:rPr lang="en-US" sz="2800" dirty="0"/>
              <a:t>Create a dashboard to visualize various categories of public demonstrations in the post-COVID United States.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5BD2E-D9FF-FD47-7861-12D59F0D3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7070" y="2097157"/>
            <a:ext cx="5976730" cy="4079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RESEARCH QUESTIONS</a:t>
            </a:r>
          </a:p>
          <a:p>
            <a:r>
              <a:rPr lang="en-US" sz="2800" dirty="0"/>
              <a:t>What types of public demonstration events have occurred post-COVID in the US?</a:t>
            </a:r>
          </a:p>
          <a:p>
            <a:r>
              <a:rPr lang="en-US" sz="2800" dirty="0"/>
              <a:t>When are these events occurring?</a:t>
            </a:r>
          </a:p>
          <a:p>
            <a:r>
              <a:rPr lang="en-US" sz="2800" dirty="0"/>
              <a:t>Where are these events occurring?</a:t>
            </a:r>
          </a:p>
          <a:p>
            <a:r>
              <a:rPr lang="en-US" sz="2800" dirty="0"/>
              <a:t>What portion of the events were peaceful?</a:t>
            </a:r>
          </a:p>
          <a:p>
            <a:r>
              <a:rPr lang="en-US" sz="2800" dirty="0"/>
              <a:t>How many fatalities were there?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0CE04-B719-9181-4DFE-CE4138BF0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37A836-5BE9-9EC1-3C22-51C9F3DE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B17579-0813-441F-8DE5-654334ECF8A7}"/>
              </a:ext>
            </a:extLst>
          </p:cNvPr>
          <p:cNvSpPr txBox="1">
            <a:spLocks/>
          </p:cNvSpPr>
          <p:nvPr/>
        </p:nvSpPr>
        <p:spPr>
          <a:xfrm>
            <a:off x="838200" y="1063487"/>
            <a:ext cx="10515600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TOPIC: Public Demonstrations Post Covid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740B6D-1BF2-9F1D-0517-B0F539833473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Summary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7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602CF-8B72-B04E-7717-3C328B14F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9BB3-DA5E-51D9-6AA7-31FA52BA2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/>
          </a:bodyPr>
          <a:lstStyle/>
          <a:p>
            <a:r>
              <a:rPr lang="en-US" sz="2800" dirty="0"/>
              <a:t>Datasets</a:t>
            </a:r>
          </a:p>
          <a:p>
            <a:pPr lvl="1">
              <a:buFont typeface="Segoe UI Light" panose="020B0502040204020203" pitchFamily="34" charset="0"/>
              <a:buChar char="−"/>
            </a:pPr>
            <a:r>
              <a:rPr lang="en-US" sz="2400" i="1" dirty="0"/>
              <a:t>ACLED (Armed Conflict Location and Event Data): acleddata.com</a:t>
            </a:r>
          </a:p>
          <a:p>
            <a:pPr lvl="1">
              <a:buFont typeface="Segoe UI Light" panose="020B0502040204020203" pitchFamily="34" charset="0"/>
              <a:buChar char="−"/>
            </a:pPr>
            <a:r>
              <a:rPr lang="en-US" sz="2400" i="1" dirty="0"/>
              <a:t>States Data: https://leafletjs.com/examples/choropleth/</a:t>
            </a:r>
            <a:endParaRPr lang="en-US" sz="2800" dirty="0"/>
          </a:p>
          <a:p>
            <a:r>
              <a:rPr lang="en-US" sz="2800" dirty="0"/>
              <a:t>The dashboard utilizes information from a SQL database created from the original comma delimited dataset download subsequent to ETL. </a:t>
            </a:r>
          </a:p>
          <a:p>
            <a:r>
              <a:rPr lang="en-US" sz="2800" dirty="0"/>
              <a:t>This process utilized a PostgreSQL adapter Python library called "</a:t>
            </a:r>
            <a:r>
              <a:rPr lang="en-US" sz="2800" dirty="0" err="1"/>
              <a:t>Psycopg</a:t>
            </a:r>
            <a:r>
              <a:rPr lang="en-US" sz="2800" dirty="0"/>
              <a:t>".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135400-18D0-15C3-060F-12667B0DF732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and Delivery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F73CA3-6F7C-8915-05EC-7751BB258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B36DB-CB7F-D191-49CB-2E2E1202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4EC5-F2AF-10C7-204D-08BF102D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8CB23B-B269-F2EF-DB12-7D6CFB4B0EA0}"/>
              </a:ext>
            </a:extLst>
          </p:cNvPr>
          <p:cNvSpPr txBox="1">
            <a:spLocks/>
          </p:cNvSpPr>
          <p:nvPr/>
        </p:nvSpPr>
        <p:spPr>
          <a:xfrm>
            <a:off x="838200" y="1412080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Event Types Distribution</a:t>
            </a:r>
            <a:endParaRPr lang="en-US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CF88DD-99D3-9C74-6468-A086B8F55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E20A67-95A4-FF8B-5DDD-9A7C621E4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BE4D145-D5FA-3B94-6596-93A098824A4C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C6B9E6-BFDC-A46B-AB02-88575C197055}"/>
              </a:ext>
            </a:extLst>
          </p:cNvPr>
          <p:cNvSpPr txBox="1">
            <a:spLocks/>
          </p:cNvSpPr>
          <p:nvPr/>
        </p:nvSpPr>
        <p:spPr>
          <a:xfrm>
            <a:off x="6096000" y="1412079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Total Events by State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E1E172-3223-1665-7F24-871D0DA4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2881"/>
            <a:ext cx="4810796" cy="2667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8BC371-E0C6-F60F-E827-F7162C87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13" y="2492882"/>
            <a:ext cx="4807226" cy="34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7144-FC74-94D1-6F91-48A73110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08672-8EFC-58C7-7C7B-745925FFB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9E472-AA43-C404-392B-7E2104D0D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A44652-610F-3F49-E26A-8A768560E2DB}"/>
              </a:ext>
            </a:extLst>
          </p:cNvPr>
          <p:cNvSpPr txBox="1">
            <a:spLocks/>
          </p:cNvSpPr>
          <p:nvPr/>
        </p:nvSpPr>
        <p:spPr>
          <a:xfrm>
            <a:off x="838200" y="1405211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Events Per Year</a:t>
            </a: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062557-8712-D5C3-520F-A98D182D6E72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32436A-F00C-5926-D0D6-C2F1A3437139}"/>
              </a:ext>
            </a:extLst>
          </p:cNvPr>
          <p:cNvSpPr txBox="1">
            <a:spLocks/>
          </p:cNvSpPr>
          <p:nvPr/>
        </p:nvSpPr>
        <p:spPr>
          <a:xfrm>
            <a:off x="6096000" y="1405210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Peaceful Protests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65EAB6-C468-162E-978A-685D145D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3" y="2485829"/>
            <a:ext cx="5201401" cy="2583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11D0EA-594B-F9AA-5C98-DF827AE9D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5829"/>
            <a:ext cx="5334000" cy="27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2842E-64B0-622E-FE9C-131910A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CFD2AE-8A32-AEF2-6D82-6567C5A53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39157-F2A4-F9E5-D921-447BC76A2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FE2FE0-5D6C-3C47-9F02-FA39DFC7F6DB}"/>
              </a:ext>
            </a:extLst>
          </p:cNvPr>
          <p:cNvSpPr txBox="1">
            <a:spLocks/>
          </p:cNvSpPr>
          <p:nvPr/>
        </p:nvSpPr>
        <p:spPr>
          <a:xfrm>
            <a:off x="434007" y="1391474"/>
            <a:ext cx="3654287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Heatmap Layer</a:t>
            </a: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A460EC-0FF8-47D8-7847-BBB82B2EDAA7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4E814A-EFA5-2802-B224-C6595143A541}"/>
              </a:ext>
            </a:extLst>
          </p:cNvPr>
          <p:cNvSpPr txBox="1">
            <a:spLocks/>
          </p:cNvSpPr>
          <p:nvPr/>
        </p:nvSpPr>
        <p:spPr>
          <a:xfrm>
            <a:off x="4268856" y="1391474"/>
            <a:ext cx="3654287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Colormap Layer</a:t>
            </a:r>
            <a:endParaRPr lang="en-US" sz="3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81BBC6-D983-ECC0-46C1-5862AF86F906}"/>
              </a:ext>
            </a:extLst>
          </p:cNvPr>
          <p:cNvSpPr txBox="1">
            <a:spLocks/>
          </p:cNvSpPr>
          <p:nvPr/>
        </p:nvSpPr>
        <p:spPr>
          <a:xfrm>
            <a:off x="8103706" y="1391474"/>
            <a:ext cx="3654287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Marker Layer</a:t>
            </a:r>
            <a:endParaRPr lang="en-US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781235-9378-B823-8D28-0F0A469B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6" y="2416376"/>
            <a:ext cx="3652615" cy="27917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BDCBD8-7CA1-DA44-9F25-7719389E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56" y="2416375"/>
            <a:ext cx="3640316" cy="27917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2316D5-9B7E-C4A7-3B28-091FCD447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06" y="2416375"/>
            <a:ext cx="3640316" cy="27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1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7E22B-28EF-3DF2-9308-9F5FA8428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1C0D-910E-F2AA-6C11-DFB3FD59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/>
          </a:bodyPr>
          <a:lstStyle/>
          <a:p>
            <a:r>
              <a:rPr lang="en-US" sz="2800" dirty="0"/>
              <a:t>TBD - Instructions on how to use and interact with </a:t>
            </a:r>
            <a:r>
              <a:rPr lang="en-US" sz="2800"/>
              <a:t>the project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81DB9A-58FC-40DE-EE37-6F9A7C59D19C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891611-D51A-4A71-82AB-8072207C6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6BA7AB-DD6F-9E9C-650B-66CE66E4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9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D76FA-E8C9-4DD5-D6FD-993F7293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5FFC-E6B7-5AC3-2F72-EEA6D9C30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/>
          </a:bodyPr>
          <a:lstStyle/>
          <a:p>
            <a:r>
              <a:rPr lang="en-US" sz="2800" dirty="0"/>
              <a:t>TBD - At least one paragraph summarizing efforts for ethical considerations made in the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1CFE2E-46DD-3BC4-00A3-41B1BCDD87DE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Ethical Considerations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0D753C-60A7-1AE4-8E1D-EE36774AD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D5A7A0-C422-7750-DA0D-F09C917F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E612A-E4AC-015A-13E2-D13553C8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BC21-91AE-5F3D-1186-D11C8F117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/>
          </a:bodyPr>
          <a:lstStyle/>
          <a:p>
            <a:r>
              <a:rPr lang="en-US" sz="2800" dirty="0"/>
              <a:t>Protests are the primary public demonstration type</a:t>
            </a:r>
          </a:p>
          <a:p>
            <a:r>
              <a:rPr lang="en-US" sz="2800" dirty="0"/>
              <a:t>California and New York have the highest number of demonstrations</a:t>
            </a:r>
          </a:p>
          <a:p>
            <a:r>
              <a:rPr lang="en-US" dirty="0"/>
              <a:t>Demonstrations have been declining slightly since COVID</a:t>
            </a:r>
            <a:endParaRPr lang="en-US" sz="2800" dirty="0"/>
          </a:p>
          <a:p>
            <a:r>
              <a:rPr lang="en-US" sz="2800" dirty="0"/>
              <a:t>The number of peaceful protests is far greater than non-peaceful</a:t>
            </a:r>
          </a:p>
          <a:p>
            <a:r>
              <a:rPr lang="en-US" sz="2800" dirty="0"/>
              <a:t>Public demonstrations increase around populated areas</a:t>
            </a:r>
          </a:p>
          <a:p>
            <a:r>
              <a:rPr lang="en-US" dirty="0"/>
              <a:t>Coastal states tend to have a higher number of demonstrations</a:t>
            </a:r>
            <a:endParaRPr lang="en-US" sz="2800" dirty="0"/>
          </a:p>
          <a:p>
            <a:r>
              <a:rPr lang="en-US" sz="2800" dirty="0"/>
              <a:t>Fatalities tend to cluster around states with 600+ demonstrations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D7DA9A-9C09-0206-BCEF-47963D865FE1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Observations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617CF1-9E0F-B4F7-3E56-96E4B43D7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EC58E1-F5EB-93B5-D3DF-DE399906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43</TotalTime>
  <Words>265</Words>
  <Application>Microsoft Office PowerPoint</Application>
  <PresentationFormat>Widescreen</PresentationFormat>
  <Paragraphs>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Project 3 Visualization Track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Molly Fox</dc:creator>
  <cp:lastModifiedBy>Molly Fox</cp:lastModifiedBy>
  <cp:revision>1</cp:revision>
  <dcterms:created xsi:type="dcterms:W3CDTF">2024-10-15T04:01:22Z</dcterms:created>
  <dcterms:modified xsi:type="dcterms:W3CDTF">2024-10-15T04:44:35Z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