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9"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5"/>
    <p:restoredTop sz="50000"/>
  </p:normalViewPr>
  <p:slideViewPr>
    <p:cSldViewPr snapToGrid="0" snapToObjects="1">
      <p:cViewPr>
        <p:scale>
          <a:sx n="120" d="100"/>
          <a:sy n="120" d="100"/>
        </p:scale>
        <p:origin x="368"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7FC27-1C1F-B045-8BC8-00FAEB90D12F}" type="doc">
      <dgm:prSet loTypeId="urn:microsoft.com/office/officeart/2008/layout/VerticalCurvedList" loCatId="" qsTypeId="urn:microsoft.com/office/officeart/2005/8/quickstyle/3D6" qsCatId="3D" csTypeId="urn:microsoft.com/office/officeart/2005/8/colors/accent1_2" csCatId="accent1" phldr="1"/>
      <dgm:spPr/>
      <dgm:t>
        <a:bodyPr/>
        <a:lstStyle/>
        <a:p>
          <a:endParaRPr lang="zh-CN" altLang="en-US"/>
        </a:p>
      </dgm:t>
    </dgm:pt>
    <dgm:pt modelId="{E1131812-FBFA-C640-A5F8-EE439BCF94BF}">
      <dgm:prSet phldrT="[文本]"/>
      <dgm:spPr/>
      <dgm:t>
        <a:bodyPr/>
        <a:lstStyle/>
        <a:p>
          <a:r>
            <a:rPr lang="zh-CN" altLang="en-US" dirty="0" smtClean="0"/>
            <a:t>构想和展望</a:t>
          </a:r>
          <a:endParaRPr lang="zh-CN" altLang="en-US" dirty="0"/>
        </a:p>
      </dgm:t>
    </dgm:pt>
    <dgm:pt modelId="{6E069009-EE70-184C-8D7F-75FB3970E69F}" type="parTrans" cxnId="{9B0E9092-6905-CB48-9848-6AE62A2BB83C}">
      <dgm:prSet/>
      <dgm:spPr/>
      <dgm:t>
        <a:bodyPr/>
        <a:lstStyle/>
        <a:p>
          <a:endParaRPr lang="zh-CN" altLang="en-US"/>
        </a:p>
      </dgm:t>
    </dgm:pt>
    <dgm:pt modelId="{5D7EB191-B629-484D-A081-76A5EFBEDC66}" type="sibTrans" cxnId="{9B0E9092-6905-CB48-9848-6AE62A2BB83C}">
      <dgm:prSet/>
      <dgm:spPr/>
      <dgm:t>
        <a:bodyPr/>
        <a:lstStyle/>
        <a:p>
          <a:endParaRPr lang="zh-CN" altLang="en-US"/>
        </a:p>
      </dgm:t>
    </dgm:pt>
    <dgm:pt modelId="{9CBBCD47-6B94-C841-95E6-B1751480395F}">
      <dgm:prSet phldrT="[文本]"/>
      <dgm:spPr/>
      <dgm:t>
        <a:bodyPr/>
        <a:lstStyle/>
        <a:p>
          <a:r>
            <a:rPr lang="zh-CN" altLang="en-US" smtClean="0"/>
            <a:t>扩展及使用</a:t>
          </a:r>
          <a:endParaRPr lang="zh-CN" altLang="en-US" dirty="0"/>
        </a:p>
      </dgm:t>
    </dgm:pt>
    <dgm:pt modelId="{6A66EF81-53D9-4F47-821B-B7FE376A38F7}" type="sibTrans" cxnId="{48D23F49-8399-CA47-BCAC-098F9044C1F9}">
      <dgm:prSet/>
      <dgm:spPr/>
      <dgm:t>
        <a:bodyPr/>
        <a:lstStyle/>
        <a:p>
          <a:endParaRPr lang="zh-CN" altLang="en-US"/>
        </a:p>
      </dgm:t>
    </dgm:pt>
    <dgm:pt modelId="{BD9AA81C-AA75-6F43-A9F6-F87EB70E6630}" type="parTrans" cxnId="{48D23F49-8399-CA47-BCAC-098F9044C1F9}">
      <dgm:prSet/>
      <dgm:spPr/>
      <dgm:t>
        <a:bodyPr/>
        <a:lstStyle/>
        <a:p>
          <a:endParaRPr lang="zh-CN" altLang="en-US"/>
        </a:p>
      </dgm:t>
    </dgm:pt>
    <dgm:pt modelId="{0A7B7024-6E05-4347-89A5-2B2C6E61F08C}">
      <dgm:prSet/>
      <dgm:spPr/>
      <dgm:t>
        <a:bodyPr/>
        <a:lstStyle/>
        <a:p>
          <a:r>
            <a:rPr lang="zh-CN" altLang="en-US" smtClean="0"/>
            <a:t>背景介绍</a:t>
          </a:r>
          <a:endParaRPr lang="zh-CN" altLang="en-US"/>
        </a:p>
      </dgm:t>
    </dgm:pt>
    <dgm:pt modelId="{2E1DCA4B-549E-1F44-9545-8B8CAAF1A603}" type="parTrans" cxnId="{70499965-FD59-254A-9796-384A439CA863}">
      <dgm:prSet/>
      <dgm:spPr/>
      <dgm:t>
        <a:bodyPr/>
        <a:lstStyle/>
        <a:p>
          <a:endParaRPr lang="zh-CN" altLang="en-US"/>
        </a:p>
      </dgm:t>
    </dgm:pt>
    <dgm:pt modelId="{99EE07C5-46DA-8748-B5A8-5B09FCD64D16}" type="sibTrans" cxnId="{70499965-FD59-254A-9796-384A439CA863}">
      <dgm:prSet/>
      <dgm:spPr/>
      <dgm:t>
        <a:bodyPr/>
        <a:lstStyle/>
        <a:p>
          <a:endParaRPr lang="zh-CN" altLang="en-US"/>
        </a:p>
      </dgm:t>
    </dgm:pt>
    <dgm:pt modelId="{D025AF8C-5119-C24D-931A-387BA3DDD3C3}">
      <dgm:prSet/>
      <dgm:spPr/>
      <dgm:t>
        <a:bodyPr/>
        <a:lstStyle/>
        <a:p>
          <a:r>
            <a:rPr lang="zh-CN" altLang="en-US" smtClean="0"/>
            <a:t>框架原理</a:t>
          </a:r>
          <a:endParaRPr lang="zh-CN" altLang="en-US"/>
        </a:p>
      </dgm:t>
    </dgm:pt>
    <dgm:pt modelId="{2163404E-10F3-A943-8DD6-DC064B3EC4BD}" type="parTrans" cxnId="{B96D272F-F527-284F-8CC9-A4842F450EB7}">
      <dgm:prSet/>
      <dgm:spPr/>
      <dgm:t>
        <a:bodyPr/>
        <a:lstStyle/>
        <a:p>
          <a:endParaRPr lang="zh-CN" altLang="en-US"/>
        </a:p>
      </dgm:t>
    </dgm:pt>
    <dgm:pt modelId="{B78C8F89-38F8-764C-80A2-5003779A374F}" type="sibTrans" cxnId="{B96D272F-F527-284F-8CC9-A4842F450EB7}">
      <dgm:prSet/>
      <dgm:spPr/>
      <dgm:t>
        <a:bodyPr/>
        <a:lstStyle/>
        <a:p>
          <a:endParaRPr lang="zh-CN" altLang="en-US"/>
        </a:p>
      </dgm:t>
    </dgm:pt>
    <dgm:pt modelId="{051704DD-097E-6F42-AB5B-D4C33B5C9395}" type="pres">
      <dgm:prSet presAssocID="{0927FC27-1C1F-B045-8BC8-00FAEB90D12F}" presName="Name0" presStyleCnt="0">
        <dgm:presLayoutVars>
          <dgm:chMax val="7"/>
          <dgm:chPref val="7"/>
          <dgm:dir/>
        </dgm:presLayoutVars>
      </dgm:prSet>
      <dgm:spPr/>
      <dgm:t>
        <a:bodyPr/>
        <a:lstStyle/>
        <a:p>
          <a:endParaRPr lang="zh-CN" altLang="en-US"/>
        </a:p>
      </dgm:t>
    </dgm:pt>
    <dgm:pt modelId="{3D069882-89D0-C84F-8286-1B6BFE4898BB}" type="pres">
      <dgm:prSet presAssocID="{0927FC27-1C1F-B045-8BC8-00FAEB90D12F}" presName="Name1" presStyleCnt="0"/>
      <dgm:spPr/>
    </dgm:pt>
    <dgm:pt modelId="{25EA9DE1-53DB-3246-A0E8-12BB590B5546}" type="pres">
      <dgm:prSet presAssocID="{0927FC27-1C1F-B045-8BC8-00FAEB90D12F}" presName="cycle" presStyleCnt="0"/>
      <dgm:spPr/>
    </dgm:pt>
    <dgm:pt modelId="{3439829B-B3BE-A64C-B834-E49D75FC1CD0}" type="pres">
      <dgm:prSet presAssocID="{0927FC27-1C1F-B045-8BC8-00FAEB90D12F}" presName="srcNode" presStyleLbl="node1" presStyleIdx="0" presStyleCnt="4"/>
      <dgm:spPr/>
    </dgm:pt>
    <dgm:pt modelId="{35DF9B8E-F8C2-5B4D-A818-F817492DA48B}" type="pres">
      <dgm:prSet presAssocID="{0927FC27-1C1F-B045-8BC8-00FAEB90D12F}" presName="conn" presStyleLbl="parChTrans1D2" presStyleIdx="0" presStyleCnt="1"/>
      <dgm:spPr/>
      <dgm:t>
        <a:bodyPr/>
        <a:lstStyle/>
        <a:p>
          <a:endParaRPr lang="zh-CN" altLang="en-US"/>
        </a:p>
      </dgm:t>
    </dgm:pt>
    <dgm:pt modelId="{6CB01EE8-7593-9E48-AE25-88F711B36035}" type="pres">
      <dgm:prSet presAssocID="{0927FC27-1C1F-B045-8BC8-00FAEB90D12F}" presName="extraNode" presStyleLbl="node1" presStyleIdx="0" presStyleCnt="4"/>
      <dgm:spPr/>
    </dgm:pt>
    <dgm:pt modelId="{85DE1DE5-499A-4740-B807-1438C4C7960E}" type="pres">
      <dgm:prSet presAssocID="{0927FC27-1C1F-B045-8BC8-00FAEB90D12F}" presName="dstNode" presStyleLbl="node1" presStyleIdx="0" presStyleCnt="4"/>
      <dgm:spPr/>
    </dgm:pt>
    <dgm:pt modelId="{37322963-982A-4E4C-9191-C246F765C538}" type="pres">
      <dgm:prSet presAssocID="{E1131812-FBFA-C640-A5F8-EE439BCF94BF}" presName="text_1" presStyleLbl="node1" presStyleIdx="0" presStyleCnt="4" custLinFactNeighborY="-5288">
        <dgm:presLayoutVars>
          <dgm:bulletEnabled val="1"/>
        </dgm:presLayoutVars>
      </dgm:prSet>
      <dgm:spPr/>
      <dgm:t>
        <a:bodyPr/>
        <a:lstStyle/>
        <a:p>
          <a:endParaRPr lang="zh-CN" altLang="en-US"/>
        </a:p>
      </dgm:t>
    </dgm:pt>
    <dgm:pt modelId="{2BF00F2A-5ED1-4247-AA23-0792C4C28807}" type="pres">
      <dgm:prSet presAssocID="{E1131812-FBFA-C640-A5F8-EE439BCF94BF}" presName="accent_1" presStyleCnt="0"/>
      <dgm:spPr/>
    </dgm:pt>
    <dgm:pt modelId="{75D49F2F-A37E-A247-AC49-CDFB921D53B8}" type="pres">
      <dgm:prSet presAssocID="{E1131812-FBFA-C640-A5F8-EE439BCF94BF}" presName="accentRepeatNode" presStyleLbl="solidFgAcc1" presStyleIdx="0" presStyleCnt="4"/>
      <dgm:spPr>
        <a:solidFill>
          <a:schemeClr val="accent1">
            <a:lumMod val="40000"/>
            <a:lumOff val="60000"/>
          </a:schemeClr>
        </a:solidFill>
      </dgm:spPr>
    </dgm:pt>
    <dgm:pt modelId="{77C3328D-F9EB-D447-8FD2-5065F91DBD4C}" type="pres">
      <dgm:prSet presAssocID="{9CBBCD47-6B94-C841-95E6-B1751480395F}" presName="text_2" presStyleLbl="node1" presStyleIdx="1" presStyleCnt="4">
        <dgm:presLayoutVars>
          <dgm:bulletEnabled val="1"/>
        </dgm:presLayoutVars>
      </dgm:prSet>
      <dgm:spPr/>
      <dgm:t>
        <a:bodyPr/>
        <a:lstStyle/>
        <a:p>
          <a:endParaRPr lang="zh-CN" altLang="en-US"/>
        </a:p>
      </dgm:t>
    </dgm:pt>
    <dgm:pt modelId="{53E7EA6E-541B-5444-909B-5919DE1D662E}" type="pres">
      <dgm:prSet presAssocID="{9CBBCD47-6B94-C841-95E6-B1751480395F}" presName="accent_2" presStyleCnt="0"/>
      <dgm:spPr/>
    </dgm:pt>
    <dgm:pt modelId="{86A24EC2-DB0E-F84C-95FA-6BB14791F2A3}" type="pres">
      <dgm:prSet presAssocID="{9CBBCD47-6B94-C841-95E6-B1751480395F}" presName="accentRepeatNode" presStyleLbl="solidFgAcc1" presStyleIdx="1" presStyleCnt="4"/>
      <dgm:spPr>
        <a:solidFill>
          <a:schemeClr val="accent1">
            <a:lumMod val="40000"/>
            <a:lumOff val="60000"/>
          </a:schemeClr>
        </a:solidFill>
      </dgm:spPr>
    </dgm:pt>
    <dgm:pt modelId="{776CB3A8-0E0D-CE41-B1EF-917B25A7B660}" type="pres">
      <dgm:prSet presAssocID="{D025AF8C-5119-C24D-931A-387BA3DDD3C3}" presName="text_3" presStyleLbl="node1" presStyleIdx="2" presStyleCnt="4">
        <dgm:presLayoutVars>
          <dgm:bulletEnabled val="1"/>
        </dgm:presLayoutVars>
      </dgm:prSet>
      <dgm:spPr/>
      <dgm:t>
        <a:bodyPr/>
        <a:lstStyle/>
        <a:p>
          <a:endParaRPr lang="zh-CN" altLang="en-US"/>
        </a:p>
      </dgm:t>
    </dgm:pt>
    <dgm:pt modelId="{AFE03FF3-46FF-BD46-837F-93613AA78989}" type="pres">
      <dgm:prSet presAssocID="{D025AF8C-5119-C24D-931A-387BA3DDD3C3}" presName="accent_3" presStyleCnt="0"/>
      <dgm:spPr/>
    </dgm:pt>
    <dgm:pt modelId="{BC485CBA-C920-874C-A550-EE0D118AB0AF}" type="pres">
      <dgm:prSet presAssocID="{D025AF8C-5119-C24D-931A-387BA3DDD3C3}" presName="accentRepeatNode" presStyleLbl="solidFgAcc1" presStyleIdx="2" presStyleCnt="4"/>
      <dgm:spPr>
        <a:solidFill>
          <a:schemeClr val="accent1">
            <a:lumMod val="40000"/>
            <a:lumOff val="60000"/>
          </a:schemeClr>
        </a:solidFill>
      </dgm:spPr>
    </dgm:pt>
    <dgm:pt modelId="{AE940A25-89A3-804D-BEFB-BFB36DB18363}" type="pres">
      <dgm:prSet presAssocID="{0A7B7024-6E05-4347-89A5-2B2C6E61F08C}" presName="text_4" presStyleLbl="node1" presStyleIdx="3" presStyleCnt="4">
        <dgm:presLayoutVars>
          <dgm:bulletEnabled val="1"/>
        </dgm:presLayoutVars>
      </dgm:prSet>
      <dgm:spPr/>
      <dgm:t>
        <a:bodyPr/>
        <a:lstStyle/>
        <a:p>
          <a:endParaRPr lang="zh-CN" altLang="en-US"/>
        </a:p>
      </dgm:t>
    </dgm:pt>
    <dgm:pt modelId="{D1BAA094-EEFD-CE49-B97C-CCDAB82BF899}" type="pres">
      <dgm:prSet presAssocID="{0A7B7024-6E05-4347-89A5-2B2C6E61F08C}" presName="accent_4" presStyleCnt="0"/>
      <dgm:spPr/>
    </dgm:pt>
    <dgm:pt modelId="{B6D94BA6-FF81-F142-B134-EF5110561A9D}" type="pres">
      <dgm:prSet presAssocID="{0A7B7024-6E05-4347-89A5-2B2C6E61F08C}" presName="accentRepeatNode" presStyleLbl="solidFgAcc1" presStyleIdx="3" presStyleCnt="4"/>
      <dgm:spPr>
        <a:solidFill>
          <a:schemeClr val="accent1">
            <a:lumMod val="40000"/>
            <a:lumOff val="60000"/>
          </a:schemeClr>
        </a:solidFill>
      </dgm:spPr>
    </dgm:pt>
  </dgm:ptLst>
  <dgm:cxnLst>
    <dgm:cxn modelId="{B96D272F-F527-284F-8CC9-A4842F450EB7}" srcId="{0927FC27-1C1F-B045-8BC8-00FAEB90D12F}" destId="{D025AF8C-5119-C24D-931A-387BA3DDD3C3}" srcOrd="2" destOrd="0" parTransId="{2163404E-10F3-A943-8DD6-DC064B3EC4BD}" sibTransId="{B78C8F89-38F8-764C-80A2-5003779A374F}"/>
    <dgm:cxn modelId="{9B0E9092-6905-CB48-9848-6AE62A2BB83C}" srcId="{0927FC27-1C1F-B045-8BC8-00FAEB90D12F}" destId="{E1131812-FBFA-C640-A5F8-EE439BCF94BF}" srcOrd="0" destOrd="0" parTransId="{6E069009-EE70-184C-8D7F-75FB3970E69F}" sibTransId="{5D7EB191-B629-484D-A081-76A5EFBEDC66}"/>
    <dgm:cxn modelId="{70499965-FD59-254A-9796-384A439CA863}" srcId="{0927FC27-1C1F-B045-8BC8-00FAEB90D12F}" destId="{0A7B7024-6E05-4347-89A5-2B2C6E61F08C}" srcOrd="3" destOrd="0" parTransId="{2E1DCA4B-549E-1F44-9545-8B8CAAF1A603}" sibTransId="{99EE07C5-46DA-8748-B5A8-5B09FCD64D16}"/>
    <dgm:cxn modelId="{8723873A-CD4A-BD4E-A0F5-63FD706B662A}" type="presOf" srcId="{5D7EB191-B629-484D-A081-76A5EFBEDC66}" destId="{35DF9B8E-F8C2-5B4D-A818-F817492DA48B}" srcOrd="0" destOrd="0" presId="urn:microsoft.com/office/officeart/2008/layout/VerticalCurvedList"/>
    <dgm:cxn modelId="{C2B03061-6E22-3645-B1E3-15BBA23D95F0}" type="presOf" srcId="{D025AF8C-5119-C24D-931A-387BA3DDD3C3}" destId="{776CB3A8-0E0D-CE41-B1EF-917B25A7B660}" srcOrd="0" destOrd="0" presId="urn:microsoft.com/office/officeart/2008/layout/VerticalCurvedList"/>
    <dgm:cxn modelId="{F919C618-533D-A14A-A7C7-F5AD4E7F7429}" type="presOf" srcId="{9CBBCD47-6B94-C841-95E6-B1751480395F}" destId="{77C3328D-F9EB-D447-8FD2-5065F91DBD4C}" srcOrd="0" destOrd="0" presId="urn:microsoft.com/office/officeart/2008/layout/VerticalCurvedList"/>
    <dgm:cxn modelId="{414623A2-18E7-8D40-A4F7-545052BF954C}" type="presOf" srcId="{0927FC27-1C1F-B045-8BC8-00FAEB90D12F}" destId="{051704DD-097E-6F42-AB5B-D4C33B5C9395}" srcOrd="0" destOrd="0" presId="urn:microsoft.com/office/officeart/2008/layout/VerticalCurvedList"/>
    <dgm:cxn modelId="{0968F100-24E1-7043-984C-0122C85E7E46}" type="presOf" srcId="{E1131812-FBFA-C640-A5F8-EE439BCF94BF}" destId="{37322963-982A-4E4C-9191-C246F765C538}" srcOrd="0" destOrd="0" presId="urn:microsoft.com/office/officeart/2008/layout/VerticalCurvedList"/>
    <dgm:cxn modelId="{48D23F49-8399-CA47-BCAC-098F9044C1F9}" srcId="{0927FC27-1C1F-B045-8BC8-00FAEB90D12F}" destId="{9CBBCD47-6B94-C841-95E6-B1751480395F}" srcOrd="1" destOrd="0" parTransId="{BD9AA81C-AA75-6F43-A9F6-F87EB70E6630}" sibTransId="{6A66EF81-53D9-4F47-821B-B7FE376A38F7}"/>
    <dgm:cxn modelId="{0BFFAADD-6C70-8C4D-B0D5-FDF4D52F72DD}" type="presOf" srcId="{0A7B7024-6E05-4347-89A5-2B2C6E61F08C}" destId="{AE940A25-89A3-804D-BEFB-BFB36DB18363}" srcOrd="0" destOrd="0" presId="urn:microsoft.com/office/officeart/2008/layout/VerticalCurvedList"/>
    <dgm:cxn modelId="{0FBE41B4-A90B-CD46-B318-9068859A6E90}" type="presParOf" srcId="{051704DD-097E-6F42-AB5B-D4C33B5C9395}" destId="{3D069882-89D0-C84F-8286-1B6BFE4898BB}" srcOrd="0" destOrd="0" presId="urn:microsoft.com/office/officeart/2008/layout/VerticalCurvedList"/>
    <dgm:cxn modelId="{792CF751-4150-7046-B7DE-5E3360033E5A}" type="presParOf" srcId="{3D069882-89D0-C84F-8286-1B6BFE4898BB}" destId="{25EA9DE1-53DB-3246-A0E8-12BB590B5546}" srcOrd="0" destOrd="0" presId="urn:microsoft.com/office/officeart/2008/layout/VerticalCurvedList"/>
    <dgm:cxn modelId="{251B79E5-6B9F-2F41-9D10-CF25C46E1415}" type="presParOf" srcId="{25EA9DE1-53DB-3246-A0E8-12BB590B5546}" destId="{3439829B-B3BE-A64C-B834-E49D75FC1CD0}" srcOrd="0" destOrd="0" presId="urn:microsoft.com/office/officeart/2008/layout/VerticalCurvedList"/>
    <dgm:cxn modelId="{F6DB59D6-AAE0-9B4A-BCAD-E7A53998DAC8}" type="presParOf" srcId="{25EA9DE1-53DB-3246-A0E8-12BB590B5546}" destId="{35DF9B8E-F8C2-5B4D-A818-F817492DA48B}" srcOrd="1" destOrd="0" presId="urn:microsoft.com/office/officeart/2008/layout/VerticalCurvedList"/>
    <dgm:cxn modelId="{F1719EC4-0F55-624C-90A9-FF8C1C2F6971}" type="presParOf" srcId="{25EA9DE1-53DB-3246-A0E8-12BB590B5546}" destId="{6CB01EE8-7593-9E48-AE25-88F711B36035}" srcOrd="2" destOrd="0" presId="urn:microsoft.com/office/officeart/2008/layout/VerticalCurvedList"/>
    <dgm:cxn modelId="{4B5DB80C-B074-BA46-8059-37949647F61E}" type="presParOf" srcId="{25EA9DE1-53DB-3246-A0E8-12BB590B5546}" destId="{85DE1DE5-499A-4740-B807-1438C4C7960E}" srcOrd="3" destOrd="0" presId="urn:microsoft.com/office/officeart/2008/layout/VerticalCurvedList"/>
    <dgm:cxn modelId="{5436157E-8B14-7340-911A-03DB30ABAE3E}" type="presParOf" srcId="{3D069882-89D0-C84F-8286-1B6BFE4898BB}" destId="{37322963-982A-4E4C-9191-C246F765C538}" srcOrd="1" destOrd="0" presId="urn:microsoft.com/office/officeart/2008/layout/VerticalCurvedList"/>
    <dgm:cxn modelId="{300406C5-AE1E-7748-A2AB-0D46CA318594}" type="presParOf" srcId="{3D069882-89D0-C84F-8286-1B6BFE4898BB}" destId="{2BF00F2A-5ED1-4247-AA23-0792C4C28807}" srcOrd="2" destOrd="0" presId="urn:microsoft.com/office/officeart/2008/layout/VerticalCurvedList"/>
    <dgm:cxn modelId="{700010E0-6B39-2B49-BFA2-59638A1827D8}" type="presParOf" srcId="{2BF00F2A-5ED1-4247-AA23-0792C4C28807}" destId="{75D49F2F-A37E-A247-AC49-CDFB921D53B8}" srcOrd="0" destOrd="0" presId="urn:microsoft.com/office/officeart/2008/layout/VerticalCurvedList"/>
    <dgm:cxn modelId="{C856C111-8615-DF4B-B143-897202CADAB0}" type="presParOf" srcId="{3D069882-89D0-C84F-8286-1B6BFE4898BB}" destId="{77C3328D-F9EB-D447-8FD2-5065F91DBD4C}" srcOrd="3" destOrd="0" presId="urn:microsoft.com/office/officeart/2008/layout/VerticalCurvedList"/>
    <dgm:cxn modelId="{05024A0C-BDB0-4446-86EB-95FC5A0883B5}" type="presParOf" srcId="{3D069882-89D0-C84F-8286-1B6BFE4898BB}" destId="{53E7EA6E-541B-5444-909B-5919DE1D662E}" srcOrd="4" destOrd="0" presId="urn:microsoft.com/office/officeart/2008/layout/VerticalCurvedList"/>
    <dgm:cxn modelId="{2DAD317F-A076-104C-AA3B-95A50A332D3E}" type="presParOf" srcId="{53E7EA6E-541B-5444-909B-5919DE1D662E}" destId="{86A24EC2-DB0E-F84C-95FA-6BB14791F2A3}" srcOrd="0" destOrd="0" presId="urn:microsoft.com/office/officeart/2008/layout/VerticalCurvedList"/>
    <dgm:cxn modelId="{4EC70F35-A830-8448-AC55-FADE73AD1381}" type="presParOf" srcId="{3D069882-89D0-C84F-8286-1B6BFE4898BB}" destId="{776CB3A8-0E0D-CE41-B1EF-917B25A7B660}" srcOrd="5" destOrd="0" presId="urn:microsoft.com/office/officeart/2008/layout/VerticalCurvedList"/>
    <dgm:cxn modelId="{69AF7FCF-2093-C140-93DC-D5386C57C51C}" type="presParOf" srcId="{3D069882-89D0-C84F-8286-1B6BFE4898BB}" destId="{AFE03FF3-46FF-BD46-837F-93613AA78989}" srcOrd="6" destOrd="0" presId="urn:microsoft.com/office/officeart/2008/layout/VerticalCurvedList"/>
    <dgm:cxn modelId="{23F9760D-6D88-104C-A1C8-4DDBF1311F74}" type="presParOf" srcId="{AFE03FF3-46FF-BD46-837F-93613AA78989}" destId="{BC485CBA-C920-874C-A550-EE0D118AB0AF}" srcOrd="0" destOrd="0" presId="urn:microsoft.com/office/officeart/2008/layout/VerticalCurvedList"/>
    <dgm:cxn modelId="{9DB140B4-419C-7747-B33C-7936A4DE42E9}" type="presParOf" srcId="{3D069882-89D0-C84F-8286-1B6BFE4898BB}" destId="{AE940A25-89A3-804D-BEFB-BFB36DB18363}" srcOrd="7" destOrd="0" presId="urn:microsoft.com/office/officeart/2008/layout/VerticalCurvedList"/>
    <dgm:cxn modelId="{E4C53544-2E52-DC49-94A2-E2CA1312CFE8}" type="presParOf" srcId="{3D069882-89D0-C84F-8286-1B6BFE4898BB}" destId="{D1BAA094-EEFD-CE49-B97C-CCDAB82BF899}" srcOrd="8" destOrd="0" presId="urn:microsoft.com/office/officeart/2008/layout/VerticalCurvedList"/>
    <dgm:cxn modelId="{95920D86-CEAA-C64E-9C5E-ADA8769BCF73}" type="presParOf" srcId="{D1BAA094-EEFD-CE49-B97C-CCDAB82BF899}" destId="{B6D94BA6-FF81-F142-B134-EF5110561A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F9B8E-F8C2-5B4D-A818-F817492DA48B}">
      <dsp:nvSpPr>
        <dsp:cNvPr id="0" name=""/>
        <dsp:cNvSpPr/>
      </dsp:nvSpPr>
      <dsp:spPr>
        <a:xfrm>
          <a:off x="-4594335" y="-704407"/>
          <a:ext cx="5472816" cy="5472816"/>
        </a:xfrm>
        <a:prstGeom prst="blockArc">
          <a:avLst>
            <a:gd name="adj1" fmla="val 18900000"/>
            <a:gd name="adj2" fmla="val 2700000"/>
            <a:gd name="adj3" fmla="val 395"/>
          </a:avLst>
        </a:prstGeom>
        <a:noFill/>
        <a:ln w="3175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7322963-982A-4E4C-9191-C246F765C538}">
      <dsp:nvSpPr>
        <dsp:cNvPr id="0" name=""/>
        <dsp:cNvSpPr/>
      </dsp:nvSpPr>
      <dsp:spPr>
        <a:xfrm>
          <a:off x="460128" y="279379"/>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t>构想和展望</a:t>
          </a:r>
          <a:endParaRPr lang="zh-CN" altLang="en-US" sz="3200" kern="1200" dirty="0"/>
        </a:p>
      </dsp:txBody>
      <dsp:txXfrm>
        <a:off x="460128" y="279379"/>
        <a:ext cx="5580684" cy="625205"/>
      </dsp:txXfrm>
    </dsp:sp>
    <dsp:sp modelId="{75D49F2F-A37E-A247-AC49-CDFB921D53B8}">
      <dsp:nvSpPr>
        <dsp:cNvPr id="0" name=""/>
        <dsp:cNvSpPr/>
      </dsp:nvSpPr>
      <dsp:spPr>
        <a:xfrm>
          <a:off x="69375" y="234289"/>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C3328D-F9EB-D447-8FD2-5065F91DBD4C}">
      <dsp:nvSpPr>
        <dsp:cNvPr id="0" name=""/>
        <dsp:cNvSpPr/>
      </dsp:nvSpPr>
      <dsp:spPr>
        <a:xfrm>
          <a:off x="818573" y="1250411"/>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扩展及使用</a:t>
          </a:r>
          <a:endParaRPr lang="zh-CN" altLang="en-US" sz="3200" kern="1200" dirty="0"/>
        </a:p>
      </dsp:txBody>
      <dsp:txXfrm>
        <a:off x="818573" y="1250411"/>
        <a:ext cx="5222240" cy="625205"/>
      </dsp:txXfrm>
    </dsp:sp>
    <dsp:sp modelId="{86A24EC2-DB0E-F84C-95FA-6BB14791F2A3}">
      <dsp:nvSpPr>
        <dsp:cNvPr id="0" name=""/>
        <dsp:cNvSpPr/>
      </dsp:nvSpPr>
      <dsp:spPr>
        <a:xfrm>
          <a:off x="427819" y="1172260"/>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776CB3A8-0E0D-CE41-B1EF-917B25A7B660}">
      <dsp:nvSpPr>
        <dsp:cNvPr id="0" name=""/>
        <dsp:cNvSpPr/>
      </dsp:nvSpPr>
      <dsp:spPr>
        <a:xfrm>
          <a:off x="818573" y="2188382"/>
          <a:ext cx="5222240"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框架原理</a:t>
          </a:r>
          <a:endParaRPr lang="zh-CN" altLang="en-US" sz="3200" kern="1200"/>
        </a:p>
      </dsp:txBody>
      <dsp:txXfrm>
        <a:off x="818573" y="2188382"/>
        <a:ext cx="5222240" cy="625205"/>
      </dsp:txXfrm>
    </dsp:sp>
    <dsp:sp modelId="{BC485CBA-C920-874C-A550-EE0D118AB0AF}">
      <dsp:nvSpPr>
        <dsp:cNvPr id="0" name=""/>
        <dsp:cNvSpPr/>
      </dsp:nvSpPr>
      <dsp:spPr>
        <a:xfrm>
          <a:off x="427819" y="2110232"/>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AE940A25-89A3-804D-BEFB-BFB36DB18363}">
      <dsp:nvSpPr>
        <dsp:cNvPr id="0" name=""/>
        <dsp:cNvSpPr/>
      </dsp:nvSpPr>
      <dsp:spPr>
        <a:xfrm>
          <a:off x="460128" y="3126353"/>
          <a:ext cx="5580684" cy="625205"/>
        </a:xfrm>
        <a:prstGeom prst="rect">
          <a:avLst/>
        </a:prstGeom>
        <a:solidFill>
          <a:schemeClr val="accent1">
            <a:hueOff val="0"/>
            <a:satOff val="0"/>
            <a:lumOff val="0"/>
            <a:alphaOff val="0"/>
          </a:schemeClr>
        </a:solidFill>
        <a:ln>
          <a:noFill/>
        </a:ln>
        <a:effectLst>
          <a:innerShdw blurRad="50800" dist="25400" dir="10800000">
            <a:srgbClr val="808080">
              <a:alpha val="7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背景介绍</a:t>
          </a:r>
          <a:endParaRPr lang="zh-CN" altLang="en-US" sz="3200" kern="1200"/>
        </a:p>
      </dsp:txBody>
      <dsp:txXfrm>
        <a:off x="460128" y="3126353"/>
        <a:ext cx="5580684" cy="625205"/>
      </dsp:txXfrm>
    </dsp:sp>
    <dsp:sp modelId="{B6D94BA6-FF81-F142-B134-EF5110561A9D}">
      <dsp:nvSpPr>
        <dsp:cNvPr id="0" name=""/>
        <dsp:cNvSpPr/>
      </dsp:nvSpPr>
      <dsp:spPr>
        <a:xfrm>
          <a:off x="69375" y="3048203"/>
          <a:ext cx="781507" cy="781507"/>
        </a:xfrm>
        <a:prstGeom prst="ellipse">
          <a:avLst/>
        </a:prstGeom>
        <a:solidFill>
          <a:schemeClr val="accent1">
            <a:lumMod val="40000"/>
            <a:lumOff val="60000"/>
          </a:schemeClr>
        </a:solidFill>
        <a:ln w="9525" cap="flat" cmpd="sng" algn="ctr">
          <a:solidFill>
            <a:schemeClr val="accent1">
              <a:hueOff val="0"/>
              <a:satOff val="0"/>
              <a:lumOff val="0"/>
              <a:alphaOff val="0"/>
            </a:schemeClr>
          </a:solidFill>
          <a:prstDash val="solid"/>
        </a:ln>
        <a:effectLst>
          <a:innerShdw blurRad="50800" dist="25400" dir="10800000">
            <a:srgbClr val="808080">
              <a:alpha val="75000"/>
            </a:srgbClr>
          </a:inn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zh-CN" altLang="en-US" smtClean="0"/>
              <a:t>单击此处编辑母版标题样式</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6124" y="6288741"/>
            <a:ext cx="1887537"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5867399" y="6288741"/>
            <a:ext cx="2675965"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zh-CN" altLang="en-US" smtClean="0"/>
              <a:t>单击此处编辑母版标题样式</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1000" y="6288741"/>
            <a:ext cx="1865125" cy="365125"/>
          </a:xfrm>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a:xfrm>
            <a:off x="3325813" y="6288741"/>
            <a:ext cx="5217551" cy="365125"/>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3A431508-89B6-4F43-8983-137FEB0EA50E}" type="datetimeFigureOut">
              <a:rPr kumimoji="1" lang="zh-CN" altLang="en-US" smtClean="0"/>
              <a:t>17/6/13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B812CB-4F4E-1447-86B5-9A801B816BF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3A431508-89B6-4F43-8983-137FEB0EA50E}" type="datetimeFigureOut">
              <a:rPr kumimoji="1" lang="zh-CN" altLang="en-US" smtClean="0"/>
              <a:t>17/6/13</a:t>
            </a:fld>
            <a:endParaRPr kumimoji="1" lang="zh-CN" alt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kumimoji="1" lang="zh-CN" alt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B812CB-4F4E-1447-86B5-9A801B816BF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17693" y="2396155"/>
            <a:ext cx="6762749" cy="1470025"/>
          </a:xfrm>
        </p:spPr>
        <p:txBody>
          <a:bodyPr/>
          <a:lstStyle/>
          <a:p>
            <a:r>
              <a:rPr kumimoji="1" lang="zh-CN" altLang="en-US" sz="4000" dirty="0" smtClean="0"/>
              <a:t>可配置化移动</a:t>
            </a:r>
            <a:r>
              <a:rPr kumimoji="1" lang="en-US" altLang="zh-CN" sz="4000" dirty="0" smtClean="0"/>
              <a:t>UI</a:t>
            </a:r>
            <a:r>
              <a:rPr kumimoji="1" lang="zh-CN" altLang="en-US" sz="4000" dirty="0" smtClean="0"/>
              <a:t>自动化分享</a:t>
            </a:r>
            <a:endParaRPr kumimoji="1" lang="zh-CN" altLang="en-US" sz="4000" dirty="0"/>
          </a:p>
        </p:txBody>
      </p:sp>
      <p:sp>
        <p:nvSpPr>
          <p:cNvPr id="3" name="副标题 2"/>
          <p:cNvSpPr>
            <a:spLocks noGrp="1"/>
          </p:cNvSpPr>
          <p:nvPr>
            <p:ph type="subTitle" idx="1"/>
          </p:nvPr>
        </p:nvSpPr>
        <p:spPr>
          <a:xfrm>
            <a:off x="1869589" y="3870662"/>
            <a:ext cx="6762749" cy="1752600"/>
          </a:xfrm>
        </p:spPr>
        <p:txBody>
          <a:bodyPr/>
          <a:lstStyle/>
          <a:p>
            <a:r>
              <a:rPr kumimoji="1" lang="zh-CN" altLang="en-US" dirty="0" smtClean="0"/>
              <a:t>基于</a:t>
            </a:r>
            <a:r>
              <a:rPr kumimoji="1" lang="en-US" altLang="zh-CN" dirty="0" smtClean="0"/>
              <a:t>XML</a:t>
            </a:r>
            <a:r>
              <a:rPr kumimoji="1" lang="zh-CN" altLang="en-US" dirty="0" smtClean="0"/>
              <a:t>文件配置</a:t>
            </a:r>
            <a:r>
              <a:rPr kumimoji="1" lang="en-US" altLang="zh-CN" dirty="0" smtClean="0"/>
              <a:t>UI</a:t>
            </a:r>
            <a:r>
              <a:rPr kumimoji="1" lang="zh-CN" altLang="en-US" dirty="0" smtClean="0"/>
              <a:t>自动化用例集</a:t>
            </a:r>
            <a:endParaRPr kumimoji="1" lang="en-US" altLang="zh-CN" dirty="0" smtClean="0"/>
          </a:p>
          <a:p>
            <a:r>
              <a:rPr kumimoji="1" lang="en-US" altLang="zh-CN" dirty="0" smtClean="0"/>
              <a:t>Jc@2017.06.09</a:t>
            </a:r>
            <a:endParaRPr kumimoji="1" lang="zh-CN" altLang="en-US" dirty="0"/>
          </a:p>
        </p:txBody>
      </p:sp>
    </p:spTree>
    <p:extLst>
      <p:ext uri="{BB962C8B-B14F-4D97-AF65-F5344CB8AC3E}">
        <p14:creationId xmlns:p14="http://schemas.microsoft.com/office/powerpoint/2010/main" val="380905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203" y="1584559"/>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4" name="文本框 3"/>
          <p:cNvSpPr txBox="1"/>
          <p:nvPr/>
        </p:nvSpPr>
        <p:spPr>
          <a:xfrm>
            <a:off x="1333203" y="2126440"/>
            <a:ext cx="3643458" cy="3170098"/>
          </a:xfrm>
          <a:prstGeom prst="rect">
            <a:avLst/>
          </a:prstGeom>
          <a:noFill/>
        </p:spPr>
        <p:txBody>
          <a:bodyPr wrap="none" rtlCol="0">
            <a:spAutoFit/>
          </a:bodyPr>
          <a:lstStyle/>
          <a:p>
            <a:r>
              <a:rPr kumimoji="1" lang="en-US" altLang="zh-CN" sz="1200" dirty="0" smtClean="0">
                <a:solidFill>
                  <a:srgbClr val="FFFFFF"/>
                </a:solidFill>
              </a:rPr>
              <a:t>utils</a:t>
            </a:r>
            <a:r>
              <a:rPr kumimoji="1" lang="zh-CN" altLang="en-US" sz="1200" dirty="0" smtClean="0">
                <a:solidFill>
                  <a:srgbClr val="FFFFFF"/>
                </a:solidFill>
              </a:rPr>
              <a:t>包含框架中的</a:t>
            </a:r>
            <a:r>
              <a:rPr kumimoji="1" lang="en-US" altLang="zh-CN" sz="1200" dirty="0" smtClean="0">
                <a:solidFill>
                  <a:srgbClr val="FFFFFF"/>
                </a:solidFill>
              </a:rPr>
              <a:t>service</a:t>
            </a:r>
            <a:r>
              <a:rPr kumimoji="1" lang="zh-CN" altLang="en-US" sz="1200" dirty="0" smtClean="0">
                <a:solidFill>
                  <a:srgbClr val="FFFFFF"/>
                </a:solidFill>
              </a:rPr>
              <a:t>类和</a:t>
            </a:r>
            <a:r>
              <a:rPr kumimoji="1" lang="en-US" altLang="zh-CN" sz="1200" dirty="0" smtClean="0">
                <a:solidFill>
                  <a:srgbClr val="FFFFFF"/>
                </a:solidFill>
              </a:rPr>
              <a:t>component</a:t>
            </a:r>
            <a:r>
              <a:rPr kumimoji="1" lang="zh-CN" altLang="en-US" sz="1200" dirty="0" smtClean="0">
                <a:solidFill>
                  <a:srgbClr val="FFFFFF"/>
                </a:solidFill>
              </a:rPr>
              <a:t>类</a:t>
            </a:r>
            <a:r>
              <a:rPr kumimoji="1" lang="zh-CN" altLang="zh-CN" sz="1200" dirty="0">
                <a:solidFill>
                  <a:srgbClr val="FFFFFF"/>
                </a:solidFill>
              </a:rPr>
              <a:t>。</a:t>
            </a:r>
            <a:endParaRPr kumimoji="1" lang="en-US" altLang="zh-CN" sz="1200" dirty="0" smtClean="0">
              <a:solidFill>
                <a:srgbClr val="FFFFFF"/>
              </a:solidFill>
            </a:endParaRPr>
          </a:p>
          <a:p>
            <a:endParaRPr kumimoji="1" lang="en-US" altLang="zh-CN" sz="1200" dirty="0">
              <a:solidFill>
                <a:srgbClr val="FFFFFF"/>
              </a:solidFill>
            </a:endParaRPr>
          </a:p>
          <a:p>
            <a:r>
              <a:rPr kumimoji="1" lang="en-US" altLang="zh-CN" sz="1600" dirty="0" smtClean="0">
                <a:solidFill>
                  <a:srgbClr val="FFFFFF"/>
                </a:solidFill>
              </a:rPr>
              <a:t>service</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CaseParserService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en-US" altLang="zh-CN" sz="1000" dirty="0" smtClean="0">
                <a:solidFill>
                  <a:srgbClr val="FFFFFF"/>
                </a:solidFill>
              </a:rPr>
              <a:t>xml</a:t>
            </a:r>
            <a:r>
              <a:rPr kumimoji="1" lang="zh-CN" altLang="en-US" sz="1000" dirty="0" smtClean="0">
                <a:solidFill>
                  <a:srgbClr val="FFFFFF"/>
                </a:solidFill>
              </a:rPr>
              <a:t>用例解析核心类，解析逻辑封装在该类中。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DriverGeneratorService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测试驱动生成器类，配置为单例模式</a:t>
            </a:r>
            <a:r>
              <a:rPr kumimoji="1" lang="zh-CN" altLang="zh-CN" sz="1000" dirty="0">
                <a:solidFill>
                  <a:srgbClr val="FFFFFF"/>
                </a:solidFill>
              </a:rPr>
              <a:t>。</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LogginService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暂未实现。</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ReportingService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报告生成核心类，在</a:t>
            </a:r>
            <a:r>
              <a:rPr kumimoji="1" lang="en-US" altLang="zh-CN" sz="1000" dirty="0" smtClean="0">
                <a:solidFill>
                  <a:srgbClr val="FFFFFF"/>
                </a:solidFill>
              </a:rPr>
              <a:t>ExecutorListener</a:t>
            </a:r>
            <a:r>
              <a:rPr kumimoji="1" lang="zh-CN" altLang="en-US" sz="1000" dirty="0">
                <a:solidFill>
                  <a:srgbClr val="FFFFFF"/>
                </a:solidFill>
              </a:rPr>
              <a:t>.</a:t>
            </a:r>
            <a:r>
              <a:rPr kumimoji="1" lang="en-US" altLang="zh-CN" sz="1000" dirty="0" smtClean="0">
                <a:solidFill>
                  <a:srgbClr val="FFFFFF"/>
                </a:solidFill>
              </a:rPr>
              <a:t>java</a:t>
            </a:r>
            <a:r>
              <a:rPr kumimoji="1" lang="zh-CN" altLang="en-US" sz="1000" dirty="0" smtClean="0">
                <a:solidFill>
                  <a:srgbClr val="FFFFFF"/>
                </a:solidFill>
              </a:rPr>
              <a:t>切面编程中调用。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SnapshootService</a:t>
            </a:r>
            <a:r>
              <a:rPr kumimoji="1" lang="zh-CN" altLang="en-US" sz="1200" dirty="0" smtClean="0">
                <a:solidFill>
                  <a:srgbClr val="FFFFFF"/>
                </a:solidFill>
              </a:rPr>
              <a:t>.</a:t>
            </a:r>
            <a:r>
              <a:rPr kumimoji="1" lang="en-US" altLang="zh-CN" sz="1200" dirty="0" smtClean="0">
                <a:solidFill>
                  <a:srgbClr val="FFFFFF"/>
                </a:solidFill>
              </a:rPr>
              <a:t>java</a:t>
            </a:r>
          </a:p>
          <a:p>
            <a:r>
              <a:rPr kumimoji="1" lang="zh-CN" altLang="en-US" sz="1000" dirty="0" smtClean="0">
                <a:solidFill>
                  <a:srgbClr val="FFFFFF"/>
                </a:solidFill>
              </a:rPr>
              <a:t>截图服务类。</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9195" y="1939968"/>
            <a:ext cx="4572000" cy="3385542"/>
          </a:xfrm>
          <a:prstGeom prst="rect">
            <a:avLst/>
          </a:prstGeom>
        </p:spPr>
        <p:txBody>
          <a:bodyPr>
            <a:spAutoFit/>
          </a:bodyPr>
          <a:lstStyle/>
          <a:p>
            <a:r>
              <a:rPr kumimoji="1" lang="en-US" altLang="zh-CN" sz="1600" dirty="0" smtClean="0">
                <a:solidFill>
                  <a:srgbClr val="FFFFFF"/>
                </a:solidFill>
              </a:rPr>
              <a:t>component</a:t>
            </a:r>
            <a:r>
              <a:rPr kumimoji="1" lang="zh-CN" altLang="en-US" sz="1600" dirty="0" smtClean="0">
                <a:solidFill>
                  <a:srgbClr val="FFFFFF"/>
                </a:solidFill>
              </a:rPr>
              <a:t>类</a:t>
            </a:r>
            <a:r>
              <a:rPr kumimoji="1" lang="en-US" altLang="zh-CN" sz="1600" dirty="0" smtClean="0">
                <a:solidFill>
                  <a:srgbClr val="FFFFFF"/>
                </a:solidFill>
              </a:rPr>
              <a:t>:</a:t>
            </a:r>
          </a:p>
          <a:p>
            <a:r>
              <a:rPr kumimoji="1" lang="en-US" altLang="zh-CN" sz="1200" dirty="0" smtClean="0">
                <a:solidFill>
                  <a:srgbClr val="FFFFFF"/>
                </a:solidFill>
              </a:rPr>
              <a:t>DeviceInfoAccessor.java</a:t>
            </a:r>
          </a:p>
          <a:p>
            <a:r>
              <a:rPr kumimoji="1" lang="zh-CN" altLang="en-US" sz="1000" dirty="0" smtClean="0">
                <a:solidFill>
                  <a:srgbClr val="FFFFFF"/>
                </a:solidFill>
              </a:rPr>
              <a:t>设备信息获取类，从</a:t>
            </a:r>
            <a:r>
              <a:rPr kumimoji="1" lang="en-US" altLang="zh-CN" sz="1000" dirty="0" smtClean="0">
                <a:solidFill>
                  <a:srgbClr val="FFFFFF"/>
                </a:solidFill>
              </a:rPr>
              <a:t>device_config.properties</a:t>
            </a:r>
            <a:r>
              <a:rPr kumimoji="1" lang="zh-CN" altLang="en-US" sz="1000" dirty="0" smtClean="0">
                <a:solidFill>
                  <a:srgbClr val="FFFFFF"/>
                </a:solidFill>
              </a:rPr>
              <a:t>中获取。</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LocatorUtils.java</a:t>
            </a:r>
          </a:p>
          <a:p>
            <a:r>
              <a:rPr kumimoji="1" lang="zh-CN" altLang="en-US" sz="1000" dirty="0" smtClean="0">
                <a:solidFill>
                  <a:srgbClr val="FFFFFF"/>
                </a:solidFill>
              </a:rPr>
              <a:t>元素定位工具类，提供给</a:t>
            </a:r>
            <a:r>
              <a:rPr kumimoji="1" lang="en-US" altLang="zh-CN" sz="1000" dirty="0" smtClean="0">
                <a:solidFill>
                  <a:srgbClr val="FFFFFF"/>
                </a:solidFill>
              </a:rPr>
              <a:t>AssertUtils.java</a:t>
            </a:r>
            <a:r>
              <a:rPr kumimoji="1" lang="zh-CN" altLang="en-US" sz="1000" dirty="0" smtClean="0">
                <a:solidFill>
                  <a:srgbClr val="FFFFFF"/>
                </a:solidFill>
              </a:rPr>
              <a:t>类使用。</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PackageInfoAccessor.java</a:t>
            </a:r>
          </a:p>
          <a:p>
            <a:r>
              <a:rPr kumimoji="1" lang="zh-CN" altLang="en-US" sz="1000" dirty="0" smtClean="0">
                <a:solidFill>
                  <a:srgbClr val="FFFFFF"/>
                </a:solidFill>
              </a:rPr>
              <a:t>测试包信息获取类，从</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中获取测试包信息。</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PropertiesCenter.java</a:t>
            </a:r>
          </a:p>
          <a:p>
            <a:r>
              <a:rPr kumimoji="1" lang="zh-CN" altLang="en-US" sz="1000" dirty="0" smtClean="0">
                <a:solidFill>
                  <a:srgbClr val="FFFFFF"/>
                </a:solidFill>
              </a:rPr>
              <a:t>配置参数中心获取类，通过</a:t>
            </a:r>
            <a:r>
              <a:rPr kumimoji="1" lang="en-US" altLang="zh-CN" sz="1000" dirty="0" smtClean="0">
                <a:solidFill>
                  <a:srgbClr val="FFFFFF"/>
                </a:solidFill>
              </a:rPr>
              <a:t>PropertiesFetcher.java</a:t>
            </a:r>
            <a:r>
              <a:rPr kumimoji="1" lang="zh-CN" altLang="en-US" sz="1000" dirty="0" smtClean="0">
                <a:solidFill>
                  <a:srgbClr val="FFFFFF"/>
                </a:solidFill>
              </a:rPr>
              <a:t>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中的所有信息后，保存在</a:t>
            </a:r>
            <a:r>
              <a:rPr kumimoji="1" lang="en-US" altLang="zh-CN" sz="1000" dirty="0" smtClean="0">
                <a:solidFill>
                  <a:srgbClr val="FFFFFF"/>
                </a:solidFill>
              </a:rPr>
              <a:t>hashmap</a:t>
            </a:r>
            <a:r>
              <a:rPr kumimoji="1" lang="zh-CN" altLang="en-US" sz="1000" dirty="0" smtClean="0">
                <a:solidFill>
                  <a:srgbClr val="FFFFFF"/>
                </a:solidFill>
              </a:rPr>
              <a:t>数据结构中。</a:t>
            </a:r>
            <a:endParaRPr kumimoji="1" lang="en-US" altLang="zh-CN" sz="1000" dirty="0" smtClean="0">
              <a:solidFill>
                <a:srgbClr val="FFFFFF"/>
              </a:solidFill>
            </a:endParaRPr>
          </a:p>
          <a:p>
            <a:endParaRPr kumimoji="1" lang="en-US" altLang="zh-CN" sz="1200" dirty="0" smtClean="0">
              <a:solidFill>
                <a:srgbClr val="FFFFFF"/>
              </a:solidFill>
            </a:endParaRPr>
          </a:p>
          <a:p>
            <a:r>
              <a:rPr kumimoji="1" lang="en-US" altLang="zh-CN" sz="1200" dirty="0" smtClean="0">
                <a:solidFill>
                  <a:srgbClr val="FFFFFF"/>
                </a:solidFill>
              </a:rPr>
              <a:t>PropertiesFetcher.java</a:t>
            </a:r>
          </a:p>
          <a:p>
            <a:r>
              <a:rPr kumimoji="1" lang="zh-CN" altLang="en-US" sz="1000" dirty="0" smtClean="0">
                <a:solidFill>
                  <a:srgbClr val="FFFFFF"/>
                </a:solidFill>
              </a:rPr>
              <a:t>全局配置参数获取类，获取</a:t>
            </a:r>
            <a:r>
              <a:rPr kumimoji="1" lang="en-US" altLang="zh-CN" sz="1000" dirty="0" smtClean="0">
                <a:solidFill>
                  <a:srgbClr val="FFFFFF"/>
                </a:solidFill>
              </a:rPr>
              <a:t>run_config</a:t>
            </a:r>
            <a:r>
              <a:rPr kumimoji="1" lang="zh-CN" altLang="zh-CN" sz="1000" dirty="0" smtClean="0">
                <a:solidFill>
                  <a:srgbClr val="FFFFFF"/>
                </a:solidFill>
              </a:rPr>
              <a:t>.</a:t>
            </a:r>
            <a:r>
              <a:rPr kumimoji="1" lang="en-US" altLang="zh-CN" sz="1000" dirty="0" smtClean="0">
                <a:solidFill>
                  <a:srgbClr val="FFFFFF"/>
                </a:solidFill>
              </a:rPr>
              <a:t>properties</a:t>
            </a:r>
            <a:r>
              <a:rPr kumimoji="1" lang="zh-CN" altLang="en-US" sz="1000" dirty="0" smtClean="0">
                <a:solidFill>
                  <a:srgbClr val="FFFFFF"/>
                </a:solidFill>
              </a:rPr>
              <a:t>中的所有信息。</a:t>
            </a:r>
            <a:endParaRPr kumimoji="1" lang="en-US" altLang="zh-CN" sz="1000" dirty="0" smtClean="0">
              <a:solidFill>
                <a:srgbClr val="FFFFFF"/>
              </a:solidFill>
            </a:endParaRPr>
          </a:p>
          <a:p>
            <a:endParaRPr kumimoji="1" lang="en-US" altLang="zh-CN" sz="1000" dirty="0">
              <a:solidFill>
                <a:srgbClr val="FFFFFF"/>
              </a:solidFill>
            </a:endParaRPr>
          </a:p>
          <a:p>
            <a:r>
              <a:rPr kumimoji="1" lang="en-US" altLang="zh-CN" sz="1000" dirty="0" smtClean="0">
                <a:solidFill>
                  <a:srgbClr val="FFFFFF"/>
                </a:solidFill>
              </a:rPr>
              <a:t>AssertUtils</a:t>
            </a:r>
            <a:r>
              <a:rPr kumimoji="1" lang="zh-CN" altLang="en-US" sz="1000" dirty="0" smtClean="0">
                <a:solidFill>
                  <a:srgbClr val="FFFFFF"/>
                </a:solidFill>
              </a:rPr>
              <a:t>.</a:t>
            </a:r>
            <a:r>
              <a:rPr kumimoji="1" lang="en-US" altLang="zh-CN" sz="1000" dirty="0" smtClean="0">
                <a:solidFill>
                  <a:srgbClr val="FFFFFF"/>
                </a:solidFill>
              </a:rPr>
              <a:t>java</a:t>
            </a:r>
          </a:p>
          <a:p>
            <a:r>
              <a:rPr kumimoji="1" lang="zh-CN" altLang="en-US" sz="1000" dirty="0" smtClean="0">
                <a:solidFill>
                  <a:srgbClr val="FFFFFF"/>
                </a:solidFill>
              </a:rPr>
              <a:t>断言工具类，用于断言。</a:t>
            </a:r>
            <a:endParaRPr kumimoji="1" lang="en-US" altLang="zh-CN" sz="1000" dirty="0" smtClean="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9894" y="778611"/>
            <a:ext cx="3656911" cy="38066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 name="文本框 2"/>
          <p:cNvSpPr txBox="1"/>
          <p:nvPr/>
        </p:nvSpPr>
        <p:spPr>
          <a:xfrm>
            <a:off x="1286924" y="1236637"/>
            <a:ext cx="3048506" cy="276999"/>
          </a:xfrm>
          <a:prstGeom prst="rect">
            <a:avLst/>
          </a:prstGeom>
          <a:noFill/>
        </p:spPr>
        <p:txBody>
          <a:bodyPr wrap="none" rtlCol="0">
            <a:spAutoFit/>
          </a:bodyPr>
          <a:lstStyle/>
          <a:p>
            <a:r>
              <a:rPr kumimoji="1" lang="en-US" altLang="zh-CN" sz="1200" dirty="0" smtClean="0">
                <a:solidFill>
                  <a:srgbClr val="FFFFFF"/>
                </a:solidFill>
              </a:rPr>
              <a:t>objects</a:t>
            </a:r>
            <a:r>
              <a:rPr kumimoji="1" lang="zh-CN" altLang="en-US" sz="1200" dirty="0" smtClean="0">
                <a:solidFill>
                  <a:srgbClr val="FFFFFF"/>
                </a:solidFill>
              </a:rPr>
              <a:t>包含</a:t>
            </a:r>
            <a:r>
              <a:rPr kumimoji="1" lang="en-US" altLang="zh-CN" sz="1200" dirty="0" smtClean="0">
                <a:solidFill>
                  <a:srgbClr val="FFFFFF"/>
                </a:solidFill>
              </a:rPr>
              <a:t>case</a:t>
            </a:r>
            <a:r>
              <a:rPr kumimoji="1" lang="zh-CN" altLang="en-US" sz="1200" dirty="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和</a:t>
            </a:r>
            <a:r>
              <a:rPr kumimoji="1" lang="en-US" altLang="zh-CN" sz="1200" dirty="0" smtClean="0">
                <a:solidFill>
                  <a:srgbClr val="FFFFFF"/>
                </a:solidFill>
              </a:rPr>
              <a:t>page</a:t>
            </a:r>
            <a:r>
              <a:rPr kumimoji="1" lang="zh-CN" altLang="en-US" sz="1200" dirty="0" smtClean="0">
                <a:solidFill>
                  <a:srgbClr val="FFFFFF"/>
                </a:solidFill>
              </a:rPr>
              <a:t> </a:t>
            </a:r>
            <a:r>
              <a:rPr kumimoji="1" lang="en-US" altLang="zh-CN" sz="1200" dirty="0" smtClean="0">
                <a:solidFill>
                  <a:srgbClr val="FFFFFF"/>
                </a:solidFill>
              </a:rPr>
              <a:t>objects</a:t>
            </a:r>
            <a:r>
              <a:rPr kumimoji="1" lang="zh-CN" altLang="en-US" sz="1200" dirty="0" smtClean="0">
                <a:solidFill>
                  <a:srgbClr val="FFFFFF"/>
                </a:solidFill>
              </a:rPr>
              <a:t>。</a:t>
            </a:r>
            <a:endParaRPr kumimoji="1" lang="zh-CN" altLang="en-US" sz="1200" dirty="0">
              <a:solidFill>
                <a:srgbClr val="FFFF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190281217"/>
              </p:ext>
            </p:extLst>
          </p:nvPr>
        </p:nvGraphicFramePr>
        <p:xfrm>
          <a:off x="1370884" y="1677475"/>
          <a:ext cx="5052814" cy="4480389"/>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case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AfterTestCases</a:t>
                      </a:r>
                      <a:endParaRPr lang="zh-CN" altLang="en-US" sz="1200" dirty="0"/>
                    </a:p>
                  </a:txBody>
                  <a:tcPr/>
                </a:tc>
                <a:tc>
                  <a:txBody>
                    <a:bodyPr/>
                    <a:lstStyle/>
                    <a:p>
                      <a:r>
                        <a:rPr lang="zh-CN" altLang="en-US" sz="1000" dirty="0" smtClean="0"/>
                        <a:t>后置执行测试用例集对象</a:t>
                      </a:r>
                      <a:endParaRPr lang="zh-CN" altLang="en-US" sz="1000" dirty="0"/>
                    </a:p>
                  </a:txBody>
                  <a:tcPr/>
                </a:tc>
              </a:tr>
              <a:tr h="365741">
                <a:tc>
                  <a:txBody>
                    <a:bodyPr/>
                    <a:lstStyle/>
                    <a:p>
                      <a:r>
                        <a:rPr lang="en-US" altLang="zh-CN" sz="1200" dirty="0" smtClean="0"/>
                        <a:t>AssertKey</a:t>
                      </a:r>
                      <a:endParaRPr lang="zh-CN" altLang="en-US" sz="1200" dirty="0"/>
                    </a:p>
                  </a:txBody>
                  <a:tcPr/>
                </a:tc>
                <a:tc>
                  <a:txBody>
                    <a:bodyPr/>
                    <a:lstStyle/>
                    <a:p>
                      <a:r>
                        <a:rPr lang="zh-CN" altLang="en-US" sz="1000" dirty="0" smtClean="0"/>
                        <a:t>断言</a:t>
                      </a:r>
                      <a:r>
                        <a:rPr lang="en-US" altLang="zh-CN" sz="1000" dirty="0" smtClean="0"/>
                        <a:t>key</a:t>
                      </a:r>
                      <a:r>
                        <a:rPr lang="zh-CN" altLang="en-US" sz="1000" dirty="0" smtClean="0"/>
                        <a:t>对象</a:t>
                      </a:r>
                      <a:endParaRPr lang="zh-CN" altLang="en-US" sz="1000" dirty="0"/>
                    </a:p>
                  </a:txBody>
                  <a:tcPr/>
                </a:tc>
              </a:tr>
              <a:tr h="374713">
                <a:tc>
                  <a:txBody>
                    <a:bodyPr/>
                    <a:lstStyle/>
                    <a:p>
                      <a:r>
                        <a:rPr lang="en-US" altLang="zh-CN" sz="1200" dirty="0" smtClean="0"/>
                        <a:t>BaseSuiteElementObject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基础测试集元素对象，</a:t>
                      </a:r>
                      <a:r>
                        <a:rPr lang="en-US" altLang="zh-CN" sz="1000" dirty="0" smtClean="0"/>
                        <a:t>BaseTestCases</a:t>
                      </a:r>
                      <a:r>
                        <a:rPr lang="zh-CN" altLang="en-US" sz="1000" dirty="0" smtClean="0"/>
                        <a:t>的基类，暂预留</a:t>
                      </a:r>
                      <a:endParaRPr lang="zh-CN" altLang="en-US" sz="1000" dirty="0"/>
                    </a:p>
                  </a:txBody>
                  <a:tcPr/>
                </a:tc>
              </a:tr>
              <a:tr h="374713">
                <a:tc>
                  <a:txBody>
                    <a:bodyPr/>
                    <a:lstStyle/>
                    <a:p>
                      <a:r>
                        <a:rPr lang="en-US" altLang="zh-CN" sz="1200" dirty="0" smtClean="0"/>
                        <a:t>BaseTestCases</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BeforeTestCases</a:t>
                      </a:r>
                      <a:r>
                        <a:rPr lang="zh-CN" altLang="en-US" sz="1000" dirty="0" smtClean="0"/>
                        <a:t>、</a:t>
                      </a:r>
                      <a:r>
                        <a:rPr lang="en-US" altLang="zh-CN" sz="1000" dirty="0" smtClean="0"/>
                        <a:t>TestCases</a:t>
                      </a:r>
                      <a:r>
                        <a:rPr lang="zh-CN" altLang="en-US" sz="1000" dirty="0" smtClean="0"/>
                        <a:t>和</a:t>
                      </a:r>
                      <a:r>
                        <a:rPr lang="en-US" altLang="zh-CN" sz="1000" dirty="0" smtClean="0"/>
                        <a:t>AfterTestCases</a:t>
                      </a:r>
                      <a:r>
                        <a:rPr lang="zh-CN" altLang="en-US" sz="1000" dirty="0" smtClean="0"/>
                        <a:t>的基类</a:t>
                      </a:r>
                    </a:p>
                  </a:txBody>
                  <a:tcPr/>
                </a:tc>
              </a:tr>
              <a:tr h="365741">
                <a:tc>
                  <a:txBody>
                    <a:bodyPr/>
                    <a:lstStyle/>
                    <a:p>
                      <a:r>
                        <a:rPr lang="en-US" altLang="zh-CN" sz="1200" dirty="0" smtClean="0"/>
                        <a:t>BeforeTestCases</a:t>
                      </a:r>
                      <a:endParaRPr lang="zh-CN" altLang="en-US" sz="1200" dirty="0"/>
                    </a:p>
                  </a:txBody>
                  <a:tcPr/>
                </a:tc>
                <a:tc>
                  <a:txBody>
                    <a:bodyPr/>
                    <a:lstStyle/>
                    <a:p>
                      <a:r>
                        <a:rPr lang="zh-CN" altLang="en-US" sz="1000" dirty="0" smtClean="0"/>
                        <a:t>前置执行测试用例集对象</a:t>
                      </a:r>
                      <a:endParaRPr lang="zh-CN" altLang="en-US" sz="1000" dirty="0"/>
                    </a:p>
                  </a:txBody>
                  <a:tcPr/>
                </a:tc>
              </a:tr>
              <a:tr h="365741">
                <a:tc>
                  <a:txBody>
                    <a:bodyPr/>
                    <a:lstStyle/>
                    <a:p>
                      <a:r>
                        <a:rPr lang="en-US" altLang="zh-CN" sz="1200" dirty="0" smtClean="0"/>
                        <a:t>Case</a:t>
                      </a:r>
                      <a:endParaRPr lang="zh-CN" altLang="en-US" sz="1200" dirty="0"/>
                    </a:p>
                  </a:txBody>
                  <a:tcPr/>
                </a:tc>
                <a:tc>
                  <a:txBody>
                    <a:bodyPr/>
                    <a:lstStyle/>
                    <a:p>
                      <a:r>
                        <a:rPr lang="zh-CN" altLang="en-US" sz="1000" dirty="0" smtClean="0"/>
                        <a:t>单条测试用例对象</a:t>
                      </a:r>
                      <a:endParaRPr lang="zh-CN" altLang="en-US" sz="1000" dirty="0"/>
                    </a:p>
                  </a:txBody>
                  <a:tcPr/>
                </a:tc>
              </a:tr>
              <a:tr h="374713">
                <a:tc>
                  <a:txBody>
                    <a:bodyPr/>
                    <a:lstStyle/>
                    <a:p>
                      <a:r>
                        <a:rPr lang="en-US" altLang="zh-CN" sz="1200" dirty="0" smtClean="0"/>
                        <a:t>Cases</a:t>
                      </a:r>
                      <a:endParaRPr lang="zh-CN" altLang="en-US" sz="1200" dirty="0"/>
                    </a:p>
                  </a:txBody>
                  <a:tcPr/>
                </a:tc>
                <a:tc>
                  <a:txBody>
                    <a:bodyPr/>
                    <a:lstStyle/>
                    <a:p>
                      <a:r>
                        <a:rPr lang="zh-CN" altLang="en-US" sz="1000" dirty="0" smtClean="0"/>
                        <a:t>所有测试用例集对象，</a:t>
                      </a:r>
                      <a:r>
                        <a:rPr lang="en-US" altLang="zh-CN" sz="1000" dirty="0" smtClean="0"/>
                        <a:t>xml</a:t>
                      </a:r>
                      <a:r>
                        <a:rPr lang="zh-CN" altLang="en-US" sz="1000" dirty="0" smtClean="0"/>
                        <a:t>文档结构中对应于</a:t>
                      </a:r>
                      <a:r>
                        <a:rPr lang="en-US" altLang="zh-CN" sz="1000" dirty="0" smtClean="0"/>
                        <a:t>suite</a:t>
                      </a:r>
                      <a:r>
                        <a:rPr lang="zh-CN" altLang="en-US" sz="1000" dirty="0" smtClean="0"/>
                        <a:t>子节点</a:t>
                      </a:r>
                      <a:endParaRPr lang="zh-CN" altLang="en-US" sz="1000" dirty="0"/>
                    </a:p>
                  </a:txBody>
                  <a:tcPr/>
                </a:tc>
              </a:tr>
              <a:tr h="365741">
                <a:tc>
                  <a:txBody>
                    <a:bodyPr/>
                    <a:lstStyle/>
                    <a:p>
                      <a:r>
                        <a:rPr lang="en-US" altLang="zh-CN" sz="1200" dirty="0" smtClean="0"/>
                        <a:t>MethodParam</a:t>
                      </a:r>
                      <a:endParaRPr lang="zh-CN" altLang="en-US" sz="1200" dirty="0"/>
                    </a:p>
                  </a:txBody>
                  <a:tcPr/>
                </a:tc>
                <a:tc>
                  <a:txBody>
                    <a:bodyPr/>
                    <a:lstStyle/>
                    <a:p>
                      <a:r>
                        <a:rPr lang="zh-CN" altLang="en-US" sz="1000" dirty="0" smtClean="0"/>
                        <a:t>方法参数对象</a:t>
                      </a:r>
                      <a:endParaRPr lang="zh-CN" altLang="en-US" sz="1000" dirty="0"/>
                    </a:p>
                  </a:txBody>
                  <a:tcPr/>
                </a:tc>
              </a:tr>
              <a:tr h="365741">
                <a:tc>
                  <a:txBody>
                    <a:bodyPr/>
                    <a:lstStyle/>
                    <a:p>
                      <a:r>
                        <a:rPr lang="en-US" altLang="zh-CN" sz="1200" dirty="0" smtClean="0"/>
                        <a:t>Step</a:t>
                      </a:r>
                      <a:endParaRPr lang="zh-CN" altLang="en-US" sz="1200" dirty="0"/>
                    </a:p>
                  </a:txBody>
                  <a:tcPr/>
                </a:tc>
                <a:tc>
                  <a:txBody>
                    <a:bodyPr/>
                    <a:lstStyle/>
                    <a:p>
                      <a:r>
                        <a:rPr lang="zh-CN" altLang="en-US" sz="1000" dirty="0" smtClean="0"/>
                        <a:t>测试步骤对象</a:t>
                      </a:r>
                      <a:endParaRPr lang="zh-CN" altLang="en-US" sz="1000" dirty="0"/>
                    </a:p>
                  </a:txBody>
                  <a:tcPr/>
                </a:tc>
              </a:tr>
              <a:tr h="365741">
                <a:tc>
                  <a:txBody>
                    <a:bodyPr/>
                    <a:lstStyle/>
                    <a:p>
                      <a:r>
                        <a:rPr lang="en-US" altLang="zh-CN" sz="1200" dirty="0" smtClean="0"/>
                        <a:t>TestCases</a:t>
                      </a:r>
                      <a:endParaRPr lang="zh-CN" altLang="en-US" sz="1200" dirty="0"/>
                    </a:p>
                  </a:txBody>
                  <a:tcPr/>
                </a:tc>
                <a:tc>
                  <a:txBody>
                    <a:bodyPr/>
                    <a:lstStyle/>
                    <a:p>
                      <a:r>
                        <a:rPr lang="zh-CN" altLang="en-US" sz="1000" dirty="0" smtClean="0"/>
                        <a:t>测试用例集对象</a:t>
                      </a:r>
                      <a:endParaRPr lang="zh-CN" altLang="en-US" sz="1000" dirty="0"/>
                    </a:p>
                  </a:txBody>
                  <a:tcPr/>
                </a:tc>
              </a:tr>
              <a:tr h="365741">
                <a:tc>
                  <a:txBody>
                    <a:bodyPr/>
                    <a:lstStyle/>
                    <a:p>
                      <a:r>
                        <a:rPr lang="en-US" altLang="zh-CN" sz="1200" dirty="0" smtClean="0"/>
                        <a:t>TestSuite</a:t>
                      </a:r>
                      <a:endParaRPr lang="zh-CN" altLang="en-US" sz="1200" dirty="0"/>
                    </a:p>
                  </a:txBody>
                  <a:tcPr/>
                </a:tc>
                <a:tc>
                  <a:txBody>
                    <a:bodyPr/>
                    <a:lstStyle/>
                    <a:p>
                      <a:r>
                        <a:rPr lang="zh-CN" altLang="en-US" sz="1000" dirty="0" smtClean="0"/>
                        <a:t>测试用例套件对象</a:t>
                      </a:r>
                      <a:r>
                        <a:rPr lang="en-US" altLang="zh-CN" sz="1000" dirty="0" smtClean="0"/>
                        <a:t>,</a:t>
                      </a:r>
                      <a:r>
                        <a:rPr lang="zh-CN" altLang="en-US" sz="1000" dirty="0" smtClean="0"/>
                        <a:t>对应于</a:t>
                      </a:r>
                      <a:r>
                        <a:rPr lang="en-US" altLang="zh-CN" sz="1000" dirty="0" smtClean="0"/>
                        <a:t>xml</a:t>
                      </a:r>
                      <a:r>
                        <a:rPr lang="zh-CN" altLang="en-US" sz="1000" dirty="0" smtClean="0"/>
                        <a:t>文档根节点名</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556" y="1518177"/>
            <a:ext cx="8832588" cy="4078038"/>
          </a:xfrm>
          <a:prstGeom prst="rect">
            <a:avLst/>
          </a:prstGeom>
        </p:spPr>
        <p:txBody>
          <a:bodyPr wrap="square">
            <a:spAutoFit/>
          </a:bodyPr>
          <a:lstStyle/>
          <a:p>
            <a:r>
              <a:rPr lang="en-US" altLang="zh-TW" sz="700" dirty="0">
                <a:solidFill>
                  <a:srgbClr val="FFFFFF"/>
                </a:solidFill>
              </a:rPr>
              <a:t>&lt;?xml version</a:t>
            </a:r>
            <a:r>
              <a:rPr lang="en-US" altLang="zh-TW" sz="700" dirty="0" smtClean="0">
                <a:solidFill>
                  <a:srgbClr val="FFFFFF"/>
                </a:solidFill>
              </a:rPr>
              <a:t>=“1.0” </a:t>
            </a:r>
            <a:r>
              <a:rPr lang="en-US" altLang="zh-TW" sz="700" dirty="0">
                <a:solidFill>
                  <a:srgbClr val="FFFFFF"/>
                </a:solidFill>
              </a:rPr>
              <a:t>encoding</a:t>
            </a:r>
            <a:r>
              <a:rPr lang="en-US" altLang="zh-TW" sz="700" dirty="0" smtClean="0">
                <a:solidFill>
                  <a:srgbClr val="FFFFFF"/>
                </a:solidFill>
              </a:rPr>
              <a:t>=“utf</a:t>
            </a:r>
            <a:r>
              <a:rPr lang="en-US" altLang="zh-TW" sz="700" dirty="0">
                <a:solidFill>
                  <a:srgbClr val="FFFFFF"/>
                </a:solidFill>
              </a:rPr>
              <a:t>-</a:t>
            </a:r>
            <a:r>
              <a:rPr lang="en-US" altLang="zh-TW" sz="700" dirty="0" smtClean="0">
                <a:solidFill>
                  <a:srgbClr val="FFFFFF"/>
                </a:solidFill>
              </a:rPr>
              <a:t>8”?</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&lt;!DOCTYPE suite SYSTEM </a:t>
            </a:r>
            <a:r>
              <a:rPr lang="en-US" altLang="zh-TW" sz="700" dirty="0" smtClean="0">
                <a:solidFill>
                  <a:srgbClr val="FFFFFF"/>
                </a:solidFill>
              </a:rPr>
              <a:t>“lu</a:t>
            </a:r>
            <a:r>
              <a:rPr lang="en-US" altLang="zh-TW" sz="700" dirty="0">
                <a:solidFill>
                  <a:srgbClr val="FFFFFF"/>
                </a:solidFill>
              </a:rPr>
              <a:t>-uia-</a:t>
            </a:r>
            <a:r>
              <a:rPr lang="en-US" altLang="zh-TW" sz="700" dirty="0" smtClean="0">
                <a:solidFill>
                  <a:srgbClr val="FFFFFF"/>
                </a:solidFill>
              </a:rPr>
              <a:t>suite.dtd”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&lt;suite name</a:t>
            </a:r>
            <a:r>
              <a:rPr lang="en-US" altLang="zh-TW" sz="700" dirty="0" smtClean="0">
                <a:solidFill>
                  <a:srgbClr val="FFFFFF"/>
                </a:solidFill>
              </a:rPr>
              <a:t>=“UserLogin” </a:t>
            </a:r>
            <a:r>
              <a:rPr lang="en-US" altLang="zh-TW" sz="700" dirty="0">
                <a:solidFill>
                  <a:srgbClr val="FFFFFF"/>
                </a:solidFill>
              </a:rPr>
              <a:t>description</a:t>
            </a:r>
            <a:r>
              <a:rPr lang="en-US" altLang="zh-TW" sz="700" dirty="0" smtClean="0">
                <a:solidFill>
                  <a:srgbClr val="FFFFFF"/>
                </a:solidFill>
              </a:rPr>
              <a:t>=“</a:t>
            </a:r>
            <a:r>
              <a:rPr lang="zh-TW" altLang="en-US" sz="700" dirty="0" smtClean="0">
                <a:solidFill>
                  <a:srgbClr val="FFFFFF"/>
                </a:solidFill>
              </a:rPr>
              <a:t>用户登录用例集</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&lt;cases exec-before-test</a:t>
            </a:r>
            <a:r>
              <a:rPr lang="en-US" altLang="zh-TW" sz="700" dirty="0" smtClean="0">
                <a:solidFill>
                  <a:srgbClr val="FFFFFF"/>
                </a:solidFill>
              </a:rPr>
              <a:t>=“false” </a:t>
            </a:r>
            <a:r>
              <a:rPr lang="en-US" altLang="zh-TW" sz="700" dirty="0">
                <a:solidFill>
                  <a:srgbClr val="FFFFFF"/>
                </a:solidFill>
              </a:rPr>
              <a:t>exec-after-test</a:t>
            </a:r>
            <a:r>
              <a:rPr lang="en-US" altLang="zh-TW" sz="700" dirty="0" smtClean="0">
                <a:solidFill>
                  <a:srgbClr val="FFFFFF"/>
                </a:solidFill>
              </a:rPr>
              <a:t>=“false”&gt;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&lt;before-test-cases purpose</a:t>
            </a:r>
            <a:r>
              <a:rPr lang="en-US" altLang="zh-TW" sz="700" dirty="0" smtClean="0">
                <a:solidFill>
                  <a:srgbClr val="FFFFFF"/>
                </a:solidFill>
              </a:rPr>
              <a:t>=“</a:t>
            </a:r>
            <a:r>
              <a:rPr lang="zh-TW" altLang="en-US" sz="700" dirty="0" smtClean="0">
                <a:solidFill>
                  <a:srgbClr val="FFFFFF"/>
                </a:solidFill>
              </a:rPr>
              <a:t>测试前准备</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滑动去除启动图</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&lt;/before-test-cases&gt;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&lt;test-cases purpose</a:t>
            </a:r>
            <a:r>
              <a:rPr lang="en-US" altLang="zh-TW" sz="700" dirty="0" smtClean="0">
                <a:solidFill>
                  <a:srgbClr val="FFFFFF"/>
                </a:solidFill>
              </a:rPr>
              <a:t>=“</a:t>
            </a:r>
            <a:r>
              <a:rPr lang="zh-TW" altLang="en-US" sz="700" dirty="0" smtClean="0">
                <a:solidFill>
                  <a:srgbClr val="FFFFFF"/>
                </a:solidFill>
              </a:rPr>
              <a:t>测试用户登录</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登录</a:t>
            </a:r>
            <a:r>
              <a:rPr lang="en-US" altLang="zh-TW" sz="700" dirty="0">
                <a:solidFill>
                  <a:srgbClr val="FFFFFF"/>
                </a:solidFill>
              </a:rPr>
              <a:t>mobguang</a:t>
            </a:r>
            <a:r>
              <a:rPr lang="zh-TW" altLang="en-US" sz="700" dirty="0" smtClean="0">
                <a:solidFill>
                  <a:srgbClr val="FFFFFF"/>
                </a:solidFill>
              </a:rPr>
              <a:t>账户</a:t>
            </a:r>
            <a:r>
              <a:rPr lang="en-US" altLang="zh-TW" sz="700" dirty="0" smtClean="0">
                <a:solidFill>
                  <a:srgbClr val="FFFFFF"/>
                </a:solidFill>
              </a:rPr>
              <a:t>” </a:t>
            </a:r>
            <a:r>
              <a:rPr lang="en-US" altLang="zh-TW" sz="700" dirty="0">
                <a:solidFill>
                  <a:srgbClr val="FFFFFF"/>
                </a:solidFill>
              </a:rPr>
              <a:t>priority</a:t>
            </a:r>
            <a:r>
              <a:rPr lang="en-US" altLang="zh-TW" sz="700" dirty="0" smtClean="0">
                <a:solidFill>
                  <a:srgbClr val="FFFFFF"/>
                </a:solidFill>
              </a:rPr>
              <a:t>=“1”&gt;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=“1” </a:t>
            </a:r>
            <a:r>
              <a:rPr lang="en-US" altLang="zh-TW" sz="700" dirty="0">
                <a:solidFill>
                  <a:srgbClr val="FFFFFF"/>
                </a:solidFill>
              </a:rPr>
              <a:t>src-page-name</a:t>
            </a:r>
            <a:r>
              <a:rPr lang="en-US" altLang="zh-TW" sz="700" dirty="0" smtClean="0">
                <a:solidFill>
                  <a:srgbClr val="FFFFFF"/>
                </a:solidFill>
              </a:rPr>
              <a:t>=“MainPage”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a:t>
            </a:r>
            <a:r>
              <a:rPr lang="zh-TW" altLang="en-US" sz="700" dirty="0">
                <a:solidFill>
                  <a:srgbClr val="FFFFFF"/>
                </a:solidFill>
              </a:rPr>
              <a:t>我的，</a:t>
            </a:r>
            <a:r>
              <a:rPr lang="zh-TW" altLang="en-US" sz="700" dirty="0" smtClean="0">
                <a:solidFill>
                  <a:srgbClr val="FFFFFF"/>
                </a:solidFill>
              </a:rPr>
              <a:t>跳转至用户登录页面</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正常进入用户登录页面</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layout_bottombar4”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=“2”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输入用户名</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正常输入用户名</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=“chenjie002</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et_loginname”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=“mobguang”/</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=“3”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=“sendKeysById” </a:t>
            </a:r>
            <a:r>
              <a:rPr lang="en-US" altLang="zh-TW" sz="700" dirty="0">
                <a:solidFill>
                  <a:srgbClr val="FFFFFF"/>
                </a:solidFill>
              </a:rPr>
              <a:t>dest-page-name</a:t>
            </a:r>
            <a:r>
              <a:rPr lang="en-US" altLang="zh-TW" sz="700" dirty="0" smtClean="0">
                <a:solidFill>
                  <a:srgbClr val="FFFFFF"/>
                </a:solidFill>
              </a:rPr>
              <a:t>=“UserLoginPage”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输入密码</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正常输入登录密码</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et_loginpswd”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=“keyStr” </a:t>
            </a:r>
            <a:r>
              <a:rPr lang="en-US" altLang="zh-TW" sz="700" dirty="0">
                <a:solidFill>
                  <a:srgbClr val="FFFFFF"/>
                </a:solidFill>
              </a:rPr>
              <a:t>type</a:t>
            </a:r>
            <a:r>
              <a:rPr lang="en-US" altLang="zh-TW" sz="700" dirty="0" smtClean="0">
                <a:solidFill>
                  <a:srgbClr val="FFFFFF"/>
                </a:solidFill>
              </a:rPr>
              <a:t>=“input</a:t>
            </a:r>
            <a:r>
              <a:rPr lang="en-US" altLang="zh-TW" sz="700" dirty="0">
                <a:solidFill>
                  <a:srgbClr val="FFFFFF"/>
                </a:solidFill>
              </a:rPr>
              <a:t>-</a:t>
            </a:r>
            <a:r>
              <a:rPr lang="en-US" altLang="zh-TW" sz="700" dirty="0" smtClean="0">
                <a:solidFill>
                  <a:srgbClr val="FFFFFF"/>
                </a:solidFill>
              </a:rPr>
              <a:t>string” </a:t>
            </a:r>
            <a:r>
              <a:rPr lang="en-US" altLang="zh-TW" sz="700" dirty="0">
                <a:solidFill>
                  <a:srgbClr val="FFFFFF"/>
                </a:solidFill>
              </a:rPr>
              <a:t>value</a:t>
            </a:r>
            <a:r>
              <a:rPr lang="en-US" altLang="zh-TW" sz="700" dirty="0" smtClean="0">
                <a:solidFill>
                  <a:srgbClr val="FFFFFF"/>
                </a:solidFill>
              </a:rPr>
              <a:t>=“mima123</a:t>
            </a:r>
            <a:r>
              <a:rPr lang="en-US" altLang="zh-TW" sz="700" dirty="0">
                <a:solidFill>
                  <a:srgbClr val="FFFFFF"/>
                </a:solidFill>
              </a:rPr>
              <a:t>\</a:t>
            </a:r>
            <a:r>
              <a:rPr lang="en-US" altLang="zh-TW" sz="700" dirty="0" smtClean="0">
                <a:solidFill>
                  <a:srgbClr val="FFFFFF"/>
                </a:solidFill>
              </a:rPr>
              <a:t>n”/</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登录</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&lt;step id</a:t>
            </a:r>
            <a:r>
              <a:rPr lang="en-US" altLang="zh-TW" sz="700" dirty="0" smtClean="0">
                <a:solidFill>
                  <a:srgbClr val="FFFFFF"/>
                </a:solidFill>
              </a:rPr>
              <a:t>=“4” </a:t>
            </a:r>
            <a:r>
              <a:rPr lang="en-US" altLang="zh-TW" sz="700" dirty="0">
                <a:solidFill>
                  <a:srgbClr val="FFFFFF"/>
                </a:solidFill>
              </a:rPr>
              <a:t>src-page-name</a:t>
            </a:r>
            <a:r>
              <a:rPr lang="en-US" altLang="zh-TW" sz="700" dirty="0" smtClean="0">
                <a:solidFill>
                  <a:srgbClr val="FFFFFF"/>
                </a:solidFill>
              </a:rPr>
              <a:t>=“UserLoginPage” </a:t>
            </a:r>
            <a:r>
              <a:rPr lang="en-US" altLang="zh-TW" sz="700" dirty="0">
                <a:solidFill>
                  <a:srgbClr val="FFFFFF"/>
                </a:solidFill>
              </a:rPr>
              <a:t>method</a:t>
            </a:r>
            <a:r>
              <a:rPr lang="en-US" altLang="zh-TW" sz="700" dirty="0" smtClean="0">
                <a:solidFill>
                  <a:srgbClr val="FFFFFF"/>
                </a:solidFill>
              </a:rPr>
              <a:t>=“shortTapById” </a:t>
            </a:r>
            <a:r>
              <a:rPr lang="en-US" altLang="zh-TW" sz="700" dirty="0">
                <a:solidFill>
                  <a:srgbClr val="FFFFFF"/>
                </a:solidFill>
              </a:rPr>
              <a:t>dest-page-name</a:t>
            </a:r>
            <a:r>
              <a:rPr lang="en-US" altLang="zh-TW" sz="700" dirty="0" smtClean="0">
                <a:solidFill>
                  <a:srgbClr val="FFFFFF"/>
                </a:solidFill>
              </a:rPr>
              <a:t>=“MyAccountPage” </a:t>
            </a:r>
            <a:r>
              <a:rPr lang="en-US" altLang="zh-TW" sz="700" dirty="0">
                <a:solidFill>
                  <a:srgbClr val="FFFFFF"/>
                </a:solidFill>
              </a:rPr>
              <a:t>snapshoot</a:t>
            </a:r>
            <a:r>
              <a:rPr lang="en-US" altLang="zh-TW" sz="700" dirty="0" smtClean="0">
                <a:solidFill>
                  <a:srgbClr val="FFFFFF"/>
                </a:solidFill>
              </a:rPr>
              <a:t>=“true” </a:t>
            </a:r>
            <a:r>
              <a:rPr lang="en-US" altLang="zh-TW" sz="700" dirty="0">
                <a:solidFill>
                  <a:srgbClr val="FFFFFF"/>
                </a:solidFill>
              </a:rPr>
              <a:t>step-desc</a:t>
            </a:r>
            <a:r>
              <a:rPr lang="en-US" altLang="zh-TW" sz="700" dirty="0" smtClean="0">
                <a:solidFill>
                  <a:srgbClr val="FFFFFF"/>
                </a:solidFill>
              </a:rPr>
              <a:t>=“</a:t>
            </a:r>
            <a:r>
              <a:rPr lang="zh-TW" altLang="en-US" sz="700" dirty="0" smtClean="0">
                <a:solidFill>
                  <a:srgbClr val="FFFFFF"/>
                </a:solidFill>
              </a:rPr>
              <a:t>点击登录</a:t>
            </a:r>
            <a:r>
              <a:rPr lang="en-US" altLang="zh-TW" sz="700" dirty="0" smtClean="0">
                <a:solidFill>
                  <a:srgbClr val="FFFFFF"/>
                </a:solidFill>
              </a:rPr>
              <a:t>”  </a:t>
            </a:r>
            <a:r>
              <a:rPr lang="en-US" altLang="zh-TW" sz="700" dirty="0">
                <a:solidFill>
                  <a:srgbClr val="FFFFFF"/>
                </a:solidFill>
              </a:rPr>
              <a:t>expect-result</a:t>
            </a:r>
            <a:r>
              <a:rPr lang="en-US" altLang="zh-TW" sz="700" dirty="0" smtClean="0">
                <a:solidFill>
                  <a:srgbClr val="FFFFFF"/>
                </a:solidFill>
              </a:rPr>
              <a:t>=“</a:t>
            </a:r>
            <a:r>
              <a:rPr lang="zh-TW" altLang="en-US" sz="700" dirty="0" smtClean="0">
                <a:solidFill>
                  <a:srgbClr val="FFFFFF"/>
                </a:solidFill>
              </a:rPr>
              <a:t>正常登录我的账户</a:t>
            </a:r>
            <a:r>
              <a:rPr lang="en-US" altLang="zh-TW" sz="700" dirty="0" smtClean="0">
                <a:solidFill>
                  <a:srgbClr val="FFFFFF"/>
                </a:solidFill>
              </a:rPr>
              <a:t>"&gt;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&lt;method-param name</a:t>
            </a:r>
            <a:r>
              <a:rPr lang="en-US" altLang="zh-TW" sz="700" dirty="0" smtClean="0">
                <a:solidFill>
                  <a:srgbClr val="FFFFFF"/>
                </a:solidFill>
              </a:rPr>
              <a:t>="elemId" </a:t>
            </a:r>
            <a:r>
              <a:rPr lang="en-US" altLang="zh-TW" sz="700" dirty="0">
                <a:solidFill>
                  <a:srgbClr val="FFFFFF"/>
                </a:solidFill>
              </a:rPr>
              <a:t>type</a:t>
            </a:r>
            <a:r>
              <a:rPr lang="en-US" altLang="zh-TW" sz="700" dirty="0" smtClean="0">
                <a:solidFill>
                  <a:srgbClr val="FFFFFF"/>
                </a:solidFill>
              </a:rPr>
              <a:t>="element</a:t>
            </a:r>
            <a:r>
              <a:rPr lang="en-US" altLang="zh-TW" sz="700" dirty="0">
                <a:solidFill>
                  <a:srgbClr val="FFFFFF"/>
                </a:solidFill>
              </a:rPr>
              <a:t>-</a:t>
            </a:r>
            <a:r>
              <a:rPr lang="en-US" altLang="zh-TW" sz="700" dirty="0" smtClean="0">
                <a:solidFill>
                  <a:srgbClr val="FFFFFF"/>
                </a:solidFill>
              </a:rPr>
              <a:t>id" </a:t>
            </a:r>
            <a:r>
              <a:rPr lang="en-US" altLang="zh-TW" sz="700" dirty="0">
                <a:solidFill>
                  <a:srgbClr val="FFFFFF"/>
                </a:solidFill>
              </a:rPr>
              <a:t>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btn_login" </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&lt;assert-key value</a:t>
            </a:r>
            <a:r>
              <a:rPr lang="en-US" altLang="zh-TW" sz="700" dirty="0" smtClean="0">
                <a:solidFill>
                  <a:srgbClr val="FFFFFF"/>
                </a:solidFill>
              </a:rPr>
              <a:t>="com.lufax.android:id</a:t>
            </a:r>
            <a:r>
              <a:rPr lang="en-US" altLang="zh-TW" sz="700" dirty="0">
                <a:solidFill>
                  <a:srgbClr val="FFFFFF"/>
                </a:solidFill>
              </a:rPr>
              <a:t>/</a:t>
            </a:r>
            <a:r>
              <a:rPr lang="en-US" altLang="zh-TW" sz="700" dirty="0" smtClean="0">
                <a:solidFill>
                  <a:srgbClr val="FFFFFF"/>
                </a:solidFill>
              </a:rPr>
              <a:t>withdraw_tv" </a:t>
            </a:r>
            <a:r>
              <a:rPr lang="en-US" altLang="zh-TW" sz="700" dirty="0">
                <a:solidFill>
                  <a:srgbClr val="FFFFFF"/>
                </a:solidFill>
              </a:rPr>
              <a:t>location-type</a:t>
            </a:r>
            <a:r>
              <a:rPr lang="en-US" altLang="zh-TW" sz="700" dirty="0" smtClean="0">
                <a:solidFill>
                  <a:srgbClr val="FFFFFF"/>
                </a:solidFill>
              </a:rPr>
              <a:t>="id"  </a:t>
            </a:r>
            <a:r>
              <a:rPr lang="en-US" altLang="zh-TW" sz="700" dirty="0">
                <a:solidFill>
                  <a:srgbClr val="FFFFFF"/>
                </a:solidFill>
              </a:rPr>
              <a:t>compare-type</a:t>
            </a:r>
            <a:r>
              <a:rPr lang="en-US" altLang="zh-TW" sz="700" dirty="0" smtClean="0">
                <a:solidFill>
                  <a:srgbClr val="FFFFFF"/>
                </a:solidFill>
              </a:rPr>
              <a:t>="equal" </a:t>
            </a:r>
            <a:r>
              <a:rPr lang="en-US" altLang="zh-TW" sz="700" dirty="0">
                <a:solidFill>
                  <a:srgbClr val="FFFFFF"/>
                </a:solidFill>
              </a:rPr>
              <a:t>compare-value</a:t>
            </a:r>
            <a:r>
              <a:rPr lang="en-US" altLang="zh-TW" sz="700" dirty="0" smtClean="0">
                <a:solidFill>
                  <a:srgbClr val="FFFFFF"/>
                </a:solidFill>
              </a:rPr>
              <a:t>="</a:t>
            </a:r>
            <a:r>
              <a:rPr lang="zh-TW" altLang="en-US" sz="700" dirty="0" smtClean="0">
                <a:solidFill>
                  <a:srgbClr val="FFFFFF"/>
                </a:solidFill>
              </a:rPr>
              <a:t>取现</a:t>
            </a:r>
            <a:r>
              <a:rPr lang="en-US" altLang="zh-TW" sz="700" dirty="0" smtClean="0">
                <a:solidFill>
                  <a:srgbClr val="FFFFFF"/>
                </a:solidFill>
              </a:rPr>
              <a:t>"/</a:t>
            </a:r>
            <a:r>
              <a:rPr lang="en-US" altLang="zh-TW" sz="700" dirty="0">
                <a:solidFill>
                  <a:srgbClr val="FFFFFF"/>
                </a:solidFill>
              </a:rPr>
              <a:t>&gt;</a:t>
            </a:r>
            <a:br>
              <a:rPr lang="en-US" altLang="zh-TW" sz="700" dirty="0">
                <a:solidFill>
                  <a:srgbClr val="FFFFFF"/>
                </a:solidFill>
              </a:rPr>
            </a:br>
            <a:r>
              <a:rPr lang="en-US" altLang="zh-TW" sz="700" dirty="0">
                <a:solidFill>
                  <a:srgbClr val="FFFFFF"/>
                </a:solidFill>
              </a:rPr>
              <a:t>                &lt;/step&gt;</a:t>
            </a:r>
            <a:br>
              <a:rPr lang="en-US" altLang="zh-TW" sz="700" dirty="0">
                <a:solidFill>
                  <a:srgbClr val="FFFFFF"/>
                </a:solidFill>
              </a:rPr>
            </a:br>
            <a:r>
              <a:rPr lang="en-US" altLang="zh-TW" sz="700" dirty="0">
                <a:solidFill>
                  <a:srgbClr val="FFFFFF"/>
                </a:solidFill>
              </a:rPr>
              <a:t>            &lt;/case&gt;</a:t>
            </a:r>
            <a:br>
              <a:rPr lang="en-US" altLang="zh-TW" sz="700" dirty="0">
                <a:solidFill>
                  <a:srgbClr val="FFFFFF"/>
                </a:solidFill>
              </a:rPr>
            </a:br>
            <a:r>
              <a:rPr lang="en-US" altLang="zh-TW" sz="700" dirty="0">
                <a:solidFill>
                  <a:srgbClr val="FFFFFF"/>
                </a:solidFill>
              </a:rPr>
              <a:t>        &lt;/test-cases&gt;</a:t>
            </a:r>
            <a:br>
              <a:rPr lang="en-US" altLang="zh-TW" sz="700" dirty="0">
                <a:solidFill>
                  <a:srgbClr val="FFFFFF"/>
                </a:solidFill>
              </a:rPr>
            </a:b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&lt;after-test-cases purpose</a:t>
            </a:r>
            <a:r>
              <a:rPr lang="en-US" altLang="zh-TW" sz="700" dirty="0" smtClean="0">
                <a:solidFill>
                  <a:srgbClr val="FFFFFF"/>
                </a:solidFill>
              </a:rPr>
              <a:t>="</a:t>
            </a:r>
            <a:r>
              <a:rPr lang="zh-TW" altLang="en-US" sz="700" dirty="0" smtClean="0">
                <a:solidFill>
                  <a:srgbClr val="FFFFFF"/>
                </a:solidFill>
              </a:rPr>
              <a:t>测试</a:t>
            </a:r>
            <a:r>
              <a:rPr lang="zh-TW" altLang="en-US" sz="700" dirty="0">
                <a:solidFill>
                  <a:srgbClr val="FFFFFF"/>
                </a:solidFill>
              </a:rPr>
              <a:t>后清</a:t>
            </a:r>
            <a:r>
              <a:rPr lang="zh-TW" altLang="en-US" sz="700" dirty="0" smtClean="0">
                <a:solidFill>
                  <a:srgbClr val="FFFFFF"/>
                </a:solidFill>
              </a:rPr>
              <a:t>理</a:t>
            </a:r>
            <a:r>
              <a:rPr lang="en-US" altLang="zh-TW" sz="700" dirty="0" smtClean="0">
                <a:solidFill>
                  <a:srgbClr val="FFFFFF"/>
                </a:solidFill>
              </a:rPr>
              <a:t>" </a:t>
            </a:r>
            <a:r>
              <a:rPr lang="en-US" altLang="zh-TW" sz="700" dirty="0">
                <a:solidFill>
                  <a:srgbClr val="FFFFFF"/>
                </a:solidFill>
              </a:rPr>
              <a:t>preserve-order</a:t>
            </a:r>
            <a:r>
              <a:rPr lang="en-US" altLang="zh-TW" sz="700" dirty="0" smtClean="0">
                <a:solidFill>
                  <a:srgbClr val="FFFFFF"/>
                </a:solidFill>
              </a:rPr>
              <a:t>="true"&gt;</a:t>
            </a:r>
            <a:r>
              <a:rPr lang="en-US" altLang="zh-TW" sz="700" dirty="0">
                <a:solidFill>
                  <a:srgbClr val="FFFFFF"/>
                </a:solidFill>
              </a:rPr>
              <a:t/>
            </a:r>
            <a:br>
              <a:rPr lang="en-US" altLang="zh-TW" sz="700" dirty="0">
                <a:solidFill>
                  <a:srgbClr val="FFFFFF"/>
                </a:solidFill>
              </a:rPr>
            </a:br>
            <a:r>
              <a:rPr lang="en-US" altLang="zh-TW" sz="700" dirty="0">
                <a:solidFill>
                  <a:srgbClr val="FFFFFF"/>
                </a:solidFill>
              </a:rPr>
              <a:t>            &lt;case id</a:t>
            </a:r>
            <a:r>
              <a:rPr lang="en-US" altLang="zh-TW" sz="700" dirty="0" smtClean="0">
                <a:solidFill>
                  <a:srgbClr val="FFFFFF"/>
                </a:solidFill>
              </a:rPr>
              <a:t>="1" </a:t>
            </a:r>
            <a:r>
              <a:rPr lang="en-US" altLang="zh-TW" sz="700" dirty="0">
                <a:solidFill>
                  <a:srgbClr val="FFFFFF"/>
                </a:solidFill>
              </a:rPr>
              <a:t>title</a:t>
            </a:r>
            <a:r>
              <a:rPr lang="en-US" altLang="zh-TW" sz="700" dirty="0" smtClean="0">
                <a:solidFill>
                  <a:srgbClr val="FFFFFF"/>
                </a:solidFill>
              </a:rPr>
              <a:t>="</a:t>
            </a:r>
            <a:r>
              <a:rPr lang="zh-TW" altLang="en-US" sz="700" dirty="0" smtClean="0">
                <a:solidFill>
                  <a:srgbClr val="FFFFFF"/>
                </a:solidFill>
              </a:rPr>
              <a:t>关闭</a:t>
            </a:r>
            <a:r>
              <a:rPr lang="en-US" altLang="zh-TW" sz="700" dirty="0">
                <a:solidFill>
                  <a:srgbClr val="FFFFFF"/>
                </a:solidFill>
              </a:rPr>
              <a:t>appium </a:t>
            </a:r>
            <a:r>
              <a:rPr lang="en-US" altLang="zh-TW" sz="700" dirty="0" smtClean="0">
                <a:solidFill>
                  <a:srgbClr val="FFFFFF"/>
                </a:solidFill>
              </a:rPr>
              <a:t>driver" </a:t>
            </a:r>
            <a:r>
              <a:rPr lang="en-US" altLang="zh-TW" sz="700" dirty="0">
                <a:solidFill>
                  <a:srgbClr val="FFFFFF"/>
                </a:solidFill>
              </a:rPr>
              <a:t>priority</a:t>
            </a:r>
            <a:r>
              <a:rPr lang="en-US" altLang="zh-TW" sz="700" dirty="0" smtClean="0">
                <a:solidFill>
                  <a:srgbClr val="FFFFFF"/>
                </a:solidFill>
              </a:rPr>
              <a:t>="2”&gt;&lt;</a:t>
            </a:r>
            <a:r>
              <a:rPr lang="en-US" altLang="zh-TW" sz="700" dirty="0">
                <a:solidFill>
                  <a:srgbClr val="FFFFFF"/>
                </a:solidFill>
              </a:rPr>
              <a:t>/case&gt;</a:t>
            </a:r>
            <a:br>
              <a:rPr lang="en-US" altLang="zh-TW" sz="700" dirty="0">
                <a:solidFill>
                  <a:srgbClr val="FFFFFF"/>
                </a:solidFill>
              </a:rPr>
            </a:br>
            <a:r>
              <a:rPr lang="en-US" altLang="zh-TW" sz="700" dirty="0">
                <a:solidFill>
                  <a:srgbClr val="FFFFFF"/>
                </a:solidFill>
              </a:rPr>
              <a:t>        &lt;/after-test-cases&gt;</a:t>
            </a:r>
            <a:br>
              <a:rPr lang="en-US" altLang="zh-TW" sz="700" dirty="0">
                <a:solidFill>
                  <a:srgbClr val="FFFFFF"/>
                </a:solidFill>
              </a:rPr>
            </a:br>
            <a:r>
              <a:rPr lang="en-US" altLang="zh-TW" sz="700" dirty="0">
                <a:solidFill>
                  <a:srgbClr val="FFFFFF"/>
                </a:solidFill>
              </a:rPr>
              <a:t>    &lt;/cases&gt;</a:t>
            </a:r>
            <a:br>
              <a:rPr lang="en-US" altLang="zh-TW" sz="700" dirty="0">
                <a:solidFill>
                  <a:srgbClr val="FFFFFF"/>
                </a:solidFill>
              </a:rPr>
            </a:br>
            <a:r>
              <a:rPr lang="en-US" altLang="zh-TW" sz="700" dirty="0">
                <a:solidFill>
                  <a:srgbClr val="FFFFFF"/>
                </a:solidFill>
              </a:rPr>
              <a:t>&lt;/suite</a:t>
            </a:r>
            <a:r>
              <a:rPr lang="en-US" altLang="zh-TW" sz="700" dirty="0" smtClean="0">
                <a:solidFill>
                  <a:srgbClr val="FFFFFF"/>
                </a:solidFill>
              </a:rPr>
              <a:t>&gt;</a:t>
            </a:r>
            <a:r>
              <a:rPr lang="zh-CN" altLang="en-US" sz="700" dirty="0" smtClean="0">
                <a:solidFill>
                  <a:srgbClr val="FFFFFF"/>
                </a:solidFill>
              </a:rPr>
              <a:t> </a:t>
            </a:r>
            <a:endParaRPr lang="en-US" altLang="zh-TW" sz="700" dirty="0">
              <a:solidFill>
                <a:srgbClr val="FFFFFF"/>
              </a:solidFill>
            </a:endParaRPr>
          </a:p>
        </p:txBody>
      </p:sp>
      <p:sp>
        <p:nvSpPr>
          <p:cNvPr id="3" name="文本框 2"/>
          <p:cNvSpPr txBox="1"/>
          <p:nvPr/>
        </p:nvSpPr>
        <p:spPr>
          <a:xfrm>
            <a:off x="221295" y="885677"/>
            <a:ext cx="3132964" cy="584776"/>
          </a:xfrm>
          <a:prstGeom prst="rect">
            <a:avLst/>
          </a:prstGeom>
          <a:noFill/>
        </p:spPr>
        <p:txBody>
          <a:bodyPr wrap="none" rtlCol="0">
            <a:spAutoFit/>
          </a:bodyPr>
          <a:lstStyle/>
          <a:p>
            <a:r>
              <a:rPr kumimoji="1" lang="zh-CN" altLang="en-US" dirty="0" smtClean="0">
                <a:solidFill>
                  <a:srgbClr val="FFFFFF"/>
                </a:solidFill>
              </a:rPr>
              <a:t>结合</a:t>
            </a:r>
            <a:r>
              <a:rPr kumimoji="1" lang="en-US" altLang="zh-CN" dirty="0" smtClean="0">
                <a:solidFill>
                  <a:srgbClr val="FFFFFF"/>
                </a:solidFill>
              </a:rPr>
              <a:t>XML</a:t>
            </a:r>
            <a:r>
              <a:rPr kumimoji="1" lang="zh-CN" altLang="en-US" dirty="0" smtClean="0">
                <a:solidFill>
                  <a:srgbClr val="FFFFFF"/>
                </a:solidFill>
              </a:rPr>
              <a:t>用例配置文件看一下</a:t>
            </a:r>
            <a:endParaRPr kumimoji="1" lang="en-US" altLang="zh-CN" dirty="0" smtClean="0">
              <a:solidFill>
                <a:srgbClr val="FFFFFF"/>
              </a:solidFill>
            </a:endParaRPr>
          </a:p>
          <a:p>
            <a:r>
              <a:rPr kumimoji="1" lang="zh-CN" altLang="en-US" sz="1400" dirty="0" smtClean="0">
                <a:solidFill>
                  <a:srgbClr val="FFFFFF"/>
                </a:solidFill>
              </a:rPr>
              <a:t>以下是用户登录用例</a:t>
            </a:r>
            <a:r>
              <a:rPr kumimoji="1" lang="en-US" altLang="zh-CN" sz="1400" dirty="0" smtClean="0">
                <a:solidFill>
                  <a:srgbClr val="FFFFFF"/>
                </a:solidFill>
              </a:rPr>
              <a:t>xml</a:t>
            </a:r>
            <a:r>
              <a:rPr kumimoji="1" lang="zh-CN" altLang="en-US" sz="1400" dirty="0" smtClean="0">
                <a:solidFill>
                  <a:srgbClr val="FFFFFF"/>
                </a:solidFill>
              </a:rPr>
              <a:t>配置</a:t>
            </a:r>
            <a:endParaRPr kumimoji="1" lang="zh-CN" altLang="en-US" sz="1400"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73916547"/>
              </p:ext>
            </p:extLst>
          </p:nvPr>
        </p:nvGraphicFramePr>
        <p:xfrm>
          <a:off x="1370884" y="2752065"/>
          <a:ext cx="5052814" cy="1471936"/>
        </p:xfrm>
        <a:graphic>
          <a:graphicData uri="http://schemas.openxmlformats.org/drawingml/2006/table">
            <a:tbl>
              <a:tblPr firstRow="1" bandRow="1">
                <a:tableStyleId>{5C22544A-7EE6-4342-B048-85BDC9FD1C3A}</a:tableStyleId>
              </a:tblPr>
              <a:tblGrid>
                <a:gridCol w="1982513"/>
                <a:gridCol w="3070301"/>
              </a:tblGrid>
              <a:tr h="365741">
                <a:tc>
                  <a:txBody>
                    <a:bodyPr/>
                    <a:lstStyle/>
                    <a:p>
                      <a:r>
                        <a:rPr lang="en-US" altLang="zh-CN" sz="1200" dirty="0" smtClean="0"/>
                        <a:t>page objects </a:t>
                      </a:r>
                      <a:r>
                        <a:rPr lang="zh-CN" altLang="en-US" sz="1200" dirty="0" smtClean="0"/>
                        <a:t>类名</a:t>
                      </a:r>
                      <a:endParaRPr lang="zh-CN" altLang="en-US" sz="1200" dirty="0"/>
                    </a:p>
                  </a:txBody>
                  <a:tcPr/>
                </a:tc>
                <a:tc>
                  <a:txBody>
                    <a:bodyPr/>
                    <a:lstStyle/>
                    <a:p>
                      <a:r>
                        <a:rPr lang="zh-CN" altLang="en-US" sz="1200" dirty="0" smtClean="0"/>
                        <a:t>说明</a:t>
                      </a:r>
                      <a:endParaRPr lang="zh-CN" altLang="en-US" sz="1200" dirty="0"/>
                    </a:p>
                  </a:txBody>
                  <a:tcPr/>
                </a:tc>
              </a:tr>
              <a:tr h="365741">
                <a:tc>
                  <a:txBody>
                    <a:bodyPr/>
                    <a:lstStyle/>
                    <a:p>
                      <a:r>
                        <a:rPr lang="en-US" altLang="zh-CN" sz="1200" dirty="0" smtClean="0"/>
                        <a:t>CFHCHListPage</a:t>
                      </a:r>
                      <a:endParaRPr lang="zh-CN" altLang="en-US" sz="1200" dirty="0"/>
                    </a:p>
                  </a:txBody>
                  <a:tcPr/>
                </a:tc>
                <a:tc>
                  <a:txBody>
                    <a:bodyPr/>
                    <a:lstStyle/>
                    <a:p>
                      <a:r>
                        <a:rPr lang="zh-CN" altLang="en-US" sz="1000" dirty="0" smtClean="0"/>
                        <a:t>财富汇彩虹三级列表页面对象</a:t>
                      </a:r>
                      <a:endParaRPr lang="zh-CN" altLang="en-US" sz="1000" dirty="0"/>
                    </a:p>
                  </a:txBody>
                  <a:tcPr/>
                </a:tc>
              </a:tr>
              <a:tr h="365741">
                <a:tc>
                  <a:txBody>
                    <a:bodyPr/>
                    <a:lstStyle/>
                    <a:p>
                      <a:r>
                        <a:rPr lang="en-US" altLang="zh-CN" sz="1200" dirty="0" smtClean="0"/>
                        <a:t>FinanceListPage</a:t>
                      </a:r>
                      <a:endParaRPr lang="zh-CN" altLang="en-US" sz="1200" dirty="0"/>
                    </a:p>
                  </a:txBody>
                  <a:tcPr/>
                </a:tc>
                <a:tc>
                  <a:txBody>
                    <a:bodyPr/>
                    <a:lstStyle/>
                    <a:p>
                      <a:r>
                        <a:rPr lang="zh-CN" altLang="en-US" sz="1000" dirty="0" smtClean="0"/>
                        <a:t>投资理财大列表页对象</a:t>
                      </a:r>
                      <a:endParaRPr lang="zh-CN" altLang="en-US" sz="1000" dirty="0"/>
                    </a:p>
                  </a:txBody>
                  <a:tcPr/>
                </a:tc>
              </a:tr>
              <a:tr h="374713">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等等其他用户扩展的页面对象</a:t>
                      </a:r>
                      <a:endParaRPr lang="zh-CN" altLang="en-US" sz="1000" dirty="0"/>
                    </a:p>
                  </a:txBody>
                  <a:tcPr/>
                </a:tc>
              </a:tr>
            </a:tbl>
          </a:graphicData>
        </a:graphic>
      </p:graphicFrame>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1620" y="410310"/>
            <a:ext cx="6643077" cy="6155531"/>
          </a:xfrm>
          <a:prstGeom prst="rect">
            <a:avLst/>
          </a:prstGeom>
          <a:noFill/>
        </p:spPr>
        <p:txBody>
          <a:bodyPr wrap="square" rtlCol="0">
            <a:spAutoFit/>
          </a:bodyPr>
          <a:lstStyle/>
          <a:p>
            <a:r>
              <a:rPr kumimoji="1" lang="zh-CN" altLang="en-US" dirty="0" smtClean="0">
                <a:solidFill>
                  <a:srgbClr val="FFFFFF"/>
                </a:solidFill>
              </a:rPr>
              <a:t>怎么扩展一个新的</a:t>
            </a:r>
            <a:r>
              <a:rPr kumimoji="1" lang="en-US" altLang="zh-CN" dirty="0" smtClean="0">
                <a:solidFill>
                  <a:srgbClr val="FFFFFF"/>
                </a:solidFill>
              </a:rPr>
              <a:t>page</a:t>
            </a:r>
            <a:r>
              <a:rPr kumimoji="1" lang="zh-CN" altLang="en-US" dirty="0" smtClean="0">
                <a:solidFill>
                  <a:srgbClr val="FFFFFF"/>
                </a:solidFill>
              </a:rPr>
              <a:t> </a:t>
            </a:r>
            <a:r>
              <a:rPr kumimoji="1" lang="en-US" altLang="zh-CN" dirty="0" smtClean="0">
                <a:solidFill>
                  <a:srgbClr val="FFFFFF"/>
                </a:solidFill>
              </a:rPr>
              <a:t>object</a:t>
            </a:r>
            <a:r>
              <a:rPr kumimoji="1" lang="zh-CN" altLang="en-US" dirty="0" smtClean="0">
                <a:solidFill>
                  <a:srgbClr val="FFFFFF"/>
                </a:solidFill>
              </a:rPr>
              <a:t>？</a:t>
            </a:r>
            <a:endParaRPr kumimoji="1" lang="en-US" altLang="zh-CN" dirty="0" smtClean="0">
              <a:solidFill>
                <a:srgbClr val="FFFFFF"/>
              </a:solidFill>
            </a:endParaRPr>
          </a:p>
          <a:p>
            <a:endParaRPr kumimoji="1" lang="en-US" altLang="zh-CN" sz="1000" dirty="0" smtClean="0">
              <a:solidFill>
                <a:srgbClr val="FFFFFF"/>
              </a:solidFill>
            </a:endParaRPr>
          </a:p>
          <a:p>
            <a:r>
              <a:rPr kumimoji="1" lang="zh-CN" altLang="en-US" sz="1000" dirty="0" smtClean="0">
                <a:solidFill>
                  <a:srgbClr val="FFFFFF"/>
                </a:solidFill>
              </a:rPr>
              <a:t>假设我们扩展一个首页（</a:t>
            </a:r>
            <a:r>
              <a:rPr kumimoji="1" lang="en-US" altLang="zh-CN" sz="1000" dirty="0" smtClean="0">
                <a:solidFill>
                  <a:srgbClr val="FFFFFF"/>
                </a:solidFill>
              </a:rPr>
              <a:t>MainPage</a:t>
            </a:r>
            <a:r>
              <a:rPr kumimoji="1" lang="zh-CN" altLang="en-US" sz="1000" dirty="0" smtClean="0">
                <a:solidFill>
                  <a:srgbClr val="FFFFFF"/>
                </a:solidFill>
              </a:rPr>
              <a:t>）的页面对象，</a:t>
            </a:r>
            <a:endParaRPr kumimoji="1" lang="en-US" altLang="zh-CN" sz="1000" dirty="0" smtClean="0">
              <a:solidFill>
                <a:srgbClr val="FFFFFF"/>
              </a:solidFill>
            </a:endParaRPr>
          </a:p>
          <a:p>
            <a:r>
              <a:rPr kumimoji="1" lang="zh-CN" altLang="en-US" sz="1000" dirty="0" smtClean="0">
                <a:solidFill>
                  <a:srgbClr val="FFFFFF"/>
                </a:solidFill>
              </a:rPr>
              <a:t>我们只需要继承</a:t>
            </a:r>
            <a:r>
              <a:rPr lang="en-US" altLang="zh-CN" sz="1000" dirty="0" smtClean="0">
                <a:solidFill>
                  <a:srgbClr val="FFFFFF"/>
                </a:solidFill>
              </a:rPr>
              <a:t>BaseMobilePage</a:t>
            </a:r>
            <a:r>
              <a:rPr lang="zh-CN" altLang="zh-CN" sz="1000" dirty="0" smtClean="0">
                <a:solidFill>
                  <a:srgbClr val="FFFFFF"/>
                </a:solidFill>
              </a:rPr>
              <a:t>，</a:t>
            </a:r>
            <a:r>
              <a:rPr lang="zh-CN" altLang="en-US" sz="1000" dirty="0" smtClean="0">
                <a:solidFill>
                  <a:srgbClr val="FFFFFF"/>
                </a:solidFill>
              </a:rPr>
              <a:t>定义和设置两个属性的值，</a:t>
            </a:r>
            <a:endParaRPr lang="en-US" altLang="zh-CN" sz="1000" dirty="0">
              <a:solidFill>
                <a:srgbClr val="FFFFFF"/>
              </a:solidFill>
            </a:endParaRPr>
          </a:p>
          <a:p>
            <a:r>
              <a:rPr kumimoji="1" lang="zh-CN" altLang="en-US" sz="1000" dirty="0" smtClean="0">
                <a:solidFill>
                  <a:srgbClr val="FFFFFF"/>
                </a:solidFill>
              </a:rPr>
              <a:t>实现</a:t>
            </a:r>
            <a:r>
              <a:rPr kumimoji="1" lang="en-US" altLang="zh-CN" sz="1000" dirty="0" smtClean="0">
                <a:solidFill>
                  <a:srgbClr val="FFFFFF"/>
                </a:solidFill>
              </a:rPr>
              <a:t>Getter/Setter</a:t>
            </a:r>
            <a:r>
              <a:rPr kumimoji="1" lang="zh-CN" altLang="en-US" sz="1000" dirty="0" smtClean="0">
                <a:solidFill>
                  <a:srgbClr val="FFFFFF"/>
                </a:solidFill>
              </a:rPr>
              <a:t>方法即可。</a:t>
            </a:r>
            <a:endParaRPr kumimoji="1" lang="en-US" altLang="zh-CN" sz="1000" dirty="0" smtClean="0">
              <a:solidFill>
                <a:srgbClr val="FFFFFF"/>
              </a:solidFill>
            </a:endParaRPr>
          </a:p>
          <a:p>
            <a:endParaRPr kumimoji="1" lang="en-US" altLang="zh-CN" sz="1400" dirty="0">
              <a:solidFill>
                <a:srgbClr val="FFFFFF"/>
              </a:solidFill>
            </a:endParaRPr>
          </a:p>
          <a:p>
            <a:r>
              <a:rPr lang="en-US" altLang="zh-CN" sz="1000" dirty="0">
                <a:solidFill>
                  <a:srgbClr val="FFFFFF"/>
                </a:solidFill>
              </a:rPr>
              <a:t>package </a:t>
            </a:r>
            <a:r>
              <a:rPr lang="en-US" altLang="zh-CN" sz="1000" dirty="0" smtClean="0">
                <a:solidFill>
                  <a:srgbClr val="FFFFFF"/>
                </a:solidFill>
              </a:rPr>
              <a:t>com.mobile.ui.auto.pageobj</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import io.appium.java_client.AppiumDriver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i="1" dirty="0">
                <a:solidFill>
                  <a:srgbClr val="FFFFFF"/>
                </a:solidFill>
              </a:rPr>
              <a:t>/**</a:t>
            </a:r>
            <a:br>
              <a:rPr lang="en-US" altLang="zh-CN" sz="1000" i="1" dirty="0">
                <a:solidFill>
                  <a:srgbClr val="FFFFFF"/>
                </a:solidFill>
              </a:rPr>
            </a:br>
            <a:r>
              <a:rPr lang="en-US" altLang="zh-CN" sz="1000" i="1" dirty="0">
                <a:solidFill>
                  <a:srgbClr val="FFFFFF"/>
                </a:solidFill>
              </a:rPr>
              <a:t> * Created by Jc on 16/9/25.</a:t>
            </a:r>
            <a:br>
              <a:rPr lang="en-US" altLang="zh-CN" sz="1000" i="1" dirty="0">
                <a:solidFill>
                  <a:srgbClr val="FFFFFF"/>
                </a:solidFill>
              </a:rPr>
            </a:br>
            <a:r>
              <a:rPr lang="en-US" altLang="zh-CN" sz="1000" i="1" dirty="0">
                <a:solidFill>
                  <a:srgbClr val="FFFFFF"/>
                </a:solidFill>
              </a:rPr>
              <a:t> */</a:t>
            </a:r>
            <a:br>
              <a:rPr lang="en-US" altLang="zh-CN" sz="1000" i="1" dirty="0">
                <a:solidFill>
                  <a:srgbClr val="FFFFFF"/>
                </a:solidFill>
              </a:rPr>
            </a:br>
            <a:r>
              <a:rPr lang="en-US" altLang="zh-CN" sz="1000" dirty="0">
                <a:solidFill>
                  <a:srgbClr val="FFFFFF"/>
                </a:solidFill>
              </a:rPr>
              <a:t>public class </a:t>
            </a:r>
            <a:r>
              <a:rPr lang="en-US" altLang="zh-CN" sz="1000" dirty="0" smtClean="0">
                <a:solidFill>
                  <a:srgbClr val="FFFFFF"/>
                </a:solidFill>
              </a:rPr>
              <a:t>MainPage </a:t>
            </a:r>
            <a:r>
              <a:rPr lang="en-US" altLang="zh-CN" sz="1000" dirty="0">
                <a:solidFill>
                  <a:srgbClr val="FFFFFF"/>
                </a:solidFill>
              </a:rPr>
              <a:t>extends </a:t>
            </a:r>
            <a:r>
              <a:rPr lang="en-US" altLang="zh-CN" sz="1000" dirty="0" smtClean="0">
                <a:solidFill>
                  <a:srgbClr val="FFFFFF"/>
                </a:solidFill>
              </a:rPr>
              <a:t>BaseMobilePage {</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private </a:t>
            </a:r>
            <a:r>
              <a:rPr lang="en-US" altLang="zh-CN" sz="1000" dirty="0" smtClean="0">
                <a:solidFill>
                  <a:srgbClr val="FFFFFF"/>
                </a:solidFill>
              </a:rPr>
              <a:t>String </a:t>
            </a:r>
            <a:r>
              <a:rPr lang="en-US" altLang="zh-CN" sz="1000" dirty="0">
                <a:solidFill>
                  <a:srgbClr val="FFFFFF"/>
                </a:solidFill>
              </a:rPr>
              <a:t>pageName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private </a:t>
            </a:r>
            <a:r>
              <a:rPr lang="en-US" altLang="zh-CN" sz="1000" dirty="0" smtClean="0">
                <a:solidFill>
                  <a:srgbClr val="FFFFFF"/>
                </a:solidFill>
              </a:rPr>
              <a:t>String </a:t>
            </a:r>
            <a:r>
              <a:rPr lang="en-US" altLang="zh-CN" sz="1000" dirty="0">
                <a:solidFill>
                  <a:srgbClr val="FFFFFF"/>
                </a:solidFill>
              </a:rPr>
              <a:t>pageDescription </a:t>
            </a:r>
            <a:r>
              <a:rPr lang="en-US" altLang="zh-CN" sz="1000" dirty="0" smtClean="0">
                <a:solidFill>
                  <a:srgbClr val="FFFFFF"/>
                </a:solidFill>
              </a:rPr>
              <a:t>= </a:t>
            </a:r>
            <a:r>
              <a:rPr lang="en-US" altLang="zh-CN" sz="1000" dirty="0">
                <a:solidFill>
                  <a:srgbClr val="FFFFFF"/>
                </a:solidFill>
              </a:rPr>
              <a:t>"</a:t>
            </a:r>
            <a:r>
              <a:rPr lang="zh-CN" altLang="en-US" sz="1000" dirty="0">
                <a:solidFill>
                  <a:srgbClr val="FFFFFF"/>
                </a:solidFill>
              </a:rPr>
              <a:t>非首次启动</a:t>
            </a:r>
            <a:r>
              <a:rPr lang="en-US" altLang="zh-CN" sz="1000" dirty="0">
                <a:solidFill>
                  <a:srgbClr val="FFFFFF"/>
                </a:solidFill>
              </a:rPr>
              <a:t>-</a:t>
            </a:r>
            <a:r>
              <a:rPr lang="zh-CN" altLang="en-US" sz="1000" dirty="0">
                <a:solidFill>
                  <a:srgbClr val="FFFFFF"/>
                </a:solidFill>
              </a:rPr>
              <a:t>首页</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a:solidFill>
                  <a:srgbClr val="FFFFFF"/>
                </a:solidFill>
              </a:rPr>
              <a:t>    public </a:t>
            </a:r>
            <a:r>
              <a:rPr lang="en-US" altLang="zh-CN" sz="1000" dirty="0" smtClean="0">
                <a:solidFill>
                  <a:srgbClr val="FFFFFF"/>
                </a:solidFill>
              </a:rPr>
              <a:t>String </a:t>
            </a:r>
            <a:r>
              <a:rPr lang="en-US" altLang="zh-CN" sz="1000" dirty="0">
                <a:solidFill>
                  <a:srgbClr val="FFFFFF"/>
                </a:solidFill>
              </a:rPr>
              <a:t>getPageName</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pageName;</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setPageName</a:t>
            </a:r>
            <a:r>
              <a:rPr lang="en-US" altLang="zh-CN" sz="1000" dirty="0" smtClean="0">
                <a:solidFill>
                  <a:srgbClr val="FFFFFF"/>
                </a:solidFill>
              </a:rPr>
              <a:t>(String pageName)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pageName </a:t>
            </a:r>
            <a:r>
              <a:rPr lang="en-US" altLang="zh-CN" sz="1000" dirty="0" smtClean="0">
                <a:solidFill>
                  <a:srgbClr val="FFFFFF"/>
                </a:solidFill>
              </a:rPr>
              <a:t>= pageName</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String </a:t>
            </a:r>
            <a:r>
              <a:rPr lang="en-US" altLang="zh-CN" sz="1000" dirty="0">
                <a:solidFill>
                  <a:srgbClr val="FFFFFF"/>
                </a:solidFill>
              </a:rPr>
              <a:t>getPageDescription</a:t>
            </a:r>
            <a:r>
              <a:rPr lang="en-US" altLang="zh-CN" sz="1000" dirty="0" smtClean="0">
                <a:solidFill>
                  <a:srgbClr val="FFFFFF"/>
                </a:solidFill>
              </a:rPr>
              <a:t>()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return pageDescription;</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void setPageDescription</a:t>
            </a:r>
            <a:r>
              <a:rPr lang="en-US" altLang="zh-CN" sz="1000" dirty="0" smtClean="0">
                <a:solidFill>
                  <a:srgbClr val="FFFFFF"/>
                </a:solidFill>
              </a:rPr>
              <a:t>(String pageDescription)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this</a:t>
            </a:r>
            <a:r>
              <a:rPr lang="en-US" altLang="zh-CN" sz="1000" dirty="0" smtClean="0">
                <a:solidFill>
                  <a:srgbClr val="FFFFFF"/>
                </a:solidFill>
              </a:rPr>
              <a:t>.</a:t>
            </a:r>
            <a:r>
              <a:rPr lang="en-US" altLang="zh-CN" sz="1000" dirty="0">
                <a:solidFill>
                  <a:srgbClr val="FFFFFF"/>
                </a:solidFill>
              </a:rPr>
              <a:t>pageDescription </a:t>
            </a:r>
            <a:r>
              <a:rPr lang="en-US" altLang="zh-CN" sz="1000" dirty="0" smtClean="0">
                <a:solidFill>
                  <a:srgbClr val="FFFFFF"/>
                </a:solidFill>
              </a:rPr>
              <a:t>= pageDescription</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public </a:t>
            </a:r>
            <a:r>
              <a:rPr lang="en-US" altLang="zh-CN" sz="1000" dirty="0" smtClean="0">
                <a:solidFill>
                  <a:srgbClr val="FFFFFF"/>
                </a:solidFill>
              </a:rPr>
              <a:t>MainPage </a:t>
            </a:r>
            <a:r>
              <a:rPr lang="en-US" altLang="zh-CN" sz="1000" dirty="0">
                <a:solidFill>
                  <a:srgbClr val="FFFFFF"/>
                </a:solidFill>
              </a:rPr>
              <a:t>initOprDriver</a:t>
            </a:r>
            <a:r>
              <a:rPr lang="en-US" altLang="zh-CN" sz="1000" dirty="0" smtClean="0">
                <a:solidFill>
                  <a:srgbClr val="FFFFFF"/>
                </a:solidFill>
              </a:rPr>
              <a:t>(AppiumDriver driver){</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super</a:t>
            </a:r>
            <a:r>
              <a:rPr lang="en-US" altLang="zh-CN" sz="1000" dirty="0" smtClean="0">
                <a:solidFill>
                  <a:srgbClr val="FFFFFF"/>
                </a:solidFill>
              </a:rPr>
              <a:t>.bindToDriver(driver)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return this;</a:t>
            </a:r>
            <a:br>
              <a:rPr lang="en-US" altLang="zh-CN" sz="1000" dirty="0">
                <a:solidFill>
                  <a:srgbClr val="FFFFFF"/>
                </a:solidFill>
              </a:rPr>
            </a:br>
            <a:r>
              <a:rPr lang="en-US" altLang="zh-CN" sz="1000" dirty="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a:t>
            </a:r>
            <a:endParaRPr kumimoji="1" lang="zh-CN" altLang="en-US" sz="1000" dirty="0">
              <a:solidFill>
                <a:srgbClr val="FFFFFF"/>
              </a:solidFill>
            </a:endParaRPr>
          </a:p>
        </p:txBody>
      </p:sp>
    </p:spTree>
    <p:extLst>
      <p:ext uri="{BB962C8B-B14F-4D97-AF65-F5344CB8AC3E}">
        <p14:creationId xmlns:p14="http://schemas.microsoft.com/office/powerpoint/2010/main" val="1197305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2590" y="1348435"/>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 name="矩形 1"/>
          <p:cNvSpPr/>
          <p:nvPr/>
        </p:nvSpPr>
        <p:spPr>
          <a:xfrm>
            <a:off x="1124669" y="1781369"/>
            <a:ext cx="5029946" cy="2585323"/>
          </a:xfrm>
          <a:prstGeom prst="rect">
            <a:avLst/>
          </a:prstGeom>
        </p:spPr>
        <p:txBody>
          <a:bodyPr wrap="square">
            <a:spAutoFit/>
          </a:bodyPr>
          <a:lstStyle/>
          <a:p>
            <a:r>
              <a:rPr lang="en-US" altLang="zh-CN" sz="1600" dirty="0" smtClean="0">
                <a:solidFill>
                  <a:srgbClr val="FFFFFF"/>
                </a:solidFill>
              </a:rPr>
              <a:t>ExecutorEngine.java</a:t>
            </a:r>
          </a:p>
          <a:p>
            <a:r>
              <a:rPr lang="zh-CN" altLang="en-US" sz="1200" dirty="0" smtClean="0">
                <a:solidFill>
                  <a:srgbClr val="FFFFFF"/>
                </a:solidFill>
              </a:rPr>
              <a:t>用例执行逻辑控制核心类。</a:t>
            </a:r>
            <a:endParaRPr lang="en-US" altLang="zh-CN" sz="1200" dirty="0" smtClean="0">
              <a:solidFill>
                <a:srgbClr val="FFFFFF"/>
              </a:solidFill>
            </a:endParaRPr>
          </a:p>
          <a:p>
            <a:endParaRPr lang="en-US" altLang="zh-CN" sz="1200" dirty="0">
              <a:solidFill>
                <a:srgbClr val="FFFFFF"/>
              </a:solidFill>
            </a:endParaRPr>
          </a:p>
          <a:p>
            <a:r>
              <a:rPr lang="zh-CN" altLang="en-US" sz="1200" dirty="0" smtClean="0">
                <a:solidFill>
                  <a:srgbClr val="FFFFFF"/>
                </a:solidFill>
              </a:rPr>
              <a:t>先看一下初始化方法：</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所有</a:t>
            </a:r>
            <a:r>
              <a:rPr lang="en-US" altLang="zh-CN" sz="1000" dirty="0">
                <a:solidFill>
                  <a:srgbClr val="FFFFFF"/>
                </a:solidFill>
              </a:rPr>
              <a:t>case</a:t>
            </a:r>
            <a:r>
              <a:rPr lang="zh-CN" altLang="en-US" sz="1000" dirty="0">
                <a:solidFill>
                  <a:srgbClr val="FFFFFF"/>
                </a:solidFill>
              </a:rPr>
              <a:t>执行过程中只能有一个</a:t>
            </a:r>
            <a:r>
              <a:rPr lang="en-US" altLang="zh-CN" sz="1000" dirty="0">
                <a:solidFill>
                  <a:srgbClr val="FFFFFF"/>
                </a:solidFill>
              </a:rPr>
              <a:t>AppiumDriver</a:t>
            </a:r>
            <a:r>
              <a:rPr lang="zh-CN" altLang="en-US" sz="1000" dirty="0">
                <a:solidFill>
                  <a:srgbClr val="FFFFFF"/>
                </a:solidFill>
              </a:rPr>
              <a:t>实例</a:t>
            </a:r>
            <a:br>
              <a:rPr lang="zh-CN" altLang="en-US" sz="1000" dirty="0">
                <a:solidFill>
                  <a:srgbClr val="FFFFFF"/>
                </a:solidFill>
              </a:rPr>
            </a:br>
            <a:r>
              <a:rPr lang="zh-CN" altLang="en-US" sz="1000" dirty="0">
                <a:solidFill>
                  <a:srgbClr val="FFFFFF"/>
                </a:solidFill>
              </a:rPr>
              <a:t> *</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@PostConstruct</a:t>
            </a:r>
            <a:br>
              <a:rPr lang="en-US" altLang="zh-CN" sz="1000" dirty="0">
                <a:solidFill>
                  <a:srgbClr val="FFFFFF"/>
                </a:solidFill>
              </a:rPr>
            </a:br>
            <a:r>
              <a:rPr lang="en-US" altLang="zh-CN" sz="1000" dirty="0">
                <a:solidFill>
                  <a:srgbClr val="FFFFFF"/>
                </a:solidFill>
              </a:rPr>
              <a:t>public void init</a:t>
            </a:r>
            <a:r>
              <a:rPr lang="en-US" altLang="zh-CN" sz="1000" dirty="0" smtClean="0">
                <a:solidFill>
                  <a:srgbClr val="FFFFFF"/>
                </a:solidFill>
              </a:rPr>
              <a:t>() </a:t>
            </a:r>
            <a:r>
              <a:rPr lang="en-US" altLang="zh-CN" sz="1000" dirty="0">
                <a:solidFill>
                  <a:srgbClr val="FFFFFF"/>
                </a:solidFill>
              </a:rPr>
              <a:t>throws </a:t>
            </a:r>
            <a:r>
              <a:rPr lang="en-US" altLang="zh-CN" sz="1000" dirty="0" smtClean="0">
                <a:solidFill>
                  <a:srgbClr val="FFFFFF"/>
                </a:solidFill>
              </a:rPr>
              <a:t>IOException {</a:t>
            </a:r>
            <a:br>
              <a:rPr lang="en-US" altLang="zh-CN" sz="1000" dirty="0" smtClean="0">
                <a:solidFill>
                  <a:srgbClr val="FFFFFF"/>
                </a:solidFill>
              </a:rPr>
            </a:br>
            <a:r>
              <a:rPr lang="en-US" altLang="zh-CN" sz="1000" dirty="0" smtClean="0">
                <a:solidFill>
                  <a:srgbClr val="FFFFFF"/>
                </a:solidFill>
              </a:rPr>
              <a:t>    </a:t>
            </a:r>
            <a:r>
              <a:rPr lang="en-US" altLang="zh-CN" sz="1000" dirty="0">
                <a:solidFill>
                  <a:srgbClr val="FFFFFF"/>
                </a:solidFill>
              </a:rPr>
              <a:t>oprDriver </a:t>
            </a:r>
            <a:r>
              <a:rPr lang="en-US" altLang="zh-CN" sz="1000" dirty="0" smtClean="0">
                <a:solidFill>
                  <a:srgbClr val="FFFFFF"/>
                </a:solidFill>
              </a:rPr>
              <a:t>= </a:t>
            </a:r>
            <a:r>
              <a:rPr lang="en-US" altLang="zh-CN" sz="1000" dirty="0">
                <a:solidFill>
                  <a:srgbClr val="FFFFFF"/>
                </a:solidFill>
              </a:rPr>
              <a:t>driverGeneratorService</a:t>
            </a:r>
            <a:r>
              <a:rPr lang="en-US" altLang="zh-CN" sz="1000" dirty="0" smtClean="0">
                <a:solidFill>
                  <a:srgbClr val="FFFFFF"/>
                </a:solidFill>
              </a:rPr>
              <a:t>.setLuCapabilities().getAppiumDriver()</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oprDriver</a:t>
            </a:r>
            <a:r>
              <a:rPr lang="en-US" altLang="zh-CN" sz="1000" dirty="0" smtClean="0">
                <a:solidFill>
                  <a:srgbClr val="FFFFFF"/>
                </a:solidFill>
              </a:rPr>
              <a:t>.manage().timeouts().implicitlyWait(</a:t>
            </a:r>
            <a:r>
              <a:rPr lang="en-US" altLang="zh-CN" sz="1000" dirty="0">
                <a:solidFill>
                  <a:srgbClr val="FFFFFF"/>
                </a:solidFill>
              </a:rPr>
              <a:t>10, </a:t>
            </a:r>
            <a:r>
              <a:rPr lang="en-US" altLang="zh-CN" sz="1000" dirty="0" smtClean="0">
                <a:solidFill>
                  <a:srgbClr val="FFFFFF"/>
                </a:solidFill>
              </a:rPr>
              <a:t>TimeUnit.</a:t>
            </a:r>
            <a:r>
              <a:rPr lang="en-US" altLang="zh-CN" sz="1000" i="1" dirty="0">
                <a:solidFill>
                  <a:srgbClr val="FFFFFF"/>
                </a:solidFill>
              </a:rPr>
              <a:t>SECONDS</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osType </a:t>
            </a:r>
            <a:r>
              <a:rPr lang="en-US" altLang="zh-CN" sz="1000" dirty="0" smtClean="0">
                <a:solidFill>
                  <a:srgbClr val="FFFFFF"/>
                </a:solidFill>
              </a:rPr>
              <a:t>= </a:t>
            </a:r>
            <a:r>
              <a:rPr lang="en-US" altLang="zh-CN" sz="1000" dirty="0">
                <a:solidFill>
                  <a:srgbClr val="FFFFFF"/>
                </a:solidFill>
              </a:rPr>
              <a:t>propertiesCenter</a:t>
            </a:r>
            <a:r>
              <a:rPr lang="en-US" altLang="zh-CN" sz="1000" dirty="0" smtClean="0">
                <a:solidFill>
                  <a:srgbClr val="FFFFFF"/>
                </a:solidFill>
              </a:rPr>
              <a:t>.getRunConfigs().get(</a:t>
            </a:r>
            <a:r>
              <a:rPr lang="en-US" altLang="zh-CN" sz="1000" dirty="0">
                <a:solidFill>
                  <a:srgbClr val="FFFFFF"/>
                </a:solidFill>
              </a:rPr>
              <a:t>"mobile.os.type"</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testSuite </a:t>
            </a:r>
            <a:r>
              <a:rPr lang="en-US" altLang="zh-CN" sz="1000" dirty="0" smtClean="0">
                <a:solidFill>
                  <a:srgbClr val="FFFFFF"/>
                </a:solidFill>
              </a:rPr>
              <a:t>= </a:t>
            </a:r>
            <a:r>
              <a:rPr lang="en-US" altLang="zh-CN" sz="1000" dirty="0">
                <a:solidFill>
                  <a:srgbClr val="FFFFFF"/>
                </a:solidFill>
              </a:rPr>
              <a:t>caseParserService</a:t>
            </a:r>
            <a:r>
              <a:rPr lang="en-US" altLang="zh-CN" sz="1000" dirty="0" smtClean="0">
                <a:solidFill>
                  <a:srgbClr val="FFFFFF"/>
                </a:solidFill>
              </a:rPr>
              <a:t>.suiteParse()</a:t>
            </a:r>
            <a:r>
              <a:rPr lang="en-US" altLang="zh-CN" sz="1000" dirty="0">
                <a:solidFill>
                  <a:srgbClr val="FFFFFF"/>
                </a:solidFill>
              </a:rPr>
              <a:t>;</a:t>
            </a:r>
            <a:br>
              <a:rPr lang="en-US" altLang="zh-CN" sz="1000" dirty="0">
                <a:solidFill>
                  <a:srgbClr val="FFFFFF"/>
                </a:solidFill>
              </a:rPr>
            </a:br>
            <a:r>
              <a:rPr lang="en-US" altLang="zh-CN" sz="1000" dirty="0" smtClean="0">
                <a:solidFill>
                  <a:srgbClr val="FFFFFF"/>
                </a:solidFill>
              </a:rPr>
              <a:t>}</a:t>
            </a:r>
          </a:p>
        </p:txBody>
      </p:sp>
    </p:spTree>
    <p:extLst>
      <p:ext uri="{BB962C8B-B14F-4D97-AF65-F5344CB8AC3E}">
        <p14:creationId xmlns:p14="http://schemas.microsoft.com/office/powerpoint/2010/main" val="3943830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2538" y="1331864"/>
            <a:ext cx="4572000" cy="4308872"/>
          </a:xfrm>
          <a:prstGeom prst="rect">
            <a:avLst/>
          </a:prstGeom>
        </p:spPr>
        <p:txBody>
          <a:bodyPr>
            <a:spAutoFit/>
          </a:bodyPr>
          <a:lstStyle/>
          <a:p>
            <a:r>
              <a:rPr lang="zh-CN" altLang="en-US" sz="1200" dirty="0" smtClean="0">
                <a:solidFill>
                  <a:srgbClr val="FFFFFF"/>
                </a:solidFill>
              </a:rPr>
              <a:t>再看一下几个主要方法：</a:t>
            </a:r>
            <a:endParaRPr lang="en-US" altLang="zh-CN" sz="12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用例执行入口函数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public void execute()</a:t>
            </a:r>
            <a:r>
              <a:rPr lang="zh-CN" altLang="en-US" sz="1000" dirty="0" smtClean="0">
                <a:solidFill>
                  <a:srgbClr val="FFFFFF"/>
                </a:solidFill>
              </a:rPr>
              <a:t>;</a:t>
            </a:r>
            <a:endParaRPr lang="en-US" altLang="zh-CN" sz="1000" dirty="0" smtClean="0">
              <a:solidFill>
                <a:srgbClr val="FFFFFF"/>
              </a:solidFill>
            </a:endParaRP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执行基础测试用例集</a:t>
            </a:r>
            <a:r>
              <a:rPr lang="en-US" altLang="zh-CN" sz="1000" dirty="0" smtClean="0">
                <a:solidFill>
                  <a:srgbClr val="FFFFFF"/>
                </a:solidFill>
              </a:rPr>
              <a:t>BeforeTestCases</a:t>
            </a:r>
            <a:r>
              <a:rPr lang="zh-CN" altLang="en-US" sz="1000" dirty="0" smtClean="0">
                <a:solidFill>
                  <a:srgbClr val="FFFFFF"/>
                </a:solidFill>
              </a:rPr>
              <a:t>、</a:t>
            </a:r>
            <a:r>
              <a:rPr lang="en-US" altLang="zh-CN" sz="1000" dirty="0" smtClean="0">
                <a:solidFill>
                  <a:srgbClr val="FFFFFF"/>
                </a:solidFill>
              </a:rPr>
              <a:t>BaseTestCases</a:t>
            </a:r>
            <a:r>
              <a:rPr lang="zh-CN" altLang="en-US" sz="1000" dirty="0" smtClean="0">
                <a:solidFill>
                  <a:srgbClr val="FFFFFF"/>
                </a:solidFill>
              </a:rPr>
              <a:t>和</a:t>
            </a:r>
            <a:r>
              <a:rPr lang="en-US" altLang="zh-CN" sz="1000" dirty="0" smtClean="0">
                <a:solidFill>
                  <a:srgbClr val="FFFFFF"/>
                </a:solidFill>
              </a:rPr>
              <a:t>AfterTestCases</a:t>
            </a:r>
            <a:r>
              <a:rPr lang="zh-CN" altLang="en-US" sz="1000" dirty="0" smtClean="0">
                <a:solidFill>
                  <a:srgbClr val="FFFFFF"/>
                </a:solidFill>
              </a:rPr>
              <a:t>的函数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@SuiteExecutor(description = "suite")</a:t>
            </a:r>
            <a:br>
              <a:rPr lang="en-US" altLang="zh-CN" sz="1000" dirty="0" smtClean="0">
                <a:solidFill>
                  <a:srgbClr val="FFFFFF"/>
                </a:solidFill>
              </a:rPr>
            </a:br>
            <a:r>
              <a:rPr lang="en-US" altLang="zh-CN" sz="1000" dirty="0" smtClean="0">
                <a:solidFill>
                  <a:srgbClr val="FFFFFF"/>
                </a:solidFill>
              </a:rPr>
              <a:t>public void executeBaseTestCases(BaseTestCases baseTestCases);</a:t>
            </a:r>
          </a:p>
          <a:p>
            <a:endParaRPr lang="en-US" altLang="zh-CN" sz="1000" dirty="0" smtClean="0">
              <a:solidFill>
                <a:srgbClr val="FFFFFF"/>
              </a:solidFill>
            </a:endParaRPr>
          </a:p>
          <a:p>
            <a:r>
              <a:rPr lang="en-US" altLang="zh-CN" sz="1000" dirty="0" smtClean="0">
                <a:solidFill>
                  <a:srgbClr val="FFFFFF"/>
                </a:solidFill>
              </a:rPr>
              <a:t>/</a:t>
            </a:r>
            <a:r>
              <a:rPr lang="zh-CN" altLang="zh-CN"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br>
              <a:rPr lang="en-US" altLang="zh-CN" sz="1000" dirty="0" smtClean="0">
                <a:solidFill>
                  <a:srgbClr val="FFFFFF"/>
                </a:solidFill>
              </a:rPr>
            </a:br>
            <a:r>
              <a:rPr lang="en-US" altLang="zh-CN" sz="1000" dirty="0" smtClean="0">
                <a:solidFill>
                  <a:srgbClr val="FFFFFF"/>
                </a:solidFill>
              </a:rPr>
              <a:t>@CaseExecutor(description = "case")</a:t>
            </a:r>
            <a:br>
              <a:rPr lang="en-US" altLang="zh-CN" sz="1000" dirty="0" smtClean="0">
                <a:solidFill>
                  <a:srgbClr val="FFFFFF"/>
                </a:solidFill>
              </a:rPr>
            </a:br>
            <a:r>
              <a:rPr lang="en-US" altLang="zh-CN" sz="1000" dirty="0" smtClean="0">
                <a:solidFill>
                  <a:srgbClr val="FFFFFF"/>
                </a:solidFill>
              </a:rPr>
              <a:t>public Boolean executeCase(Case aCase, boolean isPreserveOrder) </a:t>
            </a:r>
          </a:p>
          <a:p>
            <a:endParaRPr lang="en-US" altLang="zh-CN" sz="1000" dirty="0" smtClean="0">
              <a:solidFill>
                <a:srgbClr val="FFFFFF"/>
              </a:solidFill>
            </a:endParaRPr>
          </a:p>
          <a:p>
            <a:r>
              <a:rPr lang="en-US" altLang="zh-CN" sz="1000" dirty="0" smtClean="0">
                <a:solidFill>
                  <a:srgbClr val="FFFFFF"/>
                </a:solidFill>
              </a:rPr>
              <a:t>/</a:t>
            </a:r>
            <a:r>
              <a:rPr lang="zh-CN" altLang="en-US" sz="1000" dirty="0" smtClean="0">
                <a:solidFill>
                  <a:srgbClr val="FFFFFF"/>
                </a:solidFill>
              </a:rPr>
              <a:t>*</a:t>
            </a:r>
            <a:endParaRPr lang="en-US" altLang="zh-CN" sz="1000" dirty="0" smtClean="0">
              <a:solidFill>
                <a:srgbClr val="FFFFFF"/>
              </a:solidFill>
            </a:endParaRPr>
          </a:p>
          <a:p>
            <a:r>
              <a:rPr lang="zh-CN" altLang="en-US" sz="1000" dirty="0" smtClean="0">
                <a:solidFill>
                  <a:srgbClr val="FFFFFF"/>
                </a:solidFill>
              </a:rPr>
              <a:t>执行用例步骤函数</a:t>
            </a:r>
            <a:br>
              <a:rPr lang="zh-CN" altLang="en-US"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@StepExecutor(description = "step")</a:t>
            </a:r>
            <a:br>
              <a:rPr lang="en-US" altLang="zh-CN" sz="1000" dirty="0" smtClean="0">
                <a:solidFill>
                  <a:srgbClr val="FFFFFF"/>
                </a:solidFill>
              </a:rPr>
            </a:br>
            <a:r>
              <a:rPr lang="en-US" altLang="zh-CN" sz="1000" dirty="0" smtClean="0">
                <a:solidFill>
                  <a:srgbClr val="FFFFFF"/>
                </a:solidFill>
              </a:rPr>
              <a:t>public Step executeStep(Case aCase, Step step);</a:t>
            </a:r>
          </a:p>
          <a:p>
            <a:endParaRPr lang="en-US" altLang="zh-CN" sz="2800" dirty="0" smtClean="0"/>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1847" y="2713335"/>
            <a:ext cx="4572000" cy="1692771"/>
          </a:xfrm>
          <a:prstGeom prst="rect">
            <a:avLst/>
          </a:prstGeom>
        </p:spPr>
        <p:txBody>
          <a:bodyPr>
            <a:spAutoFit/>
          </a:bodyPr>
          <a:lstStyle/>
          <a:p>
            <a:r>
              <a:rPr lang="zh-CN" altLang="en-US" sz="1600" dirty="0" smtClean="0">
                <a:solidFill>
                  <a:srgbClr val="FFFFFF"/>
                </a:solidFill>
              </a:rPr>
              <a:t>注意到方法上有以下三个注释：</a:t>
            </a:r>
            <a:endParaRPr lang="en-US" altLang="zh-CN" sz="1600" dirty="0" smtClean="0">
              <a:solidFill>
                <a:srgbClr val="FFFFFF"/>
              </a:solidFill>
            </a:endParaRPr>
          </a:p>
          <a:p>
            <a:r>
              <a:rPr lang="en-US" altLang="zh-CN" sz="1200" dirty="0" smtClean="0">
                <a:solidFill>
                  <a:srgbClr val="FFFFFF"/>
                </a:solidFill>
              </a:rPr>
              <a:t>@CaseExecutor</a:t>
            </a:r>
          </a:p>
          <a:p>
            <a:r>
              <a:rPr lang="en-US" altLang="zh-CN" sz="1200" dirty="0" smtClean="0">
                <a:solidFill>
                  <a:srgbClr val="FFFFFF"/>
                </a:solidFill>
              </a:rPr>
              <a:t>@StepExecutor</a:t>
            </a:r>
          </a:p>
          <a:p>
            <a:r>
              <a:rPr lang="en-US" altLang="zh-CN" sz="1200" dirty="0" smtClean="0">
                <a:solidFill>
                  <a:srgbClr val="FFFFFF"/>
                </a:solidFill>
              </a:rPr>
              <a:t>@SuiteExecutor</a:t>
            </a:r>
          </a:p>
          <a:p>
            <a:endParaRPr lang="en-US" altLang="zh-CN" sz="1200" dirty="0">
              <a:solidFill>
                <a:srgbClr val="FFFFFF"/>
              </a:solidFill>
            </a:endParaRPr>
          </a:p>
          <a:p>
            <a:r>
              <a:rPr lang="zh-CN" altLang="en-US" sz="1600" dirty="0" smtClean="0">
                <a:solidFill>
                  <a:srgbClr val="FFFFFF"/>
                </a:solidFill>
              </a:rPr>
              <a:t>那么它们分别起什么作用</a:t>
            </a:r>
            <a:r>
              <a:rPr lang="zh-CN" altLang="zh-CN" sz="1600" dirty="0" smtClean="0">
                <a:solidFill>
                  <a:srgbClr val="FFFFFF"/>
                </a:solidFill>
              </a:rPr>
              <a:t>？</a:t>
            </a:r>
            <a:endParaRPr lang="en-US" altLang="zh-CN" sz="1600" dirty="0" smtClean="0">
              <a:solidFill>
                <a:srgbClr val="FFFFFF"/>
              </a:solidFill>
            </a:endParaRPr>
          </a:p>
          <a:p>
            <a:r>
              <a:rPr lang="zh-CN" altLang="en-US" sz="1200" dirty="0" smtClean="0">
                <a:solidFill>
                  <a:srgbClr val="FFFFFF"/>
                </a:solidFill>
              </a:rPr>
              <a:t>用于在</a:t>
            </a:r>
            <a:r>
              <a:rPr lang="en-US" altLang="zh-CN" sz="1200" dirty="0" smtClean="0">
                <a:solidFill>
                  <a:srgbClr val="FFFFFF"/>
                </a:solidFill>
              </a:rPr>
              <a:t>ExecutorListener</a:t>
            </a:r>
            <a:r>
              <a:rPr lang="zh-CN" altLang="en-US" sz="1200" dirty="0" smtClean="0">
                <a:solidFill>
                  <a:srgbClr val="FFFFFF"/>
                </a:solidFill>
              </a:rPr>
              <a:t>.</a:t>
            </a:r>
            <a:r>
              <a:rPr lang="en-US" altLang="zh-CN" sz="1200" dirty="0" smtClean="0">
                <a:solidFill>
                  <a:srgbClr val="FFFFFF"/>
                </a:solidFill>
              </a:rPr>
              <a:t>java</a:t>
            </a:r>
            <a:r>
              <a:rPr lang="zh-CN" altLang="en-US" sz="1200" dirty="0" smtClean="0">
                <a:solidFill>
                  <a:srgbClr val="FFFFFF"/>
                </a:solidFill>
              </a:rPr>
              <a:t>中设置切入点，设置</a:t>
            </a:r>
            <a:r>
              <a:rPr lang="en-US" altLang="zh-CN" sz="1200" dirty="0" smtClean="0">
                <a:solidFill>
                  <a:srgbClr val="FFFFFF"/>
                </a:solidFill>
              </a:rPr>
              <a:t>@Around</a:t>
            </a:r>
            <a:r>
              <a:rPr lang="zh-CN" altLang="en-US" sz="1200" dirty="0" smtClean="0">
                <a:solidFill>
                  <a:srgbClr val="FFFFFF"/>
                </a:solidFill>
              </a:rPr>
              <a:t>和</a:t>
            </a:r>
            <a:r>
              <a:rPr lang="en-US" altLang="zh-CN" sz="1200" dirty="0" smtClean="0">
                <a:solidFill>
                  <a:srgbClr val="FFFFFF"/>
                </a:solidFill>
              </a:rPr>
              <a:t>@After</a:t>
            </a:r>
            <a:r>
              <a:rPr lang="zh-CN" altLang="en-US" sz="1200" dirty="0" smtClean="0">
                <a:solidFill>
                  <a:srgbClr val="FFFFFF"/>
                </a:solidFill>
              </a:rPr>
              <a:t>通知进行测试报告的集成和</a:t>
            </a:r>
            <a:r>
              <a:rPr lang="en-US" altLang="zh-CN" sz="1200" dirty="0" smtClean="0">
                <a:solidFill>
                  <a:srgbClr val="FFFFFF"/>
                </a:solidFill>
              </a:rPr>
              <a:t>html</a:t>
            </a:r>
            <a:r>
              <a:rPr lang="zh-CN" altLang="en-US" sz="1200" dirty="0" smtClean="0">
                <a:solidFill>
                  <a:srgbClr val="FFFFFF"/>
                </a:solidFill>
              </a:rPr>
              <a:t>文件生成。</a:t>
            </a:r>
            <a:endParaRPr lang="en-US" altLang="zh-CN" sz="1200" dirty="0" smtClean="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631" y="1756575"/>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executor</a:t>
            </a:r>
            <a:endParaRPr kumimoji="1" lang="zh-CN" altLang="en-US" sz="1200" dirty="0"/>
          </a:p>
        </p:txBody>
      </p:sp>
      <p:sp>
        <p:nvSpPr>
          <p:cNvPr id="3" name="文本框 2"/>
          <p:cNvSpPr txBox="1"/>
          <p:nvPr/>
        </p:nvSpPr>
        <p:spPr>
          <a:xfrm>
            <a:off x="1217479" y="2168773"/>
            <a:ext cx="7035750" cy="2800767"/>
          </a:xfrm>
          <a:prstGeom prst="rect">
            <a:avLst/>
          </a:prstGeom>
          <a:noFill/>
        </p:spPr>
        <p:txBody>
          <a:bodyPr wrap="none" rtlCol="0">
            <a:spAutoFit/>
          </a:bodyPr>
          <a:lstStyle/>
          <a:p>
            <a:r>
              <a:rPr kumimoji="1" lang="en-US" altLang="zh-CN" sz="1600" dirty="0" smtClean="0">
                <a:solidFill>
                  <a:srgbClr val="FFFFFF"/>
                </a:solidFill>
              </a:rPr>
              <a:t>UIAExecutor.java</a:t>
            </a:r>
          </a:p>
          <a:p>
            <a:r>
              <a:rPr kumimoji="1" lang="zh-CN" altLang="en-US" sz="1200" dirty="0" smtClean="0">
                <a:solidFill>
                  <a:srgbClr val="FFFFFF"/>
                </a:solidFill>
              </a:rPr>
              <a:t>用例执行器类，很简单，只有一个执行入口。</a:t>
            </a:r>
            <a:endParaRPr kumimoji="1" lang="en-US" altLang="zh-CN" sz="1200" dirty="0" smtClean="0">
              <a:solidFill>
                <a:srgbClr val="FFFFFF"/>
              </a:solidFill>
            </a:endParaRPr>
          </a:p>
          <a:p>
            <a:endParaRPr kumimoji="1" lang="en-US" altLang="zh-CN" sz="1200" dirty="0" smtClean="0"/>
          </a:p>
          <a:p>
            <a:r>
              <a:rPr lang="en-US" altLang="zh-CN" sz="1000" dirty="0">
                <a:solidFill>
                  <a:srgbClr val="FFFFFF"/>
                </a:solidFill>
              </a:rPr>
              <a:t>public class </a:t>
            </a:r>
            <a:r>
              <a:rPr lang="en-US" altLang="zh-CN" sz="1000" dirty="0" smtClean="0">
                <a:solidFill>
                  <a:srgbClr val="FFFFFF"/>
                </a:solidFill>
              </a:rPr>
              <a:t>UIAExecutor {</a:t>
            </a:r>
          </a:p>
          <a:p>
            <a:endParaRPr kumimoji="1" lang="en-US" altLang="zh-CN" sz="1200" dirty="0"/>
          </a:p>
          <a:p>
            <a:r>
              <a:rPr lang="en-US" altLang="zh-CN" sz="1000" dirty="0" smtClean="0">
                <a:solidFill>
                  <a:srgbClr val="FFFFFF"/>
                </a:solidFill>
              </a:rPr>
              <a:t>	public </a:t>
            </a:r>
            <a:r>
              <a:rPr lang="en-US" altLang="zh-CN" sz="1000" dirty="0">
                <a:solidFill>
                  <a:srgbClr val="FFFFFF"/>
                </a:solidFill>
              </a:rPr>
              <a:t>static </a:t>
            </a:r>
            <a:r>
              <a:rPr lang="en-US" altLang="zh-CN" sz="1000" dirty="0" smtClean="0">
                <a:solidFill>
                  <a:srgbClr val="FFFFFF"/>
                </a:solidFill>
              </a:rPr>
              <a:t>ApplicationContext </a:t>
            </a:r>
            <a:r>
              <a:rPr lang="en-US" altLang="zh-CN" sz="1000" i="1" dirty="0">
                <a:solidFill>
                  <a:srgbClr val="FFFFFF"/>
                </a:solidFill>
              </a:rPr>
              <a:t>ctx </a:t>
            </a:r>
            <a:r>
              <a:rPr lang="en-US" altLang="zh-CN" sz="1000" dirty="0" smtClean="0">
                <a:solidFill>
                  <a:srgbClr val="FFFFFF"/>
                </a:solidFill>
              </a:rPr>
              <a:t>= </a:t>
            </a:r>
            <a:r>
              <a:rPr lang="en-US" altLang="zh-CN" sz="1000" dirty="0">
                <a:solidFill>
                  <a:srgbClr val="FFFFFF"/>
                </a:solidFill>
              </a:rPr>
              <a:t>new </a:t>
            </a:r>
            <a:r>
              <a:rPr lang="en-US" altLang="zh-CN" sz="1000" dirty="0" smtClean="0">
                <a:solidFill>
                  <a:srgbClr val="FFFFFF"/>
                </a:solidFill>
              </a:rPr>
              <a:t>ClassPathXmlApplicationContext(</a:t>
            </a:r>
            <a:r>
              <a:rPr lang="en-US" altLang="zh-CN" sz="1000" dirty="0">
                <a:solidFill>
                  <a:srgbClr val="FFFFFF"/>
                </a:solidFill>
              </a:rPr>
              <a:t>"applicationContext.xml"</a:t>
            </a:r>
            <a:r>
              <a:rPr lang="en-US" altLang="zh-CN" sz="1000" dirty="0" smtClean="0">
                <a:solidFill>
                  <a:srgbClr val="FFFFFF"/>
                </a:solidFill>
              </a:rPr>
              <a:t>)</a:t>
            </a:r>
            <a:r>
              <a:rPr lang="en-US" altLang="zh-CN" sz="1000" dirty="0">
                <a:solidFill>
                  <a:srgbClr val="FFFFFF"/>
                </a:solidFill>
              </a:rPr>
              <a:t>;</a:t>
            </a:r>
            <a:br>
              <a:rPr lang="en-US" altLang="zh-CN" sz="1000" dirty="0">
                <a:solidFill>
                  <a:srgbClr val="FFFFFF"/>
                </a:solidFill>
              </a:rPr>
            </a:br>
            <a:r>
              <a:rPr lang="en-US" altLang="zh-CN" sz="1000" dirty="0">
                <a:solidFill>
                  <a:srgbClr val="FFFFFF"/>
                </a:solidFill>
              </a:rPr>
              <a:t/>
            </a:r>
            <a:br>
              <a:rPr lang="en-US" altLang="zh-CN" sz="1000" dirty="0">
                <a:solidFill>
                  <a:srgbClr val="FFFFFF"/>
                </a:solidFill>
              </a:rPr>
            </a:br>
            <a:r>
              <a:rPr lang="en-US" altLang="zh-CN" sz="1000" dirty="0" smtClean="0">
                <a:solidFill>
                  <a:srgbClr val="FFFFFF"/>
                </a:solidFill>
              </a:rPr>
              <a:t>	public </a:t>
            </a:r>
            <a:r>
              <a:rPr lang="en-US" altLang="zh-CN" sz="1000" dirty="0">
                <a:solidFill>
                  <a:srgbClr val="FFFFFF"/>
                </a:solidFill>
              </a:rPr>
              <a:t>static void main</a:t>
            </a:r>
            <a:r>
              <a:rPr lang="en-US" altLang="zh-CN" sz="1000" dirty="0" smtClean="0">
                <a:solidFill>
                  <a:srgbClr val="FFFFFF"/>
                </a:solidFill>
              </a:rPr>
              <a:t>(String[] args) </a:t>
            </a:r>
            <a:r>
              <a:rPr lang="en-US" altLang="zh-CN" sz="1000" dirty="0">
                <a:solidFill>
                  <a:srgbClr val="FFFFFF"/>
                </a:solidFill>
              </a:rPr>
              <a:t>throws </a:t>
            </a:r>
            <a:r>
              <a:rPr lang="en-US" altLang="zh-CN" sz="1000" dirty="0" smtClean="0">
                <a:solidFill>
                  <a:srgbClr val="FFFFFF"/>
                </a:solidFill>
              </a:rPr>
              <a:t>IOException</a:t>
            </a:r>
            <a:r>
              <a:rPr lang="en-US" altLang="zh-CN" sz="1000" dirty="0">
                <a:solidFill>
                  <a:srgbClr val="FFFFFF"/>
                </a:solidFill>
              </a:rPr>
              <a:t>, </a:t>
            </a:r>
            <a:r>
              <a:rPr lang="en-US" altLang="zh-CN" sz="1000" dirty="0" smtClean="0">
                <a:solidFill>
                  <a:srgbClr val="FFFFFF"/>
                </a:solidFill>
              </a:rPr>
              <a:t>InterruptedException</a:t>
            </a:r>
            <a:r>
              <a:rPr lang="en-US" altLang="zh-CN" sz="1000" dirty="0">
                <a:solidFill>
                  <a:srgbClr val="FFFFFF"/>
                </a:solidFill>
              </a:rPr>
              <a:t>, </a:t>
            </a:r>
            <a:r>
              <a:rPr lang="en-US" altLang="zh-CN" sz="1000" dirty="0" smtClean="0">
                <a:solidFill>
                  <a:srgbClr val="FFFFFF"/>
                </a:solidFill>
              </a:rPr>
              <a:t>IllegalAccessException</a:t>
            </a:r>
            <a:r>
              <a:rPr lang="en-US" altLang="zh-CN" sz="1000" dirty="0">
                <a:solidFill>
                  <a:srgbClr val="FFFFFF"/>
                </a:solidFill>
              </a:rPr>
              <a:t>, </a:t>
            </a:r>
            <a:endParaRPr lang="en-US" altLang="zh-CN" sz="1000" dirty="0" smtClean="0">
              <a:solidFill>
                <a:srgbClr val="FFFFFF"/>
              </a:solidFill>
            </a:endParaRPr>
          </a:p>
          <a:p>
            <a:r>
              <a:rPr lang="en-US" altLang="zh-CN" sz="1000" dirty="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ClassNotFoundException</a:t>
            </a:r>
            <a:r>
              <a:rPr lang="en-US" altLang="zh-CN" sz="1000" dirty="0">
                <a:solidFill>
                  <a:srgbClr val="FFFFFF"/>
                </a:solidFill>
              </a:rPr>
              <a:t>, </a:t>
            </a:r>
            <a:r>
              <a:rPr lang="en-US" altLang="zh-CN" sz="1000" dirty="0" smtClean="0">
                <a:solidFill>
                  <a:srgbClr val="FFFFFF"/>
                </a:solidFill>
              </a:rPr>
              <a:t>InstantiationException</a:t>
            </a:r>
            <a:r>
              <a:rPr lang="en-US" altLang="zh-CN" sz="1000" dirty="0">
                <a:solidFill>
                  <a:srgbClr val="FFFFFF"/>
                </a:solidFill>
              </a:rPr>
              <a:t>, </a:t>
            </a:r>
            <a:r>
              <a:rPr lang="en-US" altLang="zh-CN" sz="1000" dirty="0" smtClean="0">
                <a:solidFill>
                  <a:srgbClr val="FFFFFF"/>
                </a:solidFill>
              </a:rPr>
              <a:t>NoSuchMethodException</a:t>
            </a:r>
            <a:r>
              <a:rPr lang="en-US" altLang="zh-CN" sz="1000" dirty="0">
                <a:solidFill>
                  <a:srgbClr val="FFFFFF"/>
                </a:solidFill>
              </a:rPr>
              <a:t>, </a:t>
            </a:r>
            <a:endParaRPr lang="en-US" altLang="zh-CN" sz="1000" dirty="0" smtClean="0">
              <a:solidFill>
                <a:srgbClr val="FFFFFF"/>
              </a:solidFill>
            </a:endParaRP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a:t>
            </a:r>
            <a:r>
              <a:rPr lang="zh-CN" altLang="en-US" sz="1000" dirty="0" smtClean="0">
                <a:solidFill>
                  <a:srgbClr val="FFFFFF"/>
                </a:solidFill>
              </a:rPr>
              <a:t>      </a:t>
            </a:r>
            <a:r>
              <a:rPr lang="en-US" altLang="zh-CN" sz="1000" dirty="0" smtClean="0">
                <a:solidFill>
                  <a:srgbClr val="FFFFFF"/>
                </a:solidFill>
              </a:rPr>
              <a:t>NotFoundException, InvocationTargetException {</a:t>
            </a:r>
            <a:br>
              <a:rPr lang="en-US" altLang="zh-CN" sz="1000" dirty="0" smtClean="0">
                <a:solidFill>
                  <a:srgbClr val="FFFFFF"/>
                </a:solidFill>
              </a:rPr>
            </a:br>
            <a:r>
              <a:rPr lang="en-US" altLang="zh-CN" sz="1000" dirty="0" smtClean="0">
                <a:solidFill>
                  <a:srgbClr val="FFFFFF"/>
                </a:solidFill>
              </a:rPr>
              <a:t>   </a:t>
            </a:r>
          </a:p>
          <a:p>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		ExecutorEngine caseExecutor = ((ExecutorEngine) </a:t>
            </a:r>
            <a:r>
              <a:rPr lang="en-US" altLang="zh-CN" sz="1000" i="1" dirty="0" smtClean="0">
                <a:solidFill>
                  <a:srgbClr val="FFFFFF"/>
                </a:solidFill>
              </a:rPr>
              <a:t>ctx</a:t>
            </a:r>
            <a:r>
              <a:rPr lang="en-US" altLang="zh-CN" sz="1000" dirty="0" smtClean="0">
                <a:solidFill>
                  <a:srgbClr val="FFFFFF"/>
                </a:solidFill>
              </a:rPr>
              <a:t>.getBean(“executorEngine”));</a:t>
            </a:r>
            <a:br>
              <a:rPr lang="en-US" altLang="zh-CN" sz="1000" dirty="0" smtClean="0">
                <a:solidFill>
                  <a:srgbClr val="FFFFFF"/>
                </a:solidFill>
              </a:rPr>
            </a:br>
            <a:r>
              <a:rPr lang="en-US" altLang="zh-CN" sz="1000" dirty="0" smtClean="0">
                <a:solidFill>
                  <a:srgbClr val="FFFFFF"/>
                </a:solidFill>
              </a:rPr>
              <a:t>   	</a:t>
            </a:r>
            <a:r>
              <a:rPr lang="zh-CN" altLang="en-US" sz="1000" dirty="0" smtClean="0">
                <a:solidFill>
                  <a:srgbClr val="FFFFFF"/>
                </a:solidFill>
              </a:rPr>
              <a:t>        </a:t>
            </a:r>
            <a:r>
              <a:rPr lang="zh-CN" altLang="zh-CN" sz="1000" dirty="0">
                <a:solidFill>
                  <a:srgbClr val="FFFFFF"/>
                </a:solidFill>
              </a:rPr>
              <a:t> </a:t>
            </a:r>
            <a:r>
              <a:rPr lang="zh-CN" altLang="en-US" sz="1000" dirty="0" smtClean="0">
                <a:solidFill>
                  <a:srgbClr val="FFFFFF"/>
                </a:solidFill>
              </a:rPr>
              <a:t> </a:t>
            </a:r>
            <a:r>
              <a:rPr lang="en-US" altLang="zh-CN" sz="1000" dirty="0" smtClean="0">
                <a:solidFill>
                  <a:srgbClr val="FFFFFF"/>
                </a:solidFill>
              </a:rPr>
              <a:t>caseExecutor.execute();</a:t>
            </a:r>
            <a:br>
              <a:rPr lang="en-US" altLang="zh-CN" sz="1000" dirty="0" smtClean="0">
                <a:solidFill>
                  <a:srgbClr val="FFFFFF"/>
                </a:solidFill>
              </a:rPr>
            </a:br>
            <a:r>
              <a:rPr lang="zh-CN" altLang="en-US" sz="1000" dirty="0" smtClean="0">
                <a:solidFill>
                  <a:srgbClr val="FFFFFF"/>
                </a:solidFill>
              </a:rPr>
              <a:t>        </a:t>
            </a:r>
            <a:r>
              <a:rPr lang="en-US" altLang="zh-CN" sz="1000" dirty="0" smtClean="0">
                <a:solidFill>
                  <a:srgbClr val="FFFFFF"/>
                </a:solidFill>
              </a:rPr>
              <a:t>}</a:t>
            </a:r>
          </a:p>
          <a:p>
            <a:r>
              <a:rPr lang="en-US" altLang="zh-CN" sz="1000" dirty="0" smtClean="0">
                <a:solidFill>
                  <a:srgbClr val="FFFFFF"/>
                </a:solidFill>
              </a:rPr>
              <a:t>}</a:t>
            </a:r>
            <a:endParaRPr kumimoji="1" lang="en-US" altLang="zh-CN" sz="1000" dirty="0" smtClean="0">
              <a:solidFill>
                <a:srgbClr val="FFFFFF"/>
              </a:solidFill>
            </a:endParaRPr>
          </a:p>
          <a:p>
            <a:endParaRPr kumimoji="1" lang="zh-CN" altLang="en-US" sz="1200" dirty="0"/>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4088504726"/>
              </p:ext>
            </p:extLst>
          </p:nvPr>
        </p:nvGraphicFramePr>
        <p:xfrm>
          <a:off x="1123465"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911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4423" y="2844108"/>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 name="文本框 2"/>
          <p:cNvSpPr txBox="1"/>
          <p:nvPr/>
        </p:nvSpPr>
        <p:spPr>
          <a:xfrm>
            <a:off x="1196271" y="3568316"/>
            <a:ext cx="3852637" cy="584776"/>
          </a:xfrm>
          <a:prstGeom prst="rect">
            <a:avLst/>
          </a:prstGeom>
          <a:noFill/>
        </p:spPr>
        <p:txBody>
          <a:bodyPr wrap="none" rtlCol="0">
            <a:spAutoFit/>
          </a:bodyPr>
          <a:lstStyle/>
          <a:p>
            <a:r>
              <a:rPr kumimoji="1" lang="en-US" altLang="zh-CN" sz="1600" dirty="0" smtClean="0">
                <a:solidFill>
                  <a:srgbClr val="FFFFFF"/>
                </a:solidFill>
              </a:rPr>
              <a:t>Test</a:t>
            </a:r>
            <a:r>
              <a:rPr kumimoji="1" lang="zh-CN" altLang="en-US" sz="1600" dirty="0" smtClean="0">
                <a:solidFill>
                  <a:srgbClr val="FFFFFF"/>
                </a:solidFill>
              </a:rPr>
              <a:t> </a:t>
            </a:r>
            <a:r>
              <a:rPr kumimoji="1" lang="en-US" altLang="zh-CN" sz="1600" dirty="0" smtClean="0">
                <a:solidFill>
                  <a:srgbClr val="FFFFFF"/>
                </a:solidFill>
              </a:rPr>
              <a:t>XML</a:t>
            </a:r>
            <a:r>
              <a:rPr kumimoji="1" lang="zh-CN" altLang="en-US" sz="1600" dirty="0" smtClean="0">
                <a:solidFill>
                  <a:srgbClr val="FFFFFF"/>
                </a:solidFill>
              </a:rPr>
              <a:t>用例配置文件前面已经看到了，</a:t>
            </a:r>
            <a:endParaRPr kumimoji="1" lang="en-US" altLang="zh-CN" sz="1600" dirty="0" smtClean="0">
              <a:solidFill>
                <a:srgbClr val="FFFFFF"/>
              </a:solidFill>
            </a:endParaRPr>
          </a:p>
          <a:p>
            <a:r>
              <a:rPr kumimoji="1" lang="zh-CN" altLang="en-US" sz="1600" dirty="0" smtClean="0">
                <a:solidFill>
                  <a:srgbClr val="FFFFFF"/>
                </a:solidFill>
              </a:rPr>
              <a:t>这里看一下用例测试报告。</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JUAI Rep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5137994"/>
          </a:xfrm>
          <a:prstGeom prst="rect">
            <a:avLst/>
          </a:prstGeom>
        </p:spPr>
      </p:pic>
    </p:spTree>
    <p:extLst>
      <p:ext uri="{BB962C8B-B14F-4D97-AF65-F5344CB8AC3E}">
        <p14:creationId xmlns:p14="http://schemas.microsoft.com/office/powerpoint/2010/main" val="2518662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7335" y="2459950"/>
            <a:ext cx="2749471" cy="707886"/>
          </a:xfrm>
          <a:prstGeom prst="rect">
            <a:avLst/>
          </a:prstGeom>
          <a:noFill/>
        </p:spPr>
        <p:txBody>
          <a:bodyPr wrap="none" rtlCol="0">
            <a:spAutoFit/>
          </a:bodyPr>
          <a:lstStyle/>
          <a:p>
            <a:r>
              <a:rPr kumimoji="1" lang="zh-CN" altLang="en-US" sz="4000" dirty="0" smtClean="0">
                <a:solidFill>
                  <a:schemeClr val="bg1"/>
                </a:solidFill>
              </a:rPr>
              <a:t>扩展及使用</a:t>
            </a:r>
            <a:endParaRPr kumimoji="1" lang="zh-CN" altLang="en-US" sz="4000" dirty="0">
              <a:solidFill>
                <a:schemeClr val="bg1"/>
              </a:solidFill>
            </a:endParaRPr>
          </a:p>
        </p:txBody>
      </p:sp>
      <p:sp>
        <p:nvSpPr>
          <p:cNvPr id="4" name="文本框 3"/>
          <p:cNvSpPr txBox="1"/>
          <p:nvPr/>
        </p:nvSpPr>
        <p:spPr>
          <a:xfrm>
            <a:off x="1417335" y="3339183"/>
            <a:ext cx="4147289" cy="1077218"/>
          </a:xfrm>
          <a:prstGeom prst="rect">
            <a:avLst/>
          </a:prstGeom>
          <a:noFill/>
        </p:spPr>
        <p:txBody>
          <a:bodyPr wrap="none" rtlCol="0">
            <a:spAutoFit/>
          </a:bodyPr>
          <a:lstStyle/>
          <a:p>
            <a:pPr marL="342900" indent="-342900">
              <a:buAutoNum type="arabicPeriod"/>
            </a:pPr>
            <a:r>
              <a:rPr kumimoji="1" lang="zh-CN" altLang="en-US" sz="1600" dirty="0" smtClean="0">
                <a:solidFill>
                  <a:srgbClr val="FFFFFF"/>
                </a:solidFill>
              </a:rPr>
              <a:t>扩展需要操作的</a:t>
            </a:r>
            <a:r>
              <a:rPr kumimoji="1" lang="en-US" altLang="zh-CN" sz="1600" dirty="0" smtClean="0">
                <a:solidFill>
                  <a:srgbClr val="FFFFFF"/>
                </a:solidFill>
              </a:rPr>
              <a:t>page</a:t>
            </a:r>
            <a:r>
              <a:rPr kumimoji="1" lang="zh-CN" altLang="en-US" sz="1600" dirty="0" smtClean="0">
                <a:solidFill>
                  <a:srgbClr val="FFFFFF"/>
                </a:solidFill>
              </a:rPr>
              <a:t> </a:t>
            </a:r>
            <a:r>
              <a:rPr kumimoji="1" lang="en-US" altLang="zh-CN" sz="1600" dirty="0" smtClean="0">
                <a:solidFill>
                  <a:srgbClr val="FFFFFF"/>
                </a:solidFill>
              </a:rPr>
              <a:t>object</a:t>
            </a:r>
          </a:p>
          <a:p>
            <a:pPr marL="342900" indent="-342900">
              <a:buAutoNum type="arabicPeriod"/>
            </a:pPr>
            <a:r>
              <a:rPr kumimoji="1" lang="zh-CN" altLang="en-US" sz="1600" dirty="0" smtClean="0">
                <a:solidFill>
                  <a:srgbClr val="FFFFFF"/>
                </a:solidFill>
              </a:rPr>
              <a:t>定位元素，配置</a:t>
            </a:r>
            <a:r>
              <a:rPr kumimoji="1" lang="en-US" altLang="zh-CN" sz="1600" dirty="0" smtClean="0">
                <a:solidFill>
                  <a:srgbClr val="FFFFFF"/>
                </a:solidFill>
              </a:rPr>
              <a:t>xml</a:t>
            </a:r>
            <a:r>
              <a:rPr kumimoji="1" lang="zh-CN" altLang="en-US" sz="1600" dirty="0" smtClean="0">
                <a:solidFill>
                  <a:srgbClr val="FFFFFF"/>
                </a:solidFill>
              </a:rPr>
              <a:t>测试用例文件</a:t>
            </a:r>
            <a:endParaRPr kumimoji="1" lang="en-US" altLang="zh-CN" sz="1600" dirty="0" smtClean="0">
              <a:solidFill>
                <a:srgbClr val="FFFFFF"/>
              </a:solidFill>
            </a:endParaRPr>
          </a:p>
          <a:p>
            <a:pPr marL="342900" indent="-342900">
              <a:buAutoNum type="arabicPeriod"/>
            </a:pPr>
            <a:r>
              <a:rPr kumimoji="1" lang="zh-CN" altLang="en-US" sz="1600" dirty="0" smtClean="0">
                <a:solidFill>
                  <a:srgbClr val="FFFFFF"/>
                </a:solidFill>
              </a:rPr>
              <a:t>修改运行配置文件</a:t>
            </a:r>
            <a:r>
              <a:rPr kumimoji="1" lang="en-US" altLang="zh-CN" sz="1600" dirty="0" smtClean="0">
                <a:solidFill>
                  <a:srgbClr val="FFFFFF"/>
                </a:solidFill>
              </a:rPr>
              <a:t>run_config.properties</a:t>
            </a:r>
          </a:p>
          <a:p>
            <a:pPr marL="342900" indent="-342900">
              <a:buAutoNum type="arabicPeriod"/>
            </a:pPr>
            <a:r>
              <a:rPr kumimoji="1" lang="zh-CN" altLang="en-US" sz="1600" dirty="0" smtClean="0">
                <a:solidFill>
                  <a:srgbClr val="FFFFFF"/>
                </a:solidFill>
              </a:rPr>
              <a:t>执行</a:t>
            </a:r>
            <a:r>
              <a:rPr kumimoji="1" lang="en-US" altLang="zh-CN" sz="1600" dirty="0" smtClean="0">
                <a:solidFill>
                  <a:srgbClr val="FFFFFF"/>
                </a:solidFill>
              </a:rPr>
              <a:t>UIAExecutor</a:t>
            </a:r>
            <a:r>
              <a:rPr kumimoji="1" lang="en-US" altLang="zh-CN" sz="1600" dirty="0">
                <a:solidFill>
                  <a:srgbClr val="FFFFFF"/>
                </a:solidFill>
              </a:rPr>
              <a:t>.</a:t>
            </a:r>
            <a:r>
              <a:rPr kumimoji="1" lang="en-US" altLang="zh-CN" sz="1600" dirty="0" smtClean="0">
                <a:solidFill>
                  <a:srgbClr val="FFFFFF"/>
                </a:solidFill>
              </a:rPr>
              <a:t>main()</a:t>
            </a:r>
            <a:r>
              <a:rPr kumimoji="1" lang="zh-CN" altLang="en-US" sz="1600" dirty="0" smtClean="0">
                <a:solidFill>
                  <a:srgbClr val="FFFFFF"/>
                </a:solidFill>
              </a:rPr>
              <a:t>方法</a:t>
            </a:r>
            <a:endParaRPr kumimoji="1" lang="zh-CN" altLang="en-US" sz="1600" dirty="0">
              <a:solidFill>
                <a:srgbClr val="FFFFFF"/>
              </a:solidFill>
            </a:endParaRPr>
          </a:p>
        </p:txBody>
      </p:sp>
    </p:spTree>
    <p:extLst>
      <p:ext uri="{BB962C8B-B14F-4D97-AF65-F5344CB8AC3E}">
        <p14:creationId xmlns:p14="http://schemas.microsoft.com/office/powerpoint/2010/main" val="2518662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417335" y="2362258"/>
            <a:ext cx="6466367" cy="2112419"/>
            <a:chOff x="1417335" y="1502566"/>
            <a:chExt cx="6466367" cy="2112419"/>
          </a:xfrm>
        </p:grpSpPr>
        <p:sp>
          <p:nvSpPr>
            <p:cNvPr id="2" name="文本框 1"/>
            <p:cNvSpPr txBox="1"/>
            <p:nvPr/>
          </p:nvSpPr>
          <p:spPr>
            <a:xfrm>
              <a:off x="1417335" y="1502566"/>
              <a:ext cx="2749471" cy="707886"/>
            </a:xfrm>
            <a:prstGeom prst="rect">
              <a:avLst/>
            </a:prstGeom>
            <a:noFill/>
          </p:spPr>
          <p:txBody>
            <a:bodyPr wrap="none" rtlCol="0">
              <a:spAutoFit/>
            </a:bodyPr>
            <a:lstStyle/>
            <a:p>
              <a:r>
                <a:rPr kumimoji="1" lang="zh-CN" altLang="en-US" sz="4000" dirty="0" smtClean="0">
                  <a:solidFill>
                    <a:schemeClr val="bg1"/>
                  </a:solidFill>
                </a:rPr>
                <a:t>构想和展望</a:t>
              </a:r>
              <a:endParaRPr kumimoji="1" lang="zh-CN" altLang="en-US" sz="4000" dirty="0">
                <a:solidFill>
                  <a:schemeClr val="bg1"/>
                </a:solidFill>
              </a:endParaRPr>
            </a:p>
          </p:txBody>
        </p:sp>
        <p:sp>
          <p:nvSpPr>
            <p:cNvPr id="3" name="文本框 2"/>
            <p:cNvSpPr txBox="1"/>
            <p:nvPr/>
          </p:nvSpPr>
          <p:spPr>
            <a:xfrm>
              <a:off x="1445847" y="2229990"/>
              <a:ext cx="6437855" cy="1384995"/>
            </a:xfrm>
            <a:prstGeom prst="rect">
              <a:avLst/>
            </a:prstGeom>
            <a:noFill/>
          </p:spPr>
          <p:txBody>
            <a:bodyPr wrap="none" rtlCol="0">
              <a:spAutoFit/>
            </a:bodyPr>
            <a:lstStyle/>
            <a:p>
              <a:pPr marL="342900" indent="-342900">
                <a:buAutoNum type="arabicPeriod"/>
              </a:pPr>
              <a:r>
                <a:rPr kumimoji="1" lang="zh-CN" altLang="en-US" sz="1200" dirty="0" smtClean="0">
                  <a:solidFill>
                    <a:srgbClr val="FFFFFF"/>
                  </a:solidFill>
                </a:rPr>
                <a:t>开发用例前端管理页面，通过可视化页面进行</a:t>
              </a:r>
              <a:r>
                <a:rPr kumimoji="1" lang="en-US" altLang="zh-CN" sz="1200" dirty="0" smtClean="0">
                  <a:solidFill>
                    <a:srgbClr val="FFFFFF"/>
                  </a:solidFill>
                </a:rPr>
                <a:t>UI</a:t>
              </a:r>
              <a:r>
                <a:rPr kumimoji="1" lang="zh-CN" altLang="en-US" sz="1200" dirty="0" smtClean="0">
                  <a:solidFill>
                    <a:srgbClr val="FFFFFF"/>
                  </a:solidFill>
                </a:rPr>
                <a:t>自动化用例配置</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实现多线程，同时在多端运行，并生成多份测试报告</a:t>
              </a:r>
              <a:endParaRPr kumimoji="1" lang="en-US" altLang="zh-CN" sz="1200" dirty="0" smtClean="0">
                <a:solidFill>
                  <a:srgbClr val="FFFFFF"/>
                </a:solidFill>
              </a:endParaRPr>
            </a:p>
            <a:p>
              <a:pPr marL="342900" indent="-342900">
                <a:buAutoNum type="arabicPeriod"/>
              </a:pPr>
              <a:r>
                <a:rPr kumimoji="1" lang="zh-CN" altLang="en-US" sz="1200" dirty="0" smtClean="0">
                  <a:solidFill>
                    <a:srgbClr val="FFFFFF"/>
                  </a:solidFill>
                </a:rPr>
                <a:t>推进开发对可变性较低的页面元素加</a:t>
              </a:r>
              <a:r>
                <a:rPr kumimoji="1" lang="en-US" altLang="zh-CN" sz="1200" dirty="0" smtClean="0">
                  <a:solidFill>
                    <a:srgbClr val="FFFFFF"/>
                  </a:solidFill>
                </a:rPr>
                <a:t>element</a:t>
              </a:r>
              <a:r>
                <a:rPr kumimoji="1" lang="zh-CN" altLang="en-US" sz="1200" dirty="0" smtClean="0">
                  <a:solidFill>
                    <a:srgbClr val="FFFFFF"/>
                  </a:solidFill>
                </a:rPr>
                <a:t> </a:t>
              </a:r>
              <a:r>
                <a:rPr kumimoji="1" lang="en-US" altLang="zh-CN" sz="1200" dirty="0" smtClean="0">
                  <a:solidFill>
                    <a:srgbClr val="FFFFFF"/>
                  </a:solidFill>
                </a:rPr>
                <a:t>id</a:t>
              </a:r>
            </a:p>
            <a:p>
              <a:pPr marL="342900" indent="-342900">
                <a:buAutoNum type="arabicPeriod"/>
              </a:pPr>
              <a:r>
                <a:rPr kumimoji="1" lang="en-US" altLang="zh-CN" sz="1200" dirty="0" smtClean="0">
                  <a:solidFill>
                    <a:srgbClr val="FFFFFF"/>
                  </a:solidFill>
                </a:rPr>
                <a:t>native</a:t>
              </a:r>
              <a:r>
                <a:rPr kumimoji="1" lang="zh-CN" altLang="en-US" sz="1200" dirty="0" smtClean="0">
                  <a:solidFill>
                    <a:srgbClr val="FFFFFF"/>
                  </a:solidFill>
                </a:rPr>
                <a:t>同事配合开发</a:t>
              </a:r>
              <a:r>
                <a:rPr kumimoji="1" lang="en-US" altLang="zh-CN" sz="1200" dirty="0" smtClean="0">
                  <a:solidFill>
                    <a:srgbClr val="FFFFFF"/>
                  </a:solidFill>
                </a:rPr>
                <a:t>debug</a:t>
              </a:r>
              <a:r>
                <a:rPr kumimoji="1" lang="zh-CN" altLang="en-US" sz="1200" dirty="0" smtClean="0">
                  <a:solidFill>
                    <a:srgbClr val="FFFFFF"/>
                  </a:solidFill>
                </a:rPr>
                <a:t>工具新功能，实现用户在</a:t>
              </a:r>
              <a:r>
                <a:rPr kumimoji="1" lang="en-US" altLang="zh-CN" sz="1200" dirty="0" smtClean="0">
                  <a:solidFill>
                    <a:srgbClr val="FFFFFF"/>
                  </a:solidFill>
                </a:rPr>
                <a:t>debug</a:t>
              </a:r>
              <a:r>
                <a:rPr kumimoji="1" lang="zh-CN" altLang="en-US" sz="1200" dirty="0" smtClean="0">
                  <a:solidFill>
                    <a:srgbClr val="FFFFFF"/>
                  </a:solidFill>
                </a:rPr>
                <a:t>模式下点击元素时显示对应的</a:t>
              </a:r>
              <a:endParaRPr kumimoji="1" lang="en-US" altLang="zh-CN" sz="1200" dirty="0" smtClean="0">
                <a:solidFill>
                  <a:srgbClr val="FFFFFF"/>
                </a:solidFill>
              </a:endParaRPr>
            </a:p>
            <a:p>
              <a:r>
                <a:rPr kumimoji="1" lang="zh-CN" altLang="zh-CN" sz="1200" dirty="0">
                  <a:solidFill>
                    <a:srgbClr val="FFFFFF"/>
                  </a:solidFill>
                </a:rPr>
                <a:t> </a:t>
              </a:r>
              <a:r>
                <a:rPr kumimoji="1" lang="zh-CN" altLang="en-US" sz="1200" dirty="0" smtClean="0">
                  <a:solidFill>
                    <a:srgbClr val="FFFFFF"/>
                  </a:solidFill>
                </a:rPr>
                <a:t>    元素</a:t>
              </a:r>
              <a:r>
                <a:rPr kumimoji="1" lang="en-US" altLang="zh-CN" sz="1200" dirty="0" smtClean="0">
                  <a:solidFill>
                    <a:srgbClr val="FFFFFF"/>
                  </a:solidFill>
                </a:rPr>
                <a:t>id</a:t>
              </a:r>
              <a:r>
                <a:rPr kumimoji="1" lang="zh-CN" altLang="en-US" sz="1200" dirty="0" smtClean="0">
                  <a:solidFill>
                    <a:srgbClr val="FFFFFF"/>
                  </a:solidFill>
                </a:rPr>
                <a:t>和</a:t>
              </a:r>
              <a:r>
                <a:rPr kumimoji="1" lang="en-US" altLang="zh-CN" sz="1200" dirty="0" smtClean="0">
                  <a:solidFill>
                    <a:srgbClr val="FFFFFF"/>
                  </a:solidFill>
                </a:rPr>
                <a:t>xpath</a:t>
              </a:r>
              <a:r>
                <a:rPr kumimoji="1" lang="zh-CN" altLang="en-US" sz="1200" dirty="0" smtClean="0">
                  <a:solidFill>
                    <a:srgbClr val="FFFFFF"/>
                  </a:solidFill>
                </a:rPr>
                <a:t>，自动化用例设计者可不用再启动</a:t>
              </a:r>
              <a:r>
                <a:rPr kumimoji="1" lang="en-US" altLang="zh-CN" sz="1200" dirty="0" smtClean="0">
                  <a:solidFill>
                    <a:srgbClr val="FFFFFF"/>
                  </a:solidFill>
                </a:rPr>
                <a:t>appium</a:t>
              </a:r>
              <a:r>
                <a:rPr kumimoji="1" lang="zh-CN" altLang="en-US" sz="1200" dirty="0" smtClean="0">
                  <a:solidFill>
                    <a:srgbClr val="FFFFFF"/>
                  </a:solidFill>
                </a:rPr>
                <a:t> </a:t>
              </a:r>
              <a:r>
                <a:rPr kumimoji="1" lang="en-US" altLang="zh-CN" sz="1200" dirty="0" smtClean="0">
                  <a:solidFill>
                    <a:srgbClr val="FFFFFF"/>
                  </a:solidFill>
                </a:rPr>
                <a:t>server</a:t>
              </a:r>
              <a:r>
                <a:rPr kumimoji="1" lang="zh-CN" altLang="en-US" sz="1200" dirty="0" smtClean="0">
                  <a:solidFill>
                    <a:srgbClr val="FFFFFF"/>
                  </a:solidFill>
                </a:rPr>
                <a:t>去定位元素</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实现多个测试套件</a:t>
              </a:r>
              <a:r>
                <a:rPr kumimoji="1" lang="en-US" altLang="zh-CN" sz="1200" dirty="0" smtClean="0">
                  <a:solidFill>
                    <a:srgbClr val="FFFFFF"/>
                  </a:solidFill>
                </a:rPr>
                <a:t>xml</a:t>
              </a:r>
              <a:r>
                <a:rPr kumimoji="1" lang="zh-CN" altLang="en-US" sz="1200" dirty="0" smtClean="0">
                  <a:solidFill>
                    <a:srgbClr val="FFFFFF"/>
                  </a:solidFill>
                </a:rPr>
                <a:t>文件之间的嵌套整合</a:t>
              </a:r>
              <a:endParaRPr kumimoji="1" lang="en-US" altLang="zh-CN" sz="1200" dirty="0" smtClean="0">
                <a:solidFill>
                  <a:srgbClr val="FFFFFF"/>
                </a:solidFill>
              </a:endParaRPr>
            </a:p>
            <a:p>
              <a:pPr marL="228600" indent="-228600">
                <a:buAutoNum type="arabicPeriod" startAt="5"/>
              </a:pPr>
              <a:r>
                <a:rPr kumimoji="1" lang="zh-CN" altLang="en-US" sz="1200" dirty="0" smtClean="0">
                  <a:solidFill>
                    <a:srgbClr val="FFFFFF"/>
                  </a:solidFill>
                </a:rPr>
                <a:t> 失败重试规则的设定和补充</a:t>
              </a:r>
              <a:endParaRPr kumimoji="1" lang="en-US" altLang="zh-CN" sz="1200" dirty="0" smtClean="0">
                <a:solidFill>
                  <a:srgbClr val="FFFFFF"/>
                </a:solidFill>
              </a:endParaRPr>
            </a:p>
          </p:txBody>
        </p:sp>
      </p:grpSp>
    </p:spTree>
    <p:extLst>
      <p:ext uri="{BB962C8B-B14F-4D97-AF65-F5344CB8AC3E}">
        <p14:creationId xmlns:p14="http://schemas.microsoft.com/office/powerpoint/2010/main" val="251866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7566" y="1561171"/>
            <a:ext cx="1230876" cy="707886"/>
          </a:xfrm>
          <a:prstGeom prst="rect">
            <a:avLst/>
          </a:prstGeom>
          <a:noFill/>
        </p:spPr>
        <p:txBody>
          <a:bodyPr wrap="none" rtlCol="0">
            <a:spAutoFit/>
          </a:bodyPr>
          <a:lstStyle/>
          <a:p>
            <a:r>
              <a:rPr kumimoji="1" lang="zh-CN" altLang="en-US" sz="4000" dirty="0" smtClean="0">
                <a:solidFill>
                  <a:schemeClr val="bg1"/>
                </a:solidFill>
              </a:rPr>
              <a:t>结语</a:t>
            </a:r>
            <a:endParaRPr kumimoji="1" lang="zh-CN" altLang="en-US" sz="40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975960378"/>
              </p:ext>
            </p:extLst>
          </p:nvPr>
        </p:nvGraphicFramePr>
        <p:xfrm>
          <a:off x="1514231" y="2442298"/>
          <a:ext cx="5421923" cy="2966720"/>
        </p:xfrm>
        <a:graphic>
          <a:graphicData uri="http://schemas.openxmlformats.org/drawingml/2006/table">
            <a:tbl>
              <a:tblPr firstRow="1" bandRow="1">
                <a:tableStyleId>{5C22544A-7EE6-4342-B048-85BDC9FD1C3A}</a:tableStyleId>
              </a:tblPr>
              <a:tblGrid>
                <a:gridCol w="2657231"/>
                <a:gridCol w="2764692"/>
              </a:tblGrid>
              <a:tr h="370840">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370840">
                <a:tc>
                  <a:txBody>
                    <a:bodyPr/>
                    <a:lstStyle/>
                    <a:p>
                      <a:r>
                        <a:rPr lang="en-US" altLang="zh-CN" sz="1200" dirty="0" smtClean="0"/>
                        <a:t>UI</a:t>
                      </a:r>
                      <a:r>
                        <a:rPr lang="zh-CN" altLang="en-US" sz="1200" dirty="0" smtClean="0"/>
                        <a:t>自动化门槛降低</a:t>
                      </a:r>
                      <a:endParaRPr lang="zh-CN" altLang="en-US" sz="1200" dirty="0"/>
                    </a:p>
                  </a:txBody>
                  <a:tcPr/>
                </a:tc>
                <a:tc rowSpan="6">
                  <a:txBody>
                    <a:bodyPr/>
                    <a:lstStyle/>
                    <a:p>
                      <a:r>
                        <a:rPr lang="zh-CN" altLang="en-US" sz="1200" dirty="0" smtClean="0"/>
                        <a:t>一般情况不需要接触代码对测试人员的代码能力提升产生了一定的阻碍，增加了框架维护人员的备援难度</a:t>
                      </a:r>
                      <a:endParaRPr lang="zh-CN" altLang="en-US" sz="1200" dirty="0"/>
                    </a:p>
                  </a:txBody>
                  <a:tcPr anchor="ctr"/>
                </a:tc>
              </a:tr>
              <a:tr h="370840">
                <a:tc>
                  <a:txBody>
                    <a:bodyPr/>
                    <a:lstStyle/>
                    <a:p>
                      <a:r>
                        <a:rPr lang="zh-CN" altLang="en-US" sz="1200" dirty="0" smtClean="0"/>
                        <a:t>代码复用性高</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测试</a:t>
                      </a:r>
                      <a:r>
                        <a:rPr lang="zh-CN" altLang="en-US" sz="1200" dirty="0" smtClean="0"/>
                        <a:t>用例易配置、易扩展</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框架代码维护成本低</a:t>
                      </a:r>
                      <a:endParaRPr lang="zh-CN" altLang="en-US" sz="1200" dirty="0"/>
                    </a:p>
                  </a:txBody>
                  <a:tcPr/>
                </a:tc>
                <a:tc vMerge="1">
                  <a:txBody>
                    <a:bodyPr/>
                    <a:lstStyle/>
                    <a:p>
                      <a:endParaRPr lang="zh-CN" altLang="en-US" sz="1200" dirty="0"/>
                    </a:p>
                  </a:txBody>
                  <a:tcPr/>
                </a:tc>
              </a:tr>
              <a:tr h="370840">
                <a:tc>
                  <a:txBody>
                    <a:bodyPr/>
                    <a:lstStyle/>
                    <a:p>
                      <a:r>
                        <a:rPr lang="zh-CN" altLang="en-US" sz="1200" dirty="0" smtClean="0"/>
                        <a:t>提升自动化覆盖效率</a:t>
                      </a:r>
                      <a:endParaRPr lang="zh-CN" altLang="en-US" sz="1200" dirty="0"/>
                    </a:p>
                  </a:txBody>
                  <a:tcPr/>
                </a:tc>
                <a:tc vMerge="1">
                  <a:txBody>
                    <a:bodyPr/>
                    <a:lstStyle/>
                    <a:p>
                      <a:endParaRPr lang="zh-CN" altLang="en-US"/>
                    </a:p>
                  </a:txBody>
                  <a:tcPr/>
                </a:tc>
              </a:tr>
              <a:tr h="370840">
                <a:tc>
                  <a:txBody>
                    <a:bodyPr/>
                    <a:lstStyle/>
                    <a:p>
                      <a:r>
                        <a:rPr lang="zh-CN" altLang="en-US" sz="1200" dirty="0" smtClean="0"/>
                        <a:t>保证框架代码风格的一致性</a:t>
                      </a:r>
                      <a:endParaRPr lang="zh-CN" altLang="en-US" sz="1200" dirty="0"/>
                    </a:p>
                  </a:txBody>
                  <a:tcPr/>
                </a:tc>
                <a:tc vMerge="1">
                  <a:txBody>
                    <a:bodyPr/>
                    <a:lstStyle/>
                    <a:p>
                      <a:endParaRPr lang="zh-CN" alt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solidFill>
                      <a:schemeClr val="bg1">
                        <a:lumMod val="50000"/>
                      </a:schemeClr>
                    </a:solidFill>
                  </a:tcPr>
                </a:tc>
                <a:tc>
                  <a:txBody>
                    <a:bodyPr/>
                    <a:lstStyle/>
                    <a:p>
                      <a:r>
                        <a:rPr lang="zh-CN" altLang="en-US" sz="1200" dirty="0" smtClean="0"/>
                        <a:t>框架积累单薄</a:t>
                      </a:r>
                      <a:endParaRPr lang="zh-CN" altLang="en-US" sz="1200" dirty="0"/>
                    </a:p>
                  </a:txBody>
                  <a:tcPr/>
                </a:tc>
              </a:tr>
            </a:tbl>
          </a:graphicData>
        </a:graphic>
      </p:graphicFrame>
    </p:spTree>
    <p:extLst>
      <p:ext uri="{BB962C8B-B14F-4D97-AF65-F5344CB8AC3E}">
        <p14:creationId xmlns:p14="http://schemas.microsoft.com/office/powerpoint/2010/main" val="190866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60769" y="3247013"/>
            <a:ext cx="1723549" cy="461665"/>
          </a:xfrm>
          <a:prstGeom prst="rect">
            <a:avLst/>
          </a:prstGeom>
          <a:noFill/>
        </p:spPr>
        <p:txBody>
          <a:bodyPr wrap="none" rtlCol="0">
            <a:spAutoFit/>
          </a:bodyPr>
          <a:lstStyle/>
          <a:p>
            <a:r>
              <a:rPr kumimoji="1" lang="zh-CN" altLang="en-US" sz="2400" dirty="0" smtClean="0">
                <a:solidFill>
                  <a:srgbClr val="FFFFFF"/>
                </a:solidFill>
              </a:rPr>
              <a:t>谢谢参与！</a:t>
            </a:r>
            <a:endParaRPr kumimoji="1" lang="zh-CN" altLang="en-US" sz="2400" dirty="0">
              <a:solidFill>
                <a:srgbClr val="FFFFFF"/>
              </a:solidFill>
            </a:endParaRPr>
          </a:p>
        </p:txBody>
      </p:sp>
    </p:spTree>
    <p:extLst>
      <p:ext uri="{BB962C8B-B14F-4D97-AF65-F5344CB8AC3E}">
        <p14:creationId xmlns:p14="http://schemas.microsoft.com/office/powerpoint/2010/main" val="162972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82873" y="1211385"/>
            <a:ext cx="2236510" cy="707886"/>
          </a:xfrm>
          <a:prstGeom prst="rect">
            <a:avLst/>
          </a:prstGeom>
          <a:noFill/>
        </p:spPr>
        <p:txBody>
          <a:bodyPr wrap="none" rtlCol="0">
            <a:spAutoFit/>
          </a:bodyPr>
          <a:lstStyle/>
          <a:p>
            <a:r>
              <a:rPr kumimoji="1" lang="zh-CN" altLang="en-US" sz="4000" dirty="0" smtClean="0">
                <a:solidFill>
                  <a:schemeClr val="bg1"/>
                </a:solidFill>
              </a:rPr>
              <a:t>背景介绍</a:t>
            </a:r>
            <a:endParaRPr kumimoji="1" lang="zh-CN" altLang="en-US" sz="4000" dirty="0">
              <a:solidFill>
                <a:schemeClr val="bg1"/>
              </a:solidFill>
            </a:endParaRPr>
          </a:p>
        </p:txBody>
      </p:sp>
      <p:sp>
        <p:nvSpPr>
          <p:cNvPr id="7" name="文本框 6"/>
          <p:cNvSpPr txBox="1"/>
          <p:nvPr/>
        </p:nvSpPr>
        <p:spPr>
          <a:xfrm>
            <a:off x="1270000" y="2065808"/>
            <a:ext cx="6506308" cy="2123658"/>
          </a:xfrm>
          <a:prstGeom prst="rect">
            <a:avLst/>
          </a:prstGeom>
          <a:noFill/>
        </p:spPr>
        <p:txBody>
          <a:bodyPr wrap="square" rtlCol="0">
            <a:spAutoFit/>
          </a:bodyPr>
          <a:lstStyle/>
          <a:p>
            <a:r>
              <a:rPr kumimoji="1" lang="zh-CN" altLang="en-US" sz="2400" dirty="0" smtClean="0">
                <a:solidFill>
                  <a:srgbClr val="FFFFFF"/>
                </a:solidFill>
              </a:rPr>
              <a:t>面临状况：</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移动金融业务需求繁多，存在诸多可变性</a:t>
            </a:r>
            <a:endParaRPr kumimoji="1" lang="en-US" altLang="zh-CN" dirty="0" smtClean="0">
              <a:solidFill>
                <a:srgbClr val="FFFFFF"/>
              </a:solidFill>
            </a:endParaRPr>
          </a:p>
          <a:p>
            <a:r>
              <a:rPr kumimoji="1" lang="zh-CN" altLang="en-US" dirty="0" smtClean="0">
                <a:solidFill>
                  <a:srgbClr val="FFFFFF"/>
                </a:solidFill>
              </a:rPr>
              <a:t>项目排期紧张，人力资源匮乏</a:t>
            </a:r>
            <a:endParaRPr kumimoji="1" lang="en-US" altLang="zh-CN" dirty="0" smtClean="0">
              <a:solidFill>
                <a:srgbClr val="FFFFFF"/>
              </a:solidFill>
            </a:endParaRPr>
          </a:p>
          <a:p>
            <a:r>
              <a:rPr kumimoji="1" lang="zh-CN" altLang="en-US" dirty="0" smtClean="0">
                <a:solidFill>
                  <a:srgbClr val="FFFFFF"/>
                </a:solidFill>
              </a:rPr>
              <a:t>个体代码风格不一致</a:t>
            </a:r>
            <a:endParaRPr kumimoji="1" lang="en-US" altLang="zh-CN" dirty="0" smtClean="0">
              <a:solidFill>
                <a:srgbClr val="FFFFFF"/>
              </a:solidFill>
            </a:endParaRPr>
          </a:p>
          <a:p>
            <a:r>
              <a:rPr kumimoji="1" lang="zh-CN" altLang="en-US" dirty="0" smtClean="0">
                <a:solidFill>
                  <a:srgbClr val="FFFFFF"/>
                </a:solidFill>
              </a:rPr>
              <a:t>较强的可维护性需求</a:t>
            </a:r>
            <a:endParaRPr kumimoji="1" lang="en-US" altLang="zh-CN" dirty="0" smtClean="0">
              <a:solidFill>
                <a:srgbClr val="FFFFFF"/>
              </a:solidFill>
            </a:endParaRPr>
          </a:p>
          <a:p>
            <a:r>
              <a:rPr kumimoji="1" lang="en-US" altLang="zh-CN" dirty="0" smtClean="0">
                <a:solidFill>
                  <a:srgbClr val="FFFFFF"/>
                </a:solidFill>
              </a:rPr>
              <a:t>…</a:t>
            </a:r>
            <a:r>
              <a:rPr kumimoji="1" lang="zh-CN" altLang="en-US" dirty="0" smtClean="0">
                <a:solidFill>
                  <a:srgbClr val="FFFFFF"/>
                </a:solidFill>
              </a:rPr>
              <a:t>等等</a:t>
            </a:r>
            <a:endParaRPr kumimoji="1" lang="zh-CN" altLang="en-US" dirty="0">
              <a:solidFill>
                <a:srgbClr val="FFFFFF"/>
              </a:solidFill>
            </a:endParaRPr>
          </a:p>
        </p:txBody>
      </p:sp>
      <p:sp>
        <p:nvSpPr>
          <p:cNvPr id="8" name="文本框 7"/>
          <p:cNvSpPr txBox="1"/>
          <p:nvPr/>
        </p:nvSpPr>
        <p:spPr>
          <a:xfrm>
            <a:off x="1270000" y="4345752"/>
            <a:ext cx="6506308" cy="1292662"/>
          </a:xfrm>
          <a:prstGeom prst="rect">
            <a:avLst/>
          </a:prstGeom>
          <a:noFill/>
        </p:spPr>
        <p:txBody>
          <a:bodyPr wrap="square" rtlCol="0">
            <a:spAutoFit/>
          </a:bodyPr>
          <a:lstStyle/>
          <a:p>
            <a:r>
              <a:rPr kumimoji="1" lang="zh-CN" altLang="en-US" sz="2400" dirty="0" smtClean="0">
                <a:solidFill>
                  <a:srgbClr val="FFFFFF"/>
                </a:solidFill>
              </a:rPr>
              <a:t>解决方案：</a:t>
            </a:r>
            <a:endParaRPr kumimoji="1" lang="en-US" altLang="zh-CN" sz="2400" dirty="0" smtClean="0">
              <a:solidFill>
                <a:srgbClr val="FFFFFF"/>
              </a:solidFill>
            </a:endParaRPr>
          </a:p>
          <a:p>
            <a:endParaRPr kumimoji="1" lang="en-US" altLang="zh-CN" dirty="0" smtClean="0">
              <a:solidFill>
                <a:srgbClr val="FFFFFF"/>
              </a:solidFill>
            </a:endParaRPr>
          </a:p>
          <a:p>
            <a:r>
              <a:rPr kumimoji="1" lang="zh-CN" altLang="en-US" dirty="0" smtClean="0">
                <a:solidFill>
                  <a:srgbClr val="FFFFFF"/>
                </a:solidFill>
              </a:rPr>
              <a:t>实现一套易扩展、易维护、代码复用性高、用例集可配置的移动</a:t>
            </a:r>
            <a:r>
              <a:rPr kumimoji="1" lang="en-US" altLang="zh-CN" dirty="0" smtClean="0">
                <a:solidFill>
                  <a:srgbClr val="FFFFFF"/>
                </a:solidFill>
              </a:rPr>
              <a:t>UI</a:t>
            </a:r>
            <a:r>
              <a:rPr kumimoji="1" lang="zh-CN" altLang="en-US" dirty="0" smtClean="0">
                <a:solidFill>
                  <a:srgbClr val="FFFFFF"/>
                </a:solidFill>
              </a:rPr>
              <a:t>自动化框架。</a:t>
            </a:r>
            <a:endParaRPr kumimoji="1" lang="en-US" altLang="zh-CN" dirty="0" smtClean="0">
              <a:solidFill>
                <a:srgbClr val="FFFFFF"/>
              </a:solidFill>
            </a:endParaRPr>
          </a:p>
        </p:txBody>
      </p:sp>
    </p:spTree>
    <p:extLst>
      <p:ext uri="{BB962C8B-B14F-4D97-AF65-F5344CB8AC3E}">
        <p14:creationId xmlns:p14="http://schemas.microsoft.com/office/powerpoint/2010/main" val="275281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2873" y="1953825"/>
            <a:ext cx="2236510" cy="707886"/>
          </a:xfrm>
          <a:prstGeom prst="rect">
            <a:avLst/>
          </a:prstGeom>
          <a:noFill/>
        </p:spPr>
        <p:txBody>
          <a:bodyPr wrap="none" rtlCol="0">
            <a:spAutoFit/>
          </a:bodyPr>
          <a:lstStyle/>
          <a:p>
            <a:r>
              <a:rPr kumimoji="1" lang="zh-CN" altLang="en-US" sz="4000" dirty="0" smtClean="0">
                <a:solidFill>
                  <a:schemeClr val="bg1"/>
                </a:solidFill>
              </a:rPr>
              <a:t>框架原理</a:t>
            </a:r>
            <a:endParaRPr kumimoji="1" lang="zh-CN" altLang="en-US" sz="4000" dirty="0">
              <a:solidFill>
                <a:schemeClr val="bg1"/>
              </a:solidFill>
            </a:endParaRPr>
          </a:p>
        </p:txBody>
      </p:sp>
      <p:sp>
        <p:nvSpPr>
          <p:cNvPr id="3" name="文本框 2"/>
          <p:cNvSpPr txBox="1"/>
          <p:nvPr/>
        </p:nvSpPr>
        <p:spPr>
          <a:xfrm>
            <a:off x="1182873" y="3032941"/>
            <a:ext cx="6506308" cy="1846659"/>
          </a:xfrm>
          <a:prstGeom prst="rect">
            <a:avLst/>
          </a:prstGeom>
          <a:noFill/>
        </p:spPr>
        <p:txBody>
          <a:bodyPr wrap="square" rtlCol="0">
            <a:spAutoFit/>
          </a:bodyPr>
          <a:lstStyle/>
          <a:p>
            <a:r>
              <a:rPr kumimoji="1" lang="zh-CN" altLang="en-US" sz="2400" dirty="0" smtClean="0">
                <a:solidFill>
                  <a:srgbClr val="FFFFFF"/>
                </a:solidFill>
              </a:rPr>
              <a:t>先了解一下，这个框架能干哈？</a:t>
            </a:r>
            <a:endParaRPr kumimoji="1" lang="en-US" altLang="zh-CN" sz="2400" dirty="0" smtClean="0">
              <a:solidFill>
                <a:srgbClr val="FFFFFF"/>
              </a:solidFill>
            </a:endParaRPr>
          </a:p>
          <a:p>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通过</a:t>
            </a:r>
            <a:r>
              <a:rPr kumimoji="1" lang="en-US" altLang="zh-CN" dirty="0" smtClean="0">
                <a:solidFill>
                  <a:srgbClr val="FFFFFF"/>
                </a:solidFill>
              </a:rPr>
              <a:t>XML</a:t>
            </a:r>
            <a:r>
              <a:rPr kumimoji="1" lang="zh-CN" altLang="en-US" dirty="0" smtClean="0">
                <a:solidFill>
                  <a:srgbClr val="FFFFFF"/>
                </a:solidFill>
              </a:rPr>
              <a:t>文件配置</a:t>
            </a:r>
            <a:r>
              <a:rPr kumimoji="1" lang="en-US" altLang="zh-CN" dirty="0" smtClean="0">
                <a:solidFill>
                  <a:srgbClr val="FFFFFF"/>
                </a:solidFill>
              </a:rPr>
              <a:t>UI</a:t>
            </a:r>
            <a:r>
              <a:rPr kumimoji="1" lang="zh-CN" altLang="en-US" dirty="0" smtClean="0">
                <a:solidFill>
                  <a:srgbClr val="FFFFFF"/>
                </a:solidFill>
              </a:rPr>
              <a:t>自动化测试用例集，用户完成一条</a:t>
            </a:r>
            <a:r>
              <a:rPr kumimoji="1" lang="en-US" altLang="zh-CN" dirty="0" smtClean="0">
                <a:solidFill>
                  <a:srgbClr val="FFFFFF"/>
                </a:solidFill>
              </a:rPr>
              <a:t>UI</a:t>
            </a:r>
            <a:r>
              <a:rPr kumimoji="1" lang="zh-CN" altLang="en-US" dirty="0" smtClean="0">
                <a:solidFill>
                  <a:srgbClr val="FFFFFF"/>
                </a:solidFill>
              </a:rPr>
              <a:t>自动化用例不再需要编写代码</a:t>
            </a:r>
            <a:endParaRPr kumimoji="1" lang="en-US" altLang="zh-CN" dirty="0">
              <a:solidFill>
                <a:srgbClr val="FFFFFF"/>
              </a:solidFill>
            </a:endParaRPr>
          </a:p>
          <a:p>
            <a:pPr marL="342900" indent="-342900">
              <a:buAutoNum type="arabicPeriod"/>
            </a:pPr>
            <a:r>
              <a:rPr kumimoji="1" lang="zh-CN" altLang="en-US" dirty="0" smtClean="0">
                <a:solidFill>
                  <a:srgbClr val="FFFFFF"/>
                </a:solidFill>
              </a:rPr>
              <a:t>支持</a:t>
            </a:r>
            <a:r>
              <a:rPr kumimoji="1" lang="en-US" altLang="zh-CN" dirty="0" smtClean="0">
                <a:solidFill>
                  <a:srgbClr val="FFFFFF"/>
                </a:solidFill>
              </a:rPr>
              <a:t>Android</a:t>
            </a:r>
            <a:r>
              <a:rPr kumimoji="1" lang="zh-CN" altLang="en-US" dirty="0" smtClean="0">
                <a:solidFill>
                  <a:srgbClr val="FFFFFF"/>
                </a:solidFill>
              </a:rPr>
              <a:t>和</a:t>
            </a:r>
            <a:r>
              <a:rPr kumimoji="1" lang="en-US" altLang="zh-CN" dirty="0" smtClean="0">
                <a:solidFill>
                  <a:srgbClr val="FFFFFF"/>
                </a:solidFill>
              </a:rPr>
              <a:t>iOS</a:t>
            </a:r>
            <a:r>
              <a:rPr kumimoji="1" lang="zh-CN" altLang="en-US" dirty="0" smtClean="0">
                <a:solidFill>
                  <a:srgbClr val="FFFFFF"/>
                </a:solidFill>
              </a:rPr>
              <a:t>平台</a:t>
            </a:r>
            <a:endParaRPr kumimoji="1" lang="en-US" altLang="zh-CN" dirty="0" smtClean="0">
              <a:solidFill>
                <a:srgbClr val="FFFFFF"/>
              </a:solidFill>
            </a:endParaRPr>
          </a:p>
          <a:p>
            <a:pPr marL="342900" indent="-342900">
              <a:buAutoNum type="arabicPeriod"/>
            </a:pPr>
            <a:r>
              <a:rPr kumimoji="1" lang="zh-CN" altLang="en-US" dirty="0" smtClean="0">
                <a:solidFill>
                  <a:srgbClr val="FFFFFF"/>
                </a:solidFill>
              </a:rPr>
              <a:t>支持测试截图和报告生成</a:t>
            </a:r>
            <a:endParaRPr kumimoji="1"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 44"/>
          <p:cNvGrpSpPr/>
          <p:nvPr/>
        </p:nvGrpSpPr>
        <p:grpSpPr>
          <a:xfrm>
            <a:off x="575925" y="985407"/>
            <a:ext cx="7356690" cy="4904327"/>
            <a:chOff x="575925" y="985407"/>
            <a:chExt cx="7356690" cy="4904327"/>
          </a:xfrm>
        </p:grpSpPr>
        <p:sp>
          <p:nvSpPr>
            <p:cNvPr id="43" name="圆角矩形 42"/>
            <p:cNvSpPr/>
            <p:nvPr/>
          </p:nvSpPr>
          <p:spPr>
            <a:xfrm>
              <a:off x="575925" y="1649114"/>
              <a:ext cx="7356230" cy="36000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0" name="圆角矩形 29"/>
            <p:cNvSpPr/>
            <p:nvPr/>
          </p:nvSpPr>
          <p:spPr>
            <a:xfrm>
              <a:off x="576385" y="4805351"/>
              <a:ext cx="7356230" cy="1084383"/>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1" name="圆角矩形 30"/>
            <p:cNvSpPr/>
            <p:nvPr/>
          </p:nvSpPr>
          <p:spPr>
            <a:xfrm>
              <a:off x="576385" y="3709492"/>
              <a:ext cx="7356230" cy="631821"/>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32" name="圆角矩形 31"/>
            <p:cNvSpPr/>
            <p:nvPr/>
          </p:nvSpPr>
          <p:spPr>
            <a:xfrm>
              <a:off x="576385" y="2051818"/>
              <a:ext cx="7356230" cy="157867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3002" y="3709492"/>
              <a:ext cx="4728308" cy="6308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a</a:t>
              </a:r>
              <a:r>
                <a:rPr kumimoji="1" lang="en-US" altLang="zh-CN" dirty="0" smtClean="0"/>
                <a:t>ppium</a:t>
              </a:r>
              <a:endParaRPr kumimoji="1" lang="zh-CN" altLang="en-US" dirty="0"/>
            </a:p>
          </p:txBody>
        </p:sp>
        <p:sp>
          <p:nvSpPr>
            <p:cNvPr id="3" name="矩形 2"/>
            <p:cNvSpPr/>
            <p:nvPr/>
          </p:nvSpPr>
          <p:spPr>
            <a:xfrm>
              <a:off x="1118116" y="4805351"/>
              <a:ext cx="2334846"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t>a</a:t>
              </a:r>
              <a:r>
                <a:rPr kumimoji="1" lang="en-US" altLang="zh-CN" sz="1400" dirty="0" smtClean="0"/>
                <a:t>ndroid</a:t>
              </a:r>
            </a:p>
          </p:txBody>
        </p:sp>
        <p:sp>
          <p:nvSpPr>
            <p:cNvPr id="4" name="矩形 3"/>
            <p:cNvSpPr/>
            <p:nvPr/>
          </p:nvSpPr>
          <p:spPr>
            <a:xfrm>
              <a:off x="3550654" y="4805351"/>
              <a:ext cx="2295770" cy="37709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ios</a:t>
              </a:r>
            </a:p>
          </p:txBody>
        </p:sp>
        <p:sp>
          <p:nvSpPr>
            <p:cNvPr id="5" name="矩形 4"/>
            <p:cNvSpPr/>
            <p:nvPr/>
          </p:nvSpPr>
          <p:spPr>
            <a:xfrm>
              <a:off x="1118116" y="5221519"/>
              <a:ext cx="1162537"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t>others</a:t>
              </a:r>
            </a:p>
            <a:p>
              <a:pPr algn="ctr"/>
              <a:r>
                <a:rPr kumimoji="1" lang="en-US" altLang="zh-CN" sz="1400" dirty="0" smtClean="0"/>
                <a:t>selendroid</a:t>
              </a:r>
            </a:p>
          </p:txBody>
        </p:sp>
        <p:sp>
          <p:nvSpPr>
            <p:cNvPr id="6" name="矩形 5"/>
            <p:cNvSpPr/>
            <p:nvPr/>
          </p:nvSpPr>
          <p:spPr>
            <a:xfrm>
              <a:off x="2349039" y="5221519"/>
              <a:ext cx="1103923"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4.1+</a:t>
              </a:r>
            </a:p>
            <a:p>
              <a:pPr algn="ctr"/>
              <a:r>
                <a:rPr kumimoji="1" lang="en-US" altLang="zh-CN" sz="1200" dirty="0"/>
                <a:t>u</a:t>
              </a:r>
              <a:r>
                <a:rPr kumimoji="1" lang="en-US" altLang="zh-CN" sz="1200" dirty="0" smtClean="0"/>
                <a:t>iautomator</a:t>
              </a:r>
            </a:p>
          </p:txBody>
        </p:sp>
        <p:sp>
          <p:nvSpPr>
            <p:cNvPr id="7" name="矩形 6"/>
            <p:cNvSpPr/>
            <p:nvPr/>
          </p:nvSpPr>
          <p:spPr>
            <a:xfrm>
              <a:off x="3550654" y="5221519"/>
              <a:ext cx="2295770" cy="668215"/>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p>
            <a:p>
              <a:pPr algn="ctr"/>
              <a:r>
                <a:rPr kumimoji="1" lang="en-US" altLang="zh-CN" sz="1200" dirty="0" smtClean="0"/>
                <a:t>uiautomation</a:t>
              </a:r>
            </a:p>
          </p:txBody>
        </p:sp>
        <p:cxnSp>
          <p:nvCxnSpPr>
            <p:cNvPr id="9" name="直线连接符 8"/>
            <p:cNvCxnSpPr/>
            <p:nvPr/>
          </p:nvCxnSpPr>
          <p:spPr>
            <a:xfrm>
              <a:off x="576385" y="4692030"/>
              <a:ext cx="7356230" cy="1"/>
            </a:xfrm>
            <a:prstGeom prst="line">
              <a:avLst/>
            </a:prstGeom>
            <a:ln w="635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2109694" y="4340337"/>
              <a:ext cx="0" cy="351693"/>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4763017" y="4341313"/>
              <a:ext cx="0" cy="340948"/>
            </a:xfrm>
            <a:prstGeom prst="straightConnector1">
              <a:avLst/>
            </a:prstGeom>
            <a:ln w="381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181092" y="4331543"/>
              <a:ext cx="543739" cy="307777"/>
            </a:xfrm>
            <a:prstGeom prst="rect">
              <a:avLst/>
            </a:prstGeom>
            <a:noFill/>
          </p:spPr>
          <p:txBody>
            <a:bodyPr wrap="none" rtlCol="0">
              <a:spAutoFit/>
            </a:bodyPr>
            <a:lstStyle/>
            <a:p>
              <a:r>
                <a:rPr kumimoji="1" lang="zh-CN" altLang="en-US" sz="1400" dirty="0" smtClean="0">
                  <a:solidFill>
                    <a:srgbClr val="FFFFFF"/>
                  </a:solidFill>
                </a:rPr>
                <a:t>驱动</a:t>
              </a:r>
              <a:endParaRPr kumimoji="1" lang="zh-CN" altLang="en-US" sz="1400" dirty="0">
                <a:solidFill>
                  <a:srgbClr val="FFFFFF"/>
                </a:solidFill>
              </a:endParaRPr>
            </a:p>
          </p:txBody>
        </p:sp>
        <p:sp>
          <p:nvSpPr>
            <p:cNvPr id="21" name="矩形 20"/>
            <p:cNvSpPr/>
            <p:nvPr/>
          </p:nvSpPr>
          <p:spPr>
            <a:xfrm>
              <a:off x="1118116" y="1649114"/>
              <a:ext cx="991578" cy="1981375"/>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Spring</a:t>
              </a:r>
              <a:endParaRPr kumimoji="1" lang="zh-CN" altLang="en-US" dirty="0"/>
            </a:p>
          </p:txBody>
        </p:sp>
        <p:sp>
          <p:nvSpPr>
            <p:cNvPr id="22" name="矩形 21"/>
            <p:cNvSpPr/>
            <p:nvPr/>
          </p:nvSpPr>
          <p:spPr>
            <a:xfrm>
              <a:off x="2189513" y="2051819"/>
              <a:ext cx="3656911" cy="3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a:t>
              </a:r>
              <a:r>
                <a:rPr kumimoji="1" lang="en-US" altLang="zh-CN" sz="1200" dirty="0" smtClean="0"/>
                <a:t>xecute</a:t>
              </a:r>
              <a:r>
                <a:rPr kumimoji="1" lang="zh-CN" altLang="en-US" sz="1200" dirty="0" smtClean="0"/>
                <a:t> </a:t>
              </a:r>
              <a:r>
                <a:rPr kumimoji="1" lang="en-US" altLang="zh-CN" sz="1200" dirty="0" smtClean="0"/>
                <a:t>engine</a:t>
              </a:r>
              <a:endParaRPr kumimoji="1" lang="zh-CN" altLang="en-US" sz="1200" dirty="0"/>
            </a:p>
          </p:txBody>
        </p:sp>
        <p:sp>
          <p:nvSpPr>
            <p:cNvPr id="23" name="矩形 22"/>
            <p:cNvSpPr/>
            <p:nvPr/>
          </p:nvSpPr>
          <p:spPr>
            <a:xfrm>
              <a:off x="2189513" y="3270490"/>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24" name="矩形 23"/>
            <p:cNvSpPr/>
            <p:nvPr/>
          </p:nvSpPr>
          <p:spPr>
            <a:xfrm>
              <a:off x="2189513" y="2864267"/>
              <a:ext cx="3656911" cy="360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utils</a:t>
              </a:r>
              <a:endParaRPr kumimoji="1" lang="zh-CN" altLang="en-US" sz="1200" dirty="0"/>
            </a:p>
          </p:txBody>
        </p:sp>
        <p:sp>
          <p:nvSpPr>
            <p:cNvPr id="25" name="矩形 24"/>
            <p:cNvSpPr/>
            <p:nvPr/>
          </p:nvSpPr>
          <p:spPr>
            <a:xfrm>
              <a:off x="2189513" y="2458043"/>
              <a:ext cx="3656911" cy="36000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objects</a:t>
              </a:r>
              <a:endParaRPr kumimoji="1" lang="zh-CN" altLang="en-US" sz="1200" dirty="0"/>
            </a:p>
          </p:txBody>
        </p:sp>
        <p:sp>
          <p:nvSpPr>
            <p:cNvPr id="34" name="文本框 33"/>
            <p:cNvSpPr txBox="1"/>
            <p:nvPr/>
          </p:nvSpPr>
          <p:spPr>
            <a:xfrm>
              <a:off x="6242539" y="5143366"/>
              <a:ext cx="1338828" cy="369332"/>
            </a:xfrm>
            <a:prstGeom prst="rect">
              <a:avLst/>
            </a:prstGeom>
            <a:noFill/>
          </p:spPr>
          <p:txBody>
            <a:bodyPr wrap="none" rtlCol="0">
              <a:spAutoFit/>
            </a:bodyPr>
            <a:lstStyle/>
            <a:p>
              <a:r>
                <a:rPr kumimoji="1" lang="zh-CN" altLang="en-US" dirty="0" smtClean="0">
                  <a:solidFill>
                    <a:srgbClr val="FFFFFF"/>
                  </a:solidFill>
                </a:rPr>
                <a:t>基础架构层</a:t>
              </a:r>
              <a:endParaRPr kumimoji="1" lang="zh-CN" altLang="en-US" dirty="0">
                <a:solidFill>
                  <a:srgbClr val="FFFFFF"/>
                </a:solidFill>
              </a:endParaRPr>
            </a:p>
          </p:txBody>
        </p:sp>
        <p:sp>
          <p:nvSpPr>
            <p:cNvPr id="35" name="文本框 34"/>
            <p:cNvSpPr txBox="1"/>
            <p:nvPr/>
          </p:nvSpPr>
          <p:spPr>
            <a:xfrm>
              <a:off x="6473372" y="3845824"/>
              <a:ext cx="877163" cy="369332"/>
            </a:xfrm>
            <a:prstGeom prst="rect">
              <a:avLst/>
            </a:prstGeom>
            <a:noFill/>
          </p:spPr>
          <p:txBody>
            <a:bodyPr wrap="none" rtlCol="0">
              <a:spAutoFit/>
            </a:bodyPr>
            <a:lstStyle/>
            <a:p>
              <a:r>
                <a:rPr kumimoji="1" lang="zh-CN" altLang="en-US" dirty="0" smtClean="0">
                  <a:solidFill>
                    <a:srgbClr val="FFFFFF"/>
                  </a:solidFill>
                </a:rPr>
                <a:t>接口层</a:t>
              </a:r>
              <a:endParaRPr kumimoji="1" lang="zh-CN" altLang="en-US" dirty="0">
                <a:solidFill>
                  <a:srgbClr val="FFFFFF"/>
                </a:solidFill>
              </a:endParaRPr>
            </a:p>
          </p:txBody>
        </p:sp>
        <p:sp>
          <p:nvSpPr>
            <p:cNvPr id="36" name="文本框 35"/>
            <p:cNvSpPr txBox="1"/>
            <p:nvPr/>
          </p:nvSpPr>
          <p:spPr>
            <a:xfrm>
              <a:off x="6473372" y="2633377"/>
              <a:ext cx="877163" cy="369332"/>
            </a:xfrm>
            <a:prstGeom prst="rect">
              <a:avLst/>
            </a:prstGeom>
            <a:noFill/>
          </p:spPr>
          <p:txBody>
            <a:bodyPr wrap="none" rtlCol="0">
              <a:spAutoFit/>
            </a:bodyPr>
            <a:lstStyle/>
            <a:p>
              <a:r>
                <a:rPr kumimoji="1" lang="zh-CN" altLang="en-US" dirty="0" smtClean="0">
                  <a:solidFill>
                    <a:srgbClr val="FFFFFF"/>
                  </a:solidFill>
                </a:rPr>
                <a:t>应用层</a:t>
              </a:r>
              <a:endParaRPr kumimoji="1" lang="zh-CN" altLang="en-US" dirty="0">
                <a:solidFill>
                  <a:srgbClr val="FFFFFF"/>
                </a:solidFill>
              </a:endParaRPr>
            </a:p>
          </p:txBody>
        </p:sp>
        <p:grpSp>
          <p:nvGrpSpPr>
            <p:cNvPr id="41" name="组 40"/>
            <p:cNvGrpSpPr/>
            <p:nvPr/>
          </p:nvGrpSpPr>
          <p:grpSpPr>
            <a:xfrm>
              <a:off x="576385" y="985407"/>
              <a:ext cx="7356230" cy="622579"/>
              <a:chOff x="576385" y="1376167"/>
              <a:chExt cx="7356230" cy="622579"/>
            </a:xfrm>
          </p:grpSpPr>
          <p:sp>
            <p:nvSpPr>
              <p:cNvPr id="33" name="圆角矩形 32"/>
              <p:cNvSpPr/>
              <p:nvPr/>
            </p:nvSpPr>
            <p:spPr>
              <a:xfrm>
                <a:off x="576385" y="1376167"/>
                <a:ext cx="7356230" cy="622579"/>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6" name="矩形 25"/>
              <p:cNvSpPr/>
              <p:nvPr/>
            </p:nvSpPr>
            <p:spPr>
              <a:xfrm>
                <a:off x="1118116" y="1376167"/>
                <a:ext cx="4728308" cy="61281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a:t>
                </a:r>
                <a:r>
                  <a:rPr kumimoji="1" lang="en-US" altLang="zh-CN" dirty="0" smtClean="0"/>
                  <a:t>est</a:t>
                </a:r>
                <a:r>
                  <a:rPr kumimoji="1" lang="zh-CN" altLang="en-US" dirty="0" smtClean="0"/>
                  <a:t> </a:t>
                </a:r>
                <a:r>
                  <a:rPr kumimoji="1" lang="en-US" altLang="zh-CN" dirty="0" smtClean="0"/>
                  <a:t>xmls</a:t>
                </a:r>
                <a:r>
                  <a:rPr kumimoji="1" lang="zh-CN" altLang="en-US" dirty="0" smtClean="0"/>
                  <a:t>/</a:t>
                </a:r>
                <a:r>
                  <a:rPr kumimoji="1" lang="en-US" altLang="zh-CN" dirty="0" smtClean="0"/>
                  <a:t>reports</a:t>
                </a:r>
                <a:endParaRPr kumimoji="1" lang="zh-CN" altLang="en-US" dirty="0"/>
              </a:p>
            </p:txBody>
          </p:sp>
          <p:sp>
            <p:nvSpPr>
              <p:cNvPr id="37" name="文本框 36"/>
              <p:cNvSpPr txBox="1"/>
              <p:nvPr/>
            </p:nvSpPr>
            <p:spPr>
              <a:xfrm>
                <a:off x="6473372" y="1506008"/>
                <a:ext cx="877163" cy="369332"/>
              </a:xfrm>
              <a:prstGeom prst="rect">
                <a:avLst/>
              </a:prstGeom>
              <a:noFill/>
            </p:spPr>
            <p:txBody>
              <a:bodyPr wrap="none" rtlCol="0">
                <a:spAutoFit/>
              </a:bodyPr>
              <a:lstStyle/>
              <a:p>
                <a:r>
                  <a:rPr kumimoji="1" lang="zh-CN" altLang="en-US" dirty="0" smtClean="0">
                    <a:solidFill>
                      <a:srgbClr val="FFFFFF"/>
                    </a:solidFill>
                  </a:rPr>
                  <a:t>表现层</a:t>
                </a:r>
                <a:endParaRPr kumimoji="1" lang="zh-CN" altLang="en-US" dirty="0">
                  <a:solidFill>
                    <a:srgbClr val="FFFFFF"/>
                  </a:solidFill>
                </a:endParaRPr>
              </a:p>
            </p:txBody>
          </p:sp>
        </p:grpSp>
        <p:sp>
          <p:nvSpPr>
            <p:cNvPr id="42" name="矩形 41"/>
            <p:cNvSpPr/>
            <p:nvPr/>
          </p:nvSpPr>
          <p:spPr>
            <a:xfrm>
              <a:off x="2184630" y="1649114"/>
              <a:ext cx="3656911" cy="360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u</a:t>
              </a:r>
              <a:r>
                <a:rPr kumimoji="1" lang="en-US" altLang="zh-CN" sz="1200" dirty="0" smtClean="0"/>
                <a:t>ia</a:t>
              </a:r>
              <a:r>
                <a:rPr kumimoji="1" lang="zh-CN" altLang="en-US" sz="1200" dirty="0" smtClean="0"/>
                <a:t> </a:t>
              </a:r>
              <a:r>
                <a:rPr kumimoji="1" lang="en-US" altLang="zh-CN" sz="1200" dirty="0" smtClean="0"/>
                <a:t>executor</a:t>
              </a:r>
              <a:endParaRPr kumimoji="1" lang="zh-CN" altLang="en-US" sz="1200" dirty="0"/>
            </a:p>
          </p:txBody>
        </p:sp>
        <p:sp>
          <p:nvSpPr>
            <p:cNvPr id="44" name="文本框 43"/>
            <p:cNvSpPr txBox="1"/>
            <p:nvPr/>
          </p:nvSpPr>
          <p:spPr>
            <a:xfrm>
              <a:off x="6473372" y="1649114"/>
              <a:ext cx="877163" cy="369332"/>
            </a:xfrm>
            <a:prstGeom prst="rect">
              <a:avLst/>
            </a:prstGeom>
            <a:noFill/>
          </p:spPr>
          <p:txBody>
            <a:bodyPr wrap="none" rtlCol="0">
              <a:spAutoFit/>
            </a:bodyPr>
            <a:lstStyle/>
            <a:p>
              <a:r>
                <a:rPr kumimoji="1" lang="zh-CN" altLang="en-US" dirty="0" smtClean="0">
                  <a:solidFill>
                    <a:srgbClr val="FFFFFF"/>
                  </a:solidFill>
                </a:rPr>
                <a:t>聚合层</a:t>
              </a:r>
              <a:endParaRPr kumimoji="1" lang="zh-CN" altLang="en-US" dirty="0">
                <a:solidFill>
                  <a:srgbClr val="FFFFFF"/>
                </a:solidFill>
              </a:endParaRPr>
            </a:p>
          </p:txBody>
        </p:sp>
      </p:gr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 62"/>
          <p:cNvGrpSpPr/>
          <p:nvPr/>
        </p:nvGrpSpPr>
        <p:grpSpPr>
          <a:xfrm>
            <a:off x="791931" y="1455608"/>
            <a:ext cx="6770283" cy="4387354"/>
            <a:chOff x="635627" y="1006234"/>
            <a:chExt cx="6770283" cy="4387354"/>
          </a:xfrm>
        </p:grpSpPr>
        <p:sp>
          <p:nvSpPr>
            <p:cNvPr id="3" name="六边形 2"/>
            <p:cNvSpPr/>
            <p:nvPr/>
          </p:nvSpPr>
          <p:spPr>
            <a:xfrm>
              <a:off x="2115032" y="3756261"/>
              <a:ext cx="1270975" cy="595923"/>
            </a:xfrm>
            <a:prstGeom prst="hexagon">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utils</a:t>
              </a:r>
              <a:r>
                <a:rPr kumimoji="1" lang="zh-CN" altLang="en-US" sz="1000" dirty="0" smtClean="0"/>
                <a:t> </a:t>
              </a:r>
              <a:endParaRPr kumimoji="1" lang="en-US" altLang="zh-CN" sz="1000" dirty="0" smtClean="0"/>
            </a:p>
            <a:p>
              <a:pPr algn="ctr"/>
              <a:r>
                <a:rPr kumimoji="1" lang="zh-CN" altLang="zh-CN" sz="1000" dirty="0" smtClean="0"/>
                <a:t>&amp;</a:t>
              </a:r>
              <a:endParaRPr kumimoji="1" lang="en-US" altLang="zh-CN" sz="1000" dirty="0" smtClean="0"/>
            </a:p>
            <a:p>
              <a:pPr algn="ctr"/>
              <a:r>
                <a:rPr kumimoji="1" lang="en-US" altLang="zh-CN" sz="1000" dirty="0" smtClean="0"/>
                <a:t>components</a:t>
              </a:r>
              <a:endParaRPr kumimoji="1" lang="zh-CN" altLang="en-US" sz="1000" dirty="0" smtClean="0"/>
            </a:p>
          </p:txBody>
        </p:sp>
        <p:cxnSp>
          <p:nvCxnSpPr>
            <p:cNvPr id="7" name="直线箭头连接符 6"/>
            <p:cNvCxnSpPr>
              <a:stCxn id="11" idx="0"/>
              <a:endCxn id="3" idx="1"/>
            </p:cNvCxnSpPr>
            <p:nvPr/>
          </p:nvCxnSpPr>
          <p:spPr>
            <a:xfrm flipH="1" flipV="1">
              <a:off x="3237026" y="4352184"/>
              <a:ext cx="14898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线箭头连接符 8"/>
            <p:cNvCxnSpPr>
              <a:stCxn id="10" idx="0"/>
              <a:endCxn id="3" idx="2"/>
            </p:cNvCxnSpPr>
            <p:nvPr/>
          </p:nvCxnSpPr>
          <p:spPr>
            <a:xfrm flipV="1">
              <a:off x="2188302" y="4352184"/>
              <a:ext cx="75711" cy="3770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1846379" y="4729280"/>
              <a:ext cx="683846" cy="664308"/>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800" dirty="0" smtClean="0"/>
                <a:t>运行配置文件</a:t>
              </a:r>
            </a:p>
          </p:txBody>
        </p:sp>
        <p:sp>
          <p:nvSpPr>
            <p:cNvPr id="11" name="椭圆 10"/>
            <p:cNvSpPr/>
            <p:nvPr/>
          </p:nvSpPr>
          <p:spPr>
            <a:xfrm>
              <a:off x="3044084" y="4729280"/>
              <a:ext cx="683846" cy="664308"/>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800" dirty="0" smtClean="0"/>
                <a:t>xml</a:t>
              </a:r>
              <a:r>
                <a:rPr kumimoji="1" lang="zh-CN" altLang="en-US" sz="800" dirty="0" smtClean="0"/>
                <a:t>用例套件</a:t>
              </a:r>
            </a:p>
          </p:txBody>
        </p:sp>
        <p:sp>
          <p:nvSpPr>
            <p:cNvPr id="17" name="正五边形 16"/>
            <p:cNvSpPr/>
            <p:nvPr/>
          </p:nvSpPr>
          <p:spPr>
            <a:xfrm>
              <a:off x="1964584" y="2662101"/>
              <a:ext cx="1571872" cy="693616"/>
            </a:xfrm>
            <a:prstGeom prst="pentagon">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engine</a:t>
              </a:r>
              <a:endParaRPr kumimoji="1" lang="zh-CN" altLang="en-US" sz="1000" dirty="0" smtClean="0"/>
            </a:p>
          </p:txBody>
        </p:sp>
        <p:cxnSp>
          <p:nvCxnSpPr>
            <p:cNvPr id="21" name="直线箭头连接符 20"/>
            <p:cNvCxnSpPr>
              <a:stCxn id="3" idx="4"/>
              <a:endCxn id="17" idx="2"/>
            </p:cNvCxnSpPr>
            <p:nvPr/>
          </p:nvCxnSpPr>
          <p:spPr>
            <a:xfrm flipV="1">
              <a:off x="2264013" y="3355715"/>
              <a:ext cx="773"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3" idx="5"/>
              <a:endCxn id="17" idx="4"/>
            </p:cNvCxnSpPr>
            <p:nvPr/>
          </p:nvCxnSpPr>
          <p:spPr>
            <a:xfrm flipH="1" flipV="1">
              <a:off x="3236254" y="3355715"/>
              <a:ext cx="772" cy="40054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9" name="左大括号 38"/>
            <p:cNvSpPr/>
            <p:nvPr/>
          </p:nvSpPr>
          <p:spPr>
            <a:xfrm>
              <a:off x="3438766" y="3170127"/>
              <a:ext cx="316525" cy="771740"/>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0" name="右大括号 39"/>
            <p:cNvSpPr/>
            <p:nvPr/>
          </p:nvSpPr>
          <p:spPr>
            <a:xfrm>
              <a:off x="1700223" y="3082149"/>
              <a:ext cx="292311" cy="908573"/>
            </a:xfrm>
            <a:prstGeom prst="righ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41" name="文本框 40"/>
            <p:cNvSpPr txBox="1"/>
            <p:nvPr/>
          </p:nvSpPr>
          <p:spPr>
            <a:xfrm>
              <a:off x="3679085" y="3260296"/>
              <a:ext cx="1340769" cy="553998"/>
            </a:xfrm>
            <a:prstGeom prst="rect">
              <a:avLst/>
            </a:prstGeom>
            <a:noFill/>
          </p:spPr>
          <p:txBody>
            <a:bodyPr wrap="none" rtlCol="0">
              <a:spAutoFit/>
            </a:bodyPr>
            <a:lstStyle/>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suite</a:t>
              </a:r>
              <a:r>
                <a:rPr kumimoji="1" lang="zh-CN" altLang="en-US" sz="1000" dirty="0" smtClean="0">
                  <a:solidFill>
                    <a:srgbClr val="FFFFFF"/>
                  </a:solidFill>
                </a:rPr>
                <a:t> </a:t>
              </a:r>
              <a:r>
                <a:rPr kumimoji="1" lang="en-US" altLang="zh-CN" sz="1000" dirty="0" smtClean="0">
                  <a:solidFill>
                    <a:srgbClr val="FFFFFF"/>
                  </a:solidFill>
                </a:rPr>
                <a:t>objects</a:t>
              </a: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case</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a:p>
              <a:r>
                <a:rPr kumimoji="1" lang="en-US" altLang="zh-CN" sz="1000" dirty="0">
                  <a:solidFill>
                    <a:srgbClr val="FFFFFF"/>
                  </a:solidFill>
                </a:rPr>
                <a:t>p</a:t>
              </a:r>
              <a:r>
                <a:rPr kumimoji="1" lang="en-US" altLang="zh-CN" sz="1000" dirty="0" smtClean="0">
                  <a:solidFill>
                    <a:srgbClr val="FFFFFF"/>
                  </a:solidFill>
                </a:rPr>
                <a:t>arsed</a:t>
              </a:r>
              <a:r>
                <a:rPr kumimoji="1" lang="zh-CN" altLang="en-US" sz="1000" dirty="0" smtClean="0">
                  <a:solidFill>
                    <a:srgbClr val="FFFFFF"/>
                  </a:solidFill>
                </a:rPr>
                <a:t> </a:t>
              </a:r>
              <a:r>
                <a:rPr kumimoji="1" lang="en-US" altLang="zh-CN" sz="1000" dirty="0" smtClean="0">
                  <a:solidFill>
                    <a:srgbClr val="FFFFFF"/>
                  </a:solidFill>
                </a:rPr>
                <a:t>step</a:t>
              </a:r>
              <a:r>
                <a:rPr kumimoji="1" lang="zh-CN" altLang="en-US" sz="1000" dirty="0" smtClean="0">
                  <a:solidFill>
                    <a:srgbClr val="FFFFFF"/>
                  </a:solidFill>
                </a:rPr>
                <a:t> </a:t>
              </a:r>
              <a:r>
                <a:rPr kumimoji="1" lang="en-US" altLang="zh-CN" sz="1000" dirty="0" smtClean="0">
                  <a:solidFill>
                    <a:srgbClr val="FFFFFF"/>
                  </a:solidFill>
                </a:rPr>
                <a:t>objects</a:t>
              </a:r>
              <a:endParaRPr kumimoji="1" lang="zh-CN" altLang="en-US" sz="1000" dirty="0" smtClean="0">
                <a:solidFill>
                  <a:srgbClr val="FFFFFF"/>
                </a:solidFill>
              </a:endParaRPr>
            </a:p>
          </p:txBody>
        </p:sp>
        <p:sp>
          <p:nvSpPr>
            <p:cNvPr id="42" name="文本框 41"/>
            <p:cNvSpPr txBox="1"/>
            <p:nvPr/>
          </p:nvSpPr>
          <p:spPr>
            <a:xfrm>
              <a:off x="635627" y="3181093"/>
              <a:ext cx="1249060" cy="707886"/>
            </a:xfrm>
            <a:prstGeom prst="rect">
              <a:avLst/>
            </a:prstGeom>
            <a:noFill/>
          </p:spPr>
          <p:txBody>
            <a:bodyPr wrap="none" rtlCol="0">
              <a:spAutoFit/>
            </a:bodyPr>
            <a:lstStyle/>
            <a:p>
              <a:r>
                <a:rPr kumimoji="1" lang="zh-CN" altLang="en-US" sz="1000" dirty="0" smtClean="0">
                  <a:solidFill>
                    <a:srgbClr val="FFFFFF"/>
                  </a:solidFill>
                </a:rPr>
                <a:t>设备信息</a:t>
              </a:r>
              <a:endParaRPr kumimoji="1" lang="en-US" altLang="zh-CN" sz="1000" dirty="0" smtClean="0">
                <a:solidFill>
                  <a:srgbClr val="FFFFFF"/>
                </a:solidFill>
              </a:endParaRPr>
            </a:p>
            <a:p>
              <a:r>
                <a:rPr kumimoji="1" lang="zh-CN" altLang="en-US" sz="1000" dirty="0" smtClean="0">
                  <a:solidFill>
                    <a:srgbClr val="FFFFFF"/>
                  </a:solidFill>
                </a:rPr>
                <a:t>测试包信息</a:t>
              </a:r>
              <a:endParaRPr kumimoji="1" lang="en-US" altLang="zh-CN" sz="1000" dirty="0" smtClean="0">
                <a:solidFill>
                  <a:srgbClr val="FFFFFF"/>
                </a:solidFill>
              </a:endParaRPr>
            </a:p>
            <a:p>
              <a:r>
                <a:rPr kumimoji="1" lang="zh-CN" altLang="en-US" sz="1000" dirty="0" smtClean="0">
                  <a:solidFill>
                    <a:srgbClr val="FFFFFF"/>
                  </a:solidFill>
                </a:rPr>
                <a:t>环境信息</a:t>
              </a:r>
              <a:endParaRPr kumimoji="1" lang="en-US" altLang="zh-CN" sz="1000" dirty="0" smtClean="0">
                <a:solidFill>
                  <a:srgbClr val="FFFFFF"/>
                </a:solidFill>
              </a:endParaRPr>
            </a:p>
            <a:p>
              <a:r>
                <a:rPr kumimoji="1" lang="zh-CN" altLang="en-US" sz="1000" dirty="0" smtClean="0">
                  <a:solidFill>
                    <a:srgbClr val="FFFFFF"/>
                  </a:solidFill>
                </a:rPr>
                <a:t>获取</a:t>
              </a:r>
              <a:r>
                <a:rPr kumimoji="1" lang="en-US" altLang="zh-CN" sz="1000" dirty="0" smtClean="0">
                  <a:solidFill>
                    <a:srgbClr val="FFFFFF"/>
                  </a:solidFill>
                </a:rPr>
                <a:t>appium</a:t>
              </a:r>
              <a:r>
                <a:rPr kumimoji="1" lang="zh-CN" altLang="en-US" sz="1000" dirty="0" smtClean="0">
                  <a:solidFill>
                    <a:srgbClr val="FFFFFF"/>
                  </a:solidFill>
                </a:rPr>
                <a:t> </a:t>
              </a:r>
              <a:r>
                <a:rPr kumimoji="1" lang="en-US" altLang="zh-CN" sz="1000" dirty="0" smtClean="0">
                  <a:solidFill>
                    <a:srgbClr val="FFFFFF"/>
                  </a:solidFill>
                </a:rPr>
                <a:t>driver</a:t>
              </a:r>
            </a:p>
          </p:txBody>
        </p:sp>
        <p:sp>
          <p:nvSpPr>
            <p:cNvPr id="43" name="圆角矩形 42"/>
            <p:cNvSpPr/>
            <p:nvPr/>
          </p:nvSpPr>
          <p:spPr>
            <a:xfrm>
              <a:off x="2021841" y="1939200"/>
              <a:ext cx="1446232" cy="449385"/>
            </a:xfrm>
            <a:prstGeom prst="round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uia</a:t>
              </a:r>
              <a:r>
                <a:rPr kumimoji="1" lang="zh-CN" altLang="en-US" sz="1200" dirty="0" smtClean="0"/>
                <a:t> </a:t>
              </a:r>
              <a:r>
                <a:rPr kumimoji="1" lang="en-US" altLang="zh-CN" sz="1200" dirty="0" smtClean="0"/>
                <a:t>executor</a:t>
              </a:r>
              <a:endParaRPr kumimoji="1" lang="zh-CN" altLang="en-US" sz="1200" dirty="0" smtClean="0"/>
            </a:p>
          </p:txBody>
        </p:sp>
        <p:cxnSp>
          <p:nvCxnSpPr>
            <p:cNvPr id="45" name="直线箭头连接符 44"/>
            <p:cNvCxnSpPr>
              <a:stCxn id="43" idx="2"/>
              <a:endCxn id="17" idx="0"/>
            </p:cNvCxnSpPr>
            <p:nvPr/>
          </p:nvCxnSpPr>
          <p:spPr>
            <a:xfrm>
              <a:off x="2744957" y="2388585"/>
              <a:ext cx="5563" cy="27351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46" name="文档 45"/>
            <p:cNvSpPr/>
            <p:nvPr/>
          </p:nvSpPr>
          <p:spPr>
            <a:xfrm>
              <a:off x="4184145" y="1006234"/>
              <a:ext cx="1121994" cy="478692"/>
            </a:xfrm>
            <a:prstGeom prst="flowChartDocument">
              <a:avLst/>
            </a:prstGeom>
            <a:solidFill>
              <a:srgbClr val="008000">
                <a:alpha val="76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200" dirty="0" smtClean="0"/>
                <a:t>html</a:t>
              </a:r>
              <a:r>
                <a:rPr kumimoji="1" lang="zh-CN" altLang="en-US" sz="1200" dirty="0" smtClean="0"/>
                <a:t> </a:t>
              </a:r>
              <a:r>
                <a:rPr kumimoji="1" lang="en-US" altLang="zh-CN" sz="1200" dirty="0" smtClean="0"/>
                <a:t>report</a:t>
              </a:r>
              <a:endParaRPr kumimoji="1" lang="zh-CN" altLang="en-US" sz="1200" dirty="0" smtClean="0"/>
            </a:p>
          </p:txBody>
        </p:sp>
        <p:sp>
          <p:nvSpPr>
            <p:cNvPr id="51" name="菱形 50"/>
            <p:cNvSpPr/>
            <p:nvPr/>
          </p:nvSpPr>
          <p:spPr>
            <a:xfrm>
              <a:off x="3891514" y="1885485"/>
              <a:ext cx="1709615" cy="537300"/>
            </a:xfrm>
            <a:prstGeom prst="diamond">
              <a:avLst/>
            </a:prstGeom>
            <a:solidFill>
              <a:srgbClr val="660066">
                <a:alpha val="43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000" dirty="0" smtClean="0"/>
                <a:t>executor</a:t>
              </a:r>
              <a:r>
                <a:rPr kumimoji="1" lang="zh-CN" altLang="en-US" sz="1000" dirty="0" smtClean="0"/>
                <a:t> </a:t>
              </a:r>
              <a:r>
                <a:rPr kumimoji="1" lang="en-US" altLang="zh-CN" sz="1000" dirty="0" smtClean="0"/>
                <a:t>listener</a:t>
              </a:r>
              <a:endParaRPr kumimoji="1" lang="zh-CN" altLang="en-US" sz="1000" dirty="0" smtClean="0"/>
            </a:p>
          </p:txBody>
        </p:sp>
        <p:cxnSp>
          <p:nvCxnSpPr>
            <p:cNvPr id="55" name="肘形连接符 54"/>
            <p:cNvCxnSpPr>
              <a:stCxn id="51" idx="2"/>
              <a:endCxn id="17" idx="5"/>
            </p:cNvCxnSpPr>
            <p:nvPr/>
          </p:nvCxnSpPr>
          <p:spPr>
            <a:xfrm rot="5400000">
              <a:off x="3889262" y="2069977"/>
              <a:ext cx="504253" cy="1209868"/>
            </a:xfrm>
            <a:prstGeom prst="bentConnector2">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59" name="直线箭头连接符 58"/>
            <p:cNvCxnSpPr>
              <a:stCxn id="51" idx="0"/>
              <a:endCxn id="46" idx="2"/>
            </p:cNvCxnSpPr>
            <p:nvPr/>
          </p:nvCxnSpPr>
          <p:spPr>
            <a:xfrm flipH="1" flipV="1">
              <a:off x="4745142" y="1453279"/>
              <a:ext cx="1180" cy="43220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60" name="左大括号 59"/>
            <p:cNvSpPr/>
            <p:nvPr/>
          </p:nvSpPr>
          <p:spPr>
            <a:xfrm>
              <a:off x="4812746" y="2422773"/>
              <a:ext cx="316525" cy="776640"/>
            </a:xfrm>
            <a:prstGeom prst="leftBrace">
              <a:avLst>
                <a:gd name="adj1" fmla="val 17592"/>
                <a:gd name="adj2"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2" name="文本框 61"/>
            <p:cNvSpPr txBox="1"/>
            <p:nvPr/>
          </p:nvSpPr>
          <p:spPr>
            <a:xfrm>
              <a:off x="5012043" y="2462218"/>
              <a:ext cx="2393867" cy="707886"/>
            </a:xfrm>
            <a:prstGeom prst="rect">
              <a:avLst/>
            </a:prstGeom>
            <a:noFill/>
          </p:spPr>
          <p:txBody>
            <a:bodyPr wrap="none" rtlCol="0">
              <a:spAutoFit/>
            </a:bodyPr>
            <a:lstStyle/>
            <a:p>
              <a:r>
                <a:rPr kumimoji="1" lang="zh-CN" altLang="en-US" sz="1000" dirty="0" smtClean="0">
                  <a:solidFill>
                    <a:srgbClr val="FFFFFF"/>
                  </a:solidFill>
                </a:rPr>
                <a:t>监听</a:t>
              </a:r>
              <a:r>
                <a:rPr kumimoji="1" lang="en-US" altLang="zh-CN" sz="1000" dirty="0" smtClean="0">
                  <a:solidFill>
                    <a:srgbClr val="FFFFFF"/>
                  </a:solidFill>
                </a:rPr>
                <a:t>executor</a:t>
              </a:r>
              <a:r>
                <a:rPr kumimoji="1" lang="zh-CN" altLang="en-US" sz="1000" dirty="0" smtClean="0">
                  <a:solidFill>
                    <a:srgbClr val="FFFFFF"/>
                  </a:solidFill>
                </a:rPr>
                <a:t> </a:t>
              </a:r>
              <a:r>
                <a:rPr kumimoji="1" lang="en-US" altLang="zh-CN" sz="1000" dirty="0" smtClean="0">
                  <a:solidFill>
                    <a:srgbClr val="FFFFFF"/>
                  </a:solidFill>
                </a:rPr>
                <a:t>engine</a:t>
              </a:r>
              <a:r>
                <a:rPr kumimoji="1" lang="zh-CN" altLang="en-US" sz="1000" dirty="0" smtClean="0">
                  <a:solidFill>
                    <a:srgbClr val="FFFFFF"/>
                  </a:solidFill>
                </a:rPr>
                <a:t>中以下注释方法：</a:t>
              </a:r>
              <a:endParaRPr kumimoji="1" lang="en-US" altLang="zh-CN" sz="1000" dirty="0" smtClean="0">
                <a:solidFill>
                  <a:srgbClr val="FFFFFF"/>
                </a:solidFill>
              </a:endParaRPr>
            </a:p>
            <a:p>
              <a:r>
                <a:rPr lang="en-US" altLang="zh-CN" sz="1000" dirty="0" smtClean="0">
                  <a:solidFill>
                    <a:srgbClr val="FFFFFF"/>
                  </a:solidFill>
                </a:rPr>
                <a:t>@SuiteExecutor</a:t>
              </a:r>
            </a:p>
            <a:p>
              <a:r>
                <a:rPr kumimoji="1" lang="en-US" altLang="zh-CN" sz="1000" dirty="0" smtClean="0">
                  <a:solidFill>
                    <a:srgbClr val="FFFFFF"/>
                  </a:solidFill>
                </a:rPr>
                <a:t>@</a:t>
              </a:r>
              <a:r>
                <a:rPr lang="en-US" altLang="zh-CN" sz="1000" dirty="0" smtClean="0">
                  <a:solidFill>
                    <a:srgbClr val="FFFFFF"/>
                  </a:solidFill>
                </a:rPr>
                <a:t>CaseExecutor</a:t>
              </a:r>
            </a:p>
            <a:p>
              <a:r>
                <a:rPr kumimoji="1" lang="zh-CN" altLang="zh-CN" sz="1000" dirty="0" smtClean="0">
                  <a:solidFill>
                    <a:srgbClr val="FFFFFF"/>
                  </a:solidFill>
                </a:rPr>
                <a:t>@</a:t>
              </a:r>
              <a:r>
                <a:rPr lang="en-US" altLang="zh-CN" sz="1000" dirty="0">
                  <a:solidFill>
                    <a:srgbClr val="FFFFFF"/>
                  </a:solidFill>
                </a:rPr>
                <a:t>StepExecutor</a:t>
              </a:r>
              <a:endParaRPr kumimoji="1" lang="zh-CN" altLang="en-US" sz="1000" dirty="0">
                <a:solidFill>
                  <a:srgbClr val="FFFFFF"/>
                </a:solidFill>
              </a:endParaRPr>
            </a:p>
          </p:txBody>
        </p:sp>
      </p:grpSp>
      <p:sp>
        <p:nvSpPr>
          <p:cNvPr id="64" name="文本框 63"/>
          <p:cNvSpPr txBox="1"/>
          <p:nvPr/>
        </p:nvSpPr>
        <p:spPr>
          <a:xfrm>
            <a:off x="821524" y="688308"/>
            <a:ext cx="1599566" cy="400110"/>
          </a:xfrm>
          <a:prstGeom prst="rect">
            <a:avLst/>
          </a:prstGeom>
          <a:noFill/>
        </p:spPr>
        <p:txBody>
          <a:bodyPr wrap="none" rtlCol="0">
            <a:spAutoFit/>
          </a:bodyPr>
          <a:lstStyle/>
          <a:p>
            <a:r>
              <a:rPr kumimoji="1" lang="en-US" altLang="zh-CN" sz="2000" dirty="0" smtClean="0">
                <a:solidFill>
                  <a:srgbClr val="FFFFFF"/>
                </a:solidFill>
              </a:rPr>
              <a:t>UIA</a:t>
            </a:r>
            <a:r>
              <a:rPr kumimoji="1" lang="zh-CN" altLang="en-US" sz="2000" dirty="0" smtClean="0">
                <a:solidFill>
                  <a:srgbClr val="FFFFFF"/>
                </a:solidFill>
              </a:rPr>
              <a:t>执行过程</a:t>
            </a:r>
            <a:endParaRPr kumimoji="1" lang="zh-CN" altLang="en-US" sz="2000" dirty="0">
              <a:solidFill>
                <a:srgbClr val="FFFFFF"/>
              </a:solidFill>
            </a:endParaRPr>
          </a:p>
        </p:txBody>
      </p:sp>
    </p:spTree>
    <p:extLst>
      <p:ext uri="{BB962C8B-B14F-4D97-AF65-F5344CB8AC3E}">
        <p14:creationId xmlns:p14="http://schemas.microsoft.com/office/powerpoint/2010/main" val="37216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44563" y="3866450"/>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4" name="矩形 3"/>
          <p:cNvSpPr/>
          <p:nvPr/>
        </p:nvSpPr>
        <p:spPr>
          <a:xfrm>
            <a:off x="1034942" y="3271443"/>
            <a:ext cx="4651344" cy="336765"/>
          </a:xfrm>
          <a:prstGeom prst="rect">
            <a:avLst/>
          </a:prstGeom>
          <a:solidFill>
            <a:schemeClr val="accent4">
              <a:lumMod val="60000"/>
              <a:lumOff val="4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dirty="0" smtClean="0"/>
          </a:p>
        </p:txBody>
      </p:sp>
      <p:sp>
        <p:nvSpPr>
          <p:cNvPr id="2" name="矩形 1"/>
          <p:cNvSpPr/>
          <p:nvPr/>
        </p:nvSpPr>
        <p:spPr>
          <a:xfrm>
            <a:off x="1121531" y="2086047"/>
            <a:ext cx="3656911" cy="36000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t>configs</a:t>
            </a:r>
            <a:endParaRPr kumimoji="1" lang="zh-CN" altLang="en-US" sz="1200" dirty="0"/>
          </a:p>
        </p:txBody>
      </p:sp>
      <p:sp>
        <p:nvSpPr>
          <p:cNvPr id="3" name="矩形 2"/>
          <p:cNvSpPr/>
          <p:nvPr/>
        </p:nvSpPr>
        <p:spPr>
          <a:xfrm>
            <a:off x="1044563" y="2644448"/>
            <a:ext cx="5623112" cy="1877437"/>
          </a:xfrm>
          <a:prstGeom prst="rect">
            <a:avLst/>
          </a:prstGeom>
        </p:spPr>
        <p:txBody>
          <a:bodyPr wrap="square">
            <a:spAutoFit/>
          </a:bodyPr>
          <a:lstStyle/>
          <a:p>
            <a:r>
              <a:rPr lang="en-US" altLang="zh-CN" dirty="0" smtClean="0">
                <a:solidFill>
                  <a:srgbClr val="FFFFFF"/>
                </a:solidFill>
              </a:rPr>
              <a:t>resources/applicationContext.xml</a:t>
            </a:r>
          </a:p>
          <a:p>
            <a:r>
              <a:rPr lang="en-US" altLang="zh-CN" dirty="0" smtClean="0">
                <a:solidFill>
                  <a:srgbClr val="FFFFFF"/>
                </a:solidFill>
              </a:rPr>
              <a:t>resources/db_config.properties</a:t>
            </a:r>
          </a:p>
          <a:p>
            <a:r>
              <a:rPr lang="en-US" altLang="zh-CN" sz="2200" i="1" dirty="0" smtClean="0">
                <a:solidFill>
                  <a:srgbClr val="FFFFFF"/>
                </a:solidFill>
              </a:rPr>
              <a:t>resources/device_config.properties</a:t>
            </a:r>
          </a:p>
          <a:p>
            <a:r>
              <a:rPr lang="en-US" altLang="zh-CN" dirty="0" smtClean="0">
                <a:solidFill>
                  <a:srgbClr val="FFFFFF"/>
                </a:solidFill>
              </a:rPr>
              <a:t>resources/log4j.properties</a:t>
            </a:r>
          </a:p>
          <a:p>
            <a:r>
              <a:rPr lang="en-US" altLang="zh-CN" sz="2200" i="1" dirty="0" smtClean="0">
                <a:solidFill>
                  <a:srgbClr val="FFFFFF"/>
                </a:solidFill>
              </a:rPr>
              <a:t>resources/run_config.properties</a:t>
            </a:r>
          </a:p>
          <a:p>
            <a:r>
              <a:rPr lang="en-US" altLang="zh-CN" dirty="0" smtClean="0">
                <a:solidFill>
                  <a:srgbClr val="FFFFFF"/>
                </a:solidFill>
              </a:rPr>
              <a:t>resources/report-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r>
              <a:rPr lang="en-US" altLang="zh-CN" dirty="0" smtClean="0">
                <a:solidFill>
                  <a:srgbClr val="FFFFFF"/>
                </a:solidFill>
              </a:rPr>
              <a:t>/</a:t>
            </a:r>
            <a:r>
              <a:rPr lang="zh-CN" altLang="en-US" dirty="0" smtClean="0">
                <a:solidFill>
                  <a:srgbClr val="FFFFFF"/>
                </a:solidFill>
              </a:rPr>
              <a:t>*</a:t>
            </a:r>
            <a:endParaRPr lang="zh-CN" altLang="en-US" dirty="0">
              <a:solidFill>
                <a:srgbClr val="FFFFFF"/>
              </a:solidFill>
            </a:endParaRP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986" y="2243657"/>
            <a:ext cx="3929315" cy="369332"/>
          </a:xfrm>
          <a:prstGeom prst="rect">
            <a:avLst/>
          </a:prstGeom>
        </p:spPr>
        <p:txBody>
          <a:bodyPr wrap="none">
            <a:spAutoFit/>
          </a:bodyPr>
          <a:lstStyle/>
          <a:p>
            <a:r>
              <a:rPr lang="en-US" altLang="zh-CN" i="1" dirty="0" smtClean="0">
                <a:solidFill>
                  <a:srgbClr val="FFFFFF"/>
                </a:solidFill>
              </a:rPr>
              <a:t>resources/device_config.properties</a:t>
            </a:r>
          </a:p>
        </p:txBody>
      </p:sp>
      <p:sp>
        <p:nvSpPr>
          <p:cNvPr id="3" name="矩形 2"/>
          <p:cNvSpPr/>
          <p:nvPr/>
        </p:nvSpPr>
        <p:spPr>
          <a:xfrm>
            <a:off x="1192986" y="2612989"/>
            <a:ext cx="5234152" cy="2308324"/>
          </a:xfrm>
          <a:prstGeom prst="rect">
            <a:avLst/>
          </a:prstGeom>
        </p:spPr>
        <p:txBody>
          <a:bodyPr wrap="square">
            <a:spAutoFit/>
          </a:bodyPr>
          <a:lstStyle/>
          <a:p>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安卓设备</a:t>
            </a:r>
            <a:r>
              <a:rPr lang="en-US" altLang="zh-TW" sz="1200" dirty="0">
                <a:solidFill>
                  <a:srgbClr val="FFFFFF"/>
                </a:solidFill>
              </a:rPr>
              <a:t>udid</a:t>
            </a:r>
            <a:r>
              <a:rPr lang="zh-TW" altLang="en-US" sz="1200" dirty="0">
                <a:solidFill>
                  <a:srgbClr val="FFFFFF"/>
                </a:solidFill>
              </a:rPr>
              <a:t>和设备名称可以通过</a:t>
            </a:r>
            <a:r>
              <a:rPr lang="en-US" altLang="zh-TW" sz="1200" dirty="0">
                <a:solidFill>
                  <a:srgbClr val="FFFFFF"/>
                </a:solidFill>
              </a:rPr>
              <a:t>adb devices</a:t>
            </a:r>
            <a:r>
              <a:rPr lang="zh-TW" altLang="en-US" sz="1200" dirty="0">
                <a:solidFill>
                  <a:srgbClr val="FFFFFF"/>
                </a:solidFill>
              </a:rPr>
              <a:t>命令获得</a:t>
            </a:r>
            <a:br>
              <a:rPr lang="zh-TW" altLang="en-US" sz="1200" dirty="0">
                <a:solidFill>
                  <a:srgbClr val="FFFFFF"/>
                </a:solidFill>
              </a:rPr>
            </a:br>
            <a:r>
              <a:rPr lang="en-US" altLang="zh-TW" sz="1200" dirty="0">
                <a:solidFill>
                  <a:srgbClr val="FFFFFF"/>
                </a:solidFill>
              </a:rPr>
              <a:t>android.device1={"platformName":"Android", "platformVersion":"4.3", "deviceName":"device", "udid":"192.168.57.101:5555"}</a:t>
            </a:r>
            <a:br>
              <a:rPr lang="en-US" altLang="zh-TW" sz="1200" dirty="0">
                <a:solidFill>
                  <a:srgbClr val="FFFFFF"/>
                </a:solidFill>
              </a:rPr>
            </a:br>
            <a:endParaRPr lang="en-US" altLang="zh-TW" sz="1200" dirty="0" smtClean="0">
              <a:solidFill>
                <a:srgbClr val="FFFFFF"/>
              </a:solidFill>
            </a:endParaRPr>
          </a:p>
          <a:p>
            <a:r>
              <a:rPr lang="en-US" altLang="zh-TW" sz="1200" dirty="0" smtClean="0">
                <a:solidFill>
                  <a:srgbClr val="FFFFFF"/>
                </a:solidFill>
              </a:rPr>
              <a:t>android.device2</a:t>
            </a:r>
            <a:r>
              <a:rPr lang="en-US" altLang="zh-TW" sz="1200" dirty="0">
                <a:solidFill>
                  <a:srgbClr val="FFFFFF"/>
                </a:solidFill>
              </a:rPr>
              <a:t>={"platformName":"Android", "platformVersion":"6.0.1", "deviceName":"device", "udid":"9b5535a8"}</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smtClean="0">
                <a:solidFill>
                  <a:srgbClr val="FFFFFF"/>
                </a:solidFill>
              </a:rPr>
              <a:t>#</a:t>
            </a:r>
            <a:r>
              <a:rPr lang="en-US" altLang="zh-CN" sz="1200" dirty="0" smtClean="0">
                <a:solidFill>
                  <a:srgbClr val="FFFFFF"/>
                </a:solidFill>
              </a:rPr>
              <a:t>#</a:t>
            </a:r>
            <a:r>
              <a:rPr lang="zh-TW" altLang="en-US" sz="1200" dirty="0" smtClean="0">
                <a:solidFill>
                  <a:srgbClr val="FFFFFF"/>
                </a:solidFill>
              </a:rPr>
              <a:t>苹果设备</a:t>
            </a:r>
            <a:r>
              <a:rPr lang="en-US" altLang="zh-TW" sz="1200" dirty="0">
                <a:solidFill>
                  <a:srgbClr val="FFFFFF"/>
                </a:solidFill>
              </a:rPr>
              <a:t>udid</a:t>
            </a:r>
            <a:r>
              <a:rPr lang="zh-TW" altLang="en-US" sz="1200" dirty="0">
                <a:solidFill>
                  <a:srgbClr val="FFFFFF"/>
                </a:solidFill>
              </a:rPr>
              <a:t>可通过</a:t>
            </a:r>
            <a:r>
              <a:rPr lang="en-US" altLang="zh-TW" sz="1200" dirty="0">
                <a:solidFill>
                  <a:srgbClr val="FFFFFF"/>
                </a:solidFill>
              </a:rPr>
              <a:t>idevice_id -l</a:t>
            </a:r>
            <a:r>
              <a:rPr lang="zh-TW" altLang="en-US" sz="1200" dirty="0">
                <a:solidFill>
                  <a:srgbClr val="FFFFFF"/>
                </a:solidFill>
              </a:rPr>
              <a:t>命令获得，设备名称填写</a:t>
            </a:r>
            <a:r>
              <a:rPr lang="en-US" altLang="zh-TW" sz="1200" dirty="0">
                <a:solidFill>
                  <a:srgbClr val="FFFFFF"/>
                </a:solidFill>
              </a:rPr>
              <a:t>iOS Simulator</a:t>
            </a:r>
            <a:r>
              <a:rPr lang="zh-TW" altLang="en-US" sz="1200" dirty="0">
                <a:solidFill>
                  <a:srgbClr val="FFFFFF"/>
                </a:solidFill>
              </a:rPr>
              <a:t>或</a:t>
            </a:r>
            <a:r>
              <a:rPr lang="en-US" altLang="zh-TW" sz="1200" dirty="0">
                <a:solidFill>
                  <a:srgbClr val="FFFFFF"/>
                </a:solidFill>
              </a:rPr>
              <a:t>iPhone 6s</a:t>
            </a:r>
            <a:r>
              <a:rPr lang="zh-TW" altLang="en-US" sz="1200" dirty="0">
                <a:solidFill>
                  <a:srgbClr val="FFFFFF"/>
                </a:solidFill>
              </a:rPr>
              <a:t>等</a:t>
            </a:r>
            <a:br>
              <a:rPr lang="zh-TW" altLang="en-US" sz="1200" dirty="0">
                <a:solidFill>
                  <a:srgbClr val="FFFFFF"/>
                </a:solidFill>
              </a:rPr>
            </a:br>
            <a:r>
              <a:rPr lang="en-US" altLang="zh-TW" sz="1200" dirty="0">
                <a:solidFill>
                  <a:srgbClr val="FFFFFF"/>
                </a:solidFill>
              </a:rPr>
              <a:t>ios.device1={"platformName":"iOS", "platformVersion":"9.3", "deviceName":"iPhone 6s", "udid":"2e2514de5df39bafb7eda8ee8c043772cc4bd2d1"}</a:t>
            </a: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8099" y="848484"/>
            <a:ext cx="3613499" cy="369332"/>
          </a:xfrm>
          <a:prstGeom prst="rect">
            <a:avLst/>
          </a:prstGeom>
        </p:spPr>
        <p:txBody>
          <a:bodyPr wrap="none">
            <a:spAutoFit/>
          </a:bodyPr>
          <a:lstStyle/>
          <a:p>
            <a:r>
              <a:rPr lang="en-US" altLang="zh-CN" i="1" dirty="0" smtClean="0">
                <a:solidFill>
                  <a:srgbClr val="FFFFFF"/>
                </a:solidFill>
              </a:rPr>
              <a:t>resources/run_config.properties</a:t>
            </a:r>
          </a:p>
        </p:txBody>
      </p:sp>
      <p:sp>
        <p:nvSpPr>
          <p:cNvPr id="3" name="矩形 2"/>
          <p:cNvSpPr/>
          <p:nvPr/>
        </p:nvSpPr>
        <p:spPr>
          <a:xfrm>
            <a:off x="1168103" y="1217816"/>
            <a:ext cx="4572000" cy="5078312"/>
          </a:xfrm>
          <a:prstGeom prst="rect">
            <a:avLst/>
          </a:prstGeom>
        </p:spPr>
        <p:txBody>
          <a:bodyPr>
            <a:spAutoFit/>
          </a:bodyPr>
          <a:lstStyle/>
          <a:p>
            <a:r>
              <a:rPr lang="en-US" altLang="zh-TW" sz="1200" dirty="0">
                <a:solidFill>
                  <a:srgbClr val="FFFFFF"/>
                </a:solidFill>
              </a:rPr>
              <a:t>#</a:t>
            </a:r>
            <a:r>
              <a:rPr lang="zh-TW" altLang="en-US" sz="1200" dirty="0">
                <a:solidFill>
                  <a:srgbClr val="FFFFFF"/>
                </a:solidFill>
              </a:rPr>
              <a:t>测试环境</a:t>
            </a:r>
            <a:br>
              <a:rPr lang="zh-TW" altLang="en-US" sz="1200" dirty="0">
                <a:solidFill>
                  <a:srgbClr val="FFFFFF"/>
                </a:solidFill>
              </a:rPr>
            </a:br>
            <a:r>
              <a:rPr lang="en-US" altLang="zh-TW" sz="1200" dirty="0">
                <a:solidFill>
                  <a:srgbClr val="FFFFFF"/>
                </a:solidFill>
              </a:rPr>
              <a:t>test.env=online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测试安装包</a:t>
            </a:r>
            <a:br>
              <a:rPr lang="zh-TW" altLang="en-US" sz="1200" dirty="0">
                <a:solidFill>
                  <a:srgbClr val="FFFFFF"/>
                </a:solidFill>
              </a:rPr>
            </a:br>
            <a:r>
              <a:rPr lang="en-US" altLang="zh-TW" sz="1200" dirty="0">
                <a:solidFill>
                  <a:srgbClr val="FFFFFF"/>
                </a:solidFill>
              </a:rPr>
              <a:t>package.name=package_place_holder.apk</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测试包版本</a:t>
            </a:r>
            <a:br>
              <a:rPr lang="zh-TW" altLang="en-US" sz="1200" dirty="0">
                <a:solidFill>
                  <a:srgbClr val="FFFFFF"/>
                </a:solidFill>
              </a:rPr>
            </a:br>
            <a:r>
              <a:rPr lang="en-US" altLang="zh-TW" sz="1200" dirty="0">
                <a:solidFill>
                  <a:srgbClr val="FFFFFF"/>
                </a:solidFill>
              </a:rPr>
              <a:t>package.version=3.5.9</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测试系统类型</a:t>
            </a:r>
            <a:r>
              <a:rPr lang="en-US" altLang="zh-TW" sz="1200" dirty="0">
                <a:solidFill>
                  <a:srgbClr val="FFFFFF"/>
                </a:solidFill>
              </a:rPr>
              <a:t>(iOS </a:t>
            </a:r>
            <a:r>
              <a:rPr lang="zh-TW" altLang="en-US" sz="1200" dirty="0">
                <a:solidFill>
                  <a:srgbClr val="FFFFFF"/>
                </a:solidFill>
              </a:rPr>
              <a:t>或 </a:t>
            </a:r>
            <a:r>
              <a:rPr lang="en-US" altLang="zh-TW" sz="1200" dirty="0">
                <a:solidFill>
                  <a:srgbClr val="FFFFFF"/>
                </a:solidFill>
              </a:rPr>
              <a:t>Android</a:t>
            </a:r>
            <a:r>
              <a:rPr lang="zh-TW" altLang="en-US" sz="1200" dirty="0">
                <a:solidFill>
                  <a:srgbClr val="FFFFFF"/>
                </a:solidFill>
              </a:rPr>
              <a:t>两种</a:t>
            </a:r>
            <a:r>
              <a:rPr lang="en-US" altLang="zh-TW" sz="1200" dirty="0">
                <a:solidFill>
                  <a:srgbClr val="FFFFFF"/>
                </a:solidFill>
              </a:rPr>
              <a:t>)</a:t>
            </a:r>
            <a:br>
              <a:rPr lang="en-US" altLang="zh-TW" sz="1200" dirty="0">
                <a:solidFill>
                  <a:srgbClr val="FFFFFF"/>
                </a:solidFill>
              </a:rPr>
            </a:br>
            <a:r>
              <a:rPr lang="en-US" altLang="zh-TW" sz="1200" dirty="0">
                <a:solidFill>
                  <a:srgbClr val="FFFFFF"/>
                </a:solidFill>
              </a:rPr>
              <a:t>mobile.os.type=android</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测试设备</a:t>
            </a:r>
            <a:br>
              <a:rPr lang="zh-TW" altLang="en-US" sz="1200" dirty="0">
                <a:solidFill>
                  <a:srgbClr val="FFFFFF"/>
                </a:solidFill>
              </a:rPr>
            </a:br>
            <a:r>
              <a:rPr lang="en-US" altLang="zh-TW" sz="1200" dirty="0">
                <a:solidFill>
                  <a:srgbClr val="FFFFFF"/>
                </a:solidFill>
              </a:rPr>
              <a:t>mobile.device=android.device2</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测试用例集</a:t>
            </a:r>
            <a:br>
              <a:rPr lang="zh-TW" altLang="en-US" sz="1200" dirty="0">
                <a:solidFill>
                  <a:srgbClr val="FFFFFF"/>
                </a:solidFill>
              </a:rPr>
            </a:br>
            <a:r>
              <a:rPr lang="en-US" altLang="zh-TW" sz="1200" dirty="0">
                <a:solidFill>
                  <a:srgbClr val="FFFFFF"/>
                </a:solidFill>
              </a:rPr>
              <a:t>cases.suite=ji_jin_search2.xml</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是否重置</a:t>
            </a:r>
            <a:r>
              <a:rPr lang="en-US" altLang="zh-TW" sz="1200" dirty="0">
                <a:solidFill>
                  <a:srgbClr val="FFFFFF"/>
                </a:solidFill>
              </a:rPr>
              <a:t>app</a:t>
            </a:r>
            <a:r>
              <a:rPr lang="zh-TW" altLang="en-US" sz="1200" dirty="0">
                <a:solidFill>
                  <a:srgbClr val="FFFFFF"/>
                </a:solidFill>
              </a:rPr>
              <a:t>，</a:t>
            </a:r>
            <a:r>
              <a:rPr lang="en-US" altLang="zh-TW" sz="1200" dirty="0">
                <a:solidFill>
                  <a:srgbClr val="FFFFFF"/>
                </a:solidFill>
              </a:rPr>
              <a:t>true</a:t>
            </a:r>
            <a:r>
              <a:rPr lang="zh-TW" altLang="en-US" sz="1200" dirty="0">
                <a:solidFill>
                  <a:srgbClr val="FFFFFF"/>
                </a:solidFill>
              </a:rPr>
              <a:t>不重置，</a:t>
            </a:r>
            <a:r>
              <a:rPr lang="en-US" altLang="zh-TW" sz="1200" dirty="0">
                <a:solidFill>
                  <a:srgbClr val="FFFFFF"/>
                </a:solidFill>
              </a:rPr>
              <a:t>false</a:t>
            </a:r>
            <a:r>
              <a:rPr lang="zh-TW" altLang="en-US" sz="1200" dirty="0">
                <a:solidFill>
                  <a:srgbClr val="FFFFFF"/>
                </a:solidFill>
              </a:rPr>
              <a:t>重置</a:t>
            </a:r>
            <a:br>
              <a:rPr lang="zh-TW" altLang="en-US" sz="1200" dirty="0">
                <a:solidFill>
                  <a:srgbClr val="FFFFFF"/>
                </a:solidFill>
              </a:rPr>
            </a:br>
            <a:r>
              <a:rPr lang="en-US" altLang="zh-TW" sz="1200" dirty="0">
                <a:solidFill>
                  <a:srgbClr val="FFFFFF"/>
                </a:solidFill>
              </a:rPr>
              <a:t>app.no.reset=true</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运行</a:t>
            </a:r>
            <a:r>
              <a:rPr lang="en-US" altLang="zh-TW" sz="1200" dirty="0">
                <a:solidFill>
                  <a:srgbClr val="FFFFFF"/>
                </a:solidFill>
              </a:rPr>
              <a:t>case</a:t>
            </a:r>
            <a:r>
              <a:rPr lang="zh-TW" altLang="en-US" sz="1200" dirty="0">
                <a:solidFill>
                  <a:srgbClr val="FFFFFF"/>
                </a:solidFill>
              </a:rPr>
              <a:t>优先级</a:t>
            </a:r>
            <a:r>
              <a:rPr lang="en-US" altLang="zh-TW" sz="1200" dirty="0">
                <a:solidFill>
                  <a:srgbClr val="FFFFFF"/>
                </a:solidFill>
              </a:rPr>
              <a:t>, 0</a:t>
            </a:r>
            <a:r>
              <a:rPr lang="zh-TW" altLang="en-US" sz="1200" dirty="0">
                <a:solidFill>
                  <a:srgbClr val="FFFFFF"/>
                </a:solidFill>
              </a:rPr>
              <a:t>表示运行所有用例，</a:t>
            </a:r>
            <a:r>
              <a:rPr lang="en-US" altLang="zh-TW" sz="1200" dirty="0">
                <a:solidFill>
                  <a:srgbClr val="FFFFFF"/>
                </a:solidFill>
              </a:rPr>
              <a:t>1</a:t>
            </a:r>
            <a:r>
              <a:rPr lang="zh-TW" altLang="en-US" sz="1200" dirty="0">
                <a:solidFill>
                  <a:srgbClr val="FFFFFF"/>
                </a:solidFill>
              </a:rPr>
              <a:t>表示仅运行优先级为</a:t>
            </a:r>
            <a:r>
              <a:rPr lang="en-US" altLang="zh-TW" sz="1200" dirty="0">
                <a:solidFill>
                  <a:srgbClr val="FFFFFF"/>
                </a:solidFill>
              </a:rPr>
              <a:t>1</a:t>
            </a:r>
            <a:r>
              <a:rPr lang="zh-TW" altLang="en-US" sz="1200" dirty="0">
                <a:solidFill>
                  <a:srgbClr val="FFFFFF"/>
                </a:solidFill>
              </a:rPr>
              <a:t>的用例，依次类推</a:t>
            </a:r>
            <a:br>
              <a:rPr lang="zh-TW" altLang="en-US" sz="1200" dirty="0">
                <a:solidFill>
                  <a:srgbClr val="FFFFFF"/>
                </a:solidFill>
              </a:rPr>
            </a:br>
            <a:r>
              <a:rPr lang="en-US" altLang="zh-TW" sz="1200" dirty="0">
                <a:solidFill>
                  <a:srgbClr val="FFFFFF"/>
                </a:solidFill>
              </a:rPr>
              <a:t>run.for.case.priority=0</a:t>
            </a:r>
            <a:br>
              <a:rPr lang="en-US" altLang="zh-TW" sz="1200" dirty="0">
                <a:solidFill>
                  <a:srgbClr val="FFFFFF"/>
                </a:solidFill>
              </a:rPr>
            </a:br>
            <a:r>
              <a:rPr lang="en-US" altLang="zh-TW" sz="1200" dirty="0">
                <a:solidFill>
                  <a:srgbClr val="FFFFFF"/>
                </a:solidFill>
              </a:rPr>
              <a:t/>
            </a:r>
            <a:br>
              <a:rPr lang="en-US" altLang="zh-TW" sz="1200" dirty="0">
                <a:solidFill>
                  <a:srgbClr val="FFFFFF"/>
                </a:solidFill>
              </a:rPr>
            </a:br>
            <a:r>
              <a:rPr lang="en-US" altLang="zh-TW" sz="1200" dirty="0">
                <a:solidFill>
                  <a:srgbClr val="FFFFFF"/>
                </a:solidFill>
              </a:rPr>
              <a:t>#</a:t>
            </a:r>
            <a:r>
              <a:rPr lang="zh-TW" altLang="en-US" sz="1200" dirty="0">
                <a:solidFill>
                  <a:srgbClr val="FFFFFF"/>
                </a:solidFill>
              </a:rPr>
              <a:t>测试人员</a:t>
            </a:r>
            <a:br>
              <a:rPr lang="zh-TW" altLang="en-US" sz="1200" dirty="0">
                <a:solidFill>
                  <a:srgbClr val="FFFFFF"/>
                </a:solidFill>
              </a:rPr>
            </a:br>
            <a:r>
              <a:rPr lang="en-US" altLang="zh-TW" sz="1200" dirty="0">
                <a:solidFill>
                  <a:srgbClr val="FFFFFF"/>
                </a:solidFill>
              </a:rPr>
              <a:t>test.executor=jiangcan159</a:t>
            </a:r>
          </a:p>
        </p:txBody>
      </p:sp>
    </p:spTree>
    <p:extLst>
      <p:ext uri="{BB962C8B-B14F-4D97-AF65-F5344CB8AC3E}">
        <p14:creationId xmlns:p14="http://schemas.microsoft.com/office/powerpoint/2010/main" val="1935207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旋转体">
  <a:themeElements>
    <a:clrScheme name="旋转体">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旋转体">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旋转体">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alpha val="43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2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旋转体.thmx</Template>
  <TotalTime>4830</TotalTime>
  <Words>939</Words>
  <Application>Microsoft Macintosh PowerPoint</Application>
  <PresentationFormat>全屏显示(4:3)</PresentationFormat>
  <Paragraphs>228</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Trebuchet MS</vt:lpstr>
      <vt:lpstr>Wingdings 2</vt:lpstr>
      <vt:lpstr>宋体</vt:lpstr>
      <vt:lpstr>新細明體</vt:lpstr>
      <vt:lpstr>旋转体</vt:lpstr>
      <vt:lpstr>可配置化移动UI自动化分享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可配置化移动UI自动化分享</dc:title>
  <dc:creator>jiangcan jiang</dc:creator>
  <cp:lastModifiedBy>Microsoft Office 用户</cp:lastModifiedBy>
  <cp:revision>175</cp:revision>
  <dcterms:created xsi:type="dcterms:W3CDTF">2017-06-09T01:49:55Z</dcterms:created>
  <dcterms:modified xsi:type="dcterms:W3CDTF">2017-06-13T15:44:08Z</dcterms:modified>
</cp:coreProperties>
</file>