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11" Type="http://schemas.openxmlformats.org/officeDocument/2006/relationships/slide" Target="slides/slide6.xml"/><Relationship Id="rId22" Type="http://schemas.openxmlformats.org/officeDocument/2006/relationships/font" Target="fonts/Ubuntu-italic.fntdata"/><Relationship Id="rId10" Type="http://schemas.openxmlformats.org/officeDocument/2006/relationships/slide" Target="slides/slide5.xml"/><Relationship Id="rId21" Type="http://schemas.openxmlformats.org/officeDocument/2006/relationships/font" Target="fonts/Ubuntu-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05c2ebf7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05c2ebf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05c2ebf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05c2ebf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05c2ebf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05c2ebf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05c2ebf7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05c2ebf7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5c2ebf7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05c2ebf7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05c2ebf7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05c2ebf7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05c2ebf7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05c2ebf7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05c2ebf7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05c2ebf7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05c2ebf7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05c2ebf7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05c2ebf7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05c2ebf7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05c2ebf7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05c2ebf7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05c2ebf7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05c2ebf7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05c2ebf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05c2ebf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colab.research.google.com/" TargetMode="External"/><Relationship Id="rId5" Type="http://schemas.openxmlformats.org/officeDocument/2006/relationships/hyperlink" Target="https://jupyter.org/try" TargetMode="External"/><Relationship Id="rId6" Type="http://schemas.openxmlformats.org/officeDocument/2006/relationships/hyperlink" Target="https://code.visualstudio.com/" TargetMode="External"/><Relationship Id="rId7" Type="http://schemas.openxmlformats.org/officeDocument/2006/relationships/hyperlink" Target="https://repli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6" name="Google Shape;56;p13"/>
          <p:cNvPicPr preferRelativeResize="0"/>
          <p:nvPr/>
        </p:nvPicPr>
        <p:blipFill>
          <a:blip r:embed="rId4">
            <a:alphaModFix/>
          </a:blip>
          <a:stretch>
            <a:fillRect/>
          </a:stretch>
        </p:blipFill>
        <p:spPr>
          <a:xfrm>
            <a:off x="489375" y="3137450"/>
            <a:ext cx="1590525" cy="140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rotWithShape="1">
          <a:blip r:embed="rId3">
            <a:alphaModFix/>
          </a:blip>
          <a:srcRect b="6244" l="0" r="0" t="0"/>
          <a:stretch/>
        </p:blipFill>
        <p:spPr>
          <a:xfrm>
            <a:off x="0" y="0"/>
            <a:ext cx="9144000" cy="4822450"/>
          </a:xfrm>
          <a:prstGeom prst="rect">
            <a:avLst/>
          </a:prstGeom>
          <a:noFill/>
          <a:ln>
            <a:noFill/>
          </a:ln>
        </p:spPr>
      </p:pic>
      <p:sp>
        <p:nvSpPr>
          <p:cNvPr id="107" name="Google Shape;107;p22"/>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nvPicPr>
        <p:blipFill rotWithShape="1">
          <a:blip r:embed="rId3">
            <a:alphaModFix/>
          </a:blip>
          <a:srcRect b="5900" l="0" r="0" t="0"/>
          <a:stretch/>
        </p:blipFill>
        <p:spPr>
          <a:xfrm>
            <a:off x="0" y="0"/>
            <a:ext cx="9144000" cy="4840000"/>
          </a:xfrm>
          <a:prstGeom prst="rect">
            <a:avLst/>
          </a:prstGeom>
          <a:noFill/>
          <a:ln>
            <a:noFill/>
          </a:ln>
        </p:spPr>
      </p:pic>
      <p:sp>
        <p:nvSpPr>
          <p:cNvPr id="113" name="Google Shape;113;p2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rotWithShape="1">
          <a:blip r:embed="rId3">
            <a:alphaModFix/>
          </a:blip>
          <a:srcRect b="5900" l="0" r="0" t="0"/>
          <a:stretch/>
        </p:blipFill>
        <p:spPr>
          <a:xfrm>
            <a:off x="0" y="0"/>
            <a:ext cx="9144000" cy="4840000"/>
          </a:xfrm>
          <a:prstGeom prst="rect">
            <a:avLst/>
          </a:prstGeom>
          <a:noFill/>
          <a:ln>
            <a:noFill/>
          </a:ln>
        </p:spPr>
      </p:pic>
      <p:sp>
        <p:nvSpPr>
          <p:cNvPr id="119" name="Google Shape;119;p24"/>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rotWithShape="1">
          <a:blip r:embed="rId3">
            <a:alphaModFix/>
          </a:blip>
          <a:srcRect b="5562" l="0" r="0" t="0"/>
          <a:stretch/>
        </p:blipFill>
        <p:spPr>
          <a:xfrm>
            <a:off x="0" y="0"/>
            <a:ext cx="9144000" cy="4857550"/>
          </a:xfrm>
          <a:prstGeom prst="rect">
            <a:avLst/>
          </a:prstGeom>
          <a:noFill/>
          <a:ln>
            <a:noFill/>
          </a:ln>
        </p:spPr>
      </p:pic>
      <p:sp>
        <p:nvSpPr>
          <p:cNvPr id="125" name="Google Shape;125;p25"/>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6" name="Google Shape;126;p25"/>
          <p:cNvSpPr txBox="1"/>
          <p:nvPr/>
        </p:nvSpPr>
        <p:spPr>
          <a:xfrm>
            <a:off x="831675" y="2487150"/>
            <a:ext cx="5581200" cy="17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Also: </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Google Colab </a:t>
            </a:r>
            <a:r>
              <a:rPr lang="en" sz="1800" u="sng">
                <a:solidFill>
                  <a:schemeClr val="hlink"/>
                </a:solidFill>
                <a:hlinkClick r:id="rId4"/>
              </a:rPr>
              <a:t>https://colab.research.google.com/</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Jupyter Notebooks </a:t>
            </a:r>
            <a:r>
              <a:rPr lang="en" sz="1800" u="sng">
                <a:solidFill>
                  <a:schemeClr val="hlink"/>
                </a:solidFill>
                <a:hlinkClick r:id="rId5"/>
              </a:rPr>
              <a:t>https://jupyter.org/try</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Visual Studio Code (My Favorite!) </a:t>
            </a:r>
            <a:r>
              <a:rPr lang="en" sz="1800" u="sng">
                <a:solidFill>
                  <a:schemeClr val="hlink"/>
                </a:solidFill>
                <a:hlinkClick r:id="rId6"/>
              </a:rPr>
              <a:t>https://code.visualstudio.com/</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Terminal (Search for Terminal)</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Replit </a:t>
            </a:r>
            <a:r>
              <a:rPr lang="en" sz="1800" u="sng">
                <a:solidFill>
                  <a:schemeClr val="hlink"/>
                </a:solidFill>
                <a:hlinkClick r:id="rId7"/>
              </a:rPr>
              <a:t>https://replit.com/~</a:t>
            </a:r>
            <a:r>
              <a:rPr lang="en" sz="1800">
                <a:solidFill>
                  <a:schemeClr val="dk2"/>
                </a:solidFill>
              </a:rPr>
              <a:t>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469350" y="-213325"/>
            <a:ext cx="8205300" cy="440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Ubuntu"/>
                <a:ea typeface="Ubuntu"/>
                <a:cs typeface="Ubuntu"/>
                <a:sym typeface="Ubuntu"/>
              </a:rPr>
              <a:t>Office Hours - 8PM to 9PM</a:t>
            </a:r>
            <a:endParaRPr b="1" sz="3000">
              <a:solidFill>
                <a:schemeClr val="dk2"/>
              </a:solidFill>
              <a:latin typeface="Ubuntu"/>
              <a:ea typeface="Ubuntu"/>
              <a:cs typeface="Ubuntu"/>
              <a:sym typeface="Ubuntu"/>
            </a:endParaRPr>
          </a:p>
        </p:txBody>
      </p:sp>
      <p:pic>
        <p:nvPicPr>
          <p:cNvPr id="132" name="Google Shape;132;p26"/>
          <p:cNvPicPr preferRelativeResize="0"/>
          <p:nvPr/>
        </p:nvPicPr>
        <p:blipFill>
          <a:blip r:embed="rId3">
            <a:alphaModFix/>
          </a:blip>
          <a:stretch>
            <a:fillRect/>
          </a:stretch>
        </p:blipFill>
        <p:spPr>
          <a:xfrm>
            <a:off x="960550" y="2344650"/>
            <a:ext cx="1468974" cy="1468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69475" y="409500"/>
            <a:ext cx="6416700" cy="47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Introductions | Welcome to Python</a:t>
            </a:r>
            <a:endParaRPr b="1"/>
          </a:p>
          <a:p>
            <a:pPr indent="0" lvl="0" marL="0" rtl="0" algn="l">
              <a:spcBef>
                <a:spcPts val="0"/>
              </a:spcBef>
              <a:spcAft>
                <a:spcPts val="0"/>
              </a:spcAft>
              <a:buNone/>
            </a:pPr>
            <a:r>
              <a:t/>
            </a:r>
            <a:endParaRPr b="1" sz="2300"/>
          </a:p>
          <a:p>
            <a:pPr indent="-374650" lvl="0" marL="457200" rtl="0" algn="l">
              <a:spcBef>
                <a:spcPts val="0"/>
              </a:spcBef>
              <a:spcAft>
                <a:spcPts val="0"/>
              </a:spcAft>
              <a:buSzPts val="2300"/>
              <a:buAutoNum type="arabicPeriod"/>
            </a:pPr>
            <a:r>
              <a:rPr lang="en" sz="2300"/>
              <a:t>Full Name </a:t>
            </a:r>
            <a:endParaRPr sz="2300"/>
          </a:p>
          <a:p>
            <a:pPr indent="-374650" lvl="0" marL="457200" rtl="0" algn="l">
              <a:spcBef>
                <a:spcPts val="0"/>
              </a:spcBef>
              <a:spcAft>
                <a:spcPts val="0"/>
              </a:spcAft>
              <a:buSzPts val="2300"/>
              <a:buAutoNum type="arabicPeriod"/>
            </a:pPr>
            <a:r>
              <a:rPr lang="en" sz="2300"/>
              <a:t>Current Career/Job </a:t>
            </a:r>
            <a:endParaRPr sz="2300"/>
          </a:p>
          <a:p>
            <a:pPr indent="-374650" lvl="0" marL="457200" rtl="0" algn="l">
              <a:spcBef>
                <a:spcPts val="0"/>
              </a:spcBef>
              <a:spcAft>
                <a:spcPts val="0"/>
              </a:spcAft>
              <a:buSzPts val="2300"/>
              <a:buAutoNum type="arabicPeriod"/>
            </a:pPr>
            <a:r>
              <a:rPr lang="en" sz="2300"/>
              <a:t>Dream Computing Project</a:t>
            </a:r>
            <a:endParaRPr sz="2300"/>
          </a:p>
          <a:p>
            <a:pPr indent="-374650" lvl="0" marL="457200" rtl="0" algn="l">
              <a:spcBef>
                <a:spcPts val="0"/>
              </a:spcBef>
              <a:spcAft>
                <a:spcPts val="0"/>
              </a:spcAft>
              <a:buSzPts val="2300"/>
              <a:buAutoNum type="arabicPeriod"/>
            </a:pPr>
            <a:r>
              <a:rPr lang="en" sz="2300"/>
              <a:t>Why Python?</a:t>
            </a:r>
            <a:endParaRPr sz="2300"/>
          </a:p>
          <a:p>
            <a:pPr indent="-374650" lvl="0" marL="457200" rtl="0" algn="l">
              <a:spcBef>
                <a:spcPts val="0"/>
              </a:spcBef>
              <a:spcAft>
                <a:spcPts val="0"/>
              </a:spcAft>
              <a:buSzPts val="2300"/>
              <a:buAutoNum type="arabicPeriod"/>
            </a:pPr>
            <a:r>
              <a:rPr lang="en" sz="2300"/>
              <a:t>Major Concerns for Learning Python</a:t>
            </a:r>
            <a:endParaRPr sz="2300"/>
          </a:p>
          <a:p>
            <a:pPr indent="0" lvl="0" marL="0" rtl="0" algn="l">
              <a:spcBef>
                <a:spcPts val="0"/>
              </a:spcBef>
              <a:spcAft>
                <a:spcPts val="0"/>
              </a:spcAft>
              <a:buNone/>
            </a:pPr>
            <a:r>
              <a:t/>
            </a:r>
            <a:endParaRPr b="1" sz="2300"/>
          </a:p>
          <a:p>
            <a:pPr indent="0" lvl="0" marL="0" rtl="0" algn="l">
              <a:spcBef>
                <a:spcPts val="0"/>
              </a:spcBef>
              <a:spcAft>
                <a:spcPts val="0"/>
              </a:spcAft>
              <a:buNone/>
            </a:pPr>
            <a:r>
              <a:t/>
            </a:r>
            <a:endParaRPr b="1" sz="2300"/>
          </a:p>
          <a:p>
            <a:pPr indent="0" lvl="0" marL="0" rtl="0" algn="l">
              <a:spcBef>
                <a:spcPts val="0"/>
              </a:spcBef>
              <a:spcAft>
                <a:spcPts val="0"/>
              </a:spcAft>
              <a:buNone/>
            </a:pPr>
            <a:r>
              <a:t/>
            </a:r>
            <a:endParaRPr b="1" sz="2300"/>
          </a:p>
        </p:txBody>
      </p:sp>
      <p:pic>
        <p:nvPicPr>
          <p:cNvPr id="62" name="Google Shape;62;p14"/>
          <p:cNvPicPr preferRelativeResize="0"/>
          <p:nvPr/>
        </p:nvPicPr>
        <p:blipFill>
          <a:blip r:embed="rId3">
            <a:alphaModFix/>
          </a:blip>
          <a:stretch>
            <a:fillRect/>
          </a:stretch>
        </p:blipFill>
        <p:spPr>
          <a:xfrm>
            <a:off x="5593200" y="838275"/>
            <a:ext cx="3876452" cy="38764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62325" y="817050"/>
            <a:ext cx="7908000" cy="3140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Ubuntu"/>
                <a:ea typeface="Ubuntu"/>
                <a:cs typeface="Ubuntu"/>
                <a:sym typeface="Ubuntu"/>
              </a:rPr>
              <a:t>Programming </a:t>
            </a:r>
            <a:r>
              <a:rPr lang="en" sz="2400">
                <a:solidFill>
                  <a:schemeClr val="dk1"/>
                </a:solidFill>
                <a:highlight>
                  <a:schemeClr val="lt1"/>
                </a:highlight>
                <a:latin typeface="Ubuntu"/>
                <a:ea typeface="Ubuntu"/>
                <a:cs typeface="Ubuntu"/>
                <a:sym typeface="Ubuntu"/>
              </a:rPr>
              <a:t>is the process of creating a set of instructions that tell a computer how to perform a task. It involves writing code in a programming language to solve problems or automate tasks. By programming, we can develop software, apps, and websites, or analyze and visualize data. It combines logic, creativity, and technology to turn ideas into functional digital solutions.</a:t>
            </a:r>
            <a:endParaRPr sz="2400">
              <a:solidFill>
                <a:schemeClr val="dk1"/>
              </a:solidFill>
              <a:highlight>
                <a:schemeClr val="lt1"/>
              </a:highlight>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618000" y="632250"/>
            <a:ext cx="7908000" cy="3879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Ubuntu"/>
                <a:ea typeface="Ubuntu"/>
                <a:cs typeface="Ubuntu"/>
                <a:sym typeface="Ubuntu"/>
              </a:rPr>
              <a:t>Python</a:t>
            </a:r>
            <a:r>
              <a:rPr lang="en" sz="2400">
                <a:solidFill>
                  <a:schemeClr val="dk1"/>
                </a:solidFill>
                <a:highlight>
                  <a:schemeClr val="lt1"/>
                </a:highlight>
                <a:latin typeface="Ubuntu"/>
                <a:ea typeface="Ubuntu"/>
                <a:cs typeface="Ubuntu"/>
                <a:sym typeface="Ubuntu"/>
              </a:rPr>
              <a:t> is a versatile and widely-used programming language known for its simplicity and readability. It supports multiple programming paradigms, including procedural, object-oriented, and functional programming. Python's extensive libraries and frameworks make it an excellent choice for web development, data analysis, artificial intelligence, scientific computing, and more. Its community-driven development ensures it remains modern and accessible to beginners and experts alike.</a:t>
            </a:r>
            <a:endParaRPr sz="2400">
              <a:solidFill>
                <a:schemeClr val="dk1"/>
              </a:solidFill>
              <a:highlight>
                <a:schemeClr val="lt1"/>
              </a:highlight>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384450" y="253250"/>
            <a:ext cx="8759700" cy="4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 1: Basic Arithmetic Calculator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#This program adds two numbers provided by the user</a:t>
            </a:r>
            <a:endParaRPr i="1"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#Get input from the user</a:t>
            </a:r>
            <a:endParaRPr i="1" sz="1800">
              <a:solidFill>
                <a:schemeClr val="dk2"/>
              </a:solidFill>
            </a:endParaRPr>
          </a:p>
          <a:p>
            <a:pPr indent="0" lvl="0" marL="0" rtl="0" algn="l">
              <a:spcBef>
                <a:spcPts val="0"/>
              </a:spcBef>
              <a:spcAft>
                <a:spcPts val="0"/>
              </a:spcAft>
              <a:buClr>
                <a:schemeClr val="dk1"/>
              </a:buClr>
              <a:buSzPts val="1100"/>
              <a:buFont typeface="Arial"/>
              <a:buNone/>
            </a:pPr>
            <a:r>
              <a:rPr lang="en" sz="1800">
                <a:solidFill>
                  <a:srgbClr val="FF0000"/>
                </a:solidFill>
              </a:rPr>
              <a:t>number1 = float(input("Enter first number: "))</a:t>
            </a:r>
            <a:endParaRPr sz="1800">
              <a:solidFill>
                <a:srgbClr val="FF0000"/>
              </a:solidFill>
            </a:endParaRPr>
          </a:p>
          <a:p>
            <a:pPr indent="0" lvl="0" marL="0" rtl="0" algn="l">
              <a:spcBef>
                <a:spcPts val="0"/>
              </a:spcBef>
              <a:spcAft>
                <a:spcPts val="0"/>
              </a:spcAft>
              <a:buClr>
                <a:schemeClr val="dk1"/>
              </a:buClr>
              <a:buSzPts val="1100"/>
              <a:buFont typeface="Arial"/>
              <a:buNone/>
            </a:pPr>
            <a:r>
              <a:rPr lang="en" sz="1800">
                <a:solidFill>
                  <a:srgbClr val="FF0000"/>
                </a:solidFill>
              </a:rPr>
              <a:t>number2 = float(input("Enter second number: "))</a:t>
            </a:r>
            <a:endParaRPr sz="1800">
              <a:solidFill>
                <a:srgbClr val="FF0000"/>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#Add the two numbers</a:t>
            </a:r>
            <a:endParaRPr i="1" sz="1800">
              <a:solidFill>
                <a:schemeClr val="dk2"/>
              </a:solidFill>
            </a:endParaRPr>
          </a:p>
          <a:p>
            <a:pPr indent="0" lvl="0" marL="0" rtl="0" algn="l">
              <a:spcBef>
                <a:spcPts val="0"/>
              </a:spcBef>
              <a:spcAft>
                <a:spcPts val="0"/>
              </a:spcAft>
              <a:buClr>
                <a:schemeClr val="dk1"/>
              </a:buClr>
              <a:buSzPts val="1100"/>
              <a:buFont typeface="Arial"/>
              <a:buNone/>
            </a:pPr>
            <a:r>
              <a:rPr lang="en" sz="1800">
                <a:solidFill>
                  <a:srgbClr val="FF0000"/>
                </a:solidFill>
              </a:rPr>
              <a:t>sum = number1 + number2</a:t>
            </a:r>
            <a:endParaRPr sz="1800">
              <a:solidFill>
                <a:srgbClr val="FF0000"/>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#Display the result</a:t>
            </a:r>
            <a:endParaRPr i="1" sz="1800">
              <a:solidFill>
                <a:schemeClr val="dk2"/>
              </a:solidFill>
            </a:endParaRPr>
          </a:p>
          <a:p>
            <a:pPr indent="0" lvl="0" marL="0" rtl="0" algn="l">
              <a:spcBef>
                <a:spcPts val="0"/>
              </a:spcBef>
              <a:spcAft>
                <a:spcPts val="0"/>
              </a:spcAft>
              <a:buNone/>
            </a:pPr>
            <a:r>
              <a:rPr lang="en" sz="1800">
                <a:solidFill>
                  <a:srgbClr val="FF0000"/>
                </a:solidFill>
              </a:rPr>
              <a:t>print("The sum of", number1, "and", number2, "is", sum)</a:t>
            </a:r>
            <a:endParaRPr b="1" sz="1800">
              <a:solidFill>
                <a:srgbClr val="FF0000"/>
              </a:solidFill>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384450" y="253250"/>
            <a:ext cx="8759700" cy="4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 2: Email Address Validator</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rgbClr val="FF0000"/>
                </a:solidFill>
              </a:rPr>
              <a:t>import re</a:t>
            </a:r>
            <a:endParaRPr sz="1800">
              <a:solidFill>
                <a:srgbClr val="FF0000"/>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i="1" lang="en" sz="1800">
                <a:solidFill>
                  <a:schemeClr val="dk2"/>
                </a:solidFill>
              </a:rPr>
              <a:t>#Function to validate an email address using regular expressions</a:t>
            </a:r>
            <a:endParaRPr i="1" sz="1800">
              <a:solidFill>
                <a:schemeClr val="dk2"/>
              </a:solidFill>
            </a:endParaRPr>
          </a:p>
          <a:p>
            <a:pPr indent="0" lvl="0" marL="0" rtl="0" algn="l">
              <a:spcBef>
                <a:spcPts val="0"/>
              </a:spcBef>
              <a:spcAft>
                <a:spcPts val="0"/>
              </a:spcAft>
              <a:buNone/>
            </a:pPr>
            <a:r>
              <a:rPr lang="en" sz="1800">
                <a:solidFill>
                  <a:srgbClr val="FF0000"/>
                </a:solidFill>
              </a:rPr>
              <a:t>def validate_email(email):</a:t>
            </a:r>
            <a:endParaRPr sz="1800">
              <a:solidFill>
                <a:srgbClr val="FF0000"/>
              </a:solidFill>
            </a:endParaRPr>
          </a:p>
          <a:p>
            <a:pPr indent="0" lvl="0" marL="0" rtl="0" algn="l">
              <a:spcBef>
                <a:spcPts val="0"/>
              </a:spcBef>
              <a:spcAft>
                <a:spcPts val="0"/>
              </a:spcAft>
              <a:buNone/>
            </a:pPr>
            <a:r>
              <a:rPr lang="en" sz="1800">
                <a:solidFill>
                  <a:srgbClr val="FF0000"/>
                </a:solidFill>
              </a:rPr>
              <a:t>    pattern = r'^[a-z0-9._%+-]+@[a-z0-9.-]+\.[a-z]{2,}$'</a:t>
            </a:r>
            <a:endParaRPr sz="1800">
              <a:solidFill>
                <a:srgbClr val="FF0000"/>
              </a:solidFill>
            </a:endParaRPr>
          </a:p>
          <a:p>
            <a:pPr indent="0" lvl="0" marL="0" rtl="0" algn="l">
              <a:spcBef>
                <a:spcPts val="0"/>
              </a:spcBef>
              <a:spcAft>
                <a:spcPts val="0"/>
              </a:spcAft>
              <a:buNone/>
            </a:pPr>
            <a:r>
              <a:rPr lang="en" sz="1800">
                <a:solidFill>
                  <a:srgbClr val="FF0000"/>
                </a:solidFill>
              </a:rPr>
              <a:t>    if re.match(pattern, email):</a:t>
            </a:r>
            <a:endParaRPr sz="1800">
              <a:solidFill>
                <a:srgbClr val="FF0000"/>
              </a:solidFill>
            </a:endParaRPr>
          </a:p>
          <a:p>
            <a:pPr indent="0" lvl="0" marL="0" rtl="0" algn="l">
              <a:spcBef>
                <a:spcPts val="0"/>
              </a:spcBef>
              <a:spcAft>
                <a:spcPts val="0"/>
              </a:spcAft>
              <a:buNone/>
            </a:pPr>
            <a:r>
              <a:rPr lang="en" sz="1800">
                <a:solidFill>
                  <a:srgbClr val="FF0000"/>
                </a:solidFill>
              </a:rPr>
              <a:t>        return "Valid Email"</a:t>
            </a:r>
            <a:endParaRPr sz="1800">
              <a:solidFill>
                <a:srgbClr val="FF0000"/>
              </a:solidFill>
            </a:endParaRPr>
          </a:p>
          <a:p>
            <a:pPr indent="0" lvl="0" marL="0" rtl="0" algn="l">
              <a:spcBef>
                <a:spcPts val="0"/>
              </a:spcBef>
              <a:spcAft>
                <a:spcPts val="0"/>
              </a:spcAft>
              <a:buNone/>
            </a:pPr>
            <a:r>
              <a:rPr lang="en" sz="1800">
                <a:solidFill>
                  <a:srgbClr val="FF0000"/>
                </a:solidFill>
              </a:rPr>
              <a:t>    else:</a:t>
            </a:r>
            <a:endParaRPr sz="1800">
              <a:solidFill>
                <a:srgbClr val="FF0000"/>
              </a:solidFill>
            </a:endParaRPr>
          </a:p>
          <a:p>
            <a:pPr indent="0" lvl="0" marL="0" rtl="0" algn="l">
              <a:spcBef>
                <a:spcPts val="0"/>
              </a:spcBef>
              <a:spcAft>
                <a:spcPts val="0"/>
              </a:spcAft>
              <a:buNone/>
            </a:pPr>
            <a:r>
              <a:rPr lang="en" sz="1800">
                <a:solidFill>
                  <a:srgbClr val="FF0000"/>
                </a:solidFill>
              </a:rPr>
              <a:t>        return "Invalid Email"</a:t>
            </a:r>
            <a:endParaRPr sz="1800">
              <a:solidFill>
                <a:srgbClr val="FF0000"/>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i="1" lang="en" sz="1800">
                <a:solidFill>
                  <a:schemeClr val="dk2"/>
                </a:solidFill>
              </a:rPr>
              <a:t>#Example usage</a:t>
            </a:r>
            <a:endParaRPr i="1" sz="1800">
              <a:solidFill>
                <a:schemeClr val="dk2"/>
              </a:solidFill>
            </a:endParaRPr>
          </a:p>
          <a:p>
            <a:pPr indent="0" lvl="0" marL="0" rtl="0" algn="l">
              <a:spcBef>
                <a:spcPts val="0"/>
              </a:spcBef>
              <a:spcAft>
                <a:spcPts val="0"/>
              </a:spcAft>
              <a:buNone/>
            </a:pPr>
            <a:r>
              <a:rPr lang="en" sz="1800">
                <a:solidFill>
                  <a:srgbClr val="FF0000"/>
                </a:solidFill>
              </a:rPr>
              <a:t>email_input = input("Enter an email address to validate: ")</a:t>
            </a:r>
            <a:endParaRPr sz="1800">
              <a:solidFill>
                <a:srgbClr val="FF0000"/>
              </a:solidFill>
            </a:endParaRPr>
          </a:p>
          <a:p>
            <a:pPr indent="0" lvl="0" marL="0" rtl="0" algn="l">
              <a:spcBef>
                <a:spcPts val="0"/>
              </a:spcBef>
              <a:spcAft>
                <a:spcPts val="0"/>
              </a:spcAft>
              <a:buNone/>
            </a:pPr>
            <a:r>
              <a:rPr lang="en" sz="1800">
                <a:solidFill>
                  <a:srgbClr val="FF0000"/>
                </a:solidFill>
              </a:rPr>
              <a:t>result = validate_email(email_input)</a:t>
            </a:r>
            <a:endParaRPr sz="1800">
              <a:solidFill>
                <a:srgbClr val="FF0000"/>
              </a:solidFill>
            </a:endParaRPr>
          </a:p>
          <a:p>
            <a:pPr indent="0" lvl="0" marL="0" rtl="0" algn="l">
              <a:spcBef>
                <a:spcPts val="0"/>
              </a:spcBef>
              <a:spcAft>
                <a:spcPts val="0"/>
              </a:spcAft>
              <a:buNone/>
            </a:pPr>
            <a:r>
              <a:rPr lang="en" sz="1800">
                <a:solidFill>
                  <a:srgbClr val="FF0000"/>
                </a:solidFill>
              </a:rPr>
              <a:t>print(result)</a:t>
            </a:r>
            <a:endParaRPr i="1" sz="1800">
              <a:solidFill>
                <a:srgbClr val="FF0000"/>
              </a:solidFill>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342025" y="235350"/>
            <a:ext cx="5077800" cy="47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Example 3: Sales Report Summary</a:t>
            </a:r>
            <a:endParaRPr b="1" sz="1600">
              <a:solidFill>
                <a:schemeClr val="dk2"/>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i="1" lang="en" sz="1600">
                <a:solidFill>
                  <a:schemeClr val="dk1"/>
                </a:solidFill>
              </a:rPr>
              <a:t>#This program reads sales data from a text file, calculates total and average sales, and prints a summary</a:t>
            </a:r>
            <a:endParaRPr b="1" sz="1600">
              <a:solidFill>
                <a:schemeClr val="dk1"/>
              </a:solidFill>
            </a:endParaRPr>
          </a:p>
          <a:p>
            <a:pPr indent="0" lvl="0" marL="0" rtl="0" algn="l">
              <a:spcBef>
                <a:spcPts val="0"/>
              </a:spcBef>
              <a:spcAft>
                <a:spcPts val="0"/>
              </a:spcAft>
              <a:buNone/>
            </a:pPr>
            <a:r>
              <a:rPr lang="en" sz="1600">
                <a:solidFill>
                  <a:srgbClr val="FF0000"/>
                </a:solidFill>
              </a:rPr>
              <a:t>def read_sales_data(filename):</a:t>
            </a:r>
            <a:endParaRPr sz="1600">
              <a:solidFill>
                <a:srgbClr val="FF0000"/>
              </a:solidFill>
            </a:endParaRPr>
          </a:p>
          <a:p>
            <a:pPr indent="0" lvl="0" marL="0" rtl="0" algn="l">
              <a:spcBef>
                <a:spcPts val="0"/>
              </a:spcBef>
              <a:spcAft>
                <a:spcPts val="0"/>
              </a:spcAft>
              <a:buNone/>
            </a:pPr>
            <a:r>
              <a:rPr lang="en" sz="1600">
                <a:solidFill>
                  <a:srgbClr val="FF0000"/>
                </a:solidFill>
              </a:rPr>
              <a:t>    sales = []</a:t>
            </a:r>
            <a:endParaRPr sz="1600">
              <a:solidFill>
                <a:srgbClr val="FF0000"/>
              </a:solidFill>
            </a:endParaRPr>
          </a:p>
          <a:p>
            <a:pPr indent="0" lvl="0" marL="0" rtl="0" algn="l">
              <a:spcBef>
                <a:spcPts val="0"/>
              </a:spcBef>
              <a:spcAft>
                <a:spcPts val="0"/>
              </a:spcAft>
              <a:buNone/>
            </a:pPr>
            <a:r>
              <a:rPr lang="en" sz="1600">
                <a:solidFill>
                  <a:srgbClr val="FF0000"/>
                </a:solidFill>
              </a:rPr>
              <a:t>    with open(filename, 'r') as file:</a:t>
            </a:r>
            <a:endParaRPr sz="1600">
              <a:solidFill>
                <a:srgbClr val="FF0000"/>
              </a:solidFill>
            </a:endParaRPr>
          </a:p>
          <a:p>
            <a:pPr indent="0" lvl="0" marL="0" rtl="0" algn="l">
              <a:spcBef>
                <a:spcPts val="0"/>
              </a:spcBef>
              <a:spcAft>
                <a:spcPts val="0"/>
              </a:spcAft>
              <a:buNone/>
            </a:pPr>
            <a:r>
              <a:rPr lang="en" sz="1600">
                <a:solidFill>
                  <a:srgbClr val="FF0000"/>
                </a:solidFill>
              </a:rPr>
              <a:t>        for line in file:</a:t>
            </a:r>
            <a:endParaRPr sz="1600">
              <a:solidFill>
                <a:srgbClr val="FF0000"/>
              </a:solidFill>
            </a:endParaRPr>
          </a:p>
          <a:p>
            <a:pPr indent="0" lvl="0" marL="0" rtl="0" algn="l">
              <a:spcBef>
                <a:spcPts val="0"/>
              </a:spcBef>
              <a:spcAft>
                <a:spcPts val="0"/>
              </a:spcAft>
              <a:buNone/>
            </a:pPr>
            <a:r>
              <a:rPr lang="en" sz="1600">
                <a:solidFill>
                  <a:schemeClr val="dk1"/>
                </a:solidFill>
              </a:rPr>
              <a:t>            </a:t>
            </a:r>
            <a:r>
              <a:rPr i="1" lang="en" sz="1600">
                <a:solidFill>
                  <a:schemeClr val="dk1"/>
                </a:solidFill>
              </a:rPr>
              <a:t>#Convert each line to a float and add to the list</a:t>
            </a:r>
            <a:endParaRPr i="1" sz="1600">
              <a:solidFill>
                <a:schemeClr val="dk1"/>
              </a:solidFill>
            </a:endParaRPr>
          </a:p>
          <a:p>
            <a:pPr indent="0" lvl="0" marL="0" rtl="0" algn="l">
              <a:spcBef>
                <a:spcPts val="0"/>
              </a:spcBef>
              <a:spcAft>
                <a:spcPts val="0"/>
              </a:spcAft>
              <a:buNone/>
            </a:pPr>
            <a:r>
              <a:rPr lang="en" sz="1600">
                <a:solidFill>
                  <a:schemeClr val="dk1"/>
                </a:solidFill>
              </a:rPr>
              <a:t>           </a:t>
            </a:r>
            <a:r>
              <a:rPr lang="en" sz="1600">
                <a:solidFill>
                  <a:srgbClr val="FF0000"/>
                </a:solidFill>
              </a:rPr>
              <a:t> sales.append(float(line.strip()))</a:t>
            </a:r>
            <a:endParaRPr sz="1600">
              <a:solidFill>
                <a:srgbClr val="FF0000"/>
              </a:solidFill>
            </a:endParaRPr>
          </a:p>
          <a:p>
            <a:pPr indent="0" lvl="0" marL="0" rtl="0" algn="l">
              <a:spcBef>
                <a:spcPts val="0"/>
              </a:spcBef>
              <a:spcAft>
                <a:spcPts val="0"/>
              </a:spcAft>
              <a:buNone/>
            </a:pPr>
            <a:r>
              <a:rPr lang="en" sz="1600">
                <a:solidFill>
                  <a:srgbClr val="FF0000"/>
                </a:solidFill>
              </a:rPr>
              <a:t>    return sales</a:t>
            </a:r>
            <a:endParaRPr sz="1600">
              <a:solidFill>
                <a:srgbClr val="FF0000"/>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rgbClr val="FF0000"/>
                </a:solidFill>
              </a:rPr>
              <a:t>def calculate_summary(sales):</a:t>
            </a:r>
            <a:endParaRPr sz="1600">
              <a:solidFill>
                <a:srgbClr val="FF0000"/>
              </a:solidFill>
            </a:endParaRPr>
          </a:p>
          <a:p>
            <a:pPr indent="0" lvl="0" marL="0" rtl="0" algn="l">
              <a:spcBef>
                <a:spcPts val="0"/>
              </a:spcBef>
              <a:spcAft>
                <a:spcPts val="0"/>
              </a:spcAft>
              <a:buNone/>
            </a:pPr>
            <a:r>
              <a:rPr lang="en" sz="1600">
                <a:solidFill>
                  <a:srgbClr val="FF0000"/>
                </a:solidFill>
              </a:rPr>
              <a:t>    total_sales = sum(sales)</a:t>
            </a:r>
            <a:endParaRPr sz="1600">
              <a:solidFill>
                <a:srgbClr val="FF0000"/>
              </a:solidFill>
            </a:endParaRPr>
          </a:p>
          <a:p>
            <a:pPr indent="0" lvl="0" marL="0" rtl="0" algn="l">
              <a:spcBef>
                <a:spcPts val="0"/>
              </a:spcBef>
              <a:spcAft>
                <a:spcPts val="0"/>
              </a:spcAft>
              <a:buNone/>
            </a:pPr>
            <a:r>
              <a:rPr lang="en" sz="1600">
                <a:solidFill>
                  <a:srgbClr val="FF0000"/>
                </a:solidFill>
              </a:rPr>
              <a:t>    average_sales = total_sales / len(sales)</a:t>
            </a:r>
            <a:endParaRPr sz="1600">
              <a:solidFill>
                <a:srgbClr val="FF0000"/>
              </a:solidFill>
            </a:endParaRPr>
          </a:p>
          <a:p>
            <a:pPr indent="0" lvl="0" marL="0" rtl="0" algn="l">
              <a:spcBef>
                <a:spcPts val="0"/>
              </a:spcBef>
              <a:spcAft>
                <a:spcPts val="0"/>
              </a:spcAft>
              <a:buNone/>
            </a:pPr>
            <a:r>
              <a:rPr lang="en" sz="1600">
                <a:solidFill>
                  <a:srgbClr val="FF0000"/>
                </a:solidFill>
              </a:rPr>
              <a:t>    return total_sales, average_sales</a:t>
            </a:r>
            <a:endParaRPr sz="1600">
              <a:solidFill>
                <a:srgbClr val="FF0000"/>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b="1" sz="1600">
              <a:solidFill>
                <a:schemeClr val="dk1"/>
              </a:solidFill>
            </a:endParaRPr>
          </a:p>
        </p:txBody>
      </p:sp>
      <p:sp>
        <p:nvSpPr>
          <p:cNvPr id="88" name="Google Shape;88;p19"/>
          <p:cNvSpPr txBox="1"/>
          <p:nvPr/>
        </p:nvSpPr>
        <p:spPr>
          <a:xfrm>
            <a:off x="5553825" y="0"/>
            <a:ext cx="35901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1"/>
                </a:solidFill>
              </a:rPr>
              <a:t>#Main function to handle the workflow</a:t>
            </a:r>
            <a:endParaRPr i="1" sz="1800">
              <a:solidFill>
                <a:schemeClr val="dk1"/>
              </a:solidFill>
            </a:endParaRPr>
          </a:p>
          <a:p>
            <a:pPr indent="0" lvl="0" marL="0" rtl="0" algn="l">
              <a:spcBef>
                <a:spcPts val="0"/>
              </a:spcBef>
              <a:spcAft>
                <a:spcPts val="0"/>
              </a:spcAft>
              <a:buNone/>
            </a:pPr>
            <a:r>
              <a:rPr lang="en" sz="1800">
                <a:solidFill>
                  <a:srgbClr val="FF0000"/>
                </a:solidFill>
              </a:rPr>
              <a:t>def main():</a:t>
            </a:r>
            <a:endParaRPr sz="1800">
              <a:solidFill>
                <a:srgbClr val="FF0000"/>
              </a:solidFill>
            </a:endParaRPr>
          </a:p>
          <a:p>
            <a:pPr indent="0" lvl="0" marL="0" rtl="0" algn="l">
              <a:spcBef>
                <a:spcPts val="0"/>
              </a:spcBef>
              <a:spcAft>
                <a:spcPts val="0"/>
              </a:spcAft>
              <a:buNone/>
            </a:pPr>
            <a:r>
              <a:rPr lang="en" sz="1800">
                <a:solidFill>
                  <a:srgbClr val="FF0000"/>
                </a:solidFill>
              </a:rPr>
              <a:t>    sales_data = read_sales_data('sales_data.txt')</a:t>
            </a:r>
            <a:endParaRPr sz="1800">
              <a:solidFill>
                <a:srgbClr val="FF0000"/>
              </a:solidFill>
            </a:endParaRPr>
          </a:p>
          <a:p>
            <a:pPr indent="0" lvl="0" marL="0" rtl="0" algn="l">
              <a:spcBef>
                <a:spcPts val="0"/>
              </a:spcBef>
              <a:spcAft>
                <a:spcPts val="0"/>
              </a:spcAft>
              <a:buNone/>
            </a:pPr>
            <a:r>
              <a:rPr lang="en" sz="1800">
                <a:solidFill>
                  <a:srgbClr val="FF0000"/>
                </a:solidFill>
              </a:rPr>
              <a:t>    total, average = calculate_summary(sales_data)</a:t>
            </a:r>
            <a:endParaRPr sz="1800">
              <a:solidFill>
                <a:srgbClr val="FF0000"/>
              </a:solidFill>
            </a:endParaRPr>
          </a:p>
          <a:p>
            <a:pPr indent="0" lvl="0" marL="0" rtl="0" algn="l">
              <a:spcBef>
                <a:spcPts val="0"/>
              </a:spcBef>
              <a:spcAft>
                <a:spcPts val="0"/>
              </a:spcAft>
              <a:buNone/>
            </a:pPr>
            <a:r>
              <a:rPr lang="en" sz="1800">
                <a:solidFill>
                  <a:srgbClr val="FF0000"/>
                </a:solidFill>
              </a:rPr>
              <a:t>    print(f"Total Sales: ${total:.2f}")</a:t>
            </a:r>
            <a:endParaRPr sz="1800">
              <a:solidFill>
                <a:srgbClr val="FF0000"/>
              </a:solidFill>
            </a:endParaRPr>
          </a:p>
          <a:p>
            <a:pPr indent="0" lvl="0" marL="0" rtl="0" algn="l">
              <a:spcBef>
                <a:spcPts val="0"/>
              </a:spcBef>
              <a:spcAft>
                <a:spcPts val="0"/>
              </a:spcAft>
              <a:buNone/>
            </a:pPr>
            <a:r>
              <a:rPr lang="en" sz="1800">
                <a:solidFill>
                  <a:srgbClr val="FF0000"/>
                </a:solidFill>
              </a:rPr>
              <a:t>    print(f"Average Sale: ${average:.2f}")</a:t>
            </a:r>
            <a:endParaRPr sz="1800">
              <a:solidFill>
                <a:srgbClr val="FF0000"/>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i="1" lang="en" sz="1800">
                <a:solidFill>
                  <a:schemeClr val="dk1"/>
                </a:solidFill>
              </a:rPr>
              <a:t>#This line will run the main function when the script is executed</a:t>
            </a:r>
            <a:endParaRPr i="1" sz="1800">
              <a:solidFill>
                <a:schemeClr val="dk1"/>
              </a:solidFill>
            </a:endParaRPr>
          </a:p>
          <a:p>
            <a:pPr indent="0" lvl="0" marL="0" rtl="0" algn="l">
              <a:spcBef>
                <a:spcPts val="0"/>
              </a:spcBef>
              <a:spcAft>
                <a:spcPts val="0"/>
              </a:spcAft>
              <a:buNone/>
            </a:pPr>
            <a:r>
              <a:rPr lang="en" sz="1800">
                <a:solidFill>
                  <a:srgbClr val="FF0000"/>
                </a:solidFill>
              </a:rPr>
              <a:t>if __name__ == "__main__":</a:t>
            </a:r>
            <a:endParaRPr sz="1800">
              <a:solidFill>
                <a:srgbClr val="FF0000"/>
              </a:solidFill>
            </a:endParaRPr>
          </a:p>
          <a:p>
            <a:pPr indent="0" lvl="0" marL="0" rtl="0" algn="l">
              <a:spcBef>
                <a:spcPts val="0"/>
              </a:spcBef>
              <a:spcAft>
                <a:spcPts val="0"/>
              </a:spcAft>
              <a:buNone/>
            </a:pPr>
            <a:r>
              <a:rPr lang="en" sz="1800">
                <a:solidFill>
                  <a:srgbClr val="FF0000"/>
                </a:solidFill>
              </a:rPr>
              <a:t>    main()</a:t>
            </a:r>
            <a:endParaRPr sz="1800">
              <a:solidFill>
                <a:srgbClr val="FF0000"/>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b="1"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subTitle"/>
          </p:nvPr>
        </p:nvSpPr>
        <p:spPr>
          <a:xfrm>
            <a:off x="69475" y="409500"/>
            <a:ext cx="6416700" cy="32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Welcome to Python | Class Set-Up</a:t>
            </a:r>
            <a:endParaRPr b="1"/>
          </a:p>
          <a:p>
            <a:pPr indent="0" lvl="0" marL="0" rtl="0" algn="l">
              <a:spcBef>
                <a:spcPts val="0"/>
              </a:spcBef>
              <a:spcAft>
                <a:spcPts val="0"/>
              </a:spcAft>
              <a:buNone/>
            </a:pPr>
            <a:r>
              <a:t/>
            </a:r>
            <a:endParaRPr b="1" sz="2000"/>
          </a:p>
          <a:p>
            <a:pPr indent="-355600" lvl="0" marL="457200" rtl="0" algn="l">
              <a:spcBef>
                <a:spcPts val="0"/>
              </a:spcBef>
              <a:spcAft>
                <a:spcPts val="0"/>
              </a:spcAft>
              <a:buSzPts val="2000"/>
              <a:buAutoNum type="arabicPeriod"/>
            </a:pPr>
            <a:r>
              <a:rPr lang="en" sz="2000"/>
              <a:t>10 Weekly Mini-Projects (25%)</a:t>
            </a:r>
            <a:r>
              <a:rPr lang="en" sz="2000"/>
              <a:t> </a:t>
            </a:r>
            <a:endParaRPr sz="2000"/>
          </a:p>
          <a:p>
            <a:pPr indent="-355600" lvl="0" marL="457200" rtl="0" algn="l">
              <a:spcBef>
                <a:spcPts val="0"/>
              </a:spcBef>
              <a:spcAft>
                <a:spcPts val="0"/>
              </a:spcAft>
              <a:buSzPts val="2000"/>
              <a:buAutoNum type="arabicPeriod"/>
            </a:pPr>
            <a:r>
              <a:rPr lang="en" sz="2000"/>
              <a:t>10 Weekly </a:t>
            </a:r>
            <a:r>
              <a:rPr lang="en" sz="2000"/>
              <a:t>Quizzes</a:t>
            </a:r>
            <a:r>
              <a:rPr lang="en" sz="2000"/>
              <a:t> (25%)</a:t>
            </a:r>
            <a:endParaRPr sz="2000"/>
          </a:p>
          <a:p>
            <a:pPr indent="-355600" lvl="0" marL="457200" rtl="0" algn="l">
              <a:spcBef>
                <a:spcPts val="0"/>
              </a:spcBef>
              <a:spcAft>
                <a:spcPts val="0"/>
              </a:spcAft>
              <a:buSzPts val="2000"/>
              <a:buAutoNum type="arabicPeriod"/>
            </a:pPr>
            <a:r>
              <a:rPr lang="en" sz="2000"/>
              <a:t>5 </a:t>
            </a:r>
            <a:r>
              <a:rPr lang="en" sz="2000"/>
              <a:t>Pre-Project Quizzes </a:t>
            </a:r>
            <a:r>
              <a:rPr lang="en" sz="2000"/>
              <a:t>(10%)</a:t>
            </a:r>
            <a:endParaRPr sz="2000"/>
          </a:p>
          <a:p>
            <a:pPr indent="-355600" lvl="0" marL="457200" rtl="0" algn="l">
              <a:spcBef>
                <a:spcPts val="0"/>
              </a:spcBef>
              <a:spcAft>
                <a:spcPts val="0"/>
              </a:spcAft>
              <a:buSzPts val="2000"/>
              <a:buAutoNum type="arabicPeriod"/>
            </a:pPr>
            <a:r>
              <a:rPr lang="en" sz="2000"/>
              <a:t>1 Final Capstone Project (40%)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id="94" name="Google Shape;94;p20"/>
          <p:cNvPicPr preferRelativeResize="0"/>
          <p:nvPr/>
        </p:nvPicPr>
        <p:blipFill>
          <a:blip r:embed="rId3">
            <a:alphaModFix/>
          </a:blip>
          <a:stretch>
            <a:fillRect/>
          </a:stretch>
        </p:blipFill>
        <p:spPr>
          <a:xfrm>
            <a:off x="5446500" y="838275"/>
            <a:ext cx="3876452" cy="3876452"/>
          </a:xfrm>
          <a:prstGeom prst="rect">
            <a:avLst/>
          </a:prstGeom>
          <a:noFill/>
          <a:ln>
            <a:noFill/>
          </a:ln>
        </p:spPr>
      </p:pic>
      <p:sp>
        <p:nvSpPr>
          <p:cNvPr id="95" name="Google Shape;95;p20"/>
          <p:cNvSpPr txBox="1"/>
          <p:nvPr/>
        </p:nvSpPr>
        <p:spPr>
          <a:xfrm>
            <a:off x="0" y="4435500"/>
            <a:ext cx="7712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rgbClr val="FF0000"/>
                </a:solidFill>
              </a:rPr>
              <a:t>Module 1</a:t>
            </a:r>
            <a:r>
              <a:rPr b="1" lang="en" sz="1700">
                <a:solidFill>
                  <a:srgbClr val="FF0000"/>
                </a:solidFill>
              </a:rPr>
              <a:t> Assignment and Quiz drops Wednesday </a:t>
            </a:r>
            <a:br>
              <a:rPr b="1" lang="en" sz="1700">
                <a:solidFill>
                  <a:srgbClr val="FF0000"/>
                </a:solidFill>
              </a:rPr>
            </a:br>
            <a:r>
              <a:rPr b="1" lang="en" sz="1700">
                <a:solidFill>
                  <a:srgbClr val="FF0000"/>
                </a:solidFill>
              </a:rPr>
              <a:t>at 9AM EST. It will be due Sunday at 11:59PM EST.</a:t>
            </a:r>
            <a:endParaRPr b="1" sz="17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5562" l="0" r="0" t="0"/>
          <a:stretch/>
        </p:blipFill>
        <p:spPr>
          <a:xfrm>
            <a:off x="0" y="0"/>
            <a:ext cx="9144000" cy="4857550"/>
          </a:xfrm>
          <a:prstGeom prst="rect">
            <a:avLst/>
          </a:prstGeom>
          <a:noFill/>
          <a:ln>
            <a:noFill/>
          </a:ln>
        </p:spPr>
      </p:pic>
      <p:sp>
        <p:nvSpPr>
          <p:cNvPr id="101" name="Google Shape;101;p21"/>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