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p:cViewPr varScale="1">
        <p:scale>
          <a:sx n="137" d="100"/>
          <a:sy n="137" d="100"/>
        </p:scale>
        <p:origin x="92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95f77361b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195f77361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195f77361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195f77361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195f77361b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195f77361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273a0047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273a004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95f77361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95f7736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273a00473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273a0047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273a00473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273a0047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95f77361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195f77361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113eb8b442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113eb8b4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95f77361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95f77361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273a0047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273a0047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ube.com/watch?v=NaNd4cE1BCQ"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R3xHRSMCG5g&amp;t=0s" TargetMode="External"/><Relationship Id="rId7"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www.youtube.com/watch?v=W2IOoqdAdGg" TargetMode="External"/><Relationship Id="rId5" Type="http://schemas.openxmlformats.org/officeDocument/2006/relationships/hyperlink" Target="https://www.youtube.com/watch?v=8UZgTNxuKzY&amp;t=0s" TargetMode="External"/><Relationship Id="rId4" Type="http://schemas.openxmlformats.org/officeDocument/2006/relationships/hyperlink" Target="https://www.youtube.com/watch?v=6XLJ7TZXSPg&amp;t=0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QFyM3w95fXI"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Fintech &amp; Fraud Detection </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lnSpc>
                <a:spcPct val="115000"/>
              </a:lnSpc>
              <a:spcBef>
                <a:spcPts val="700"/>
              </a:spcBef>
              <a:spcAft>
                <a:spcPts val="0"/>
              </a:spcAft>
              <a:buNone/>
            </a:pPr>
            <a:r>
              <a:rPr lang="en" sz="1800" b="1">
                <a:solidFill>
                  <a:srgbClr val="2A1A00"/>
                </a:solidFill>
              </a:rPr>
              <a:t>CUNY LaGuardia Community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2: Discussion</a:t>
            </a:r>
            <a:endParaRPr/>
          </a:p>
        </p:txBody>
      </p:sp>
      <p:sp>
        <p:nvSpPr>
          <p:cNvPr id="120" name="Google Shape;120;p22"/>
          <p:cNvSpPr txBox="1">
            <a:spLocks noGrp="1"/>
          </p:cNvSpPr>
          <p:nvPr>
            <p:ph type="body" idx="1"/>
          </p:nvPr>
        </p:nvSpPr>
        <p:spPr>
          <a:xfrm>
            <a:off x="311700" y="11701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chemeClr val="dk1"/>
                </a:solidFill>
              </a:rPr>
              <a:t>Question:</a:t>
            </a:r>
            <a:r>
              <a:rPr lang="en" sz="1400">
                <a:solidFill>
                  <a:schemeClr val="dk1"/>
                </a:solidFill>
              </a:rPr>
              <a:t> Fraud detection has become more automated with AI and machine learning, but do you think there’s still a role for human intuition in preventing fraud? Would you feel safer knowing a human reviewed certain transactions, or do you trust machines more?</a:t>
            </a:r>
            <a:endParaRPr sz="1700" b="1">
              <a:solidFill>
                <a:schemeClr val="dk1"/>
              </a:solidFill>
            </a:endParaRPr>
          </a:p>
          <a:p>
            <a:pPr marL="0" lvl="0" indent="0" algn="l" rtl="0">
              <a:spcBef>
                <a:spcPts val="1200"/>
              </a:spcBef>
              <a:spcAft>
                <a:spcPts val="0"/>
              </a:spcAft>
              <a:buNone/>
            </a:pPr>
            <a:r>
              <a:rPr lang="en" sz="1400" b="1">
                <a:solidFill>
                  <a:schemeClr val="dk1"/>
                </a:solidFill>
              </a:rPr>
              <a:t>Question:</a:t>
            </a:r>
            <a:r>
              <a:rPr lang="en" sz="1400">
                <a:solidFill>
                  <a:schemeClr val="dk1"/>
                </a:solidFill>
              </a:rPr>
              <a:t> Fraud detection systems rely on understanding your behavior to avoid false alerts, but this often means sharing more of your personal data, like spending habits or travel plans. How comfortable are you with sharing this kind of information with your bank or a company if it means fewer false fraud alerts? Where would you draw the line?</a:t>
            </a:r>
            <a:endParaRPr sz="1400">
              <a:solidFill>
                <a:schemeClr val="dk1"/>
              </a:solidFill>
            </a:endParaRPr>
          </a:p>
          <a:p>
            <a:pPr marL="0" lvl="0" indent="0" algn="l" rtl="0">
              <a:spcBef>
                <a:spcPts val="1200"/>
              </a:spcBef>
              <a:spcAft>
                <a:spcPts val="1200"/>
              </a:spcAft>
              <a:buNone/>
            </a:pPr>
            <a:r>
              <a:rPr lang="en" sz="1400" b="1">
                <a:solidFill>
                  <a:schemeClr val="dk1"/>
                </a:solidFill>
              </a:rPr>
              <a:t>Question:</a:t>
            </a:r>
            <a:r>
              <a:rPr lang="en" sz="1400">
                <a:solidFill>
                  <a:schemeClr val="dk1"/>
                </a:solidFill>
              </a:rPr>
              <a:t> The video highlights how both fraud prevention teams and fraudsters are using AI to outsmart each other. Do you think AI is currently doing more harm or more good in the battle against financial fraud? Why?</a:t>
            </a:r>
            <a:endParaRPr sz="17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3: How CrowdStrike Crashed the World</a:t>
            </a:r>
            <a:endParaRPr/>
          </a:p>
        </p:txBody>
      </p:sp>
      <p:pic>
        <p:nvPicPr>
          <p:cNvPr id="126" name="Google Shape;126;p23" descr="Lock In 7% With Government Bonds:&#10;https://www.silomarkets.com/logic/&#10;&#10;Crowdstrike is the world’s largest cybersecurity firm. They were trusted by much of the Fortune 500, governments, and public services worldwide. But, just one coding error turned them into the world’s most infamous cybersecurity firm due to the raw scale of the issue. In July of 2024, Crowdstrike pushed out an update that immediately crashed every computer that received the update. They spotted the issue relatively early and only 8.5 million computers were affected. However, many of these 8.5 million computers were at the hearts and souls of corporate and government infrastructure leading to massive global outages. And the worst part is that all of this could have been avoided if Crowdstrike had followed industry standard staging practices. This video explains the Crowdstrike incident and how one coding error led to $5.4 billion in losses. &#10;&#10;Free Weekly Newsletter With Insiders:&#10;https://ppnewsletter.substack.com/&#10;&#10;Socials:&#10;https://www.instagram.com/hariharan.jayakumar/&#10;&#10;Discord Community: &#10;https://discord.gg/SJUNWNt&#10;&#10;Timestamps:&#10;0:00 - The World Goes Dark&#10;0:41 - Hour By Hour&#10;8:05 - What Happened&#10;&#10;Resources:&#10;https://pastebin.com/U9NJeR9z&#10;&#10;Disclaimer:&#10;This video is not a solicitation or personal financial advice. All investing involves risk. Please do your own research. &#10;https://www.silomarkets.com/disclosures" title="The $5.4 Billion Bug That Crashed The World">
            <a:hlinkClick r:id="rId3"/>
          </p:cNvPr>
          <p:cNvPicPr preferRelativeResize="0"/>
          <p:nvPr/>
        </p:nvPicPr>
        <p:blipFill>
          <a:blip r:embed="rId4">
            <a:alphaModFix/>
          </a:blip>
          <a:stretch>
            <a:fillRect/>
          </a:stretch>
        </p:blipFill>
        <p:spPr>
          <a:xfrm>
            <a:off x="1136088" y="1108175"/>
            <a:ext cx="6871825" cy="3865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3: Discussion</a:t>
            </a:r>
            <a:endParaRPr/>
          </a:p>
        </p:txBody>
      </p:sp>
      <p:sp>
        <p:nvSpPr>
          <p:cNvPr id="132" name="Google Shape;132;p24"/>
          <p:cNvSpPr txBox="1">
            <a:spLocks noGrp="1"/>
          </p:cNvSpPr>
          <p:nvPr>
            <p:ph type="body" idx="1"/>
          </p:nvPr>
        </p:nvSpPr>
        <p:spPr>
          <a:xfrm>
            <a:off x="311700" y="11701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rPr>
              <a:t>Question:</a:t>
            </a:r>
            <a:r>
              <a:rPr lang="en" sz="1500">
                <a:solidFill>
                  <a:schemeClr val="dk1"/>
                </a:solidFill>
              </a:rPr>
              <a:t> The disaster revealed how interconnected and fragile our IT systems are. How does this make you feel about the reliance of critical infrastructure (e.g., healthcare, transportation, and banking) on technology? Do you think we’ve become too dependent?</a:t>
            </a:r>
            <a:endParaRPr b="1">
              <a:solidFill>
                <a:schemeClr val="dk1"/>
              </a:solidFill>
            </a:endParaRPr>
          </a:p>
          <a:p>
            <a:pPr marL="0" lvl="0" indent="0" algn="l" rtl="0">
              <a:spcBef>
                <a:spcPts val="1200"/>
              </a:spcBef>
              <a:spcAft>
                <a:spcPts val="0"/>
              </a:spcAft>
              <a:buNone/>
            </a:pPr>
            <a:r>
              <a:rPr lang="en" sz="1500" b="1">
                <a:solidFill>
                  <a:schemeClr val="dk1"/>
                </a:solidFill>
              </a:rPr>
              <a:t>Question:</a:t>
            </a:r>
            <a:r>
              <a:rPr lang="en" sz="1500">
                <a:solidFill>
                  <a:schemeClr val="dk1"/>
                </a:solidFill>
              </a:rPr>
              <a:t> Who should bear responsibility for a disaster like this—the company that created the faulty update, the organizations that implemented the product without proper safeguards, or both? Why?</a:t>
            </a:r>
            <a:endParaRPr sz="1500">
              <a:solidFill>
                <a:schemeClr val="dk1"/>
              </a:solidFill>
            </a:endParaRPr>
          </a:p>
          <a:p>
            <a:pPr marL="0" lvl="0" indent="0" algn="l" rtl="0">
              <a:spcBef>
                <a:spcPts val="1200"/>
              </a:spcBef>
              <a:spcAft>
                <a:spcPts val="0"/>
              </a:spcAft>
              <a:buNone/>
            </a:pPr>
            <a:r>
              <a:rPr lang="en" sz="1500" b="1">
                <a:solidFill>
                  <a:schemeClr val="dk1"/>
                </a:solidFill>
              </a:rPr>
              <a:t>Question: </a:t>
            </a:r>
            <a:r>
              <a:rPr lang="en" sz="1500">
                <a:solidFill>
                  <a:schemeClr val="dk1"/>
                </a:solidFill>
              </a:rPr>
              <a:t>The Crowdstrike update affected critical systems like hospitals and airlines. Should automation be treated differently in high-stakes environments, and if so, what additional safeguards should be mandatory?</a:t>
            </a:r>
            <a:endParaRPr sz="1500">
              <a:solidFill>
                <a:schemeClr val="dk1"/>
              </a:solidFill>
            </a:endParaRPr>
          </a:p>
          <a:p>
            <a:pPr marL="0" lvl="0" indent="0" algn="l" rtl="0">
              <a:spcBef>
                <a:spcPts val="1200"/>
              </a:spcBef>
              <a:spcAft>
                <a:spcPts val="1200"/>
              </a:spcAft>
              <a:buNone/>
            </a:pP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Fraud Detection</a:t>
            </a:r>
            <a:endParaRPr/>
          </a:p>
        </p:txBody>
      </p:sp>
      <p:pic>
        <p:nvPicPr>
          <p:cNvPr id="61" name="Google Shape;61;p14"/>
          <p:cNvPicPr preferRelativeResize="0"/>
          <p:nvPr/>
        </p:nvPicPr>
        <p:blipFill>
          <a:blip r:embed="rId3">
            <a:alphaModFix/>
          </a:blip>
          <a:stretch>
            <a:fillRect/>
          </a:stretch>
        </p:blipFill>
        <p:spPr>
          <a:xfrm>
            <a:off x="948075" y="1113300"/>
            <a:ext cx="7049871"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Anomaly Detection and Risk Scoring</a:t>
            </a:r>
            <a:endParaRPr/>
          </a:p>
        </p:txBody>
      </p:sp>
      <p:pic>
        <p:nvPicPr>
          <p:cNvPr id="67" name="Google Shape;67;p15"/>
          <p:cNvPicPr preferRelativeResize="0"/>
          <p:nvPr/>
        </p:nvPicPr>
        <p:blipFill rotWithShape="1">
          <a:blip r:embed="rId3">
            <a:alphaModFix/>
          </a:blip>
          <a:srcRect l="11682" t="26712" r="13478" b="13607"/>
          <a:stretch/>
        </p:blipFill>
        <p:spPr>
          <a:xfrm>
            <a:off x="525700" y="2114550"/>
            <a:ext cx="3367449" cy="1491900"/>
          </a:xfrm>
          <a:prstGeom prst="rect">
            <a:avLst/>
          </a:prstGeom>
          <a:noFill/>
          <a:ln>
            <a:noFill/>
          </a:ln>
        </p:spPr>
      </p:pic>
      <p:pic>
        <p:nvPicPr>
          <p:cNvPr id="68" name="Google Shape;68;p15"/>
          <p:cNvPicPr preferRelativeResize="0"/>
          <p:nvPr/>
        </p:nvPicPr>
        <p:blipFill>
          <a:blip r:embed="rId4">
            <a:alphaModFix/>
          </a:blip>
          <a:stretch>
            <a:fillRect/>
          </a:stretch>
        </p:blipFill>
        <p:spPr>
          <a:xfrm>
            <a:off x="5262275" y="2117325"/>
            <a:ext cx="3206049" cy="1749626"/>
          </a:xfrm>
          <a:prstGeom prst="rect">
            <a:avLst/>
          </a:prstGeom>
          <a:noFill/>
          <a:ln>
            <a:noFill/>
          </a:ln>
        </p:spPr>
      </p:pic>
      <p:sp>
        <p:nvSpPr>
          <p:cNvPr id="69" name="Google Shape;69;p15"/>
          <p:cNvSpPr txBox="1"/>
          <p:nvPr/>
        </p:nvSpPr>
        <p:spPr>
          <a:xfrm>
            <a:off x="127875" y="1735650"/>
            <a:ext cx="9016200" cy="95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           Transactional Anomalies		                    Investment Forecasting Anomalies</a:t>
            </a:r>
            <a:endParaRPr sz="1800">
              <a:solidFill>
                <a:schemeClr val="dk2"/>
              </a:solidFill>
            </a:endParaRPr>
          </a:p>
        </p:txBody>
      </p:sp>
      <p:pic>
        <p:nvPicPr>
          <p:cNvPr id="70" name="Google Shape;70;p15"/>
          <p:cNvPicPr preferRelativeResize="0"/>
          <p:nvPr/>
        </p:nvPicPr>
        <p:blipFill rotWithShape="1">
          <a:blip r:embed="rId5">
            <a:alphaModFix/>
          </a:blip>
          <a:srcRect b="61018"/>
          <a:stretch/>
        </p:blipFill>
        <p:spPr>
          <a:xfrm>
            <a:off x="381000" y="3717373"/>
            <a:ext cx="1834585" cy="572700"/>
          </a:xfrm>
          <a:prstGeom prst="rect">
            <a:avLst/>
          </a:prstGeom>
          <a:noFill/>
          <a:ln>
            <a:noFill/>
          </a:ln>
        </p:spPr>
      </p:pic>
      <p:pic>
        <p:nvPicPr>
          <p:cNvPr id="71" name="Google Shape;71;p15"/>
          <p:cNvPicPr preferRelativeResize="0"/>
          <p:nvPr/>
        </p:nvPicPr>
        <p:blipFill rotWithShape="1">
          <a:blip r:embed="rId5">
            <a:alphaModFix/>
          </a:blip>
          <a:srcRect t="35785" b="34301"/>
          <a:stretch/>
        </p:blipFill>
        <p:spPr>
          <a:xfrm>
            <a:off x="2215575" y="3753425"/>
            <a:ext cx="2089739" cy="500600"/>
          </a:xfrm>
          <a:prstGeom prst="rect">
            <a:avLst/>
          </a:prstGeom>
          <a:noFill/>
          <a:ln>
            <a:noFill/>
          </a:ln>
        </p:spPr>
      </p:pic>
      <p:pic>
        <p:nvPicPr>
          <p:cNvPr id="72" name="Google Shape;72;p15"/>
          <p:cNvPicPr preferRelativeResize="0"/>
          <p:nvPr/>
        </p:nvPicPr>
        <p:blipFill>
          <a:blip r:embed="rId6">
            <a:alphaModFix/>
          </a:blip>
          <a:stretch>
            <a:fillRect/>
          </a:stretch>
        </p:blipFill>
        <p:spPr>
          <a:xfrm>
            <a:off x="5109875" y="3941875"/>
            <a:ext cx="1339500" cy="245400"/>
          </a:xfrm>
          <a:prstGeom prst="rect">
            <a:avLst/>
          </a:prstGeom>
          <a:noFill/>
          <a:ln>
            <a:noFill/>
          </a:ln>
        </p:spPr>
      </p:pic>
      <p:pic>
        <p:nvPicPr>
          <p:cNvPr id="73" name="Google Shape;73;p15"/>
          <p:cNvPicPr preferRelativeResize="0"/>
          <p:nvPr/>
        </p:nvPicPr>
        <p:blipFill>
          <a:blip r:embed="rId7">
            <a:alphaModFix/>
          </a:blip>
          <a:stretch>
            <a:fillRect/>
          </a:stretch>
        </p:blipFill>
        <p:spPr>
          <a:xfrm>
            <a:off x="6567525" y="3687600"/>
            <a:ext cx="1492950" cy="500600"/>
          </a:xfrm>
          <a:prstGeom prst="rect">
            <a:avLst/>
          </a:prstGeom>
          <a:noFill/>
          <a:ln>
            <a:noFill/>
          </a:ln>
        </p:spPr>
      </p:pic>
      <p:pic>
        <p:nvPicPr>
          <p:cNvPr id="74" name="Google Shape;74;p15"/>
          <p:cNvPicPr preferRelativeResize="0"/>
          <p:nvPr/>
        </p:nvPicPr>
        <p:blipFill>
          <a:blip r:embed="rId8">
            <a:alphaModFix/>
          </a:blip>
          <a:stretch>
            <a:fillRect/>
          </a:stretch>
        </p:blipFill>
        <p:spPr>
          <a:xfrm>
            <a:off x="7984283" y="3778224"/>
            <a:ext cx="1096068"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Identity Verification</a:t>
            </a:r>
            <a:endParaRPr/>
          </a:p>
        </p:txBody>
      </p:sp>
      <p:pic>
        <p:nvPicPr>
          <p:cNvPr id="80" name="Google Shape;80;p16"/>
          <p:cNvPicPr preferRelativeResize="0"/>
          <p:nvPr/>
        </p:nvPicPr>
        <p:blipFill>
          <a:blip r:embed="rId3">
            <a:alphaModFix/>
          </a:blip>
          <a:stretch>
            <a:fillRect/>
          </a:stretch>
        </p:blipFill>
        <p:spPr>
          <a:xfrm>
            <a:off x="836925" y="1170125"/>
            <a:ext cx="3448851" cy="1797175"/>
          </a:xfrm>
          <a:prstGeom prst="rect">
            <a:avLst/>
          </a:prstGeom>
          <a:noFill/>
          <a:ln>
            <a:noFill/>
          </a:ln>
        </p:spPr>
      </p:pic>
      <p:pic>
        <p:nvPicPr>
          <p:cNvPr id="81" name="Google Shape;81;p16"/>
          <p:cNvPicPr preferRelativeResize="0"/>
          <p:nvPr/>
        </p:nvPicPr>
        <p:blipFill>
          <a:blip r:embed="rId4">
            <a:alphaModFix/>
          </a:blip>
          <a:stretch>
            <a:fillRect/>
          </a:stretch>
        </p:blipFill>
        <p:spPr>
          <a:xfrm>
            <a:off x="836950" y="3186750"/>
            <a:ext cx="3448800" cy="1737300"/>
          </a:xfrm>
          <a:prstGeom prst="roundRect">
            <a:avLst>
              <a:gd name="adj" fmla="val 4763"/>
            </a:avLst>
          </a:prstGeom>
          <a:noFill/>
          <a:ln>
            <a:noFill/>
          </a:ln>
        </p:spPr>
      </p:pic>
      <p:pic>
        <p:nvPicPr>
          <p:cNvPr id="82" name="Google Shape;82;p16"/>
          <p:cNvPicPr preferRelativeResize="0"/>
          <p:nvPr/>
        </p:nvPicPr>
        <p:blipFill>
          <a:blip r:embed="rId5">
            <a:alphaModFix/>
          </a:blip>
          <a:stretch>
            <a:fillRect/>
          </a:stretch>
        </p:blipFill>
        <p:spPr>
          <a:xfrm>
            <a:off x="4572000" y="1445150"/>
            <a:ext cx="4466202" cy="3190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Text Analysis</a:t>
            </a:r>
            <a:endParaRPr/>
          </a:p>
        </p:txBody>
      </p:sp>
      <p:pic>
        <p:nvPicPr>
          <p:cNvPr id="88" name="Google Shape;88;p17"/>
          <p:cNvPicPr preferRelativeResize="0"/>
          <p:nvPr/>
        </p:nvPicPr>
        <p:blipFill rotWithShape="1">
          <a:blip r:embed="rId3">
            <a:alphaModFix/>
          </a:blip>
          <a:srcRect t="1989"/>
          <a:stretch/>
        </p:blipFill>
        <p:spPr>
          <a:xfrm>
            <a:off x="152400" y="1246325"/>
            <a:ext cx="4948750" cy="3744775"/>
          </a:xfrm>
          <a:prstGeom prst="rect">
            <a:avLst/>
          </a:prstGeom>
          <a:noFill/>
          <a:ln>
            <a:noFill/>
          </a:ln>
        </p:spPr>
      </p:pic>
      <p:pic>
        <p:nvPicPr>
          <p:cNvPr id="89" name="Google Shape;89;p17"/>
          <p:cNvPicPr preferRelativeResize="0"/>
          <p:nvPr/>
        </p:nvPicPr>
        <p:blipFill>
          <a:blip r:embed="rId4">
            <a:alphaModFix/>
          </a:blip>
          <a:stretch>
            <a:fillRect/>
          </a:stretch>
        </p:blipFill>
        <p:spPr>
          <a:xfrm>
            <a:off x="5101150" y="1175166"/>
            <a:ext cx="3890450" cy="376170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Dual Impact of AI: Detection vs. Exploitation</a:t>
            </a:r>
            <a:endParaRPr/>
          </a:p>
        </p:txBody>
      </p:sp>
      <p:pic>
        <p:nvPicPr>
          <p:cNvPr id="95" name="Google Shape;95;p18"/>
          <p:cNvPicPr preferRelativeResize="0"/>
          <p:nvPr/>
        </p:nvPicPr>
        <p:blipFill rotWithShape="1">
          <a:blip r:embed="rId3">
            <a:alphaModFix/>
          </a:blip>
          <a:srcRect t="14244"/>
          <a:stretch/>
        </p:blipFill>
        <p:spPr>
          <a:xfrm>
            <a:off x="1249500" y="1799975"/>
            <a:ext cx="6142349" cy="3276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384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1: BloombergGPT</a:t>
            </a:r>
            <a:endParaRPr/>
          </a:p>
        </p:txBody>
      </p:sp>
      <p:sp>
        <p:nvSpPr>
          <p:cNvPr id="101" name="Google Shape;101;p19"/>
          <p:cNvSpPr txBox="1"/>
          <p:nvPr/>
        </p:nvSpPr>
        <p:spPr>
          <a:xfrm>
            <a:off x="0" y="3337650"/>
            <a:ext cx="7191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50">
                <a:solidFill>
                  <a:schemeClr val="dk1"/>
                </a:solidFill>
                <a:latin typeface="Roboto"/>
                <a:ea typeface="Roboto"/>
                <a:cs typeface="Roboto"/>
                <a:sym typeface="Roboto"/>
              </a:rPr>
              <a:t>Link to Word embeddings in Sixty Seconds:</a:t>
            </a:r>
            <a:r>
              <a:rPr lang="en" sz="1050">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   </a:t>
            </a:r>
            <a:r>
              <a:rPr lang="en" sz="1050">
                <a:solidFill>
                  <a:schemeClr val="accent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 Word Embeddings in 60 Seconds for NLP...  </a:t>
            </a:r>
            <a:endParaRPr sz="1050">
              <a:solidFill>
                <a:schemeClr val="accent1"/>
              </a:solidFill>
              <a:latin typeface="Roboto"/>
              <a:ea typeface="Roboto"/>
              <a:cs typeface="Roboto"/>
              <a:sym typeface="Roboto"/>
            </a:endParaRPr>
          </a:p>
          <a:p>
            <a:pPr marL="0" lvl="0" indent="0" algn="l" rtl="0">
              <a:spcBef>
                <a:spcPts val="0"/>
              </a:spcBef>
              <a:spcAft>
                <a:spcPts val="0"/>
              </a:spcAft>
              <a:buNone/>
            </a:pPr>
            <a:r>
              <a:rPr lang="en" sz="1050">
                <a:solidFill>
                  <a:schemeClr val="dk1"/>
                </a:solidFill>
                <a:latin typeface="Roboto"/>
                <a:ea typeface="Roboto"/>
                <a:cs typeface="Roboto"/>
                <a:sym typeface="Roboto"/>
              </a:rPr>
              <a:t>Link to in-depth video on word embeddings:</a:t>
            </a:r>
            <a:r>
              <a:rPr lang="en" sz="1050">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   </a:t>
            </a:r>
            <a:r>
              <a:rPr lang="en" sz="1050">
                <a:solidFill>
                  <a:schemeClr val="accent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 ChatGPT - Semantics: Transformers &amp; N...  </a:t>
            </a:r>
            <a:endParaRPr sz="1050">
              <a:solidFill>
                <a:schemeClr val="accent1"/>
              </a:solidFill>
              <a:latin typeface="Roboto"/>
              <a:ea typeface="Roboto"/>
              <a:cs typeface="Roboto"/>
              <a:sym typeface="Roboto"/>
            </a:endParaRPr>
          </a:p>
          <a:p>
            <a:pPr marL="0" lvl="0" indent="0" algn="l" rtl="0">
              <a:spcBef>
                <a:spcPts val="0"/>
              </a:spcBef>
              <a:spcAft>
                <a:spcPts val="0"/>
              </a:spcAft>
              <a:buNone/>
            </a:pPr>
            <a:r>
              <a:rPr lang="en" sz="1050">
                <a:solidFill>
                  <a:schemeClr val="dk1"/>
                </a:solidFill>
                <a:latin typeface="Roboto"/>
                <a:ea typeface="Roboto"/>
                <a:cs typeface="Roboto"/>
                <a:sym typeface="Roboto"/>
              </a:rPr>
              <a:t>Link to Backpropagation explainer:</a:t>
            </a:r>
            <a:r>
              <a:rPr lang="en" sz="1050">
                <a:solidFill>
                  <a:schemeClr val="dk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   </a:t>
            </a:r>
            <a:r>
              <a:rPr lang="en" sz="1050">
                <a:solidFill>
                  <a:schemeClr val="accent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 </a:t>
            </a:r>
            <a:r>
              <a:rPr lang="en" sz="1050">
                <a:solidFill>
                  <a:schemeClr val="accent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 </a:t>
            </a:r>
            <a:r>
              <a:rPr lang="en" sz="1050">
                <a:solidFill>
                  <a:schemeClr val="accent1"/>
                </a:solidFill>
                <a:uFill>
                  <a:noFill/>
                </a:uFill>
                <a:latin typeface="Roboto"/>
                <a:ea typeface="Roboto"/>
                <a:cs typeface="Roboto"/>
                <a:sym typeface="Roboto"/>
                <a:hlinkClick r:id="rId5">
                  <a:extLst>
                    <a:ext uri="{A12FA001-AC4F-418D-AE19-62706E023703}">
                      <ahyp:hlinkClr xmlns:ahyp="http://schemas.microsoft.com/office/drawing/2018/hyperlinkcolor" val="tx"/>
                    </a:ext>
                  </a:extLst>
                </a:hlinkClick>
              </a:rPr>
              <a:t>How neural networks learn - "Backprop...  </a:t>
            </a:r>
            <a:endParaRPr>
              <a:solidFill>
                <a:schemeClr val="accent1"/>
              </a:solidFill>
            </a:endParaRPr>
          </a:p>
        </p:txBody>
      </p:sp>
      <p:pic>
        <p:nvPicPr>
          <p:cNvPr id="102" name="Google Shape;102;p19" descr="Discover how Bloomberg, a financial data company, is harnessing the power of augmented domain-specific datasets to build a 50 billion parameter LLM that outperforms existing models on financial tasks.&#10;&#10;Building effective large language models requires massive amounts of high-quality data, but what happens when that data is specialized to a domain? Learn how Bloomberg used augmented datasets to train an LLM that excels in finance.&#10;&#10;Are you curious about how language models like GPT-3 and BloombergGPT are trained? In this video, we explore the importance of augmented domain-specific datasets in building LLMs and showcase Bloomberg's approach.&#10;&#10;BloombergGPT is making waves in the world of finance, but how did the team build such a powerful language model? Tune in to learn about the role of augmented datasets and how they can be used to train LLMs for specialized domains.&#10;&#10;If you're interested in the intersection of AI and finance, you won't want to miss this video. We delve into the world of augmented domain-specific datasets and how they are shaping the development of large language models like BloombergGPT.&#10;&#10;Link to Word embeddings in Sixty Seconds: https://youtu.be/R3xHRSMCG5g&#10;Link to in-depth video on word embeddings: https://youtu.be/6XLJ7TZXSPg&#10;Link to Backpropagation explainer: https://youtu.be/8UZgTNxuKzY&#10;&#10;&quot;60 seconds explainer&quot; Neural network playlist: https://www.youtube.com/playlist?list=PLaJCKi8Nk1hxNSMM8FSWCWsScstfutKGn &#10;&#10;In-depth explainer on neural networks: https://www.youtube.com/playlist?list=PLaJCKi8Nk1hzqalT_PL35I9oUTotJGq7a&#10;&#10;&quot;60 seconds explainer&quot; Transformers: https://www.youtube.com/playlist?list=PLaJCKi8Nk1hxM3F0E2f2rr5j6wM8JzZZs&#10;&#10;In-depth explainer on Transformers: https://www.youtube.com/playlist?list=PLaJCKi8Nk1hwaMUYxJMiM3jTB2o58A6WY&#10;&#10; &quot;Large Language Models Encode Clinical Knowledge&quot; - https://arxiv.org/pdf/2212.13138.pdf&#10;&#10;&quot;Demystification of Few-shot &amp; one-shot Learning&quot; : https://arxiv.org/abs/2104.12174" title="BloombergGPT: How Financial Data is Fueling AI Language Models">
            <a:hlinkClick r:id="rId6"/>
          </p:cNvPr>
          <p:cNvPicPr preferRelativeResize="0"/>
          <p:nvPr/>
        </p:nvPicPr>
        <p:blipFill>
          <a:blip r:embed="rId7">
            <a:alphaModFix/>
          </a:blip>
          <a:stretch>
            <a:fillRect/>
          </a:stretch>
        </p:blipFill>
        <p:spPr>
          <a:xfrm>
            <a:off x="1508100" y="1000700"/>
            <a:ext cx="6127800" cy="3446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1: Discussion</a:t>
            </a: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400" b="1">
                <a:solidFill>
                  <a:schemeClr val="dk1"/>
                </a:solidFill>
              </a:rPr>
              <a:t>Question:</a:t>
            </a:r>
            <a:r>
              <a:rPr lang="en" sz="1400">
                <a:solidFill>
                  <a:schemeClr val="dk1"/>
                </a:solidFill>
              </a:rPr>
              <a:t> Bloomberg GPT was built using decades of domain-specific financial data rather than fine-tuning an existing general-purpose model. What are the advantages and potential challenges of training a domain-specific language model from scratch compared to fine-tuning a general AI model like ChatGPT?</a:t>
            </a:r>
            <a:endParaRPr sz="1400">
              <a:solidFill>
                <a:schemeClr val="dk1"/>
              </a:solidFill>
            </a:endParaRPr>
          </a:p>
          <a:p>
            <a:pPr marL="0" lvl="0" indent="0" algn="l" rtl="0">
              <a:spcBef>
                <a:spcPts val="1200"/>
              </a:spcBef>
              <a:spcAft>
                <a:spcPts val="0"/>
              </a:spcAft>
              <a:buClr>
                <a:schemeClr val="dk1"/>
              </a:buClr>
              <a:buSzPts val="1100"/>
              <a:buFont typeface="Arial"/>
              <a:buNone/>
            </a:pPr>
            <a:r>
              <a:rPr lang="en" sz="1400" b="1">
                <a:solidFill>
                  <a:schemeClr val="dk1"/>
                </a:solidFill>
              </a:rPr>
              <a:t>Question:</a:t>
            </a:r>
            <a:r>
              <a:rPr lang="en" sz="1400">
                <a:solidFill>
                  <a:schemeClr val="dk1"/>
                </a:solidFill>
              </a:rPr>
              <a:t> Bloomberg GPT is positioned to enhance tasks like sentiment analysis, named entity recognition, and question answering in finance. What are the most critical ways this AI model could transform decision-making and innovation in the financial industry?</a:t>
            </a:r>
            <a:endParaRPr sz="1400">
              <a:solidFill>
                <a:schemeClr val="dk1"/>
              </a:solidFill>
            </a:endParaRPr>
          </a:p>
          <a:p>
            <a:pPr marL="0" lvl="0" indent="0" algn="l" rtl="0">
              <a:spcBef>
                <a:spcPts val="1200"/>
              </a:spcBef>
              <a:spcAft>
                <a:spcPts val="1200"/>
              </a:spcAft>
              <a:buNone/>
            </a:pPr>
            <a:r>
              <a:rPr lang="en" sz="1400" b="1">
                <a:solidFill>
                  <a:schemeClr val="dk1"/>
                </a:solidFill>
              </a:rPr>
              <a:t>Question:</a:t>
            </a:r>
            <a:r>
              <a:rPr lang="en" sz="1400">
                <a:solidFill>
                  <a:schemeClr val="dk1"/>
                </a:solidFill>
              </a:rPr>
              <a:t> Bloomberg GPT could significantly enhance financial decision-making, but it may also create new challenges, such as reinforcing market biases or misinformation. How can firms ensure the ethical use of AI in finance?</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2: Fraud Detection</a:t>
            </a:r>
            <a:endParaRPr/>
          </a:p>
        </p:txBody>
      </p:sp>
      <p:pic>
        <p:nvPicPr>
          <p:cNvPr id="114" name="Google Shape;114;p21" descr="Everyone is exposed to financial fraud. If you’re selling or buying something online, providing financial services, or simply processing tons of payments, you face fraud risks every day. For businesses, scams are especially scary, because you’re not only losing money but also customers who may no longer trust you. &#10;&#10;There are two approaches to detecting fraud. And today we will talk about them, the most common one - using of rules and the more effective one - machine learning&#10;&#10;0:00 Intro about travel reports in banks.&#10;1:16 Two approaches to catching fraud&#10;2:06 Rule-based fraud detection&#10;4:17 How machine learning accelerates fraud detection&#10;4:56 Step 1 - Understanding what is normal&#10;7:00 Step 2 - Finding anomalies&#10;8:40 Step 3 - Eliminating mistakes&#10;9:25 Deep neural networks&#10;10:00 Why does fraud still happen?&#10;&#10;More about fraud detection in our articles:&#10;&#10;1) https://www.altexsoft.com/whitepapers/fraud-detection-how-machine-learning-systems-help-reveal-scams-in-fintech-healthcare-and-ecommerce/&#10;2) https://www.altexsoft.com/blog/business/how-to-choose-fraud-detection-software-features-characteristics-key-providers/&#10;3) https://www.altexsoft.com/blog/credit-card-fraud-detection/&#10;&#10;Learn more about AltexSoft: https://www.altexsoft.com&#10;Follow us on LinkedIn: https://www.linkedin.com/company/altexsoft&#10;Follow us on Facebook: https://www.facebook.com/altexsoft/&#10;Follow us on Twitter: https://twitter.com/altexsoft &#10;Follow us on Instagram: https://www.instagram.com/altexsoftcom/&#10;&#10;Sources:&#10;&#10;[ 1 ]  https://www.chase.com/personal/credit-cards/travel-notification&#10;https://www.capitalone.com/support-center/credit-cards/set-travel-notification &#10;https://tdbank.intelliresponse.com/?requestType=NormalRequest&amp;source=3&amp;id=1870&amp;sessionId=983addd7-dcdb-11e3-84ed-315ad579bb27&amp;question=Why+and+how+should+I+inform+TD+Bank+that+I+am+traveling+overseas &#10;&#10;[ 2 ] https://www.youtube.com/watch?v=AjYZhnNCNew &#10;&#10;Music in video by EpidemicSound (www.epidemicsound.com)" title="Fraud Detection: Fighting Financial Crime with Machine Learning">
            <a:hlinkClick r:id="rId3"/>
          </p:cNvPr>
          <p:cNvPicPr preferRelativeResize="0"/>
          <p:nvPr/>
        </p:nvPicPr>
        <p:blipFill>
          <a:blip r:embed="rId4">
            <a:alphaModFix/>
          </a:blip>
          <a:stretch>
            <a:fillRect/>
          </a:stretch>
        </p:blipFill>
        <p:spPr>
          <a:xfrm>
            <a:off x="1050600" y="1093925"/>
            <a:ext cx="7042800" cy="3961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7E49EE-85AC-49C2-849D-B097333F7D10}">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customXml/itemProps2.xml><?xml version="1.0" encoding="utf-8"?>
<ds:datastoreItem xmlns:ds="http://schemas.openxmlformats.org/officeDocument/2006/customXml" ds:itemID="{56A7CD4B-69A2-41B3-8C25-C071D605F424}">
  <ds:schemaRefs>
    <ds:schemaRef ds:uri="http://schemas.microsoft.com/sharepoint/v3/contenttype/forms"/>
  </ds:schemaRefs>
</ds:datastoreItem>
</file>

<file path=customXml/itemProps3.xml><?xml version="1.0" encoding="utf-8"?>
<ds:datastoreItem xmlns:ds="http://schemas.openxmlformats.org/officeDocument/2006/customXml" ds:itemID="{0B194159-E96E-4762-9C1E-6809D12F5A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517</Words>
  <Application>Microsoft Macintosh PowerPoint</Application>
  <PresentationFormat>On-screen Show (16:9)</PresentationFormat>
  <Paragraphs>26</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Roboto</vt:lpstr>
      <vt:lpstr>Arial</vt:lpstr>
      <vt:lpstr>Simple Light</vt:lpstr>
      <vt:lpstr>Fintech &amp; Fraud Detection </vt:lpstr>
      <vt:lpstr>Types of Fraud Detection</vt:lpstr>
      <vt:lpstr>Anomaly Detection and Risk Scoring</vt:lpstr>
      <vt:lpstr>Identity Verification</vt:lpstr>
      <vt:lpstr>Text Analysis</vt:lpstr>
      <vt:lpstr>The Dual Impact of AI: Detection vs. Exploitation</vt:lpstr>
      <vt:lpstr>Case Study 1: BloombergGPT</vt:lpstr>
      <vt:lpstr>Case Study 1: Discussion</vt:lpstr>
      <vt:lpstr>Case Study 2: Fraud Detection</vt:lpstr>
      <vt:lpstr>Case Study 2: Discussion</vt:lpstr>
      <vt:lpstr>Case Study 3: How CrowdStrike Crashed the World</vt:lpstr>
      <vt:lpstr>Case Study 3: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Imran Khan</cp:lastModifiedBy>
  <cp:revision>1</cp:revision>
  <dcterms:modified xsi:type="dcterms:W3CDTF">2024-11-26T22:37:49Z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