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7"/>
  </p:notesMasterIdLst>
  <p:sldIdLst>
    <p:sldId id="256" r:id="rId5"/>
    <p:sldId id="274" r:id="rId6"/>
    <p:sldId id="275" r:id="rId7"/>
    <p:sldId id="276" r:id="rId8"/>
    <p:sldId id="277" r:id="rId9"/>
    <p:sldId id="278" r:id="rId10"/>
    <p:sldId id="279" r:id="rId11"/>
    <p:sldId id="280" r:id="rId12"/>
    <p:sldId id="281" r:id="rId13"/>
    <p:sldId id="282" r:id="rId14"/>
    <p:sldId id="283" r:id="rId15"/>
    <p:sldId id="284" r:id="rId16"/>
  </p:sldIdLst>
  <p:sldSz cx="9144000" cy="5143500" type="screen16x9"/>
  <p:notesSz cx="6858000" cy="9144000"/>
  <p:embeddedFontLst>
    <p:embeddedFont>
      <p:font typeface="Roboto" panose="02000000000000000000" pitchFamily="2" charset="0"/>
      <p:regular r:id="rId18"/>
      <p:bold r:id="rId19"/>
      <p:italic r:id="rId20"/>
      <p:boldItalic r:id="rId21"/>
    </p:embeddedFont>
    <p:embeddedFont>
      <p:font typeface="Roboto Mono" pitchFamily="49"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7"/>
    <p:restoredTop sz="94630"/>
  </p:normalViewPr>
  <p:slideViewPr>
    <p:cSldViewPr snapToGrid="0">
      <p:cViewPr varScale="1">
        <p:scale>
          <a:sx n="151" d="100"/>
          <a:sy n="151" d="100"/>
        </p:scale>
        <p:origin x="62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4.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7.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2.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8c80cb8af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318c80cb8af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147b2c7f6f_0_6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147b2c7f6f_0_6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147b2c7f6f_0_6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147b2c7f6f_0_6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47b2c7f6f_0_3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147b2c7f6f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47b2c7f6f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147b2c7f6f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147b2c7f6f_0_5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3147b2c7f6f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147b2c7f6f_0_5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3147b2c7f6f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g3147b2c7f6f_0_6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1" name="Google Shape;231;g3147b2c7f6f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147b2c7f6f_0_6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3147b2c7f6f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3147b2c7f6f_0_6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3147b2c7f6f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8c80cb8af_0_1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318c80cb8af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mmmarchetti/game-of-thrones-datase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Project 3: Networks and Social Network Analysis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lnSpc>
                <a:spcPct val="115000"/>
              </a:lnSpc>
              <a:spcBef>
                <a:spcPts val="700"/>
              </a:spcBef>
              <a:spcAft>
                <a:spcPts val="0"/>
              </a:spcAft>
              <a:buNone/>
            </a:pPr>
            <a:r>
              <a:rPr lang="en" sz="1800" b="1">
                <a:solidFill>
                  <a:srgbClr val="2A1A00"/>
                </a:solidFill>
              </a:rPr>
              <a:t>CUNY LaGuardia Community College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Step 8: Navigate Connections Between Characters</a:t>
            </a:r>
            <a:endParaRPr/>
          </a:p>
          <a:p>
            <a:pPr marL="0" lvl="0" indent="0" algn="l" rtl="0">
              <a:spcBef>
                <a:spcPts val="0"/>
              </a:spcBef>
              <a:spcAft>
                <a:spcPts val="0"/>
              </a:spcAft>
              <a:buNone/>
            </a:pPr>
            <a:endParaRPr/>
          </a:p>
        </p:txBody>
      </p:sp>
      <p:sp>
        <p:nvSpPr>
          <p:cNvPr id="263" name="Google Shape;263;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a:t>In this activity, you will explore both the </a:t>
            </a:r>
            <a:r>
              <a:rPr lang="en" b="1"/>
              <a:t>unweighted</a:t>
            </a:r>
            <a:r>
              <a:rPr lang="en"/>
              <a:t> and </a:t>
            </a:r>
            <a:r>
              <a:rPr lang="en" b="1"/>
              <a:t>weighted</a:t>
            </a:r>
            <a:r>
              <a:rPr lang="en"/>
              <a:t> shortest paths between two characters in the network. Examine how two individuals are connected, which bridges link them, and how interaction frequency (weight) impacts the paths.</a:t>
            </a:r>
            <a:endParaRPr/>
          </a:p>
          <a:p>
            <a:pPr marL="0" lvl="0" indent="0" algn="l" rtl="0">
              <a:spcBef>
                <a:spcPts val="1200"/>
              </a:spcBef>
              <a:spcAft>
                <a:spcPts val="1200"/>
              </a:spcAft>
              <a:buNone/>
            </a:pPr>
            <a:endParaRPr/>
          </a:p>
        </p:txBody>
      </p:sp>
      <p:pic>
        <p:nvPicPr>
          <p:cNvPr id="264" name="Google Shape;264;p39"/>
          <p:cNvPicPr preferRelativeResize="0"/>
          <p:nvPr/>
        </p:nvPicPr>
        <p:blipFill rotWithShape="1">
          <a:blip r:embed="rId3">
            <a:alphaModFix/>
          </a:blip>
          <a:srcRect l="16254" t="1504" r="17264" b="58578"/>
          <a:stretch/>
        </p:blipFill>
        <p:spPr>
          <a:xfrm>
            <a:off x="1374525" y="2789025"/>
            <a:ext cx="7769476" cy="23544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9: Case Study</a:t>
            </a:r>
            <a:endParaRPr/>
          </a:p>
        </p:txBody>
      </p:sp>
      <p:sp>
        <p:nvSpPr>
          <p:cNvPr id="270" name="Google Shape;27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700"/>
              </a:spcBef>
              <a:spcAft>
                <a:spcPts val="0"/>
              </a:spcAft>
              <a:buClr>
                <a:schemeClr val="dk1"/>
              </a:buClr>
              <a:buSzPts val="1100"/>
              <a:buFont typeface="Arial"/>
              <a:buNone/>
            </a:pPr>
            <a:r>
              <a:rPr lang="en" sz="1500">
                <a:solidFill>
                  <a:schemeClr val="dk1"/>
                </a:solidFill>
                <a:latin typeface="Roboto"/>
                <a:ea typeface="Roboto"/>
                <a:cs typeface="Roboto"/>
                <a:sym typeface="Roboto"/>
              </a:rPr>
              <a:t>Final Task: Compare Two Characters</a:t>
            </a:r>
            <a:endParaRPr sz="1500">
              <a:solidFill>
                <a:schemeClr val="dk1"/>
              </a:solidFill>
              <a:latin typeface="Roboto"/>
              <a:ea typeface="Roboto"/>
              <a:cs typeface="Roboto"/>
              <a:sym typeface="Roboto"/>
            </a:endParaRPr>
          </a:p>
          <a:p>
            <a:pPr marL="457200" lvl="0" indent="-304800" algn="l" rtl="0">
              <a:spcBef>
                <a:spcPts val="700"/>
              </a:spcBef>
              <a:spcAft>
                <a:spcPts val="0"/>
              </a:spcAft>
              <a:buClr>
                <a:schemeClr val="dk1"/>
              </a:buClr>
              <a:buSzPts val="1200"/>
              <a:buFont typeface="Roboto"/>
              <a:buAutoNum type="arabicPeriod"/>
            </a:pPr>
            <a:r>
              <a:rPr lang="en" sz="1200" b="1">
                <a:solidFill>
                  <a:schemeClr val="dk1"/>
                </a:solidFill>
                <a:latin typeface="Roboto"/>
                <a:ea typeface="Roboto"/>
                <a:cs typeface="Roboto"/>
                <a:sym typeface="Roboto"/>
              </a:rPr>
              <a:t>Who is More Important?</a:t>
            </a:r>
            <a:endParaRPr sz="1200" b="1">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Analyze the centrality measures (degree, closeness, betweenness) for both characters. Which character has greater influence within the network?</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AutoNum type="arabicPeriod"/>
            </a:pPr>
            <a:r>
              <a:rPr lang="en" sz="1200" b="1">
                <a:solidFill>
                  <a:schemeClr val="dk1"/>
                </a:solidFill>
                <a:latin typeface="Roboto"/>
                <a:ea typeface="Roboto"/>
                <a:cs typeface="Roboto"/>
                <a:sym typeface="Roboto"/>
              </a:rPr>
              <a:t>Are They Meaningfully Related?</a:t>
            </a:r>
            <a:endParaRPr sz="1200" b="1">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Examine their </a:t>
            </a:r>
            <a:r>
              <a:rPr lang="en" sz="1200" b="1">
                <a:solidFill>
                  <a:schemeClr val="dk1"/>
                </a:solidFill>
                <a:latin typeface="Roboto"/>
                <a:ea typeface="Roboto"/>
                <a:cs typeface="Roboto"/>
                <a:sym typeface="Roboto"/>
              </a:rPr>
              <a:t>personal graphs</a:t>
            </a:r>
            <a:r>
              <a:rPr lang="en" sz="1200">
                <a:solidFill>
                  <a:schemeClr val="dk1"/>
                </a:solidFill>
                <a:latin typeface="Roboto"/>
                <a:ea typeface="Roboto"/>
                <a:cs typeface="Roboto"/>
                <a:sym typeface="Roboto"/>
              </a:rPr>
              <a:t> to understand their immediate connections and roles in their local networks.</a:t>
            </a:r>
            <a:endParaRPr sz="1200">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a:t>
            </a:r>
            <a:r>
              <a:rPr lang="en" sz="1200" b="1">
                <a:solidFill>
                  <a:schemeClr val="dk1"/>
                </a:solidFill>
                <a:latin typeface="Roboto"/>
                <a:ea typeface="Roboto"/>
                <a:cs typeface="Roboto"/>
                <a:sym typeface="Roboto"/>
              </a:rPr>
              <a:t>shortest path analysis</a:t>
            </a:r>
            <a:r>
              <a:rPr lang="en" sz="1200">
                <a:solidFill>
                  <a:schemeClr val="dk1"/>
                </a:solidFill>
                <a:latin typeface="Roboto"/>
                <a:ea typeface="Roboto"/>
                <a:cs typeface="Roboto"/>
                <a:sym typeface="Roboto"/>
              </a:rPr>
              <a:t> (both weighted and unweighted) to determine how directly or strongly they are connected.</a:t>
            </a:r>
            <a:endParaRPr sz="1200">
              <a:solidFill>
                <a:schemeClr val="dk1"/>
              </a:solidFill>
              <a:latin typeface="Roboto"/>
              <a:ea typeface="Roboto"/>
              <a:cs typeface="Roboto"/>
              <a:sym typeface="Roboto"/>
            </a:endParaRPr>
          </a:p>
          <a:p>
            <a:pPr marL="457200" lvl="0" indent="-304800" algn="l" rtl="0">
              <a:spcBef>
                <a:spcPts val="0"/>
              </a:spcBef>
              <a:spcAft>
                <a:spcPts val="0"/>
              </a:spcAft>
              <a:buClr>
                <a:schemeClr val="dk1"/>
              </a:buClr>
              <a:buSzPts val="1200"/>
              <a:buFont typeface="Roboto"/>
              <a:buAutoNum type="arabicPeriod"/>
            </a:pPr>
            <a:r>
              <a:rPr lang="en" sz="1200" b="1">
                <a:solidFill>
                  <a:schemeClr val="dk1"/>
                </a:solidFill>
                <a:latin typeface="Roboto"/>
                <a:ea typeface="Roboto"/>
                <a:cs typeface="Roboto"/>
                <a:sym typeface="Roboto"/>
              </a:rPr>
              <a:t>Back It Up with Evidence:</a:t>
            </a:r>
            <a:endParaRPr sz="1200" b="1">
              <a:solidFill>
                <a:schemeClr val="dk1"/>
              </a:solidFill>
              <a:latin typeface="Roboto"/>
              <a:ea typeface="Roboto"/>
              <a:cs typeface="Roboto"/>
              <a:sym typeface="Roboto"/>
            </a:endParaRPr>
          </a:p>
          <a:p>
            <a:pPr marL="914400" lvl="1" indent="-304800" algn="l" rtl="0">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Use specific findings from your analysis (e.g., connectivity, clustering, path distances) to justify your conclusion about which character is more important and how they are related.</a:t>
            </a:r>
            <a:endParaRPr sz="1200">
              <a:solidFill>
                <a:schemeClr val="dk1"/>
              </a:solidFill>
              <a:latin typeface="Roboto"/>
              <a:ea typeface="Roboto"/>
              <a:cs typeface="Roboto"/>
              <a:sym typeface="Roboto"/>
            </a:endParaRPr>
          </a:p>
          <a:p>
            <a:pPr marL="0" lvl="0" indent="0" algn="l" rtl="0">
              <a:spcBef>
                <a:spcPts val="1700"/>
              </a:spcBef>
              <a:spcAft>
                <a:spcPts val="1200"/>
              </a:spcAft>
              <a:buNone/>
            </a:pP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Network Analysis</a:t>
            </a:r>
            <a:endParaRPr/>
          </a:p>
        </p:txBody>
      </p:sp>
      <p:sp>
        <p:nvSpPr>
          <p:cNvPr id="276" name="Google Shape;276;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 sz="1600" b="1">
                <a:solidFill>
                  <a:schemeClr val="dk1"/>
                </a:solidFill>
              </a:rPr>
              <a:t>Congratulations on completing the Game of Thrones Network Analysis</a:t>
            </a:r>
            <a:r>
              <a:rPr lang="en" sz="1600">
                <a:solidFill>
                  <a:schemeClr val="dk1"/>
                </a:solidFill>
              </a:rPr>
              <a:t>! You’ve explored the social network of the characters, analyzed measures like </a:t>
            </a:r>
            <a:r>
              <a:rPr lang="en" sz="1600" b="1">
                <a:solidFill>
                  <a:schemeClr val="dk1"/>
                </a:solidFill>
              </a:rPr>
              <a:t>centrality </a:t>
            </a:r>
            <a:r>
              <a:rPr lang="en" sz="1600">
                <a:solidFill>
                  <a:schemeClr val="dk1"/>
                </a:solidFill>
              </a:rPr>
              <a:t>and </a:t>
            </a:r>
            <a:r>
              <a:rPr lang="en" sz="1600" b="1">
                <a:solidFill>
                  <a:schemeClr val="dk1"/>
                </a:solidFill>
              </a:rPr>
              <a:t>clustering</a:t>
            </a:r>
            <a:r>
              <a:rPr lang="en" sz="1600">
                <a:solidFill>
                  <a:schemeClr val="dk1"/>
                </a:solidFill>
              </a:rPr>
              <a:t>, and </a:t>
            </a:r>
            <a:r>
              <a:rPr lang="en" sz="1600" b="1">
                <a:solidFill>
                  <a:schemeClr val="dk1"/>
                </a:solidFill>
              </a:rPr>
              <a:t>compared weighted and unweighted shortest paths</a:t>
            </a:r>
            <a:r>
              <a:rPr lang="en" sz="1600">
                <a:solidFill>
                  <a:schemeClr val="dk1"/>
                </a:solidFill>
              </a:rPr>
              <a:t>. Along the way, you uncovered character importance and </a:t>
            </a:r>
            <a:r>
              <a:rPr lang="en" sz="1600" b="1">
                <a:solidFill>
                  <a:schemeClr val="dk1"/>
                </a:solidFill>
              </a:rPr>
              <a:t>visualized personal networks</a:t>
            </a:r>
            <a:r>
              <a:rPr lang="en" sz="1600">
                <a:solidFill>
                  <a:schemeClr val="dk1"/>
                </a:solidFill>
              </a:rPr>
              <a:t>.</a:t>
            </a:r>
            <a:endParaRPr sz="1600">
              <a:solidFill>
                <a:schemeClr val="dk1"/>
              </a:solidFill>
            </a:endParaRPr>
          </a:p>
          <a:p>
            <a:pPr marL="0" lvl="0" indent="0" algn="l" rtl="0">
              <a:spcBef>
                <a:spcPts val="1200"/>
              </a:spcBef>
              <a:spcAft>
                <a:spcPts val="1200"/>
              </a:spcAft>
              <a:buNone/>
            </a:pPr>
            <a:r>
              <a:rPr lang="en" sz="1600">
                <a:solidFill>
                  <a:schemeClr val="dk1"/>
                </a:solidFill>
              </a:rPr>
              <a:t>To take your analysis further, consider applying these techniques across the entire series, comparing how character importance evolves over time. You could also investigate whether certain clusters or relationships are consistent across all books or if they shift significantly. Additionally, explore how removing key characters (e.g., bridges or hubs) affects the overall network structure, revealing their impact on the connectivity of the story.</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Network Analysis Project</a:t>
            </a:r>
            <a:endParaRPr/>
          </a:p>
        </p:txBody>
      </p:sp>
      <p:pic>
        <p:nvPicPr>
          <p:cNvPr id="182" name="Google Shape;182;p31"/>
          <p:cNvPicPr preferRelativeResize="0"/>
          <p:nvPr/>
        </p:nvPicPr>
        <p:blipFill>
          <a:blip r:embed="rId3">
            <a:alphaModFix/>
          </a:blip>
          <a:stretch>
            <a:fillRect/>
          </a:stretch>
        </p:blipFill>
        <p:spPr>
          <a:xfrm>
            <a:off x="2348926" y="1017725"/>
            <a:ext cx="4446150" cy="3759251"/>
          </a:xfrm>
          <a:prstGeom prst="rect">
            <a:avLst/>
          </a:prstGeom>
          <a:noFill/>
          <a:ln>
            <a:noFill/>
          </a:ln>
        </p:spPr>
      </p:pic>
      <p:pic>
        <p:nvPicPr>
          <p:cNvPr id="183" name="Google Shape;183;p31"/>
          <p:cNvPicPr preferRelativeResize="0"/>
          <p:nvPr/>
        </p:nvPicPr>
        <p:blipFill>
          <a:blip r:embed="rId4">
            <a:alphaModFix/>
          </a:blip>
          <a:stretch>
            <a:fillRect/>
          </a:stretch>
        </p:blipFill>
        <p:spPr>
          <a:xfrm>
            <a:off x="6051175" y="3724100"/>
            <a:ext cx="3092826" cy="1213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1 - Download Dataset from Kaggle</a:t>
            </a:r>
            <a:endParaRPr/>
          </a:p>
        </p:txBody>
      </p:sp>
      <p:grpSp>
        <p:nvGrpSpPr>
          <p:cNvPr id="189" name="Google Shape;189;p32"/>
          <p:cNvGrpSpPr/>
          <p:nvPr/>
        </p:nvGrpSpPr>
        <p:grpSpPr>
          <a:xfrm>
            <a:off x="6605086" y="1241971"/>
            <a:ext cx="2690992" cy="3144263"/>
            <a:chOff x="6254516" y="1318143"/>
            <a:chExt cx="2604522" cy="2460300"/>
          </a:xfrm>
        </p:grpSpPr>
        <p:sp>
          <p:nvSpPr>
            <p:cNvPr id="190" name="Google Shape;190;p32"/>
            <p:cNvSpPr/>
            <p:nvPr/>
          </p:nvSpPr>
          <p:spPr>
            <a:xfrm rot="2700000">
              <a:off x="7239866" y="1053398"/>
              <a:ext cx="489601" cy="2989789"/>
            </a:xfrm>
            <a:prstGeom prst="roundRect">
              <a:avLst>
                <a:gd name="adj" fmla="val 50000"/>
              </a:avLst>
            </a:prstGeom>
            <a:solidFill>
              <a:srgbClr val="307A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91" name="Google Shape;191;p32"/>
            <p:cNvSpPr/>
            <p:nvPr/>
          </p:nvSpPr>
          <p:spPr>
            <a:xfrm>
              <a:off x="644396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307AF3"/>
                  </a:solidFill>
                  <a:latin typeface="Roboto"/>
                  <a:ea typeface="Roboto"/>
                  <a:cs typeface="Roboto"/>
                  <a:sym typeface="Roboto"/>
                </a:rPr>
                <a:t>4B</a:t>
              </a:r>
              <a:endParaRPr sz="1200" b="1">
                <a:solidFill>
                  <a:srgbClr val="307AF3"/>
                </a:solidFill>
                <a:latin typeface="Roboto"/>
                <a:ea typeface="Roboto"/>
                <a:cs typeface="Roboto"/>
                <a:sym typeface="Roboto"/>
              </a:endParaRPr>
            </a:p>
          </p:txBody>
        </p:sp>
        <p:sp>
          <p:nvSpPr>
            <p:cNvPr id="192" name="Google Shape;192;p32"/>
            <p:cNvSpPr txBox="1"/>
            <p:nvPr/>
          </p:nvSpPr>
          <p:spPr>
            <a:xfrm rot="-2700000">
              <a:off x="6375763" y="2297099"/>
              <a:ext cx="2378424"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Unzip the File - Mac</a:t>
              </a:r>
              <a:endParaRPr b="1">
                <a:solidFill>
                  <a:srgbClr val="FFFFFF"/>
                </a:solidFill>
                <a:latin typeface="Roboto"/>
                <a:ea typeface="Roboto"/>
                <a:cs typeface="Roboto"/>
                <a:sym typeface="Roboto"/>
              </a:endParaRPr>
            </a:p>
          </p:txBody>
        </p:sp>
        <p:sp>
          <p:nvSpPr>
            <p:cNvPr id="193" name="Google Shape;193;p32"/>
            <p:cNvSpPr txBox="1"/>
            <p:nvPr/>
          </p:nvSpPr>
          <p:spPr>
            <a:xfrm rot="-2700000">
              <a:off x="6788358"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latin typeface="Roboto"/>
                  <a:ea typeface="Roboto"/>
                  <a:cs typeface="Roboto"/>
                  <a:sym typeface="Roboto"/>
                </a:rPr>
                <a:t>Go to the Downloads folder and locate the .zip file (e.g., archive.zip).Simply double-click on the file to unzip it.</a:t>
              </a:r>
              <a:endParaRPr sz="1100">
                <a:latin typeface="Roboto"/>
                <a:ea typeface="Roboto"/>
                <a:cs typeface="Roboto"/>
                <a:sym typeface="Roboto"/>
              </a:endParaRPr>
            </a:p>
            <a:p>
              <a:pPr marL="0" lvl="0" indent="0" algn="l" rtl="0">
                <a:spcBef>
                  <a:spcPts val="1600"/>
                </a:spcBef>
                <a:spcAft>
                  <a:spcPts val="1600"/>
                </a:spcAft>
                <a:buNone/>
              </a:pPr>
              <a:endParaRPr sz="1100">
                <a:latin typeface="Roboto"/>
                <a:ea typeface="Roboto"/>
                <a:cs typeface="Roboto"/>
                <a:sym typeface="Roboto"/>
              </a:endParaRPr>
            </a:p>
          </p:txBody>
        </p:sp>
      </p:grpSp>
      <p:grpSp>
        <p:nvGrpSpPr>
          <p:cNvPr id="194" name="Google Shape;194;p32"/>
          <p:cNvGrpSpPr/>
          <p:nvPr/>
        </p:nvGrpSpPr>
        <p:grpSpPr>
          <a:xfrm>
            <a:off x="4910016" y="1241971"/>
            <a:ext cx="2690992" cy="3144263"/>
            <a:chOff x="4761418" y="1318143"/>
            <a:chExt cx="2604522" cy="2460300"/>
          </a:xfrm>
        </p:grpSpPr>
        <p:sp>
          <p:nvSpPr>
            <p:cNvPr id="195" name="Google Shape;195;p32"/>
            <p:cNvSpPr/>
            <p:nvPr/>
          </p:nvSpPr>
          <p:spPr>
            <a:xfrm rot="2700000">
              <a:off x="5746767" y="1053398"/>
              <a:ext cx="489601" cy="2989789"/>
            </a:xfrm>
            <a:prstGeom prst="roundRect">
              <a:avLst>
                <a:gd name="adj" fmla="val 50000"/>
              </a:avLst>
            </a:prstGeom>
            <a:solidFill>
              <a:srgbClr val="0E63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196" name="Google Shape;196;p32"/>
            <p:cNvSpPr/>
            <p:nvPr/>
          </p:nvSpPr>
          <p:spPr>
            <a:xfrm>
              <a:off x="4950863"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100" b="1">
                  <a:solidFill>
                    <a:srgbClr val="0E63F0"/>
                  </a:solidFill>
                  <a:latin typeface="Roboto"/>
                  <a:ea typeface="Roboto"/>
                  <a:cs typeface="Roboto"/>
                  <a:sym typeface="Roboto"/>
                </a:rPr>
                <a:t>4A</a:t>
              </a:r>
              <a:endParaRPr sz="1100" b="1">
                <a:solidFill>
                  <a:srgbClr val="0E63F0"/>
                </a:solidFill>
                <a:latin typeface="Roboto"/>
                <a:ea typeface="Roboto"/>
                <a:cs typeface="Roboto"/>
                <a:sym typeface="Roboto"/>
              </a:endParaRPr>
            </a:p>
          </p:txBody>
        </p:sp>
        <p:sp>
          <p:nvSpPr>
            <p:cNvPr id="197" name="Google Shape;197;p32"/>
            <p:cNvSpPr txBox="1"/>
            <p:nvPr/>
          </p:nvSpPr>
          <p:spPr>
            <a:xfrm rot="-2700000">
              <a:off x="4896424" y="2302799"/>
              <a:ext cx="2362302"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chemeClr val="lt1"/>
                  </a:solidFill>
                  <a:latin typeface="Roboto"/>
                  <a:ea typeface="Roboto"/>
                  <a:cs typeface="Roboto"/>
                  <a:sym typeface="Roboto"/>
                </a:rPr>
                <a:t>Unzip the File - Windows</a:t>
              </a:r>
              <a:endParaRPr b="1">
                <a:solidFill>
                  <a:srgbClr val="FFFFFF"/>
                </a:solidFill>
                <a:latin typeface="Roboto"/>
                <a:ea typeface="Roboto"/>
                <a:cs typeface="Roboto"/>
                <a:sym typeface="Roboto"/>
              </a:endParaRPr>
            </a:p>
          </p:txBody>
        </p:sp>
        <p:sp>
          <p:nvSpPr>
            <p:cNvPr id="198" name="Google Shape;198;p32"/>
            <p:cNvSpPr txBox="1"/>
            <p:nvPr/>
          </p:nvSpPr>
          <p:spPr>
            <a:xfrm rot="-2700000">
              <a:off x="5295260"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100">
                  <a:latin typeface="Roboto"/>
                  <a:ea typeface="Roboto"/>
                  <a:cs typeface="Roboto"/>
                  <a:sym typeface="Roboto"/>
                </a:rPr>
                <a:t>Right click archive.zip. Select Extract Here…,. Windows will create a folder with the extracted files in the current location.</a:t>
              </a:r>
              <a:endParaRPr sz="1100" b="1">
                <a:latin typeface="Roboto"/>
                <a:ea typeface="Roboto"/>
                <a:cs typeface="Roboto"/>
                <a:sym typeface="Roboto"/>
              </a:endParaRPr>
            </a:p>
          </p:txBody>
        </p:sp>
      </p:grpSp>
      <p:grpSp>
        <p:nvGrpSpPr>
          <p:cNvPr id="199" name="Google Shape;199;p32"/>
          <p:cNvGrpSpPr/>
          <p:nvPr/>
        </p:nvGrpSpPr>
        <p:grpSpPr>
          <a:xfrm>
            <a:off x="1664680" y="1241971"/>
            <a:ext cx="2690992" cy="3144263"/>
            <a:chOff x="1776626" y="1318143"/>
            <a:chExt cx="2604522" cy="2460300"/>
          </a:xfrm>
        </p:grpSpPr>
        <p:grpSp>
          <p:nvGrpSpPr>
            <p:cNvPr id="200" name="Google Shape;200;p32"/>
            <p:cNvGrpSpPr/>
            <p:nvPr/>
          </p:nvGrpSpPr>
          <p:grpSpPr>
            <a:xfrm>
              <a:off x="1776626" y="1318143"/>
              <a:ext cx="2604522" cy="2460300"/>
              <a:chOff x="1776626" y="1318143"/>
              <a:chExt cx="2604522" cy="2460300"/>
            </a:xfrm>
          </p:grpSpPr>
          <p:sp>
            <p:nvSpPr>
              <p:cNvPr id="201" name="Google Shape;201;p32"/>
              <p:cNvSpPr/>
              <p:nvPr/>
            </p:nvSpPr>
            <p:spPr>
              <a:xfrm rot="2700000">
                <a:off x="2761975" y="1053398"/>
                <a:ext cx="489601" cy="2989789"/>
              </a:xfrm>
              <a:prstGeom prst="roundRect">
                <a:avLst>
                  <a:gd name="adj" fmla="val 50000"/>
                </a:avLst>
              </a:prstGeom>
              <a:solidFill>
                <a:srgbClr val="0C5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2" name="Google Shape;202;p32"/>
              <p:cNvSpPr txBox="1"/>
              <p:nvPr/>
            </p:nvSpPr>
            <p:spPr>
              <a:xfrm rot="-2700000">
                <a:off x="1899549" y="2297849"/>
                <a:ext cx="2376303"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Navigate to the Dataset Page</a:t>
                </a:r>
                <a:endParaRPr b="1">
                  <a:solidFill>
                    <a:srgbClr val="FFFFFF"/>
                  </a:solidFill>
                  <a:latin typeface="Roboto"/>
                  <a:ea typeface="Roboto"/>
                  <a:cs typeface="Roboto"/>
                  <a:sym typeface="Roboto"/>
                </a:endParaRPr>
              </a:p>
            </p:txBody>
          </p:sp>
          <p:sp>
            <p:nvSpPr>
              <p:cNvPr id="203" name="Google Shape;203;p32"/>
              <p:cNvSpPr txBox="1"/>
              <p:nvPr/>
            </p:nvSpPr>
            <p:spPr>
              <a:xfrm rot="-2700000">
                <a:off x="2310468"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100">
                    <a:latin typeface="Roboto"/>
                    <a:ea typeface="Roboto"/>
                    <a:cs typeface="Roboto"/>
                    <a:sym typeface="Roboto"/>
                  </a:rPr>
                  <a:t>Open the dataset link in your browser: </a:t>
                </a:r>
                <a:r>
                  <a:rPr lang="en" sz="1100" u="sng">
                    <a:solidFill>
                      <a:schemeClr val="hlink"/>
                    </a:solidFill>
                    <a:latin typeface="Roboto"/>
                    <a:ea typeface="Roboto"/>
                    <a:cs typeface="Roboto"/>
                    <a:sym typeface="Roboto"/>
                    <a:hlinkClick r:id="rId3"/>
                  </a:rPr>
                  <a:t>GOT Network Dataset</a:t>
                </a:r>
                <a:r>
                  <a:rPr lang="en" sz="1100">
                    <a:latin typeface="Roboto"/>
                    <a:ea typeface="Roboto"/>
                    <a:cs typeface="Roboto"/>
                    <a:sym typeface="Roboto"/>
                  </a:rPr>
                  <a:t>. Log into your Kaggle Account</a:t>
                </a:r>
                <a:endParaRPr sz="1100">
                  <a:latin typeface="Roboto"/>
                  <a:ea typeface="Roboto"/>
                  <a:cs typeface="Roboto"/>
                  <a:sym typeface="Roboto"/>
                </a:endParaRPr>
              </a:p>
            </p:txBody>
          </p:sp>
        </p:grpSp>
        <p:sp>
          <p:nvSpPr>
            <p:cNvPr id="204" name="Google Shape;204;p32"/>
            <p:cNvSpPr/>
            <p:nvPr/>
          </p:nvSpPr>
          <p:spPr>
            <a:xfrm>
              <a:off x="1966072"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C57D3"/>
                  </a:solidFill>
                  <a:latin typeface="Roboto"/>
                  <a:ea typeface="Roboto"/>
                  <a:cs typeface="Roboto"/>
                  <a:sym typeface="Roboto"/>
                </a:rPr>
                <a:t>2</a:t>
              </a:r>
              <a:endParaRPr sz="1200" b="1">
                <a:solidFill>
                  <a:srgbClr val="0C57D3"/>
                </a:solidFill>
                <a:latin typeface="Roboto"/>
                <a:ea typeface="Roboto"/>
                <a:cs typeface="Roboto"/>
                <a:sym typeface="Roboto"/>
              </a:endParaRPr>
            </a:p>
          </p:txBody>
        </p:sp>
      </p:grpSp>
      <p:grpSp>
        <p:nvGrpSpPr>
          <p:cNvPr id="205" name="Google Shape;205;p32"/>
          <p:cNvGrpSpPr/>
          <p:nvPr/>
        </p:nvGrpSpPr>
        <p:grpSpPr>
          <a:xfrm>
            <a:off x="107340" y="1241971"/>
            <a:ext cx="2690992" cy="3144263"/>
            <a:chOff x="284959" y="1318143"/>
            <a:chExt cx="2604522" cy="2460300"/>
          </a:xfrm>
        </p:grpSpPr>
        <p:sp>
          <p:nvSpPr>
            <p:cNvPr id="206" name="Google Shape;206;p32"/>
            <p:cNvSpPr/>
            <p:nvPr/>
          </p:nvSpPr>
          <p:spPr>
            <a:xfrm rot="2700000">
              <a:off x="1270309" y="1053398"/>
              <a:ext cx="489601" cy="2989789"/>
            </a:xfrm>
            <a:prstGeom prst="roundRect">
              <a:avLst>
                <a:gd name="adj" fmla="val 50000"/>
              </a:avLst>
            </a:prstGeom>
            <a:solidFill>
              <a:srgbClr val="0942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07" name="Google Shape;207;p32"/>
            <p:cNvSpPr/>
            <p:nvPr/>
          </p:nvSpPr>
          <p:spPr>
            <a:xfrm>
              <a:off x="472955"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942A1"/>
                  </a:solidFill>
                  <a:latin typeface="Roboto"/>
                  <a:ea typeface="Roboto"/>
                  <a:cs typeface="Roboto"/>
                  <a:sym typeface="Roboto"/>
                </a:rPr>
                <a:t>1</a:t>
              </a:r>
              <a:endParaRPr sz="1200" b="1">
                <a:solidFill>
                  <a:srgbClr val="0942A1"/>
                </a:solidFill>
                <a:latin typeface="Roboto"/>
                <a:ea typeface="Roboto"/>
                <a:cs typeface="Roboto"/>
                <a:sym typeface="Roboto"/>
              </a:endParaRPr>
            </a:p>
          </p:txBody>
        </p:sp>
        <p:sp>
          <p:nvSpPr>
            <p:cNvPr id="208" name="Google Shape;208;p32"/>
            <p:cNvSpPr txBox="1"/>
            <p:nvPr/>
          </p:nvSpPr>
          <p:spPr>
            <a:xfrm rot="-2700000">
              <a:off x="414317" y="2300549"/>
              <a:ext cx="2368666"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 Create a Kaggle Account</a:t>
              </a:r>
              <a:endParaRPr b="1">
                <a:solidFill>
                  <a:srgbClr val="FFFFFF"/>
                </a:solidFill>
                <a:latin typeface="Roboto"/>
                <a:ea typeface="Roboto"/>
                <a:cs typeface="Roboto"/>
                <a:sym typeface="Roboto"/>
              </a:endParaRPr>
            </a:p>
          </p:txBody>
        </p:sp>
        <p:sp>
          <p:nvSpPr>
            <p:cNvPr id="209" name="Google Shape;209;p32"/>
            <p:cNvSpPr txBox="1"/>
            <p:nvPr/>
          </p:nvSpPr>
          <p:spPr>
            <a:xfrm rot="-2700000">
              <a:off x="818801"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100">
                  <a:latin typeface="Roboto"/>
                  <a:ea typeface="Roboto"/>
                  <a:cs typeface="Roboto"/>
                  <a:sym typeface="Roboto"/>
                </a:rPr>
                <a:t>Go to the Kaggle website and sign up for an account if you don’t already have one.</a:t>
              </a:r>
              <a:endParaRPr sz="1100">
                <a:latin typeface="Roboto"/>
                <a:ea typeface="Roboto"/>
                <a:cs typeface="Roboto"/>
                <a:sym typeface="Roboto"/>
              </a:endParaRPr>
            </a:p>
            <a:p>
              <a:pPr marL="0" lvl="0" indent="0" algn="l" rtl="0">
                <a:spcBef>
                  <a:spcPts val="1600"/>
                </a:spcBef>
                <a:spcAft>
                  <a:spcPts val="1600"/>
                </a:spcAft>
                <a:buNone/>
              </a:pPr>
              <a:endParaRPr sz="1100">
                <a:latin typeface="Roboto"/>
                <a:ea typeface="Roboto"/>
                <a:cs typeface="Roboto"/>
                <a:sym typeface="Roboto"/>
              </a:endParaRPr>
            </a:p>
          </p:txBody>
        </p:sp>
      </p:grpSp>
      <p:grpSp>
        <p:nvGrpSpPr>
          <p:cNvPr id="210" name="Google Shape;210;p32"/>
          <p:cNvGrpSpPr/>
          <p:nvPr/>
        </p:nvGrpSpPr>
        <p:grpSpPr>
          <a:xfrm>
            <a:off x="3280001" y="1241971"/>
            <a:ext cx="2690992" cy="3144263"/>
            <a:chOff x="3269751" y="1318143"/>
            <a:chExt cx="2604522" cy="2460300"/>
          </a:xfrm>
        </p:grpSpPr>
        <p:sp>
          <p:nvSpPr>
            <p:cNvPr id="211" name="Google Shape;211;p32"/>
            <p:cNvSpPr/>
            <p:nvPr/>
          </p:nvSpPr>
          <p:spPr>
            <a:xfrm rot="2700000">
              <a:off x="4255100" y="1053398"/>
              <a:ext cx="489601" cy="2989789"/>
            </a:xfrm>
            <a:prstGeom prst="roundRect">
              <a:avLst>
                <a:gd name="adj" fmla="val 50000"/>
              </a:avLst>
            </a:prstGeom>
            <a:solidFill>
              <a:srgbClr val="0D5C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700"/>
            </a:p>
          </p:txBody>
        </p:sp>
        <p:sp>
          <p:nvSpPr>
            <p:cNvPr id="212" name="Google Shape;212;p32"/>
            <p:cNvSpPr/>
            <p:nvPr/>
          </p:nvSpPr>
          <p:spPr>
            <a:xfrm>
              <a:off x="3459197" y="3255512"/>
              <a:ext cx="326100" cy="326100"/>
            </a:xfrm>
            <a:prstGeom prst="ellipse">
              <a:avLst/>
            </a:prstGeom>
            <a:solidFill>
              <a:srgbClr val="FFFFFF"/>
            </a:solidFill>
            <a:ln>
              <a:noFill/>
            </a:ln>
            <a:effectLst>
              <a:outerShdw blurRad="228600" dist="50800" dir="5400000" algn="tl" rotWithShape="0">
                <a:srgbClr val="000000">
                  <a:alpha val="5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r>
                <a:rPr lang="en" sz="1200" b="1">
                  <a:solidFill>
                    <a:srgbClr val="0D5CDF"/>
                  </a:solidFill>
                  <a:latin typeface="Roboto"/>
                  <a:ea typeface="Roboto"/>
                  <a:cs typeface="Roboto"/>
                  <a:sym typeface="Roboto"/>
                </a:rPr>
                <a:t>3</a:t>
              </a:r>
              <a:endParaRPr sz="1200" b="1">
                <a:solidFill>
                  <a:srgbClr val="0D5CDF"/>
                </a:solidFill>
                <a:latin typeface="Roboto"/>
                <a:ea typeface="Roboto"/>
                <a:cs typeface="Roboto"/>
                <a:sym typeface="Roboto"/>
              </a:endParaRPr>
            </a:p>
          </p:txBody>
        </p:sp>
        <p:sp>
          <p:nvSpPr>
            <p:cNvPr id="213" name="Google Shape;213;p32"/>
            <p:cNvSpPr txBox="1"/>
            <p:nvPr/>
          </p:nvSpPr>
          <p:spPr>
            <a:xfrm rot="-2700000">
              <a:off x="3803593" y="2571061"/>
              <a:ext cx="2242660" cy="44250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1600"/>
                </a:spcAft>
                <a:buNone/>
              </a:pPr>
              <a:r>
                <a:rPr lang="en" sz="1100">
                  <a:latin typeface="Roboto"/>
                  <a:ea typeface="Roboto"/>
                  <a:cs typeface="Roboto"/>
                  <a:sym typeface="Roboto"/>
                </a:rPr>
                <a:t>On the dataset page, click the Download button. Kaggle will download a .zip file named archive.zip.</a:t>
              </a:r>
              <a:endParaRPr sz="1100" b="1">
                <a:latin typeface="Roboto"/>
                <a:ea typeface="Roboto"/>
                <a:cs typeface="Roboto"/>
                <a:sym typeface="Roboto"/>
              </a:endParaRPr>
            </a:p>
          </p:txBody>
        </p:sp>
        <p:sp>
          <p:nvSpPr>
            <p:cNvPr id="214" name="Google Shape;214;p32"/>
            <p:cNvSpPr txBox="1"/>
            <p:nvPr/>
          </p:nvSpPr>
          <p:spPr>
            <a:xfrm rot="-2700000">
              <a:off x="3404724" y="2302799"/>
              <a:ext cx="2362302" cy="342805"/>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b="1">
                  <a:solidFill>
                    <a:srgbClr val="FFFFFF"/>
                  </a:solidFill>
                  <a:latin typeface="Roboto"/>
                  <a:ea typeface="Roboto"/>
                  <a:cs typeface="Roboto"/>
                  <a:sym typeface="Roboto"/>
                </a:rPr>
                <a:t>Download the Dataset</a:t>
              </a:r>
              <a:endParaRPr b="1">
                <a:solidFill>
                  <a:srgbClr val="FFFFFF"/>
                </a:solidFill>
                <a:latin typeface="Roboto"/>
                <a:ea typeface="Roboto"/>
                <a:cs typeface="Roboto"/>
                <a:sym typeface="Roboto"/>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2 - Set Up Google Colab</a:t>
            </a:r>
            <a:endParaRPr/>
          </a:p>
        </p:txBody>
      </p:sp>
      <p:sp>
        <p:nvSpPr>
          <p:cNvPr id="220" name="Google Shape;220;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To begin working with the dataset, open the provided Google Colab link: </a:t>
            </a:r>
            <a:r>
              <a:rPr lang="en" b="1"/>
              <a:t>Google Colab Notebook. </a:t>
            </a:r>
            <a:endParaRPr b="1"/>
          </a:p>
          <a:p>
            <a:pPr marL="0" lvl="0" indent="0" algn="l" rtl="0">
              <a:spcBef>
                <a:spcPts val="1200"/>
              </a:spcBef>
              <a:spcAft>
                <a:spcPts val="1200"/>
              </a:spcAft>
              <a:buNone/>
            </a:pPr>
            <a:r>
              <a:rPr lang="en"/>
              <a:t>Once the notebook opens, locate the book1.csv - book5.csv files on your computer. This file might be in your Downloads folder or in a folder named archive, depending on where you saved or extracted it. In the Colab notebook, look for the Files sidebar on the left. If the sidebar isn’t visible, click on the folder icon to expand it. Then, drag and drop the book.csv files into the Files section. This action uploads the files directly to your Colab environment, making it accessible for use in the notebook.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3 - Run the Notebook</a:t>
            </a:r>
            <a:endParaRPr/>
          </a:p>
        </p:txBody>
      </p:sp>
      <p:pic>
        <p:nvPicPr>
          <p:cNvPr id="226" name="Google Shape;226;p34"/>
          <p:cNvPicPr preferRelativeResize="0"/>
          <p:nvPr/>
        </p:nvPicPr>
        <p:blipFill>
          <a:blip r:embed="rId3">
            <a:alphaModFix/>
          </a:blip>
          <a:stretch>
            <a:fillRect/>
          </a:stretch>
        </p:blipFill>
        <p:spPr>
          <a:xfrm>
            <a:off x="311700" y="2703275"/>
            <a:ext cx="5936176" cy="1266200"/>
          </a:xfrm>
          <a:prstGeom prst="rect">
            <a:avLst/>
          </a:prstGeom>
          <a:noFill/>
          <a:ln>
            <a:noFill/>
          </a:ln>
        </p:spPr>
      </p:pic>
      <p:sp>
        <p:nvSpPr>
          <p:cNvPr id="227" name="Google Shape;227;p34"/>
          <p:cNvSpPr txBox="1"/>
          <p:nvPr/>
        </p:nvSpPr>
        <p:spPr>
          <a:xfrm>
            <a:off x="311700" y="1163413"/>
            <a:ext cx="8050800" cy="939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2"/>
                </a:solidFill>
              </a:rPr>
              <a:t>Run all cells in the notebook and save the your favorites of the outputted Network Visualizations as screenshots.</a:t>
            </a:r>
            <a:endParaRPr sz="1800">
              <a:solidFill>
                <a:schemeClr val="dk2"/>
              </a:solidFill>
            </a:endParaRPr>
          </a:p>
        </p:txBody>
      </p:sp>
      <p:pic>
        <p:nvPicPr>
          <p:cNvPr id="228" name="Google Shape;228;p34"/>
          <p:cNvPicPr preferRelativeResize="0"/>
          <p:nvPr/>
        </p:nvPicPr>
        <p:blipFill>
          <a:blip r:embed="rId4">
            <a:alphaModFix/>
          </a:blip>
          <a:stretch>
            <a:fillRect/>
          </a:stretch>
        </p:blipFill>
        <p:spPr>
          <a:xfrm>
            <a:off x="6400276" y="2255113"/>
            <a:ext cx="2591324" cy="265188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 Experiment with Centrality</a:t>
            </a:r>
            <a:endParaRPr/>
          </a:p>
        </p:txBody>
      </p:sp>
      <p:sp>
        <p:nvSpPr>
          <p:cNvPr id="234" name="Google Shape;234;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Who is the most important character in the world of Game of Thrones? Is it Jon Snow, Tyrion, Daenerys, or someone else entirely? To answer this, we use network science, which provides many metrics to evaluate the importance of a node in a network. Each metric highlights a different aspect of importance, so there is no single "correct" way to measure it.</a:t>
            </a:r>
            <a:endParaRPr sz="1200">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By default, your notebook will measure importance using </a:t>
            </a:r>
            <a:r>
              <a:rPr lang="en" sz="1200" b="1">
                <a:solidFill>
                  <a:schemeClr val="dk1"/>
                </a:solidFill>
                <a:latin typeface="Roboto"/>
                <a:ea typeface="Roboto"/>
                <a:cs typeface="Roboto"/>
                <a:sym typeface="Roboto"/>
              </a:rPr>
              <a:t>degree centrality</a:t>
            </a:r>
            <a:r>
              <a:rPr lang="en" sz="1200">
                <a:solidFill>
                  <a:schemeClr val="dk1"/>
                </a:solidFill>
                <a:latin typeface="Roboto"/>
                <a:ea typeface="Roboto"/>
                <a:cs typeface="Roboto"/>
                <a:sym typeface="Roboto"/>
              </a:rPr>
              <a:t>, which looks at how many connections (neighbors) a node has.</a:t>
            </a:r>
            <a:endParaRPr sz="1200">
              <a:solidFill>
                <a:schemeClr val="dk1"/>
              </a:solidFill>
              <a:latin typeface="Roboto"/>
              <a:ea typeface="Roboto"/>
              <a:cs typeface="Roboto"/>
              <a:sym typeface="Roboto"/>
            </a:endParaRPr>
          </a:p>
          <a:p>
            <a:pPr marL="0" lvl="0" indent="0" algn="l" rtl="0">
              <a:spcBef>
                <a:spcPts val="600"/>
              </a:spcBef>
              <a:spcAft>
                <a:spcPts val="0"/>
              </a:spcAft>
              <a:buNone/>
            </a:pPr>
            <a:endParaRPr sz="1200">
              <a:solidFill>
                <a:schemeClr val="dk1"/>
              </a:solidFill>
              <a:latin typeface="Roboto"/>
              <a:ea typeface="Roboto"/>
              <a:cs typeface="Roboto"/>
              <a:sym typeface="Roboto"/>
            </a:endParaRPr>
          </a:p>
          <a:p>
            <a:pPr marL="0" lvl="0" indent="0" algn="l" rtl="0">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After analyzing the results of this,  try using other measurements of importance, such as </a:t>
            </a:r>
            <a:r>
              <a:rPr lang="en" sz="1200" b="1">
                <a:solidFill>
                  <a:schemeClr val="dk1"/>
                </a:solidFill>
                <a:latin typeface="Roboto"/>
                <a:ea typeface="Roboto"/>
                <a:cs typeface="Roboto"/>
                <a:sym typeface="Roboto"/>
              </a:rPr>
              <a:t>betweenness centrality</a:t>
            </a:r>
            <a:r>
              <a:rPr lang="en" sz="1200">
                <a:solidFill>
                  <a:schemeClr val="dk1"/>
                </a:solidFill>
                <a:latin typeface="Roboto"/>
                <a:ea typeface="Roboto"/>
                <a:cs typeface="Roboto"/>
                <a:sym typeface="Roboto"/>
              </a:rPr>
              <a:t>, which identifies characters acting as bridges between others, and </a:t>
            </a:r>
            <a:r>
              <a:rPr lang="en" sz="1200" b="1">
                <a:solidFill>
                  <a:schemeClr val="dk1"/>
                </a:solidFill>
                <a:latin typeface="Roboto"/>
                <a:ea typeface="Roboto"/>
                <a:cs typeface="Roboto"/>
                <a:sym typeface="Roboto"/>
              </a:rPr>
              <a:t>closeness centrality</a:t>
            </a:r>
            <a:r>
              <a:rPr lang="en" sz="1200">
                <a:solidFill>
                  <a:schemeClr val="dk1"/>
                </a:solidFill>
                <a:latin typeface="Roboto"/>
                <a:ea typeface="Roboto"/>
                <a:cs typeface="Roboto"/>
                <a:sym typeface="Roboto"/>
              </a:rPr>
              <a:t>, which finds characters close to all others in terms of graph distance. You can easily experiment by changing the line:</a:t>
            </a:r>
            <a:endParaRPr sz="1200">
              <a:solidFill>
                <a:schemeClr val="dk1"/>
              </a:solidFill>
              <a:latin typeface="Roboto"/>
              <a:ea typeface="Roboto"/>
              <a:cs typeface="Roboto"/>
              <a:sym typeface="Roboto"/>
            </a:endParaRPr>
          </a:p>
          <a:p>
            <a:pPr marL="76200" marR="76200" lvl="0" indent="0" algn="l" rtl="0">
              <a:spcBef>
                <a:spcPts val="1100"/>
              </a:spcBef>
              <a:spcAft>
                <a:spcPts val="0"/>
              </a:spcAft>
              <a:buClr>
                <a:schemeClr val="dk1"/>
              </a:buClr>
              <a:buSzPts val="1100"/>
              <a:buFont typeface="Arial"/>
              <a:buNone/>
            </a:pPr>
            <a:r>
              <a:rPr lang="en" sz="950">
                <a:solidFill>
                  <a:schemeClr val="dk1"/>
                </a:solidFill>
              </a:rPr>
              <a:t>df_book5 = df_book5.sort_values(by="Degree Centrality", ascending=False).head(10)  # Top 10</a:t>
            </a:r>
            <a:endParaRPr sz="950">
              <a:solidFill>
                <a:schemeClr val="dk1"/>
              </a:solidFill>
            </a:endParaRPr>
          </a:p>
          <a:p>
            <a:pPr marL="0" lvl="0" indent="0" algn="l" rtl="0">
              <a:spcBef>
                <a:spcPts val="1100"/>
              </a:spcBef>
              <a:spcAft>
                <a:spcPts val="500"/>
              </a:spcAft>
              <a:buNone/>
            </a:pPr>
            <a:r>
              <a:rPr lang="en" sz="1200">
                <a:solidFill>
                  <a:schemeClr val="dk1"/>
                </a:solidFill>
                <a:latin typeface="Roboto"/>
                <a:ea typeface="Roboto"/>
                <a:cs typeface="Roboto"/>
                <a:sym typeface="Roboto"/>
              </a:rPr>
              <a:t>to use </a:t>
            </a:r>
            <a:r>
              <a:rPr lang="en" sz="1100">
                <a:solidFill>
                  <a:schemeClr val="dk1"/>
                </a:solidFill>
                <a:latin typeface="Roboto Mono"/>
                <a:ea typeface="Roboto Mono"/>
                <a:cs typeface="Roboto Mono"/>
                <a:sym typeface="Roboto Mono"/>
              </a:rPr>
              <a:t>"Betweenness Centrality"</a:t>
            </a:r>
            <a:r>
              <a:rPr lang="en" sz="1200">
                <a:solidFill>
                  <a:schemeClr val="dk1"/>
                </a:solidFill>
                <a:latin typeface="Roboto"/>
                <a:ea typeface="Roboto"/>
                <a:cs typeface="Roboto"/>
                <a:sym typeface="Roboto"/>
              </a:rPr>
              <a:t> or </a:t>
            </a:r>
            <a:r>
              <a:rPr lang="en" sz="1100">
                <a:solidFill>
                  <a:schemeClr val="dk1"/>
                </a:solidFill>
                <a:latin typeface="Roboto Mono"/>
                <a:ea typeface="Roboto Mono"/>
                <a:cs typeface="Roboto Mono"/>
                <a:sym typeface="Roboto Mono"/>
              </a:rPr>
              <a:t>"Closeness Centrality"</a:t>
            </a:r>
            <a:r>
              <a:rPr lang="en" sz="1200">
                <a:solidFill>
                  <a:schemeClr val="dk1"/>
                </a:solidFill>
                <a:latin typeface="Roboto"/>
                <a:ea typeface="Roboto"/>
                <a:cs typeface="Roboto"/>
                <a:sym typeface="Roboto"/>
              </a:rPr>
              <a:t> instead. This will rank the characters based on those metrics, giving new insights into their importance!</a:t>
            </a:r>
            <a:endParaRPr sz="175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Visualizing the Network</a:t>
            </a:r>
            <a:endParaRPr/>
          </a:p>
        </p:txBody>
      </p:sp>
      <p:sp>
        <p:nvSpPr>
          <p:cNvPr id="240" name="Google Shape;240;p36"/>
          <p:cNvSpPr txBox="1">
            <a:spLocks noGrp="1"/>
          </p:cNvSpPr>
          <p:nvPr>
            <p:ph type="body" idx="1"/>
          </p:nvPr>
        </p:nvSpPr>
        <p:spPr>
          <a:xfrm>
            <a:off x="311700" y="1152475"/>
            <a:ext cx="44694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Clr>
                <a:schemeClr val="dk1"/>
              </a:buClr>
              <a:buSzPct val="62857"/>
              <a:buFont typeface="Arial"/>
              <a:buNone/>
            </a:pPr>
            <a:r>
              <a:rPr lang="en" sz="1750">
                <a:solidFill>
                  <a:schemeClr val="dk1"/>
                </a:solidFill>
                <a:latin typeface="Roboto"/>
                <a:ea typeface="Roboto"/>
                <a:cs typeface="Roboto"/>
                <a:sym typeface="Roboto"/>
              </a:rPr>
              <a:t>This visualization highlights:</a:t>
            </a:r>
            <a:endParaRPr sz="1750">
              <a:solidFill>
                <a:schemeClr val="dk1"/>
              </a:solidFill>
              <a:latin typeface="Roboto"/>
              <a:ea typeface="Roboto"/>
              <a:cs typeface="Roboto"/>
              <a:sym typeface="Roboto"/>
            </a:endParaRPr>
          </a:p>
          <a:p>
            <a:pPr marL="457200" lvl="0" indent="-331390" algn="l" rtl="0">
              <a:spcBef>
                <a:spcPts val="1200"/>
              </a:spcBef>
              <a:spcAft>
                <a:spcPts val="0"/>
              </a:spcAft>
              <a:buClr>
                <a:schemeClr val="dk1"/>
              </a:buClr>
              <a:buSzPct val="100000"/>
              <a:buFont typeface="Roboto"/>
              <a:buChar char="●"/>
            </a:pPr>
            <a:r>
              <a:rPr lang="en" sz="1750">
                <a:solidFill>
                  <a:schemeClr val="dk1"/>
                </a:solidFill>
                <a:latin typeface="Roboto"/>
                <a:ea typeface="Roboto"/>
                <a:cs typeface="Roboto"/>
                <a:sym typeface="Roboto"/>
              </a:rPr>
              <a:t>Top 10 most central characters with larger, red labels.</a:t>
            </a:r>
            <a:endParaRPr sz="1750">
              <a:solidFill>
                <a:schemeClr val="dk1"/>
              </a:solidFill>
              <a:latin typeface="Roboto"/>
              <a:ea typeface="Roboto"/>
              <a:cs typeface="Roboto"/>
              <a:sym typeface="Roboto"/>
            </a:endParaRPr>
          </a:p>
          <a:p>
            <a:pPr marL="457200" lvl="0" indent="-331390" algn="l" rtl="0">
              <a:spcBef>
                <a:spcPts val="0"/>
              </a:spcBef>
              <a:spcAft>
                <a:spcPts val="0"/>
              </a:spcAft>
              <a:buClr>
                <a:schemeClr val="dk1"/>
              </a:buClr>
              <a:buSzPct val="100000"/>
              <a:buFont typeface="Roboto"/>
              <a:buChar char="●"/>
            </a:pPr>
            <a:r>
              <a:rPr lang="en" sz="1750">
                <a:solidFill>
                  <a:schemeClr val="dk1"/>
                </a:solidFill>
                <a:latin typeface="Roboto"/>
                <a:ea typeface="Roboto"/>
                <a:cs typeface="Roboto"/>
                <a:sym typeface="Roboto"/>
              </a:rPr>
              <a:t>A random sample of 20 moderately connected characters for additional context, displayed with smaller, blue labels.</a:t>
            </a:r>
            <a:endParaRPr sz="1750">
              <a:solidFill>
                <a:schemeClr val="dk1"/>
              </a:solidFill>
              <a:latin typeface="Roboto"/>
              <a:ea typeface="Roboto"/>
              <a:cs typeface="Roboto"/>
              <a:sym typeface="Roboto"/>
            </a:endParaRPr>
          </a:p>
          <a:p>
            <a:pPr marL="457200" lvl="0" indent="-331390" algn="l" rtl="0">
              <a:spcBef>
                <a:spcPts val="0"/>
              </a:spcBef>
              <a:spcAft>
                <a:spcPts val="0"/>
              </a:spcAft>
              <a:buClr>
                <a:schemeClr val="dk1"/>
              </a:buClr>
              <a:buSzPct val="100000"/>
              <a:buFont typeface="Roboto"/>
              <a:buChar char="●"/>
            </a:pPr>
            <a:r>
              <a:rPr lang="en" sz="1750">
                <a:solidFill>
                  <a:schemeClr val="dk1"/>
                </a:solidFill>
                <a:latin typeface="Roboto"/>
                <a:ea typeface="Roboto"/>
                <a:cs typeface="Roboto"/>
                <a:sym typeface="Roboto"/>
              </a:rPr>
              <a:t>Edges scaled in width based on the strength of connections </a:t>
            </a:r>
            <a:endParaRPr sz="1750">
              <a:solidFill>
                <a:schemeClr val="dk1"/>
              </a:solidFill>
              <a:latin typeface="Roboto"/>
              <a:ea typeface="Roboto"/>
              <a:cs typeface="Roboto"/>
              <a:sym typeface="Roboto"/>
            </a:endParaRPr>
          </a:p>
          <a:p>
            <a:pPr marL="0" lvl="0" indent="0" algn="l" rtl="0">
              <a:spcBef>
                <a:spcPts val="1200"/>
              </a:spcBef>
              <a:spcAft>
                <a:spcPts val="0"/>
              </a:spcAft>
              <a:buNone/>
            </a:pPr>
            <a:r>
              <a:rPr lang="en" sz="1750">
                <a:solidFill>
                  <a:schemeClr val="dk1"/>
                </a:solidFill>
                <a:latin typeface="Roboto"/>
                <a:ea typeface="Roboto"/>
                <a:cs typeface="Roboto"/>
                <a:sym typeface="Roboto"/>
              </a:rPr>
              <a:t>Experiment with the code to learn more!</a:t>
            </a:r>
            <a:endParaRPr sz="1750">
              <a:solidFill>
                <a:schemeClr val="dk1"/>
              </a:solidFill>
              <a:latin typeface="Roboto"/>
              <a:ea typeface="Roboto"/>
              <a:cs typeface="Roboto"/>
              <a:sym typeface="Roboto"/>
            </a:endParaRPr>
          </a:p>
          <a:p>
            <a:pPr marL="0" lvl="0" indent="0" algn="l" rtl="0">
              <a:spcBef>
                <a:spcPts val="1200"/>
              </a:spcBef>
              <a:spcAft>
                <a:spcPts val="1200"/>
              </a:spcAft>
              <a:buNone/>
            </a:pPr>
            <a:endParaRPr sz="1750">
              <a:solidFill>
                <a:schemeClr val="dk1"/>
              </a:solidFill>
              <a:latin typeface="Roboto"/>
              <a:ea typeface="Roboto"/>
              <a:cs typeface="Roboto"/>
              <a:sym typeface="Roboto"/>
            </a:endParaRPr>
          </a:p>
        </p:txBody>
      </p:sp>
      <p:pic>
        <p:nvPicPr>
          <p:cNvPr id="241" name="Google Shape;241;p36"/>
          <p:cNvPicPr preferRelativeResize="0"/>
          <p:nvPr/>
        </p:nvPicPr>
        <p:blipFill rotWithShape="1">
          <a:blip r:embed="rId3">
            <a:alphaModFix/>
          </a:blip>
          <a:srcRect t="26584" b="9708"/>
          <a:stretch/>
        </p:blipFill>
        <p:spPr>
          <a:xfrm>
            <a:off x="4911850" y="1017725"/>
            <a:ext cx="4107699" cy="39580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37"/>
          <p:cNvSpPr txBox="1">
            <a:spLocks noGrp="1"/>
          </p:cNvSpPr>
          <p:nvPr>
            <p:ph type="title"/>
          </p:nvPr>
        </p:nvSpPr>
        <p:spPr>
          <a:xfrm>
            <a:off x="311700" y="4263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6 - Analyze a Character’s Network</a:t>
            </a:r>
            <a:endParaRPr/>
          </a:p>
        </p:txBody>
      </p:sp>
      <p:pic>
        <p:nvPicPr>
          <p:cNvPr id="247" name="Google Shape;247;p37"/>
          <p:cNvPicPr preferRelativeResize="0"/>
          <p:nvPr/>
        </p:nvPicPr>
        <p:blipFill>
          <a:blip r:embed="rId3">
            <a:alphaModFix/>
          </a:blip>
          <a:stretch>
            <a:fillRect/>
          </a:stretch>
        </p:blipFill>
        <p:spPr>
          <a:xfrm>
            <a:off x="211500" y="2213625"/>
            <a:ext cx="2706625" cy="2770633"/>
          </a:xfrm>
          <a:prstGeom prst="rect">
            <a:avLst/>
          </a:prstGeom>
          <a:noFill/>
          <a:ln>
            <a:noFill/>
          </a:ln>
        </p:spPr>
      </p:pic>
      <p:pic>
        <p:nvPicPr>
          <p:cNvPr id="248" name="Google Shape;248;p37"/>
          <p:cNvPicPr preferRelativeResize="0"/>
          <p:nvPr/>
        </p:nvPicPr>
        <p:blipFill>
          <a:blip r:embed="rId4">
            <a:alphaModFix/>
          </a:blip>
          <a:stretch>
            <a:fillRect/>
          </a:stretch>
        </p:blipFill>
        <p:spPr>
          <a:xfrm>
            <a:off x="3275149" y="2213616"/>
            <a:ext cx="2706625" cy="2770633"/>
          </a:xfrm>
          <a:prstGeom prst="rect">
            <a:avLst/>
          </a:prstGeom>
          <a:noFill/>
          <a:ln>
            <a:noFill/>
          </a:ln>
        </p:spPr>
      </p:pic>
      <p:pic>
        <p:nvPicPr>
          <p:cNvPr id="249" name="Google Shape;249;p37"/>
          <p:cNvPicPr preferRelativeResize="0"/>
          <p:nvPr/>
        </p:nvPicPr>
        <p:blipFill>
          <a:blip r:embed="rId5">
            <a:alphaModFix/>
          </a:blip>
          <a:stretch>
            <a:fillRect/>
          </a:stretch>
        </p:blipFill>
        <p:spPr>
          <a:xfrm>
            <a:off x="6252250" y="2213625"/>
            <a:ext cx="2706625" cy="2770633"/>
          </a:xfrm>
          <a:prstGeom prst="rect">
            <a:avLst/>
          </a:prstGeom>
          <a:noFill/>
          <a:ln>
            <a:noFill/>
          </a:ln>
        </p:spPr>
      </p:pic>
      <p:sp>
        <p:nvSpPr>
          <p:cNvPr id="250" name="Google Shape;250;p37"/>
          <p:cNvSpPr txBox="1"/>
          <p:nvPr/>
        </p:nvSpPr>
        <p:spPr>
          <a:xfrm>
            <a:off x="311700" y="1246175"/>
            <a:ext cx="8316900" cy="136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2800"/>
              </a:spcBef>
              <a:spcAft>
                <a:spcPts val="0"/>
              </a:spcAft>
              <a:buNone/>
            </a:pPr>
            <a:r>
              <a:rPr lang="en" sz="1200">
                <a:solidFill>
                  <a:schemeClr val="dk1"/>
                </a:solidFill>
              </a:rPr>
              <a:t>Analyze the immediate network of a single </a:t>
            </a:r>
            <a:r>
              <a:rPr lang="en" sz="1200" b="1">
                <a:solidFill>
                  <a:schemeClr val="dk1"/>
                </a:solidFill>
              </a:rPr>
              <a:t>focus character</a:t>
            </a:r>
            <a:r>
              <a:rPr lang="en" sz="1200">
                <a:solidFill>
                  <a:schemeClr val="dk1"/>
                </a:solidFill>
              </a:rPr>
              <a:t> to explore their direct connections (degree), the cohesion of their neighbors (clustering), and whether they link unconnected groups (bridging role). Experiment by comparing different characters to uncover variations in local influence and network structure.</a:t>
            </a:r>
            <a:endParaRPr sz="1200">
              <a:solidFill>
                <a:schemeClr val="dk1"/>
              </a:solidFill>
            </a:endParaRPr>
          </a:p>
          <a:p>
            <a:pPr marL="0" lvl="0" indent="0" algn="l" rtl="0">
              <a:lnSpc>
                <a:spcPct val="115000"/>
              </a:lnSpc>
              <a:spcBef>
                <a:spcPts val="2800"/>
              </a:spcBef>
              <a:spcAft>
                <a:spcPts val="0"/>
              </a:spcAft>
              <a:buNone/>
            </a:pPr>
            <a:endParaRPr sz="12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7: Graph Centrality over Time</a:t>
            </a:r>
            <a:endParaRPr/>
          </a:p>
        </p:txBody>
      </p:sp>
      <p:sp>
        <p:nvSpPr>
          <p:cNvPr id="256" name="Google Shape;256;p38"/>
          <p:cNvSpPr txBox="1"/>
          <p:nvPr/>
        </p:nvSpPr>
        <p:spPr>
          <a:xfrm>
            <a:off x="311700" y="1353875"/>
            <a:ext cx="5534100" cy="130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600"/>
              </a:spcBef>
              <a:spcAft>
                <a:spcPts val="0"/>
              </a:spcAft>
              <a:buNone/>
            </a:pPr>
            <a:r>
              <a:rPr lang="en" sz="1300">
                <a:solidFill>
                  <a:schemeClr val="dk1"/>
                </a:solidFill>
                <a:latin typeface="Roboto"/>
                <a:ea typeface="Roboto"/>
                <a:cs typeface="Roboto"/>
                <a:sym typeface="Roboto"/>
              </a:rPr>
              <a:t>Visualize the evolution of degree centrality for key characters over time.</a:t>
            </a:r>
            <a:endParaRPr sz="1300">
              <a:solidFill>
                <a:schemeClr val="dk1"/>
              </a:solidFill>
              <a:latin typeface="Roboto"/>
              <a:ea typeface="Roboto"/>
              <a:cs typeface="Roboto"/>
              <a:sym typeface="Roboto"/>
            </a:endParaRPr>
          </a:p>
          <a:p>
            <a:pPr marL="0" lvl="0" indent="0" algn="l" rtl="0">
              <a:lnSpc>
                <a:spcPct val="115000"/>
              </a:lnSpc>
              <a:spcBef>
                <a:spcPts val="700"/>
              </a:spcBef>
              <a:spcAft>
                <a:spcPts val="0"/>
              </a:spcAft>
              <a:buNone/>
            </a:pPr>
            <a:r>
              <a:rPr lang="en" sz="1600">
                <a:solidFill>
                  <a:schemeClr val="dk1"/>
                </a:solidFill>
                <a:latin typeface="Roboto"/>
                <a:ea typeface="Roboto"/>
                <a:cs typeface="Roboto"/>
                <a:sym typeface="Roboto"/>
              </a:rPr>
              <a:t>Experiments to Try:</a:t>
            </a:r>
            <a:endParaRPr sz="1600">
              <a:solidFill>
                <a:schemeClr val="dk1"/>
              </a:solidFill>
              <a:latin typeface="Roboto"/>
              <a:ea typeface="Roboto"/>
              <a:cs typeface="Roboto"/>
              <a:sym typeface="Roboto"/>
            </a:endParaRPr>
          </a:p>
          <a:p>
            <a:pPr marL="457200" lvl="0" indent="-311150" algn="l" rtl="0">
              <a:lnSpc>
                <a:spcPct val="115000"/>
              </a:lnSpc>
              <a:spcBef>
                <a:spcPts val="700"/>
              </a:spcBef>
              <a:spcAft>
                <a:spcPts val="0"/>
              </a:spcAft>
              <a:buClr>
                <a:schemeClr val="dk1"/>
              </a:buClr>
              <a:buSzPts val="1300"/>
              <a:buFont typeface="Roboto"/>
              <a:buAutoNum type="arabicPeriod"/>
            </a:pPr>
            <a:r>
              <a:rPr lang="en" sz="1300" b="1">
                <a:solidFill>
                  <a:schemeClr val="dk1"/>
                </a:solidFill>
                <a:latin typeface="Roboto"/>
                <a:ea typeface="Roboto"/>
                <a:cs typeface="Roboto"/>
                <a:sym typeface="Roboto"/>
              </a:rPr>
              <a:t>Track Different Characters Across Books:</a:t>
            </a:r>
            <a:endParaRPr sz="1300" b="1">
              <a:solidFill>
                <a:schemeClr val="dk1"/>
              </a:solidFill>
              <a:latin typeface="Roboto"/>
              <a:ea typeface="Roboto"/>
              <a:cs typeface="Roboto"/>
              <a:sym typeface="Roboto"/>
            </a:endParaRPr>
          </a:p>
          <a:p>
            <a:pPr marL="457200" lvl="0" indent="-311150" algn="l" rtl="0">
              <a:lnSpc>
                <a:spcPct val="115000"/>
              </a:lnSpc>
              <a:spcBef>
                <a:spcPts val="0"/>
              </a:spcBef>
              <a:spcAft>
                <a:spcPts val="0"/>
              </a:spcAft>
              <a:buClr>
                <a:schemeClr val="dk1"/>
              </a:buClr>
              <a:buSzPts val="1300"/>
              <a:buFont typeface="Roboto"/>
              <a:buAutoNum type="arabicPeriod" startAt="2"/>
            </a:pPr>
            <a:r>
              <a:rPr lang="en" sz="1300" b="1">
                <a:solidFill>
                  <a:schemeClr val="dk1"/>
                </a:solidFill>
                <a:latin typeface="Roboto"/>
                <a:ea typeface="Roboto"/>
                <a:cs typeface="Roboto"/>
                <a:sym typeface="Roboto"/>
              </a:rPr>
              <a:t>Use a Different Centrality Measure:</a:t>
            </a:r>
            <a:endParaRPr sz="1300">
              <a:solidFill>
                <a:schemeClr val="dk1"/>
              </a:solidFill>
              <a:latin typeface="Roboto"/>
              <a:ea typeface="Roboto"/>
              <a:cs typeface="Roboto"/>
              <a:sym typeface="Roboto"/>
            </a:endParaRPr>
          </a:p>
        </p:txBody>
      </p:sp>
      <p:pic>
        <p:nvPicPr>
          <p:cNvPr id="257" name="Google Shape;257;p38"/>
          <p:cNvPicPr preferRelativeResize="0"/>
          <p:nvPr/>
        </p:nvPicPr>
        <p:blipFill>
          <a:blip r:embed="rId3">
            <a:alphaModFix/>
          </a:blip>
          <a:stretch>
            <a:fillRect/>
          </a:stretch>
        </p:blipFill>
        <p:spPr>
          <a:xfrm>
            <a:off x="4373275" y="1760700"/>
            <a:ext cx="4554075" cy="33828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ec227ab5-b24e-40d7-91f7-af530394d32d" xsi:nil="true"/>
    <lcf76f155ced4ddcb4097134ff3c332f xmlns="5fe8d179-c128-4aa2-8180-b52edd57061b">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AC5681A6E4CA943B3C802F027C0B587" ma:contentTypeVersion="12" ma:contentTypeDescription="Create a new document." ma:contentTypeScope="" ma:versionID="3a594240d147f9f1ff8775fb978d44e5">
  <xsd:schema xmlns:xsd="http://www.w3.org/2001/XMLSchema" xmlns:xs="http://www.w3.org/2001/XMLSchema" xmlns:p="http://schemas.microsoft.com/office/2006/metadata/properties" xmlns:ns2="5fe8d179-c128-4aa2-8180-b52edd57061b" xmlns:ns3="ec227ab5-b24e-40d7-91f7-af530394d32d" targetNamespace="http://schemas.microsoft.com/office/2006/metadata/properties" ma:root="true" ma:fieldsID="7c542761b661c22e7924c4b340f0941f" ns2:_="" ns3:_="">
    <xsd:import namespace="5fe8d179-c128-4aa2-8180-b52edd57061b"/>
    <xsd:import namespace="ec227ab5-b24e-40d7-91f7-af530394d32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e8d179-c128-4aa2-8180-b52edd5706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2597c87-0a2f-4bcb-98aa-a355c729041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c227ab5-b24e-40d7-91f7-af530394d32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826b0847-1787-49f4-ad62-30aa9c12ab3c}" ma:internalName="TaxCatchAll" ma:showField="CatchAllData" ma:web="ec227ab5-b24e-40d7-91f7-af530394d32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6CBF718-8038-4F34-9CC8-E0C22892924B}">
  <ds:schemaRefs>
    <ds:schemaRef ds:uri="http://schemas.microsoft.com/sharepoint/v3/contenttype/forms"/>
  </ds:schemaRefs>
</ds:datastoreItem>
</file>

<file path=customXml/itemProps2.xml><?xml version="1.0" encoding="utf-8"?>
<ds:datastoreItem xmlns:ds="http://schemas.openxmlformats.org/officeDocument/2006/customXml" ds:itemID="{D712F2A4-18EA-410D-9C1A-CFF108496B36}">
  <ds:schemaRefs>
    <ds:schemaRef ds:uri="http://schemas.microsoft.com/office/2006/metadata/properties"/>
    <ds:schemaRef ds:uri="http://schemas.microsoft.com/office/infopath/2007/PartnerControls"/>
    <ds:schemaRef ds:uri="ec227ab5-b24e-40d7-91f7-af530394d32d"/>
    <ds:schemaRef ds:uri="5fe8d179-c128-4aa2-8180-b52edd57061b"/>
  </ds:schemaRefs>
</ds:datastoreItem>
</file>

<file path=customXml/itemProps3.xml><?xml version="1.0" encoding="utf-8"?>
<ds:datastoreItem xmlns:ds="http://schemas.openxmlformats.org/officeDocument/2006/customXml" ds:itemID="{2FC175F2-E00F-4F37-B35D-3F3AC0F542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e8d179-c128-4aa2-8180-b52edd57061b"/>
    <ds:schemaRef ds:uri="ec227ab5-b24e-40d7-91f7-af530394d32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982</Words>
  <Application>Microsoft Macintosh PowerPoint</Application>
  <PresentationFormat>On-screen Show (16:9)</PresentationFormat>
  <Paragraphs>58</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Roboto Mono</vt:lpstr>
      <vt:lpstr>Roboto</vt:lpstr>
      <vt:lpstr>Arial</vt:lpstr>
      <vt:lpstr>Simple Light</vt:lpstr>
      <vt:lpstr>Project 3: Networks and Social Network Analysis</vt:lpstr>
      <vt:lpstr>Social Network Analysis Project</vt:lpstr>
      <vt:lpstr>Step 1 - Download Dataset from Kaggle</vt:lpstr>
      <vt:lpstr>Step 2 - Set Up Google Colab</vt:lpstr>
      <vt:lpstr>Step 3 - Run the Notebook</vt:lpstr>
      <vt:lpstr>Step 4 - Experiment with Centrality</vt:lpstr>
      <vt:lpstr>Step 5 - Visualizing the Network</vt:lpstr>
      <vt:lpstr>Step 6 - Analyze a Character’s Network</vt:lpstr>
      <vt:lpstr>Step 7: Graph Centrality over Time</vt:lpstr>
      <vt:lpstr>Step 8: Navigate Connections Between Characters </vt:lpstr>
      <vt:lpstr>Step 9: Case Study</vt:lpstr>
      <vt:lpstr>Social Network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Imran Khan</cp:lastModifiedBy>
  <cp:revision>3</cp:revision>
  <dcterms:modified xsi:type="dcterms:W3CDTF">2024-12-10T15:55:24Z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0x010100AAC5681A6E4CA943B3C802F027C0B587</vt:lpwstr>
  </property>
</Properties>
</file>