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4"/>
  </p:sldMasterIdLst>
  <p:sldIdLst>
    <p:sldId id="257" r:id="rId5"/>
    <p:sldId id="258" r:id="rId6"/>
    <p:sldId id="285" r:id="rId7"/>
    <p:sldId id="286" r:id="rId8"/>
    <p:sldId id="287" r:id="rId9"/>
    <p:sldId id="288" r:id="rId10"/>
    <p:sldId id="289" r:id="rId11"/>
    <p:sldId id="259" r:id="rId12"/>
    <p:sldId id="260" r:id="rId13"/>
    <p:sldId id="261" r:id="rId14"/>
    <p:sldId id="270" r:id="rId15"/>
    <p:sldId id="271" r:id="rId16"/>
    <p:sldId id="276" r:id="rId17"/>
    <p:sldId id="279" r:id="rId18"/>
    <p:sldId id="280" r:id="rId19"/>
    <p:sldId id="281" r:id="rId20"/>
    <p:sldId id="278" r:id="rId21"/>
    <p:sldId id="282" r:id="rId22"/>
    <p:sldId id="290" r:id="rId23"/>
    <p:sldId id="292" r:id="rId24"/>
    <p:sldId id="291"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2"/>
  </p:normalViewPr>
  <p:slideViewPr>
    <p:cSldViewPr snapToGrid="0" snapToObjects="1">
      <p:cViewPr varScale="1">
        <p:scale>
          <a:sx n="103" d="100"/>
          <a:sy n="103" d="100"/>
        </p:scale>
        <p:origin x="896"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1A538E-5A7D-4A57-BFD6-DA0F561DF8B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731E0DC-19E3-4697-A90C-2569E908440F}">
      <dgm:prSet/>
      <dgm:spPr/>
      <dgm:t>
        <a:bodyPr/>
        <a:lstStyle/>
        <a:p>
          <a:r>
            <a:rPr lang="en-US"/>
            <a:t>An example:  Shaquille O’Neal is really tall – 7ft 1in.  If Shaq has a son, chances are that his son will be pretty tall.  However, since Shaq is such an anomaly, there is also a very good chance that his son will not be as tall as Shaq.</a:t>
          </a:r>
        </a:p>
      </dgm:t>
    </dgm:pt>
    <dgm:pt modelId="{4B849CFE-6ACE-4498-BD07-74A8D8FE08A3}" type="parTrans" cxnId="{2EA93AEF-D8BB-4F74-8654-ED19D994514A}">
      <dgm:prSet/>
      <dgm:spPr/>
      <dgm:t>
        <a:bodyPr/>
        <a:lstStyle/>
        <a:p>
          <a:endParaRPr lang="en-US"/>
        </a:p>
      </dgm:t>
    </dgm:pt>
    <dgm:pt modelId="{11515999-D7BE-4E4B-A103-5BD7AD6292B1}" type="sibTrans" cxnId="{2EA93AEF-D8BB-4F74-8654-ED19D994514A}">
      <dgm:prSet/>
      <dgm:spPr/>
      <dgm:t>
        <a:bodyPr/>
        <a:lstStyle/>
        <a:p>
          <a:endParaRPr lang="en-US"/>
        </a:p>
      </dgm:t>
    </dgm:pt>
    <dgm:pt modelId="{47DA7955-EE71-4377-83CE-2ACD0CDE293A}">
      <dgm:prSet/>
      <dgm:spPr/>
      <dgm:t>
        <a:bodyPr/>
        <a:lstStyle/>
        <a:p>
          <a:r>
            <a:rPr lang="en-US"/>
            <a:t>As it turns out, Shaq’s son is tall – 6ft 7in, but not nearly as tall as Shaq.  This is called regression.  You can think of it as “a father’s sons height tends to regress (or drift towards) the mean (average) height.”</a:t>
          </a:r>
        </a:p>
      </dgm:t>
    </dgm:pt>
    <dgm:pt modelId="{0E8B9156-F9BB-4017-98EF-3FBC974C3CDE}" type="parTrans" cxnId="{A2C30658-402B-4557-8F6A-B10B42926B85}">
      <dgm:prSet/>
      <dgm:spPr/>
      <dgm:t>
        <a:bodyPr/>
        <a:lstStyle/>
        <a:p>
          <a:endParaRPr lang="en-US"/>
        </a:p>
      </dgm:t>
    </dgm:pt>
    <dgm:pt modelId="{359A5805-2FE3-40CC-85E0-E39652C53B2D}" type="sibTrans" cxnId="{A2C30658-402B-4557-8F6A-B10B42926B85}">
      <dgm:prSet/>
      <dgm:spPr/>
      <dgm:t>
        <a:bodyPr/>
        <a:lstStyle/>
        <a:p>
          <a:endParaRPr lang="en-US"/>
        </a:p>
      </dgm:t>
    </dgm:pt>
    <dgm:pt modelId="{F3AD42A4-2537-438D-A79F-74C66BC5100B}" type="pres">
      <dgm:prSet presAssocID="{AD1A538E-5A7D-4A57-BFD6-DA0F561DF8B9}" presName="linear" presStyleCnt="0">
        <dgm:presLayoutVars>
          <dgm:animLvl val="lvl"/>
          <dgm:resizeHandles val="exact"/>
        </dgm:presLayoutVars>
      </dgm:prSet>
      <dgm:spPr/>
    </dgm:pt>
    <dgm:pt modelId="{50E0F06C-F3E0-43FC-93AF-F144C08ACC96}" type="pres">
      <dgm:prSet presAssocID="{B731E0DC-19E3-4697-A90C-2569E908440F}" presName="parentText" presStyleLbl="node1" presStyleIdx="0" presStyleCnt="2">
        <dgm:presLayoutVars>
          <dgm:chMax val="0"/>
          <dgm:bulletEnabled val="1"/>
        </dgm:presLayoutVars>
      </dgm:prSet>
      <dgm:spPr/>
    </dgm:pt>
    <dgm:pt modelId="{0093B5CD-6CD1-4C47-A580-CF531220A3C7}" type="pres">
      <dgm:prSet presAssocID="{11515999-D7BE-4E4B-A103-5BD7AD6292B1}" presName="spacer" presStyleCnt="0"/>
      <dgm:spPr/>
    </dgm:pt>
    <dgm:pt modelId="{70DA8096-5D5C-414A-A4F4-05C7EF7AB17B}" type="pres">
      <dgm:prSet presAssocID="{47DA7955-EE71-4377-83CE-2ACD0CDE293A}" presName="parentText" presStyleLbl="node1" presStyleIdx="1" presStyleCnt="2">
        <dgm:presLayoutVars>
          <dgm:chMax val="0"/>
          <dgm:bulletEnabled val="1"/>
        </dgm:presLayoutVars>
      </dgm:prSet>
      <dgm:spPr/>
    </dgm:pt>
  </dgm:ptLst>
  <dgm:cxnLst>
    <dgm:cxn modelId="{12D1CB1F-3FFD-4635-9DF2-B251EDF88063}" type="presOf" srcId="{B731E0DC-19E3-4697-A90C-2569E908440F}" destId="{50E0F06C-F3E0-43FC-93AF-F144C08ACC96}" srcOrd="0" destOrd="0" presId="urn:microsoft.com/office/officeart/2005/8/layout/vList2"/>
    <dgm:cxn modelId="{A2C30658-402B-4557-8F6A-B10B42926B85}" srcId="{AD1A538E-5A7D-4A57-BFD6-DA0F561DF8B9}" destId="{47DA7955-EE71-4377-83CE-2ACD0CDE293A}" srcOrd="1" destOrd="0" parTransId="{0E8B9156-F9BB-4017-98EF-3FBC974C3CDE}" sibTransId="{359A5805-2FE3-40CC-85E0-E39652C53B2D}"/>
    <dgm:cxn modelId="{4C349A8D-3D6A-41B6-ACA3-884165751E6D}" type="presOf" srcId="{47DA7955-EE71-4377-83CE-2ACD0CDE293A}" destId="{70DA8096-5D5C-414A-A4F4-05C7EF7AB17B}" srcOrd="0" destOrd="0" presId="urn:microsoft.com/office/officeart/2005/8/layout/vList2"/>
    <dgm:cxn modelId="{DDFC7BBC-0025-4C27-903C-9D98F1B019F1}" type="presOf" srcId="{AD1A538E-5A7D-4A57-BFD6-DA0F561DF8B9}" destId="{F3AD42A4-2537-438D-A79F-74C66BC5100B}" srcOrd="0" destOrd="0" presId="urn:microsoft.com/office/officeart/2005/8/layout/vList2"/>
    <dgm:cxn modelId="{2EA93AEF-D8BB-4F74-8654-ED19D994514A}" srcId="{AD1A538E-5A7D-4A57-BFD6-DA0F561DF8B9}" destId="{B731E0DC-19E3-4697-A90C-2569E908440F}" srcOrd="0" destOrd="0" parTransId="{4B849CFE-6ACE-4498-BD07-74A8D8FE08A3}" sibTransId="{11515999-D7BE-4E4B-A103-5BD7AD6292B1}"/>
    <dgm:cxn modelId="{A32FF246-A633-48BD-A8B2-D4A7C0F6CA25}" type="presParOf" srcId="{F3AD42A4-2537-438D-A79F-74C66BC5100B}" destId="{50E0F06C-F3E0-43FC-93AF-F144C08ACC96}" srcOrd="0" destOrd="0" presId="urn:microsoft.com/office/officeart/2005/8/layout/vList2"/>
    <dgm:cxn modelId="{B4AE8475-D389-40FF-83D1-A57D71044D11}" type="presParOf" srcId="{F3AD42A4-2537-438D-A79F-74C66BC5100B}" destId="{0093B5CD-6CD1-4C47-A580-CF531220A3C7}" srcOrd="1" destOrd="0" presId="urn:microsoft.com/office/officeart/2005/8/layout/vList2"/>
    <dgm:cxn modelId="{174713E4-FB0D-4F83-B810-DF3CD1C0A2BF}" type="presParOf" srcId="{F3AD42A4-2537-438D-A79F-74C66BC5100B}" destId="{70DA8096-5D5C-414A-A4F4-05C7EF7AB17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CE1D22-3214-4043-8574-A991D6632614}"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E3F847F-882C-4D6A-9BA1-C4EFFF1609D1}">
      <dgm:prSet/>
      <dgm:spPr/>
      <dgm:t>
        <a:bodyPr/>
        <a:lstStyle/>
        <a:p>
          <a:r>
            <a:rPr lang="en-US"/>
            <a:t>Regression problems usually have one continuous and unbounded dependent variable. The inputs, however, can be continuous, discrete, or even categorical data such as gender, nationality, brand, and so on.</a:t>
          </a:r>
        </a:p>
      </dgm:t>
    </dgm:pt>
    <dgm:pt modelId="{FD9B8D12-2C0B-4A98-B555-979074A55862}" type="parTrans" cxnId="{4EE80231-C6EB-4FD9-8A6D-22F913DE886E}">
      <dgm:prSet/>
      <dgm:spPr/>
      <dgm:t>
        <a:bodyPr/>
        <a:lstStyle/>
        <a:p>
          <a:endParaRPr lang="en-US"/>
        </a:p>
      </dgm:t>
    </dgm:pt>
    <dgm:pt modelId="{6A9D43C3-8DDE-4225-BF16-357FA67AED6D}" type="sibTrans" cxnId="{4EE80231-C6EB-4FD9-8A6D-22F913DE886E}">
      <dgm:prSet/>
      <dgm:spPr/>
      <dgm:t>
        <a:bodyPr/>
        <a:lstStyle/>
        <a:p>
          <a:endParaRPr lang="en-US"/>
        </a:p>
      </dgm:t>
    </dgm:pt>
    <dgm:pt modelId="{1354CFB5-BA4B-4B27-AD22-0619129DFC31}">
      <dgm:prSet/>
      <dgm:spPr/>
      <dgm:t>
        <a:bodyPr/>
        <a:lstStyle/>
        <a:p>
          <a:r>
            <a:rPr lang="en-US"/>
            <a:t>It is a common practice to denote the outputs with 𝑦 and inputs with 𝑥. If there are two or more independent variables, they can be represented as the vector 𝐱 = (𝑥₁, …, 𝑥ᵣ), where 𝑟 is the number of inputs.</a:t>
          </a:r>
        </a:p>
      </dgm:t>
    </dgm:pt>
    <dgm:pt modelId="{231D98A6-B34E-4D38-B8F7-23F4878534D6}" type="parTrans" cxnId="{114908C4-1308-43DC-BEB3-0351A7B5D4C0}">
      <dgm:prSet/>
      <dgm:spPr/>
      <dgm:t>
        <a:bodyPr/>
        <a:lstStyle/>
        <a:p>
          <a:endParaRPr lang="en-US"/>
        </a:p>
      </dgm:t>
    </dgm:pt>
    <dgm:pt modelId="{5B067714-AE8D-49B8-95DC-ECF7D657583B}" type="sibTrans" cxnId="{114908C4-1308-43DC-BEB3-0351A7B5D4C0}">
      <dgm:prSet/>
      <dgm:spPr/>
      <dgm:t>
        <a:bodyPr/>
        <a:lstStyle/>
        <a:p>
          <a:endParaRPr lang="en-US"/>
        </a:p>
      </dgm:t>
    </dgm:pt>
    <dgm:pt modelId="{705CF191-2B6B-4912-8416-E8F5ED4E6059}" type="pres">
      <dgm:prSet presAssocID="{5ECE1D22-3214-4043-8574-A991D6632614}" presName="linear" presStyleCnt="0">
        <dgm:presLayoutVars>
          <dgm:animLvl val="lvl"/>
          <dgm:resizeHandles val="exact"/>
        </dgm:presLayoutVars>
      </dgm:prSet>
      <dgm:spPr/>
    </dgm:pt>
    <dgm:pt modelId="{8D223BEB-C50C-48BF-82D5-B253150F19B3}" type="pres">
      <dgm:prSet presAssocID="{8E3F847F-882C-4D6A-9BA1-C4EFFF1609D1}" presName="parentText" presStyleLbl="node1" presStyleIdx="0" presStyleCnt="2">
        <dgm:presLayoutVars>
          <dgm:chMax val="0"/>
          <dgm:bulletEnabled val="1"/>
        </dgm:presLayoutVars>
      </dgm:prSet>
      <dgm:spPr/>
    </dgm:pt>
    <dgm:pt modelId="{FBF9929B-567B-4A68-8B8F-CA3174F6BD97}" type="pres">
      <dgm:prSet presAssocID="{6A9D43C3-8DDE-4225-BF16-357FA67AED6D}" presName="spacer" presStyleCnt="0"/>
      <dgm:spPr/>
    </dgm:pt>
    <dgm:pt modelId="{2496EFEA-C759-4C79-9D2D-6069BD143D67}" type="pres">
      <dgm:prSet presAssocID="{1354CFB5-BA4B-4B27-AD22-0619129DFC31}" presName="parentText" presStyleLbl="node1" presStyleIdx="1" presStyleCnt="2">
        <dgm:presLayoutVars>
          <dgm:chMax val="0"/>
          <dgm:bulletEnabled val="1"/>
        </dgm:presLayoutVars>
      </dgm:prSet>
      <dgm:spPr/>
    </dgm:pt>
  </dgm:ptLst>
  <dgm:cxnLst>
    <dgm:cxn modelId="{C2EDEE1F-60FD-43AC-8F03-5AAF8CC5678A}" type="presOf" srcId="{8E3F847F-882C-4D6A-9BA1-C4EFFF1609D1}" destId="{8D223BEB-C50C-48BF-82D5-B253150F19B3}" srcOrd="0" destOrd="0" presId="urn:microsoft.com/office/officeart/2005/8/layout/vList2"/>
    <dgm:cxn modelId="{4EE80231-C6EB-4FD9-8A6D-22F913DE886E}" srcId="{5ECE1D22-3214-4043-8574-A991D6632614}" destId="{8E3F847F-882C-4D6A-9BA1-C4EFFF1609D1}" srcOrd="0" destOrd="0" parTransId="{FD9B8D12-2C0B-4A98-B555-979074A55862}" sibTransId="{6A9D43C3-8DDE-4225-BF16-357FA67AED6D}"/>
    <dgm:cxn modelId="{80CDBF74-F7F8-4268-8356-A36B52C2785E}" type="presOf" srcId="{1354CFB5-BA4B-4B27-AD22-0619129DFC31}" destId="{2496EFEA-C759-4C79-9D2D-6069BD143D67}" srcOrd="0" destOrd="0" presId="urn:microsoft.com/office/officeart/2005/8/layout/vList2"/>
    <dgm:cxn modelId="{CCC87497-9355-4B90-854C-82A0ABD6C651}" type="presOf" srcId="{5ECE1D22-3214-4043-8574-A991D6632614}" destId="{705CF191-2B6B-4912-8416-E8F5ED4E6059}" srcOrd="0" destOrd="0" presId="urn:microsoft.com/office/officeart/2005/8/layout/vList2"/>
    <dgm:cxn modelId="{114908C4-1308-43DC-BEB3-0351A7B5D4C0}" srcId="{5ECE1D22-3214-4043-8574-A991D6632614}" destId="{1354CFB5-BA4B-4B27-AD22-0619129DFC31}" srcOrd="1" destOrd="0" parTransId="{231D98A6-B34E-4D38-B8F7-23F4878534D6}" sibTransId="{5B067714-AE8D-49B8-95DC-ECF7D657583B}"/>
    <dgm:cxn modelId="{1ADC4F40-8268-4961-8212-328FFEC172E8}" type="presParOf" srcId="{705CF191-2B6B-4912-8416-E8F5ED4E6059}" destId="{8D223BEB-C50C-48BF-82D5-B253150F19B3}" srcOrd="0" destOrd="0" presId="urn:microsoft.com/office/officeart/2005/8/layout/vList2"/>
    <dgm:cxn modelId="{AEDF1D30-CCA0-44F7-9FEC-781BBF86B1C7}" type="presParOf" srcId="{705CF191-2B6B-4912-8416-E8F5ED4E6059}" destId="{FBF9929B-567B-4A68-8B8F-CA3174F6BD97}" srcOrd="1" destOrd="0" presId="urn:microsoft.com/office/officeart/2005/8/layout/vList2"/>
    <dgm:cxn modelId="{557E37A8-945D-42C1-BAD5-30FD4373AF9D}" type="presParOf" srcId="{705CF191-2B6B-4912-8416-E8F5ED4E6059}" destId="{2496EFEA-C759-4C79-9D2D-6069BD143D6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A520DC7-F1E4-4283-8C5A-D67B83438693}"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71CA0A0D-C001-4836-96C2-7C6C545EA8C8}">
      <dgm:prSet/>
      <dgm:spPr/>
      <dgm:t>
        <a:bodyPr/>
        <a:lstStyle/>
        <a:p>
          <a:r>
            <a:rPr lang="en-US"/>
            <a:t>Experience is our independent variable.</a:t>
          </a:r>
        </a:p>
      </dgm:t>
    </dgm:pt>
    <dgm:pt modelId="{8E422C94-505B-4338-AB81-BA542B2C6DA9}" type="parTrans" cxnId="{18EDA5BB-EC0F-48E3-8BFA-81C2A733396E}">
      <dgm:prSet/>
      <dgm:spPr/>
      <dgm:t>
        <a:bodyPr/>
        <a:lstStyle/>
        <a:p>
          <a:endParaRPr lang="en-US"/>
        </a:p>
      </dgm:t>
    </dgm:pt>
    <dgm:pt modelId="{ADB219AC-185A-4F6F-B4E7-145D32B7F5AD}" type="sibTrans" cxnId="{18EDA5BB-EC0F-48E3-8BFA-81C2A733396E}">
      <dgm:prSet/>
      <dgm:spPr/>
      <dgm:t>
        <a:bodyPr/>
        <a:lstStyle/>
        <a:p>
          <a:endParaRPr lang="en-US"/>
        </a:p>
      </dgm:t>
    </dgm:pt>
    <dgm:pt modelId="{23FF1D55-26C2-4E42-B048-CEC136279122}">
      <dgm:prSet/>
      <dgm:spPr/>
      <dgm:t>
        <a:bodyPr/>
        <a:lstStyle/>
        <a:p>
          <a:r>
            <a:rPr lang="en-US"/>
            <a:t>Salary is our dependent variable.</a:t>
          </a:r>
        </a:p>
      </dgm:t>
    </dgm:pt>
    <dgm:pt modelId="{3D4B9FD5-F3A5-4215-BF97-B5CE24537C6F}" type="parTrans" cxnId="{BA68EC58-4EF0-4494-830B-97E1ED3C37A4}">
      <dgm:prSet/>
      <dgm:spPr/>
      <dgm:t>
        <a:bodyPr/>
        <a:lstStyle/>
        <a:p>
          <a:endParaRPr lang="en-US"/>
        </a:p>
      </dgm:t>
    </dgm:pt>
    <dgm:pt modelId="{6F25910B-FFB3-488D-A7A3-498DAC636975}" type="sibTrans" cxnId="{BA68EC58-4EF0-4494-830B-97E1ED3C37A4}">
      <dgm:prSet/>
      <dgm:spPr/>
      <dgm:t>
        <a:bodyPr/>
        <a:lstStyle/>
        <a:p>
          <a:endParaRPr lang="en-US"/>
        </a:p>
      </dgm:t>
    </dgm:pt>
    <dgm:pt modelId="{5DD8A992-85E2-4149-A8A6-758B5052A179}">
      <dgm:prSet/>
      <dgm:spPr/>
      <dgm:t>
        <a:bodyPr/>
        <a:lstStyle/>
        <a:p>
          <a:r>
            <a:rPr lang="en-US"/>
            <a:t>The persons salary DEPENDS on their years of experience. </a:t>
          </a:r>
        </a:p>
      </dgm:t>
    </dgm:pt>
    <dgm:pt modelId="{37586F3A-D460-41BD-9AC9-06D96FD8C21C}" type="parTrans" cxnId="{A9BBC26B-EF64-45A0-B79F-2199E9508F8B}">
      <dgm:prSet/>
      <dgm:spPr/>
      <dgm:t>
        <a:bodyPr/>
        <a:lstStyle/>
        <a:p>
          <a:endParaRPr lang="en-US"/>
        </a:p>
      </dgm:t>
    </dgm:pt>
    <dgm:pt modelId="{02699A00-A961-444F-914C-662A8D9DCFAF}" type="sibTrans" cxnId="{A9BBC26B-EF64-45A0-B79F-2199E9508F8B}">
      <dgm:prSet/>
      <dgm:spPr/>
      <dgm:t>
        <a:bodyPr/>
        <a:lstStyle/>
        <a:p>
          <a:endParaRPr lang="en-US"/>
        </a:p>
      </dgm:t>
    </dgm:pt>
    <dgm:pt modelId="{C48BF039-E700-47DA-87E2-FB42B1CC4B55}" type="pres">
      <dgm:prSet presAssocID="{BA520DC7-F1E4-4283-8C5A-D67B83438693}" presName="hierChild1" presStyleCnt="0">
        <dgm:presLayoutVars>
          <dgm:chPref val="1"/>
          <dgm:dir/>
          <dgm:animOne val="branch"/>
          <dgm:animLvl val="lvl"/>
          <dgm:resizeHandles/>
        </dgm:presLayoutVars>
      </dgm:prSet>
      <dgm:spPr/>
    </dgm:pt>
    <dgm:pt modelId="{1A1EF06C-97EC-44EC-BBCB-2582298E2250}" type="pres">
      <dgm:prSet presAssocID="{71CA0A0D-C001-4836-96C2-7C6C545EA8C8}" presName="hierRoot1" presStyleCnt="0"/>
      <dgm:spPr/>
    </dgm:pt>
    <dgm:pt modelId="{FA4D289D-2089-4404-ADDF-BDA65B167A4C}" type="pres">
      <dgm:prSet presAssocID="{71CA0A0D-C001-4836-96C2-7C6C545EA8C8}" presName="composite" presStyleCnt="0"/>
      <dgm:spPr/>
    </dgm:pt>
    <dgm:pt modelId="{5B150F53-4E77-48DF-BD49-4627217688AB}" type="pres">
      <dgm:prSet presAssocID="{71CA0A0D-C001-4836-96C2-7C6C545EA8C8}" presName="background" presStyleLbl="node0" presStyleIdx="0" presStyleCnt="3"/>
      <dgm:spPr/>
    </dgm:pt>
    <dgm:pt modelId="{B434A8ED-B5A8-4B1A-A1D7-9FD166DA9C9D}" type="pres">
      <dgm:prSet presAssocID="{71CA0A0D-C001-4836-96C2-7C6C545EA8C8}" presName="text" presStyleLbl="fgAcc0" presStyleIdx="0" presStyleCnt="3">
        <dgm:presLayoutVars>
          <dgm:chPref val="3"/>
        </dgm:presLayoutVars>
      </dgm:prSet>
      <dgm:spPr/>
    </dgm:pt>
    <dgm:pt modelId="{0677B7B7-7BB1-431D-BA7D-44D2CCEB1C13}" type="pres">
      <dgm:prSet presAssocID="{71CA0A0D-C001-4836-96C2-7C6C545EA8C8}" presName="hierChild2" presStyleCnt="0"/>
      <dgm:spPr/>
    </dgm:pt>
    <dgm:pt modelId="{D87E3E64-DBB5-4668-9FF4-0784E3363002}" type="pres">
      <dgm:prSet presAssocID="{23FF1D55-26C2-4E42-B048-CEC136279122}" presName="hierRoot1" presStyleCnt="0"/>
      <dgm:spPr/>
    </dgm:pt>
    <dgm:pt modelId="{6C6793F1-83BE-43B0-B262-21AC36E9D389}" type="pres">
      <dgm:prSet presAssocID="{23FF1D55-26C2-4E42-B048-CEC136279122}" presName="composite" presStyleCnt="0"/>
      <dgm:spPr/>
    </dgm:pt>
    <dgm:pt modelId="{FC79D03E-FE58-4C1D-92F7-B52ECC8C234E}" type="pres">
      <dgm:prSet presAssocID="{23FF1D55-26C2-4E42-B048-CEC136279122}" presName="background" presStyleLbl="node0" presStyleIdx="1" presStyleCnt="3"/>
      <dgm:spPr/>
    </dgm:pt>
    <dgm:pt modelId="{0E6F9E00-94CA-4E4D-87D9-8F82A5519121}" type="pres">
      <dgm:prSet presAssocID="{23FF1D55-26C2-4E42-B048-CEC136279122}" presName="text" presStyleLbl="fgAcc0" presStyleIdx="1" presStyleCnt="3">
        <dgm:presLayoutVars>
          <dgm:chPref val="3"/>
        </dgm:presLayoutVars>
      </dgm:prSet>
      <dgm:spPr/>
    </dgm:pt>
    <dgm:pt modelId="{4375679F-2164-4730-80A5-82B39C1E7B03}" type="pres">
      <dgm:prSet presAssocID="{23FF1D55-26C2-4E42-B048-CEC136279122}" presName="hierChild2" presStyleCnt="0"/>
      <dgm:spPr/>
    </dgm:pt>
    <dgm:pt modelId="{95CFBAEC-7C44-4062-B39D-912322B20E61}" type="pres">
      <dgm:prSet presAssocID="{5DD8A992-85E2-4149-A8A6-758B5052A179}" presName="hierRoot1" presStyleCnt="0"/>
      <dgm:spPr/>
    </dgm:pt>
    <dgm:pt modelId="{7304281C-31CB-4387-BDAF-7332CACAF4EC}" type="pres">
      <dgm:prSet presAssocID="{5DD8A992-85E2-4149-A8A6-758B5052A179}" presName="composite" presStyleCnt="0"/>
      <dgm:spPr/>
    </dgm:pt>
    <dgm:pt modelId="{03C24438-FF95-4390-88C7-B42D849C1F85}" type="pres">
      <dgm:prSet presAssocID="{5DD8A992-85E2-4149-A8A6-758B5052A179}" presName="background" presStyleLbl="node0" presStyleIdx="2" presStyleCnt="3"/>
      <dgm:spPr/>
    </dgm:pt>
    <dgm:pt modelId="{26903A52-DB64-40BF-BCF8-45F423689CDE}" type="pres">
      <dgm:prSet presAssocID="{5DD8A992-85E2-4149-A8A6-758B5052A179}" presName="text" presStyleLbl="fgAcc0" presStyleIdx="2" presStyleCnt="3">
        <dgm:presLayoutVars>
          <dgm:chPref val="3"/>
        </dgm:presLayoutVars>
      </dgm:prSet>
      <dgm:spPr/>
    </dgm:pt>
    <dgm:pt modelId="{5AADD5A5-BC6C-4D18-A5CE-D6E244A9C4EF}" type="pres">
      <dgm:prSet presAssocID="{5DD8A992-85E2-4149-A8A6-758B5052A179}" presName="hierChild2" presStyleCnt="0"/>
      <dgm:spPr/>
    </dgm:pt>
  </dgm:ptLst>
  <dgm:cxnLst>
    <dgm:cxn modelId="{BA68EC58-4EF0-4494-830B-97E1ED3C37A4}" srcId="{BA520DC7-F1E4-4283-8C5A-D67B83438693}" destId="{23FF1D55-26C2-4E42-B048-CEC136279122}" srcOrd="1" destOrd="0" parTransId="{3D4B9FD5-F3A5-4215-BF97-B5CE24537C6F}" sibTransId="{6F25910B-FFB3-488D-A7A3-498DAC636975}"/>
    <dgm:cxn modelId="{8D357D65-B406-4603-BC4C-7A61D1C94039}" type="presOf" srcId="{BA520DC7-F1E4-4283-8C5A-D67B83438693}" destId="{C48BF039-E700-47DA-87E2-FB42B1CC4B55}" srcOrd="0" destOrd="0" presId="urn:microsoft.com/office/officeart/2005/8/layout/hierarchy1"/>
    <dgm:cxn modelId="{A9BBC26B-EF64-45A0-B79F-2199E9508F8B}" srcId="{BA520DC7-F1E4-4283-8C5A-D67B83438693}" destId="{5DD8A992-85E2-4149-A8A6-758B5052A179}" srcOrd="2" destOrd="0" parTransId="{37586F3A-D460-41BD-9AC9-06D96FD8C21C}" sibTransId="{02699A00-A961-444F-914C-662A8D9DCFAF}"/>
    <dgm:cxn modelId="{DBFAB486-5925-4F4C-A010-5A095E120006}" type="presOf" srcId="{23FF1D55-26C2-4E42-B048-CEC136279122}" destId="{0E6F9E00-94CA-4E4D-87D9-8F82A5519121}" srcOrd="0" destOrd="0" presId="urn:microsoft.com/office/officeart/2005/8/layout/hierarchy1"/>
    <dgm:cxn modelId="{C9A99A8B-BE14-4434-AB5B-F029EB7D813C}" type="presOf" srcId="{71CA0A0D-C001-4836-96C2-7C6C545EA8C8}" destId="{B434A8ED-B5A8-4B1A-A1D7-9FD166DA9C9D}" srcOrd="0" destOrd="0" presId="urn:microsoft.com/office/officeart/2005/8/layout/hierarchy1"/>
    <dgm:cxn modelId="{468CD4A7-E642-4C6A-9B8E-2AEE496B35B9}" type="presOf" srcId="{5DD8A992-85E2-4149-A8A6-758B5052A179}" destId="{26903A52-DB64-40BF-BCF8-45F423689CDE}" srcOrd="0" destOrd="0" presId="urn:microsoft.com/office/officeart/2005/8/layout/hierarchy1"/>
    <dgm:cxn modelId="{18EDA5BB-EC0F-48E3-8BFA-81C2A733396E}" srcId="{BA520DC7-F1E4-4283-8C5A-D67B83438693}" destId="{71CA0A0D-C001-4836-96C2-7C6C545EA8C8}" srcOrd="0" destOrd="0" parTransId="{8E422C94-505B-4338-AB81-BA542B2C6DA9}" sibTransId="{ADB219AC-185A-4F6F-B4E7-145D32B7F5AD}"/>
    <dgm:cxn modelId="{CE766159-CE45-4CE3-8767-877485DFB0EE}" type="presParOf" srcId="{C48BF039-E700-47DA-87E2-FB42B1CC4B55}" destId="{1A1EF06C-97EC-44EC-BBCB-2582298E2250}" srcOrd="0" destOrd="0" presId="urn:microsoft.com/office/officeart/2005/8/layout/hierarchy1"/>
    <dgm:cxn modelId="{FD999944-7A28-4564-AD87-B48D411C11B8}" type="presParOf" srcId="{1A1EF06C-97EC-44EC-BBCB-2582298E2250}" destId="{FA4D289D-2089-4404-ADDF-BDA65B167A4C}" srcOrd="0" destOrd="0" presId="urn:microsoft.com/office/officeart/2005/8/layout/hierarchy1"/>
    <dgm:cxn modelId="{46831EAF-597A-4156-9C4A-7FB95A995099}" type="presParOf" srcId="{FA4D289D-2089-4404-ADDF-BDA65B167A4C}" destId="{5B150F53-4E77-48DF-BD49-4627217688AB}" srcOrd="0" destOrd="0" presId="urn:microsoft.com/office/officeart/2005/8/layout/hierarchy1"/>
    <dgm:cxn modelId="{69014506-CD23-4AB4-AD2B-9D198F5196A4}" type="presParOf" srcId="{FA4D289D-2089-4404-ADDF-BDA65B167A4C}" destId="{B434A8ED-B5A8-4B1A-A1D7-9FD166DA9C9D}" srcOrd="1" destOrd="0" presId="urn:microsoft.com/office/officeart/2005/8/layout/hierarchy1"/>
    <dgm:cxn modelId="{221ED31C-A63D-4845-A243-B22193B2F1E8}" type="presParOf" srcId="{1A1EF06C-97EC-44EC-BBCB-2582298E2250}" destId="{0677B7B7-7BB1-431D-BA7D-44D2CCEB1C13}" srcOrd="1" destOrd="0" presId="urn:microsoft.com/office/officeart/2005/8/layout/hierarchy1"/>
    <dgm:cxn modelId="{C869DE5D-8A39-4A63-A58D-CE2E8763D31D}" type="presParOf" srcId="{C48BF039-E700-47DA-87E2-FB42B1CC4B55}" destId="{D87E3E64-DBB5-4668-9FF4-0784E3363002}" srcOrd="1" destOrd="0" presId="urn:microsoft.com/office/officeart/2005/8/layout/hierarchy1"/>
    <dgm:cxn modelId="{F497BD72-211C-4124-A694-0EE8A54923C3}" type="presParOf" srcId="{D87E3E64-DBB5-4668-9FF4-0784E3363002}" destId="{6C6793F1-83BE-43B0-B262-21AC36E9D389}" srcOrd="0" destOrd="0" presId="urn:microsoft.com/office/officeart/2005/8/layout/hierarchy1"/>
    <dgm:cxn modelId="{D394ECA1-794E-492D-802E-656A1B648179}" type="presParOf" srcId="{6C6793F1-83BE-43B0-B262-21AC36E9D389}" destId="{FC79D03E-FE58-4C1D-92F7-B52ECC8C234E}" srcOrd="0" destOrd="0" presId="urn:microsoft.com/office/officeart/2005/8/layout/hierarchy1"/>
    <dgm:cxn modelId="{2B9C2009-C230-4304-818E-F3AAD68D518C}" type="presParOf" srcId="{6C6793F1-83BE-43B0-B262-21AC36E9D389}" destId="{0E6F9E00-94CA-4E4D-87D9-8F82A5519121}" srcOrd="1" destOrd="0" presId="urn:microsoft.com/office/officeart/2005/8/layout/hierarchy1"/>
    <dgm:cxn modelId="{9AC728B3-D5E9-49BE-A3F4-C629137DF069}" type="presParOf" srcId="{D87E3E64-DBB5-4668-9FF4-0784E3363002}" destId="{4375679F-2164-4730-80A5-82B39C1E7B03}" srcOrd="1" destOrd="0" presId="urn:microsoft.com/office/officeart/2005/8/layout/hierarchy1"/>
    <dgm:cxn modelId="{D1FB160F-6EFC-495A-8AA8-4EB5483E0795}" type="presParOf" srcId="{C48BF039-E700-47DA-87E2-FB42B1CC4B55}" destId="{95CFBAEC-7C44-4062-B39D-912322B20E61}" srcOrd="2" destOrd="0" presId="urn:microsoft.com/office/officeart/2005/8/layout/hierarchy1"/>
    <dgm:cxn modelId="{A00CD4F8-2B81-4C56-A4DB-11C006EE43F4}" type="presParOf" srcId="{95CFBAEC-7C44-4062-B39D-912322B20E61}" destId="{7304281C-31CB-4387-BDAF-7332CACAF4EC}" srcOrd="0" destOrd="0" presId="urn:microsoft.com/office/officeart/2005/8/layout/hierarchy1"/>
    <dgm:cxn modelId="{E276424A-A1C6-4957-BB76-E3D7AD2077CE}" type="presParOf" srcId="{7304281C-31CB-4387-BDAF-7332CACAF4EC}" destId="{03C24438-FF95-4390-88C7-B42D849C1F85}" srcOrd="0" destOrd="0" presId="urn:microsoft.com/office/officeart/2005/8/layout/hierarchy1"/>
    <dgm:cxn modelId="{29DD907E-CE26-4893-A369-0BDC50692CD4}" type="presParOf" srcId="{7304281C-31CB-4387-BDAF-7332CACAF4EC}" destId="{26903A52-DB64-40BF-BCF8-45F423689CDE}" srcOrd="1" destOrd="0" presId="urn:microsoft.com/office/officeart/2005/8/layout/hierarchy1"/>
    <dgm:cxn modelId="{EEF98048-B372-4815-9C89-BE5DA0BF846F}" type="presParOf" srcId="{95CFBAEC-7C44-4062-B39D-912322B20E61}" destId="{5AADD5A5-BC6C-4D18-A5CE-D6E244A9C4E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E0F06C-F3E0-43FC-93AF-F144C08ACC96}">
      <dsp:nvSpPr>
        <dsp:cNvPr id="0" name=""/>
        <dsp:cNvSpPr/>
      </dsp:nvSpPr>
      <dsp:spPr>
        <a:xfrm>
          <a:off x="0" y="64549"/>
          <a:ext cx="10179050" cy="1696500"/>
        </a:xfrm>
        <a:prstGeom prst="roundRect">
          <a:avLst/>
        </a:prstGeom>
        <a:solidFill>
          <a:schemeClr val="accent5">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An example:  Shaquille O’Neal is really tall – 7ft 1in.  If Shaq has a son, chances are that his son will be pretty tall.  However, since Shaq is such an anomaly, there is also a very good chance that his son will not be as tall as Shaq.</a:t>
          </a:r>
        </a:p>
      </dsp:txBody>
      <dsp:txXfrm>
        <a:off x="82816" y="147365"/>
        <a:ext cx="10013418" cy="1530868"/>
      </dsp:txXfrm>
    </dsp:sp>
    <dsp:sp modelId="{70DA8096-5D5C-414A-A4F4-05C7EF7AB17B}">
      <dsp:nvSpPr>
        <dsp:cNvPr id="0" name=""/>
        <dsp:cNvSpPr/>
      </dsp:nvSpPr>
      <dsp:spPr>
        <a:xfrm>
          <a:off x="0" y="1833050"/>
          <a:ext cx="10179050" cy="1696500"/>
        </a:xfrm>
        <a:prstGeom prst="roundRect">
          <a:avLst/>
        </a:prstGeom>
        <a:solidFill>
          <a:schemeClr val="accent5">
            <a:hueOff val="15978386"/>
            <a:satOff val="-38879"/>
            <a:lumOff val="-9019"/>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As it turns out, Shaq’s son is tall – 6ft 7in, but not nearly as tall as Shaq.  This is called regression.  You can think of it as “a father’s sons height tends to regress (or drift towards) the mean (average) height.”</a:t>
          </a:r>
        </a:p>
      </dsp:txBody>
      <dsp:txXfrm>
        <a:off x="82816" y="1915866"/>
        <a:ext cx="10013418" cy="15308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23BEB-C50C-48BF-82D5-B253150F19B3}">
      <dsp:nvSpPr>
        <dsp:cNvPr id="0" name=""/>
        <dsp:cNvSpPr/>
      </dsp:nvSpPr>
      <dsp:spPr>
        <a:xfrm>
          <a:off x="0" y="12270"/>
          <a:ext cx="5994400" cy="2653559"/>
        </a:xfrm>
        <a:prstGeom prst="roundRect">
          <a:avLst/>
        </a:prstGeom>
        <a:solidFill>
          <a:schemeClr val="accent2">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Regression problems usually have one continuous and unbounded dependent variable. The inputs, however, can be continuous, discrete, or even categorical data such as gender, nationality, brand, and so on.</a:t>
          </a:r>
        </a:p>
      </dsp:txBody>
      <dsp:txXfrm>
        <a:off x="129536" y="141806"/>
        <a:ext cx="5735328" cy="2394487"/>
      </dsp:txXfrm>
    </dsp:sp>
    <dsp:sp modelId="{2496EFEA-C759-4C79-9D2D-6069BD143D67}">
      <dsp:nvSpPr>
        <dsp:cNvPr id="0" name=""/>
        <dsp:cNvSpPr/>
      </dsp:nvSpPr>
      <dsp:spPr>
        <a:xfrm>
          <a:off x="0" y="2743590"/>
          <a:ext cx="5994400" cy="2653559"/>
        </a:xfrm>
        <a:prstGeom prst="roundRect">
          <a:avLst/>
        </a:prstGeom>
        <a:solidFill>
          <a:schemeClr val="accent2">
            <a:hueOff val="-8488521"/>
            <a:satOff val="-15903"/>
            <a:lumOff val="27058"/>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It is a common practice to denote the outputs with 𝑦 and inputs with 𝑥. If there are two or more independent variables, they can be represented as the vector 𝐱 = (𝑥₁, …, 𝑥ᵣ), where 𝑟 is the number of inputs.</a:t>
          </a:r>
        </a:p>
      </dsp:txBody>
      <dsp:txXfrm>
        <a:off x="129536" y="2873126"/>
        <a:ext cx="5735328" cy="239448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150F53-4E77-48DF-BD49-4627217688AB}">
      <dsp:nvSpPr>
        <dsp:cNvPr id="0" name=""/>
        <dsp:cNvSpPr/>
      </dsp:nvSpPr>
      <dsp:spPr>
        <a:xfrm>
          <a:off x="0" y="736997"/>
          <a:ext cx="2862857" cy="1817914"/>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34A8ED-B5A8-4B1A-A1D7-9FD166DA9C9D}">
      <dsp:nvSpPr>
        <dsp:cNvPr id="0" name=""/>
        <dsp:cNvSpPr/>
      </dsp:nvSpPr>
      <dsp:spPr>
        <a:xfrm>
          <a:off x="318095" y="1039187"/>
          <a:ext cx="2862857" cy="1817914"/>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Experience is our independent variable.</a:t>
          </a:r>
        </a:p>
      </dsp:txBody>
      <dsp:txXfrm>
        <a:off x="371340" y="1092432"/>
        <a:ext cx="2756367" cy="1711424"/>
      </dsp:txXfrm>
    </dsp:sp>
    <dsp:sp modelId="{FC79D03E-FE58-4C1D-92F7-B52ECC8C234E}">
      <dsp:nvSpPr>
        <dsp:cNvPr id="0" name=""/>
        <dsp:cNvSpPr/>
      </dsp:nvSpPr>
      <dsp:spPr>
        <a:xfrm>
          <a:off x="3499048" y="736997"/>
          <a:ext cx="2862857" cy="1817914"/>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6F9E00-94CA-4E4D-87D9-8F82A5519121}">
      <dsp:nvSpPr>
        <dsp:cNvPr id="0" name=""/>
        <dsp:cNvSpPr/>
      </dsp:nvSpPr>
      <dsp:spPr>
        <a:xfrm>
          <a:off x="3817143" y="1039187"/>
          <a:ext cx="2862857" cy="1817914"/>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Salary is our dependent variable.</a:t>
          </a:r>
        </a:p>
      </dsp:txBody>
      <dsp:txXfrm>
        <a:off x="3870388" y="1092432"/>
        <a:ext cx="2756367" cy="1711424"/>
      </dsp:txXfrm>
    </dsp:sp>
    <dsp:sp modelId="{03C24438-FF95-4390-88C7-B42D849C1F85}">
      <dsp:nvSpPr>
        <dsp:cNvPr id="0" name=""/>
        <dsp:cNvSpPr/>
      </dsp:nvSpPr>
      <dsp:spPr>
        <a:xfrm>
          <a:off x="6998096" y="736997"/>
          <a:ext cx="2862857" cy="1817914"/>
        </a:xfrm>
        <a:prstGeom prst="roundRect">
          <a:avLst>
            <a:gd name="adj" fmla="val 10000"/>
          </a:avLst>
        </a:prstGeom>
        <a:solidFill>
          <a:schemeClr val="accent1">
            <a:hueOff val="0"/>
            <a:satOff val="0"/>
            <a:lumOff val="0"/>
            <a:alphaOff val="0"/>
          </a:schemeClr>
        </a:solidFill>
        <a:ln w="12700"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903A52-DB64-40BF-BCF8-45F423689CDE}">
      <dsp:nvSpPr>
        <dsp:cNvPr id="0" name=""/>
        <dsp:cNvSpPr/>
      </dsp:nvSpPr>
      <dsp:spPr>
        <a:xfrm>
          <a:off x="7316192" y="1039187"/>
          <a:ext cx="2862857" cy="1817914"/>
        </a:xfrm>
        <a:prstGeom prst="roundRect">
          <a:avLst>
            <a:gd name="adj" fmla="val 10000"/>
          </a:avLst>
        </a:prstGeom>
        <a:solidFill>
          <a:schemeClr val="lt1">
            <a:alpha val="90000"/>
            <a:hueOff val="0"/>
            <a:satOff val="0"/>
            <a:lumOff val="0"/>
            <a:alphaOff val="0"/>
          </a:schemeClr>
        </a:solidFill>
        <a:ln w="12700"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a:t>The persons salary DEPENDS on their years of experience. </a:t>
          </a:r>
        </a:p>
      </dsp:txBody>
      <dsp:txXfrm>
        <a:off x="7369437" y="1092432"/>
        <a:ext cx="2756367" cy="17114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en-US"/>
              <a:t>Click to edit Master title style</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EDCC2796-953A-8F4B-BF4B-833A7F61991C}" type="datetimeFigureOut">
              <a:rPr lang="en-US" smtClean="0"/>
              <a:t>10/10/24</a:t>
            </a:fld>
            <a:endParaRPr lang="en-US"/>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E70A2371-AA4F-AC47-B075-D48573A8FBD8}" type="slidenum">
              <a:rPr lang="en-US" smtClean="0"/>
              <a:t>‹#›</a:t>
            </a:fld>
            <a:endParaRPr lang="en-US"/>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5056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C2796-953A-8F4B-BF4B-833A7F61991C}"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2371-AA4F-AC47-B075-D48573A8FBD8}" type="slidenum">
              <a:rPr lang="en-US" smtClean="0"/>
              <a:t>‹#›</a:t>
            </a:fld>
            <a:endParaRPr lang="en-US"/>
          </a:p>
        </p:txBody>
      </p:sp>
    </p:spTree>
    <p:extLst>
      <p:ext uri="{BB962C8B-B14F-4D97-AF65-F5344CB8AC3E}">
        <p14:creationId xmlns:p14="http://schemas.microsoft.com/office/powerpoint/2010/main" val="2967130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C2796-953A-8F4B-BF4B-833A7F61991C}"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2371-AA4F-AC47-B075-D48573A8FBD8}" type="slidenum">
              <a:rPr lang="en-US" smtClean="0"/>
              <a:t>‹#›</a:t>
            </a:fld>
            <a:endParaRPr lang="en-US"/>
          </a:p>
        </p:txBody>
      </p:sp>
    </p:spTree>
    <p:extLst>
      <p:ext uri="{BB962C8B-B14F-4D97-AF65-F5344CB8AC3E}">
        <p14:creationId xmlns:p14="http://schemas.microsoft.com/office/powerpoint/2010/main" val="2293777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CC2796-953A-8F4B-BF4B-833A7F61991C}" type="datetimeFigureOut">
              <a:rPr lang="en-US" smtClean="0"/>
              <a:t>10/10/24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0A2371-AA4F-AC47-B075-D48573A8FBD8}" type="slidenum">
              <a:rPr lang="en-US" smtClean="0"/>
              <a:t>‹#›</a:t>
            </a:fld>
            <a:endParaRPr lang="en-US"/>
          </a:p>
        </p:txBody>
      </p:sp>
    </p:spTree>
    <p:extLst>
      <p:ext uri="{BB962C8B-B14F-4D97-AF65-F5344CB8AC3E}">
        <p14:creationId xmlns:p14="http://schemas.microsoft.com/office/powerpoint/2010/main" val="30125430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EDCC2796-953A-8F4B-BF4B-833A7F61991C}" type="datetimeFigureOut">
              <a:rPr lang="en-US" smtClean="0"/>
              <a:t>10/10/24</a:t>
            </a:fld>
            <a:endParaRPr lang="en-US"/>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E70A2371-AA4F-AC47-B075-D48573A8FBD8}" type="slidenum">
              <a:rPr lang="en-US" smtClean="0"/>
              <a:t>‹#›</a:t>
            </a:fld>
            <a:endParaRPr lang="en-US"/>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96215027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DCC2796-953A-8F4B-BF4B-833A7F61991C}" type="datetimeFigureOut">
              <a:rPr lang="en-US" smtClean="0"/>
              <a:t>10/10/24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0A2371-AA4F-AC47-B075-D48573A8FBD8}" type="slidenum">
              <a:rPr lang="en-US" smtClean="0"/>
              <a:t>‹#›</a:t>
            </a:fld>
            <a:endParaRPr lang="en-US"/>
          </a:p>
        </p:txBody>
      </p:sp>
    </p:spTree>
    <p:extLst>
      <p:ext uri="{BB962C8B-B14F-4D97-AF65-F5344CB8AC3E}">
        <p14:creationId xmlns:p14="http://schemas.microsoft.com/office/powerpoint/2010/main" val="110921360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57300"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33864" y="2909102"/>
            <a:ext cx="4800600" cy="29963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DCC2796-953A-8F4B-BF4B-833A7F61991C}" type="datetimeFigureOut">
              <a:rPr lang="en-US" smtClean="0"/>
              <a:t>10/10/24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0A2371-AA4F-AC47-B075-D48573A8FBD8}" type="slidenum">
              <a:rPr lang="en-US" smtClean="0"/>
              <a:t>‹#›</a:t>
            </a:fld>
            <a:endParaRPr lang="en-US"/>
          </a:p>
        </p:txBody>
      </p:sp>
    </p:spTree>
    <p:extLst>
      <p:ext uri="{BB962C8B-B14F-4D97-AF65-F5344CB8AC3E}">
        <p14:creationId xmlns:p14="http://schemas.microsoft.com/office/powerpoint/2010/main" val="2582266692"/>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CC2796-953A-8F4B-BF4B-833A7F61991C}" type="datetimeFigureOut">
              <a:rPr lang="en-US" smtClean="0"/>
              <a:t>10/10/24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0A2371-AA4F-AC47-B075-D48573A8FBD8}" type="slidenum">
              <a:rPr lang="en-US" smtClean="0"/>
              <a:t>‹#›</a:t>
            </a:fld>
            <a:endParaRPr lang="en-US"/>
          </a:p>
        </p:txBody>
      </p:sp>
    </p:spTree>
    <p:extLst>
      <p:ext uri="{BB962C8B-B14F-4D97-AF65-F5344CB8AC3E}">
        <p14:creationId xmlns:p14="http://schemas.microsoft.com/office/powerpoint/2010/main" val="995783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CC2796-953A-8F4B-BF4B-833A7F61991C}" type="datetimeFigureOut">
              <a:rPr lang="en-US" smtClean="0"/>
              <a:t>10/10/24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0A2371-AA4F-AC47-B075-D48573A8FBD8}" type="slidenum">
              <a:rPr lang="en-US" smtClean="0"/>
              <a:t>‹#›</a:t>
            </a:fld>
            <a:endParaRPr lang="en-US"/>
          </a:p>
        </p:txBody>
      </p:sp>
    </p:spTree>
    <p:extLst>
      <p:ext uri="{BB962C8B-B14F-4D97-AF65-F5344CB8AC3E}">
        <p14:creationId xmlns:p14="http://schemas.microsoft.com/office/powerpoint/2010/main" val="531430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en-US"/>
              <a:t>Click to edit Master title style</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051" y="6375679"/>
            <a:ext cx="1233355" cy="348462"/>
          </a:xfrm>
        </p:spPr>
        <p:txBody>
          <a:bodyPr/>
          <a:lstStyle/>
          <a:p>
            <a:fld id="{EDCC2796-953A-8F4B-BF4B-833A7F61991C}" type="datetimeFigureOut">
              <a:rPr lang="en-US" smtClean="0"/>
              <a:t>10/10/24</a:t>
            </a:fld>
            <a:endParaRPr lang="en-US"/>
          </a:p>
        </p:txBody>
      </p:sp>
      <p:sp>
        <p:nvSpPr>
          <p:cNvPr id="6" name="Footer Placeholder 5"/>
          <p:cNvSpPr>
            <a:spLocks noGrp="1"/>
          </p:cNvSpPr>
          <p:nvPr>
            <p:ph type="ftr" sz="quarter" idx="11"/>
          </p:nvPr>
        </p:nvSpPr>
        <p:spPr>
          <a:xfrm>
            <a:off x="2103620" y="6375679"/>
            <a:ext cx="3482179" cy="345796"/>
          </a:xfrm>
        </p:spPr>
        <p:txBody>
          <a:bodyPr/>
          <a:lstStyle/>
          <a:p>
            <a:endParaRPr lang="en-US"/>
          </a:p>
        </p:txBody>
      </p:sp>
      <p:sp>
        <p:nvSpPr>
          <p:cNvPr id="7" name="Slide Number Placeholder 6"/>
          <p:cNvSpPr>
            <a:spLocks noGrp="1"/>
          </p:cNvSpPr>
          <p:nvPr>
            <p:ph type="sldNum" sz="quarter" idx="12"/>
          </p:nvPr>
        </p:nvSpPr>
        <p:spPr>
          <a:xfrm>
            <a:off x="5691014" y="6375679"/>
            <a:ext cx="1232456" cy="345796"/>
          </a:xfrm>
        </p:spPr>
        <p:txBody>
          <a:bodyPr/>
          <a:lstStyle/>
          <a:p>
            <a:fld id="{E70A2371-AA4F-AC47-B075-D48573A8FBD8}" type="slidenum">
              <a:rPr lang="en-US" smtClean="0"/>
              <a:t>‹#›</a:t>
            </a:fld>
            <a:endParaRPr lang="en-US"/>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891351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en-US"/>
              <a:t>Click to edit Master title style</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65950" y="6375679"/>
            <a:ext cx="1232456" cy="348462"/>
          </a:xfrm>
        </p:spPr>
        <p:txBody>
          <a:bodyPr/>
          <a:lstStyle/>
          <a:p>
            <a:fld id="{EDCC2796-953A-8F4B-BF4B-833A7F61991C}" type="datetimeFigureOut">
              <a:rPr lang="en-US" smtClean="0"/>
              <a:t>10/10/24</a:t>
            </a:fld>
            <a:endParaRPr lang="en-US"/>
          </a:p>
        </p:txBody>
      </p:sp>
      <p:sp>
        <p:nvSpPr>
          <p:cNvPr id="6" name="Footer Placeholder 5"/>
          <p:cNvSpPr>
            <a:spLocks noGrp="1"/>
          </p:cNvSpPr>
          <p:nvPr>
            <p:ph type="ftr" sz="quarter" idx="11"/>
          </p:nvPr>
        </p:nvSpPr>
        <p:spPr>
          <a:xfrm>
            <a:off x="2103621" y="6375679"/>
            <a:ext cx="3482178" cy="345796"/>
          </a:xfrm>
        </p:spPr>
        <p:txBody>
          <a:bodyPr/>
          <a:lstStyle/>
          <a:p>
            <a:endParaRPr lang="en-US"/>
          </a:p>
        </p:txBody>
      </p:sp>
      <p:sp>
        <p:nvSpPr>
          <p:cNvPr id="7" name="Slide Number Placeholder 6"/>
          <p:cNvSpPr>
            <a:spLocks noGrp="1"/>
          </p:cNvSpPr>
          <p:nvPr>
            <p:ph type="sldNum" sz="quarter" idx="12"/>
          </p:nvPr>
        </p:nvSpPr>
        <p:spPr>
          <a:xfrm>
            <a:off x="5687568" y="6375679"/>
            <a:ext cx="1234440" cy="345796"/>
          </a:xfrm>
        </p:spPr>
        <p:txBody>
          <a:bodyPr/>
          <a:lstStyle/>
          <a:p>
            <a:fld id="{E70A2371-AA4F-AC47-B075-D48573A8FBD8}" type="slidenum">
              <a:rPr lang="en-US" smtClean="0"/>
              <a:t>‹#›</a:t>
            </a:fld>
            <a:endParaRPr lang="en-US"/>
          </a:p>
        </p:txBody>
      </p:sp>
    </p:spTree>
    <p:extLst>
      <p:ext uri="{BB962C8B-B14F-4D97-AF65-F5344CB8AC3E}">
        <p14:creationId xmlns:p14="http://schemas.microsoft.com/office/powerpoint/2010/main" val="16522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DCC2796-953A-8F4B-BF4B-833A7F61991C}" type="datetimeFigureOut">
              <a:rPr lang="en-US" smtClean="0"/>
              <a:t>10/10/24</a:t>
            </a:fld>
            <a:endParaRPr lang="en-US"/>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E70A2371-AA4F-AC47-B075-D48573A8FBD8}" type="slidenum">
              <a:rPr lang="en-US" smtClean="0"/>
              <a:t>‹#›</a:t>
            </a:fld>
            <a:endParaRPr lang="en-US"/>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66787023"/>
      </p:ext>
    </p:extLst>
  </p:cSld>
  <p:clrMap bg1="lt1" tx1="dk1" bg2="lt2" tx2="dk2" accent1="accent1" accent2="accent2" accent3="accent3" accent4="accent4" accent5="accent5" accent6="accent6" hlink="hlink" folHlink="folHlink"/>
  <p:sldLayoutIdLst>
    <p:sldLayoutId id="2147483821" r:id="rId1"/>
    <p:sldLayoutId id="2147483822" r:id="rId2"/>
    <p:sldLayoutId id="2147483823" r:id="rId3"/>
    <p:sldLayoutId id="2147483824" r:id="rId4"/>
    <p:sldLayoutId id="2147483825" r:id="rId5"/>
    <p:sldLayoutId id="2147483826" r:id="rId6"/>
    <p:sldLayoutId id="2147483827" r:id="rId7"/>
    <p:sldLayoutId id="2147483828" r:id="rId8"/>
    <p:sldLayoutId id="2147483829" r:id="rId9"/>
    <p:sldLayoutId id="2147483830" r:id="rId10"/>
    <p:sldLayoutId id="2147483831"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hyperlink" Target="https://www.youtube.com/watch?v=CtKeHnfK5uA"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4FFECA-0832-4FE3-B587-054A0F2D80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5C50EA-4E66-45A6-92A9-5B8AC177B798}"/>
              </a:ext>
            </a:extLst>
          </p:cNvPr>
          <p:cNvSpPr>
            <a:spLocks noGrp="1"/>
          </p:cNvSpPr>
          <p:nvPr>
            <p:ph type="ctrTitle"/>
          </p:nvPr>
        </p:nvSpPr>
        <p:spPr>
          <a:xfrm>
            <a:off x="1580257" y="864911"/>
            <a:ext cx="9031484" cy="3467282"/>
          </a:xfrm>
        </p:spPr>
        <p:txBody>
          <a:bodyPr anchor="b">
            <a:normAutofit/>
          </a:bodyPr>
          <a:lstStyle/>
          <a:p>
            <a:r>
              <a:rPr lang="en-US" sz="4400" dirty="0"/>
              <a:t>Machine Learning and Modeling Techniques– Linear Regression</a:t>
            </a:r>
            <a:br>
              <a:rPr lang="en-US" sz="4400" dirty="0"/>
            </a:br>
            <a:endParaRPr lang="en-US" sz="4400" dirty="0"/>
          </a:p>
        </p:txBody>
      </p:sp>
      <p:sp>
        <p:nvSpPr>
          <p:cNvPr id="10" name="Freeform: Shape 9">
            <a:extLst>
              <a:ext uri="{FF2B5EF4-FFF2-40B4-BE49-F238E27FC236}">
                <a16:creationId xmlns:a16="http://schemas.microsoft.com/office/drawing/2014/main" id="{C65858E6-5C0F-4AAE-A1AC-29BA07FF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070707"/>
            <a:ext cx="12192000" cy="1787292"/>
          </a:xfrm>
          <a:custGeom>
            <a:avLst/>
            <a:gdLst>
              <a:gd name="connsiteX0" fmla="*/ 619389 w 12192000"/>
              <a:gd name="connsiteY0" fmla="*/ 0 h 1787292"/>
              <a:gd name="connsiteX1" fmla="*/ 687652 w 12192000"/>
              <a:gd name="connsiteY1" fmla="*/ 3175 h 1787292"/>
              <a:gd name="connsiteX2" fmla="*/ 747977 w 12192000"/>
              <a:gd name="connsiteY2" fmla="*/ 9525 h 1787292"/>
              <a:gd name="connsiteX3" fmla="*/ 800364 w 12192000"/>
              <a:gd name="connsiteY3" fmla="*/ 20637 h 1787292"/>
              <a:gd name="connsiteX4" fmla="*/ 846402 w 12192000"/>
              <a:gd name="connsiteY4" fmla="*/ 36512 h 1787292"/>
              <a:gd name="connsiteX5" fmla="*/ 887677 w 12192000"/>
              <a:gd name="connsiteY5" fmla="*/ 52387 h 1787292"/>
              <a:gd name="connsiteX6" fmla="*/ 924189 w 12192000"/>
              <a:gd name="connsiteY6" fmla="*/ 68262 h 1787292"/>
              <a:gd name="connsiteX7" fmla="*/ 962289 w 12192000"/>
              <a:gd name="connsiteY7" fmla="*/ 87312 h 1787292"/>
              <a:gd name="connsiteX8" fmla="*/ 1000389 w 12192000"/>
              <a:gd name="connsiteY8" fmla="*/ 106362 h 1787292"/>
              <a:gd name="connsiteX9" fmla="*/ 1036902 w 12192000"/>
              <a:gd name="connsiteY9" fmla="*/ 125412 h 1787292"/>
              <a:gd name="connsiteX10" fmla="*/ 1078177 w 12192000"/>
              <a:gd name="connsiteY10" fmla="*/ 141287 h 1787292"/>
              <a:gd name="connsiteX11" fmla="*/ 1124214 w 12192000"/>
              <a:gd name="connsiteY11" fmla="*/ 155575 h 1787292"/>
              <a:gd name="connsiteX12" fmla="*/ 1176602 w 12192000"/>
              <a:gd name="connsiteY12" fmla="*/ 166687 h 1787292"/>
              <a:gd name="connsiteX13" fmla="*/ 1236927 w 12192000"/>
              <a:gd name="connsiteY13" fmla="*/ 174625 h 1787292"/>
              <a:gd name="connsiteX14" fmla="*/ 1305189 w 12192000"/>
              <a:gd name="connsiteY14" fmla="*/ 176212 h 1787292"/>
              <a:gd name="connsiteX15" fmla="*/ 1373452 w 12192000"/>
              <a:gd name="connsiteY15" fmla="*/ 174625 h 1787292"/>
              <a:gd name="connsiteX16" fmla="*/ 1433777 w 12192000"/>
              <a:gd name="connsiteY16" fmla="*/ 166687 h 1787292"/>
              <a:gd name="connsiteX17" fmla="*/ 1486164 w 12192000"/>
              <a:gd name="connsiteY17" fmla="*/ 155575 h 1787292"/>
              <a:gd name="connsiteX18" fmla="*/ 1532202 w 12192000"/>
              <a:gd name="connsiteY18" fmla="*/ 141287 h 1787292"/>
              <a:gd name="connsiteX19" fmla="*/ 1573477 w 12192000"/>
              <a:gd name="connsiteY19" fmla="*/ 125412 h 1787292"/>
              <a:gd name="connsiteX20" fmla="*/ 1609989 w 12192000"/>
              <a:gd name="connsiteY20" fmla="*/ 106362 h 1787292"/>
              <a:gd name="connsiteX21" fmla="*/ 1648089 w 12192000"/>
              <a:gd name="connsiteY21" fmla="*/ 87312 h 1787292"/>
              <a:gd name="connsiteX22" fmla="*/ 1686189 w 12192000"/>
              <a:gd name="connsiteY22" fmla="*/ 68262 h 1787292"/>
              <a:gd name="connsiteX23" fmla="*/ 1722702 w 12192000"/>
              <a:gd name="connsiteY23" fmla="*/ 52387 h 1787292"/>
              <a:gd name="connsiteX24" fmla="*/ 1763977 w 12192000"/>
              <a:gd name="connsiteY24" fmla="*/ 36512 h 1787292"/>
              <a:gd name="connsiteX25" fmla="*/ 1810014 w 12192000"/>
              <a:gd name="connsiteY25" fmla="*/ 20637 h 1787292"/>
              <a:gd name="connsiteX26" fmla="*/ 1862402 w 12192000"/>
              <a:gd name="connsiteY26" fmla="*/ 9525 h 1787292"/>
              <a:gd name="connsiteX27" fmla="*/ 1922727 w 12192000"/>
              <a:gd name="connsiteY27" fmla="*/ 3175 h 1787292"/>
              <a:gd name="connsiteX28" fmla="*/ 1990989 w 12192000"/>
              <a:gd name="connsiteY28" fmla="*/ 0 h 1787292"/>
              <a:gd name="connsiteX29" fmla="*/ 2059252 w 12192000"/>
              <a:gd name="connsiteY29" fmla="*/ 3175 h 1787292"/>
              <a:gd name="connsiteX30" fmla="*/ 2119577 w 12192000"/>
              <a:gd name="connsiteY30" fmla="*/ 9525 h 1787292"/>
              <a:gd name="connsiteX31" fmla="*/ 2171964 w 12192000"/>
              <a:gd name="connsiteY31" fmla="*/ 20637 h 1787292"/>
              <a:gd name="connsiteX32" fmla="*/ 2218002 w 12192000"/>
              <a:gd name="connsiteY32" fmla="*/ 36512 h 1787292"/>
              <a:gd name="connsiteX33" fmla="*/ 2259277 w 12192000"/>
              <a:gd name="connsiteY33" fmla="*/ 52387 h 1787292"/>
              <a:gd name="connsiteX34" fmla="*/ 2295789 w 12192000"/>
              <a:gd name="connsiteY34" fmla="*/ 68262 h 1787292"/>
              <a:gd name="connsiteX35" fmla="*/ 2333889 w 12192000"/>
              <a:gd name="connsiteY35" fmla="*/ 87312 h 1787292"/>
              <a:gd name="connsiteX36" fmla="*/ 2371989 w 12192000"/>
              <a:gd name="connsiteY36" fmla="*/ 106362 h 1787292"/>
              <a:gd name="connsiteX37" fmla="*/ 2408502 w 12192000"/>
              <a:gd name="connsiteY37" fmla="*/ 125412 h 1787292"/>
              <a:gd name="connsiteX38" fmla="*/ 2449777 w 12192000"/>
              <a:gd name="connsiteY38" fmla="*/ 141287 h 1787292"/>
              <a:gd name="connsiteX39" fmla="*/ 2495814 w 12192000"/>
              <a:gd name="connsiteY39" fmla="*/ 155575 h 1787292"/>
              <a:gd name="connsiteX40" fmla="*/ 2548202 w 12192000"/>
              <a:gd name="connsiteY40" fmla="*/ 166687 h 1787292"/>
              <a:gd name="connsiteX41" fmla="*/ 2608527 w 12192000"/>
              <a:gd name="connsiteY41" fmla="*/ 174625 h 1787292"/>
              <a:gd name="connsiteX42" fmla="*/ 2676789 w 12192000"/>
              <a:gd name="connsiteY42" fmla="*/ 176212 h 1787292"/>
              <a:gd name="connsiteX43" fmla="*/ 2745052 w 12192000"/>
              <a:gd name="connsiteY43" fmla="*/ 174625 h 1787292"/>
              <a:gd name="connsiteX44" fmla="*/ 2805377 w 12192000"/>
              <a:gd name="connsiteY44" fmla="*/ 166687 h 1787292"/>
              <a:gd name="connsiteX45" fmla="*/ 2857764 w 12192000"/>
              <a:gd name="connsiteY45" fmla="*/ 155575 h 1787292"/>
              <a:gd name="connsiteX46" fmla="*/ 2903802 w 12192000"/>
              <a:gd name="connsiteY46" fmla="*/ 141287 h 1787292"/>
              <a:gd name="connsiteX47" fmla="*/ 2945077 w 12192000"/>
              <a:gd name="connsiteY47" fmla="*/ 125412 h 1787292"/>
              <a:gd name="connsiteX48" fmla="*/ 2981589 w 12192000"/>
              <a:gd name="connsiteY48" fmla="*/ 106362 h 1787292"/>
              <a:gd name="connsiteX49" fmla="*/ 3019689 w 12192000"/>
              <a:gd name="connsiteY49" fmla="*/ 87312 h 1787292"/>
              <a:gd name="connsiteX50" fmla="*/ 3057789 w 12192000"/>
              <a:gd name="connsiteY50" fmla="*/ 68262 h 1787292"/>
              <a:gd name="connsiteX51" fmla="*/ 3094302 w 12192000"/>
              <a:gd name="connsiteY51" fmla="*/ 52387 h 1787292"/>
              <a:gd name="connsiteX52" fmla="*/ 3135577 w 12192000"/>
              <a:gd name="connsiteY52" fmla="*/ 36512 h 1787292"/>
              <a:gd name="connsiteX53" fmla="*/ 3181614 w 12192000"/>
              <a:gd name="connsiteY53" fmla="*/ 20637 h 1787292"/>
              <a:gd name="connsiteX54" fmla="*/ 3234002 w 12192000"/>
              <a:gd name="connsiteY54" fmla="*/ 9525 h 1787292"/>
              <a:gd name="connsiteX55" fmla="*/ 3294327 w 12192000"/>
              <a:gd name="connsiteY55" fmla="*/ 3175 h 1787292"/>
              <a:gd name="connsiteX56" fmla="*/ 3361002 w 12192000"/>
              <a:gd name="connsiteY56" fmla="*/ 0 h 1787292"/>
              <a:gd name="connsiteX57" fmla="*/ 3430852 w 12192000"/>
              <a:gd name="connsiteY57" fmla="*/ 3175 h 1787292"/>
              <a:gd name="connsiteX58" fmla="*/ 3491177 w 12192000"/>
              <a:gd name="connsiteY58" fmla="*/ 9525 h 1787292"/>
              <a:gd name="connsiteX59" fmla="*/ 3543564 w 12192000"/>
              <a:gd name="connsiteY59" fmla="*/ 20637 h 1787292"/>
              <a:gd name="connsiteX60" fmla="*/ 3589602 w 12192000"/>
              <a:gd name="connsiteY60" fmla="*/ 36512 h 1787292"/>
              <a:gd name="connsiteX61" fmla="*/ 3630877 w 12192000"/>
              <a:gd name="connsiteY61" fmla="*/ 52387 h 1787292"/>
              <a:gd name="connsiteX62" fmla="*/ 3667389 w 12192000"/>
              <a:gd name="connsiteY62" fmla="*/ 68262 h 1787292"/>
              <a:gd name="connsiteX63" fmla="*/ 3705489 w 12192000"/>
              <a:gd name="connsiteY63" fmla="*/ 87312 h 1787292"/>
              <a:gd name="connsiteX64" fmla="*/ 3743589 w 12192000"/>
              <a:gd name="connsiteY64" fmla="*/ 106362 h 1787292"/>
              <a:gd name="connsiteX65" fmla="*/ 3780102 w 12192000"/>
              <a:gd name="connsiteY65" fmla="*/ 125412 h 1787292"/>
              <a:gd name="connsiteX66" fmla="*/ 3821377 w 12192000"/>
              <a:gd name="connsiteY66" fmla="*/ 141287 h 1787292"/>
              <a:gd name="connsiteX67" fmla="*/ 3867414 w 12192000"/>
              <a:gd name="connsiteY67" fmla="*/ 155575 h 1787292"/>
              <a:gd name="connsiteX68" fmla="*/ 3919802 w 12192000"/>
              <a:gd name="connsiteY68" fmla="*/ 166687 h 1787292"/>
              <a:gd name="connsiteX69" fmla="*/ 3980127 w 12192000"/>
              <a:gd name="connsiteY69" fmla="*/ 174625 h 1787292"/>
              <a:gd name="connsiteX70" fmla="*/ 4048389 w 12192000"/>
              <a:gd name="connsiteY70" fmla="*/ 176212 h 1787292"/>
              <a:gd name="connsiteX71" fmla="*/ 4116652 w 12192000"/>
              <a:gd name="connsiteY71" fmla="*/ 174625 h 1787292"/>
              <a:gd name="connsiteX72" fmla="*/ 4176977 w 12192000"/>
              <a:gd name="connsiteY72" fmla="*/ 166687 h 1787292"/>
              <a:gd name="connsiteX73" fmla="*/ 4229364 w 12192000"/>
              <a:gd name="connsiteY73" fmla="*/ 155575 h 1787292"/>
              <a:gd name="connsiteX74" fmla="*/ 4275402 w 12192000"/>
              <a:gd name="connsiteY74" fmla="*/ 141287 h 1787292"/>
              <a:gd name="connsiteX75" fmla="*/ 4316677 w 12192000"/>
              <a:gd name="connsiteY75" fmla="*/ 125412 h 1787292"/>
              <a:gd name="connsiteX76" fmla="*/ 4353189 w 12192000"/>
              <a:gd name="connsiteY76" fmla="*/ 106362 h 1787292"/>
              <a:gd name="connsiteX77" fmla="*/ 4429389 w 12192000"/>
              <a:gd name="connsiteY77" fmla="*/ 68262 h 1787292"/>
              <a:gd name="connsiteX78" fmla="*/ 4465902 w 12192000"/>
              <a:gd name="connsiteY78" fmla="*/ 52387 h 1787292"/>
              <a:gd name="connsiteX79" fmla="*/ 4507177 w 12192000"/>
              <a:gd name="connsiteY79" fmla="*/ 36512 h 1787292"/>
              <a:gd name="connsiteX80" fmla="*/ 4553214 w 12192000"/>
              <a:gd name="connsiteY80" fmla="*/ 20637 h 1787292"/>
              <a:gd name="connsiteX81" fmla="*/ 4605602 w 12192000"/>
              <a:gd name="connsiteY81" fmla="*/ 9525 h 1787292"/>
              <a:gd name="connsiteX82" fmla="*/ 4665928 w 12192000"/>
              <a:gd name="connsiteY82" fmla="*/ 3175 h 1787292"/>
              <a:gd name="connsiteX83" fmla="*/ 4734189 w 12192000"/>
              <a:gd name="connsiteY83" fmla="*/ 0 h 1787292"/>
              <a:gd name="connsiteX84" fmla="*/ 4802453 w 12192000"/>
              <a:gd name="connsiteY84" fmla="*/ 3175 h 1787292"/>
              <a:gd name="connsiteX85" fmla="*/ 4862777 w 12192000"/>
              <a:gd name="connsiteY85" fmla="*/ 9525 h 1787292"/>
              <a:gd name="connsiteX86" fmla="*/ 4915165 w 12192000"/>
              <a:gd name="connsiteY86" fmla="*/ 20637 h 1787292"/>
              <a:gd name="connsiteX87" fmla="*/ 4961201 w 12192000"/>
              <a:gd name="connsiteY87" fmla="*/ 36512 h 1787292"/>
              <a:gd name="connsiteX88" fmla="*/ 5002476 w 12192000"/>
              <a:gd name="connsiteY88" fmla="*/ 52387 h 1787292"/>
              <a:gd name="connsiteX89" fmla="*/ 5038989 w 12192000"/>
              <a:gd name="connsiteY89" fmla="*/ 68262 h 1787292"/>
              <a:gd name="connsiteX90" fmla="*/ 5077089 w 12192000"/>
              <a:gd name="connsiteY90" fmla="*/ 87312 h 1787292"/>
              <a:gd name="connsiteX91" fmla="*/ 5115189 w 12192000"/>
              <a:gd name="connsiteY91" fmla="*/ 106362 h 1787292"/>
              <a:gd name="connsiteX92" fmla="*/ 5151701 w 12192000"/>
              <a:gd name="connsiteY92" fmla="*/ 125412 h 1787292"/>
              <a:gd name="connsiteX93" fmla="*/ 5192976 w 12192000"/>
              <a:gd name="connsiteY93" fmla="*/ 141287 h 1787292"/>
              <a:gd name="connsiteX94" fmla="*/ 5239014 w 12192000"/>
              <a:gd name="connsiteY94" fmla="*/ 155575 h 1787292"/>
              <a:gd name="connsiteX95" fmla="*/ 5291401 w 12192000"/>
              <a:gd name="connsiteY95" fmla="*/ 166687 h 1787292"/>
              <a:gd name="connsiteX96" fmla="*/ 5351727 w 12192000"/>
              <a:gd name="connsiteY96" fmla="*/ 174625 h 1787292"/>
              <a:gd name="connsiteX97" fmla="*/ 5410199 w 12192000"/>
              <a:gd name="connsiteY97" fmla="*/ 175985 h 1787292"/>
              <a:gd name="connsiteX98" fmla="*/ 5468671 w 12192000"/>
              <a:gd name="connsiteY98" fmla="*/ 174625 h 1787292"/>
              <a:gd name="connsiteX99" fmla="*/ 5528996 w 12192000"/>
              <a:gd name="connsiteY99" fmla="*/ 166687 h 1787292"/>
              <a:gd name="connsiteX100" fmla="*/ 5581383 w 12192000"/>
              <a:gd name="connsiteY100" fmla="*/ 155575 h 1787292"/>
              <a:gd name="connsiteX101" fmla="*/ 5627421 w 12192000"/>
              <a:gd name="connsiteY101" fmla="*/ 141287 h 1787292"/>
              <a:gd name="connsiteX102" fmla="*/ 5668696 w 12192000"/>
              <a:gd name="connsiteY102" fmla="*/ 125412 h 1787292"/>
              <a:gd name="connsiteX103" fmla="*/ 5705209 w 12192000"/>
              <a:gd name="connsiteY103" fmla="*/ 106362 h 1787292"/>
              <a:gd name="connsiteX104" fmla="*/ 5743308 w 12192000"/>
              <a:gd name="connsiteY104" fmla="*/ 87312 h 1787292"/>
              <a:gd name="connsiteX105" fmla="*/ 5781408 w 12192000"/>
              <a:gd name="connsiteY105" fmla="*/ 68262 h 1787292"/>
              <a:gd name="connsiteX106" fmla="*/ 5817921 w 12192000"/>
              <a:gd name="connsiteY106" fmla="*/ 52387 h 1787292"/>
              <a:gd name="connsiteX107" fmla="*/ 5859196 w 12192000"/>
              <a:gd name="connsiteY107" fmla="*/ 36512 h 1787292"/>
              <a:gd name="connsiteX108" fmla="*/ 5905234 w 12192000"/>
              <a:gd name="connsiteY108" fmla="*/ 20637 h 1787292"/>
              <a:gd name="connsiteX109" fmla="*/ 5957621 w 12192000"/>
              <a:gd name="connsiteY109" fmla="*/ 9525 h 1787292"/>
              <a:gd name="connsiteX110" fmla="*/ 6017947 w 12192000"/>
              <a:gd name="connsiteY110" fmla="*/ 3175 h 1787292"/>
              <a:gd name="connsiteX111" fmla="*/ 6086208 w 12192000"/>
              <a:gd name="connsiteY111" fmla="*/ 0 h 1787292"/>
              <a:gd name="connsiteX112" fmla="*/ 6095999 w 12192000"/>
              <a:gd name="connsiteY112" fmla="*/ 455 h 1787292"/>
              <a:gd name="connsiteX113" fmla="*/ 6105789 w 12192000"/>
              <a:gd name="connsiteY113" fmla="*/ 0 h 1787292"/>
              <a:gd name="connsiteX114" fmla="*/ 6174052 w 12192000"/>
              <a:gd name="connsiteY114" fmla="*/ 3175 h 1787292"/>
              <a:gd name="connsiteX115" fmla="*/ 6234377 w 12192000"/>
              <a:gd name="connsiteY115" fmla="*/ 9525 h 1787292"/>
              <a:gd name="connsiteX116" fmla="*/ 6286764 w 12192000"/>
              <a:gd name="connsiteY116" fmla="*/ 20637 h 1787292"/>
              <a:gd name="connsiteX117" fmla="*/ 6332802 w 12192000"/>
              <a:gd name="connsiteY117" fmla="*/ 36512 h 1787292"/>
              <a:gd name="connsiteX118" fmla="*/ 6374077 w 12192000"/>
              <a:gd name="connsiteY118" fmla="*/ 52387 h 1787292"/>
              <a:gd name="connsiteX119" fmla="*/ 6410589 w 12192000"/>
              <a:gd name="connsiteY119" fmla="*/ 68262 h 1787292"/>
              <a:gd name="connsiteX120" fmla="*/ 6448689 w 12192000"/>
              <a:gd name="connsiteY120" fmla="*/ 87312 h 1787292"/>
              <a:gd name="connsiteX121" fmla="*/ 6486789 w 12192000"/>
              <a:gd name="connsiteY121" fmla="*/ 106362 h 1787292"/>
              <a:gd name="connsiteX122" fmla="*/ 6523302 w 12192000"/>
              <a:gd name="connsiteY122" fmla="*/ 125412 h 1787292"/>
              <a:gd name="connsiteX123" fmla="*/ 6564577 w 12192000"/>
              <a:gd name="connsiteY123" fmla="*/ 141287 h 1787292"/>
              <a:gd name="connsiteX124" fmla="*/ 6610614 w 12192000"/>
              <a:gd name="connsiteY124" fmla="*/ 155575 h 1787292"/>
              <a:gd name="connsiteX125" fmla="*/ 6663002 w 12192000"/>
              <a:gd name="connsiteY125" fmla="*/ 166687 h 1787292"/>
              <a:gd name="connsiteX126" fmla="*/ 6723327 w 12192000"/>
              <a:gd name="connsiteY126" fmla="*/ 174625 h 1787292"/>
              <a:gd name="connsiteX127" fmla="*/ 6781799 w 12192000"/>
              <a:gd name="connsiteY127" fmla="*/ 175985 h 1787292"/>
              <a:gd name="connsiteX128" fmla="*/ 6840271 w 12192000"/>
              <a:gd name="connsiteY128" fmla="*/ 174625 h 1787292"/>
              <a:gd name="connsiteX129" fmla="*/ 6900596 w 12192000"/>
              <a:gd name="connsiteY129" fmla="*/ 166687 h 1787292"/>
              <a:gd name="connsiteX130" fmla="*/ 6952983 w 12192000"/>
              <a:gd name="connsiteY130" fmla="*/ 155575 h 1787292"/>
              <a:gd name="connsiteX131" fmla="*/ 6999021 w 12192000"/>
              <a:gd name="connsiteY131" fmla="*/ 141287 h 1787292"/>
              <a:gd name="connsiteX132" fmla="*/ 7040296 w 12192000"/>
              <a:gd name="connsiteY132" fmla="*/ 125412 h 1787292"/>
              <a:gd name="connsiteX133" fmla="*/ 7076808 w 12192000"/>
              <a:gd name="connsiteY133" fmla="*/ 106362 h 1787292"/>
              <a:gd name="connsiteX134" fmla="*/ 7114908 w 12192000"/>
              <a:gd name="connsiteY134" fmla="*/ 87312 h 1787292"/>
              <a:gd name="connsiteX135" fmla="*/ 7153008 w 12192000"/>
              <a:gd name="connsiteY135" fmla="*/ 68262 h 1787292"/>
              <a:gd name="connsiteX136" fmla="*/ 7189521 w 12192000"/>
              <a:gd name="connsiteY136" fmla="*/ 52387 h 1787292"/>
              <a:gd name="connsiteX137" fmla="*/ 7230796 w 12192000"/>
              <a:gd name="connsiteY137" fmla="*/ 36512 h 1787292"/>
              <a:gd name="connsiteX138" fmla="*/ 7276833 w 12192000"/>
              <a:gd name="connsiteY138" fmla="*/ 20637 h 1787292"/>
              <a:gd name="connsiteX139" fmla="*/ 7329221 w 12192000"/>
              <a:gd name="connsiteY139" fmla="*/ 9525 h 1787292"/>
              <a:gd name="connsiteX140" fmla="*/ 7389546 w 12192000"/>
              <a:gd name="connsiteY140" fmla="*/ 3175 h 1787292"/>
              <a:gd name="connsiteX141" fmla="*/ 7457808 w 12192000"/>
              <a:gd name="connsiteY141" fmla="*/ 0 h 1787292"/>
              <a:gd name="connsiteX142" fmla="*/ 7526071 w 12192000"/>
              <a:gd name="connsiteY142" fmla="*/ 3175 h 1787292"/>
              <a:gd name="connsiteX143" fmla="*/ 7586396 w 12192000"/>
              <a:gd name="connsiteY143" fmla="*/ 9525 h 1787292"/>
              <a:gd name="connsiteX144" fmla="*/ 7638783 w 12192000"/>
              <a:gd name="connsiteY144" fmla="*/ 20637 h 1787292"/>
              <a:gd name="connsiteX145" fmla="*/ 7684821 w 12192000"/>
              <a:gd name="connsiteY145" fmla="*/ 36512 h 1787292"/>
              <a:gd name="connsiteX146" fmla="*/ 7726096 w 12192000"/>
              <a:gd name="connsiteY146" fmla="*/ 52387 h 1787292"/>
              <a:gd name="connsiteX147" fmla="*/ 7762608 w 12192000"/>
              <a:gd name="connsiteY147" fmla="*/ 68262 h 1787292"/>
              <a:gd name="connsiteX148" fmla="*/ 7800708 w 12192000"/>
              <a:gd name="connsiteY148" fmla="*/ 87312 h 1787292"/>
              <a:gd name="connsiteX149" fmla="*/ 7838808 w 12192000"/>
              <a:gd name="connsiteY149" fmla="*/ 106362 h 1787292"/>
              <a:gd name="connsiteX150" fmla="*/ 7875321 w 12192000"/>
              <a:gd name="connsiteY150" fmla="*/ 125412 h 1787292"/>
              <a:gd name="connsiteX151" fmla="*/ 7916596 w 12192000"/>
              <a:gd name="connsiteY151" fmla="*/ 141287 h 1787292"/>
              <a:gd name="connsiteX152" fmla="*/ 7962633 w 12192000"/>
              <a:gd name="connsiteY152" fmla="*/ 155575 h 1787292"/>
              <a:gd name="connsiteX153" fmla="*/ 8015021 w 12192000"/>
              <a:gd name="connsiteY153" fmla="*/ 166687 h 1787292"/>
              <a:gd name="connsiteX154" fmla="*/ 8075346 w 12192000"/>
              <a:gd name="connsiteY154" fmla="*/ 174625 h 1787292"/>
              <a:gd name="connsiteX155" fmla="*/ 8143608 w 12192000"/>
              <a:gd name="connsiteY155" fmla="*/ 176212 h 1787292"/>
              <a:gd name="connsiteX156" fmla="*/ 8211871 w 12192000"/>
              <a:gd name="connsiteY156" fmla="*/ 174625 h 1787292"/>
              <a:gd name="connsiteX157" fmla="*/ 8272196 w 12192000"/>
              <a:gd name="connsiteY157" fmla="*/ 166687 h 1787292"/>
              <a:gd name="connsiteX158" fmla="*/ 8324583 w 12192000"/>
              <a:gd name="connsiteY158" fmla="*/ 155575 h 1787292"/>
              <a:gd name="connsiteX159" fmla="*/ 8370621 w 12192000"/>
              <a:gd name="connsiteY159" fmla="*/ 141287 h 1787292"/>
              <a:gd name="connsiteX160" fmla="*/ 8411896 w 12192000"/>
              <a:gd name="connsiteY160" fmla="*/ 125412 h 1787292"/>
              <a:gd name="connsiteX161" fmla="*/ 8448408 w 12192000"/>
              <a:gd name="connsiteY161" fmla="*/ 106362 h 1787292"/>
              <a:gd name="connsiteX162" fmla="*/ 8486508 w 12192000"/>
              <a:gd name="connsiteY162" fmla="*/ 87312 h 1787292"/>
              <a:gd name="connsiteX163" fmla="*/ 8524608 w 12192000"/>
              <a:gd name="connsiteY163" fmla="*/ 68262 h 1787292"/>
              <a:gd name="connsiteX164" fmla="*/ 8561120 w 12192000"/>
              <a:gd name="connsiteY164" fmla="*/ 52387 h 1787292"/>
              <a:gd name="connsiteX165" fmla="*/ 8602396 w 12192000"/>
              <a:gd name="connsiteY165" fmla="*/ 36512 h 1787292"/>
              <a:gd name="connsiteX166" fmla="*/ 8648432 w 12192000"/>
              <a:gd name="connsiteY166" fmla="*/ 20637 h 1787292"/>
              <a:gd name="connsiteX167" fmla="*/ 8700820 w 12192000"/>
              <a:gd name="connsiteY167" fmla="*/ 9525 h 1787292"/>
              <a:gd name="connsiteX168" fmla="*/ 8761146 w 12192000"/>
              <a:gd name="connsiteY168" fmla="*/ 3175 h 1787292"/>
              <a:gd name="connsiteX169" fmla="*/ 8827820 w 12192000"/>
              <a:gd name="connsiteY169" fmla="*/ 0 h 1787292"/>
              <a:gd name="connsiteX170" fmla="*/ 8897670 w 12192000"/>
              <a:gd name="connsiteY170" fmla="*/ 3175 h 1787292"/>
              <a:gd name="connsiteX171" fmla="*/ 8957996 w 12192000"/>
              <a:gd name="connsiteY171" fmla="*/ 9525 h 1787292"/>
              <a:gd name="connsiteX172" fmla="*/ 9010382 w 12192000"/>
              <a:gd name="connsiteY172" fmla="*/ 20637 h 1787292"/>
              <a:gd name="connsiteX173" fmla="*/ 9056420 w 12192000"/>
              <a:gd name="connsiteY173" fmla="*/ 36512 h 1787292"/>
              <a:gd name="connsiteX174" fmla="*/ 9097696 w 12192000"/>
              <a:gd name="connsiteY174" fmla="*/ 52387 h 1787292"/>
              <a:gd name="connsiteX175" fmla="*/ 9134208 w 12192000"/>
              <a:gd name="connsiteY175" fmla="*/ 68262 h 1787292"/>
              <a:gd name="connsiteX176" fmla="*/ 9172308 w 12192000"/>
              <a:gd name="connsiteY176" fmla="*/ 87312 h 1787292"/>
              <a:gd name="connsiteX177" fmla="*/ 9210408 w 12192000"/>
              <a:gd name="connsiteY177" fmla="*/ 106362 h 1787292"/>
              <a:gd name="connsiteX178" fmla="*/ 9246920 w 12192000"/>
              <a:gd name="connsiteY178" fmla="*/ 125412 h 1787292"/>
              <a:gd name="connsiteX179" fmla="*/ 9288196 w 12192000"/>
              <a:gd name="connsiteY179" fmla="*/ 141287 h 1787292"/>
              <a:gd name="connsiteX180" fmla="*/ 9334232 w 12192000"/>
              <a:gd name="connsiteY180" fmla="*/ 155575 h 1787292"/>
              <a:gd name="connsiteX181" fmla="*/ 9386620 w 12192000"/>
              <a:gd name="connsiteY181" fmla="*/ 166687 h 1787292"/>
              <a:gd name="connsiteX182" fmla="*/ 9446946 w 12192000"/>
              <a:gd name="connsiteY182" fmla="*/ 174625 h 1787292"/>
              <a:gd name="connsiteX183" fmla="*/ 9515208 w 12192000"/>
              <a:gd name="connsiteY183" fmla="*/ 176212 h 1787292"/>
              <a:gd name="connsiteX184" fmla="*/ 9583470 w 12192000"/>
              <a:gd name="connsiteY184" fmla="*/ 174625 h 1787292"/>
              <a:gd name="connsiteX185" fmla="*/ 9643796 w 12192000"/>
              <a:gd name="connsiteY185" fmla="*/ 166687 h 1787292"/>
              <a:gd name="connsiteX186" fmla="*/ 9696182 w 12192000"/>
              <a:gd name="connsiteY186" fmla="*/ 155575 h 1787292"/>
              <a:gd name="connsiteX187" fmla="*/ 9742220 w 12192000"/>
              <a:gd name="connsiteY187" fmla="*/ 141287 h 1787292"/>
              <a:gd name="connsiteX188" fmla="*/ 9783496 w 12192000"/>
              <a:gd name="connsiteY188" fmla="*/ 125412 h 1787292"/>
              <a:gd name="connsiteX189" fmla="*/ 9820008 w 12192000"/>
              <a:gd name="connsiteY189" fmla="*/ 106362 h 1787292"/>
              <a:gd name="connsiteX190" fmla="*/ 9896208 w 12192000"/>
              <a:gd name="connsiteY190" fmla="*/ 68262 h 1787292"/>
              <a:gd name="connsiteX191" fmla="*/ 9932720 w 12192000"/>
              <a:gd name="connsiteY191" fmla="*/ 52387 h 1787292"/>
              <a:gd name="connsiteX192" fmla="*/ 9973996 w 12192000"/>
              <a:gd name="connsiteY192" fmla="*/ 36512 h 1787292"/>
              <a:gd name="connsiteX193" fmla="*/ 10020032 w 12192000"/>
              <a:gd name="connsiteY193" fmla="*/ 20637 h 1787292"/>
              <a:gd name="connsiteX194" fmla="*/ 10072420 w 12192000"/>
              <a:gd name="connsiteY194" fmla="*/ 9525 h 1787292"/>
              <a:gd name="connsiteX195" fmla="*/ 10132746 w 12192000"/>
              <a:gd name="connsiteY195" fmla="*/ 3175 h 1787292"/>
              <a:gd name="connsiteX196" fmla="*/ 10201008 w 12192000"/>
              <a:gd name="connsiteY196" fmla="*/ 0 h 1787292"/>
              <a:gd name="connsiteX197" fmla="*/ 10269270 w 12192000"/>
              <a:gd name="connsiteY197" fmla="*/ 3175 h 1787292"/>
              <a:gd name="connsiteX198" fmla="*/ 10329596 w 12192000"/>
              <a:gd name="connsiteY198" fmla="*/ 9525 h 1787292"/>
              <a:gd name="connsiteX199" fmla="*/ 10381982 w 12192000"/>
              <a:gd name="connsiteY199" fmla="*/ 20637 h 1787292"/>
              <a:gd name="connsiteX200" fmla="*/ 10428020 w 12192000"/>
              <a:gd name="connsiteY200" fmla="*/ 36512 h 1787292"/>
              <a:gd name="connsiteX201" fmla="*/ 10469296 w 12192000"/>
              <a:gd name="connsiteY201" fmla="*/ 52387 h 1787292"/>
              <a:gd name="connsiteX202" fmla="*/ 10505808 w 12192000"/>
              <a:gd name="connsiteY202" fmla="*/ 68262 h 1787292"/>
              <a:gd name="connsiteX203" fmla="*/ 10543908 w 12192000"/>
              <a:gd name="connsiteY203" fmla="*/ 87312 h 1787292"/>
              <a:gd name="connsiteX204" fmla="*/ 10582008 w 12192000"/>
              <a:gd name="connsiteY204" fmla="*/ 106362 h 1787292"/>
              <a:gd name="connsiteX205" fmla="*/ 10618520 w 12192000"/>
              <a:gd name="connsiteY205" fmla="*/ 125412 h 1787292"/>
              <a:gd name="connsiteX206" fmla="*/ 10659796 w 12192000"/>
              <a:gd name="connsiteY206" fmla="*/ 141287 h 1787292"/>
              <a:gd name="connsiteX207" fmla="*/ 10705832 w 12192000"/>
              <a:gd name="connsiteY207" fmla="*/ 155575 h 1787292"/>
              <a:gd name="connsiteX208" fmla="*/ 10758220 w 12192000"/>
              <a:gd name="connsiteY208" fmla="*/ 166687 h 1787292"/>
              <a:gd name="connsiteX209" fmla="*/ 10818546 w 12192000"/>
              <a:gd name="connsiteY209" fmla="*/ 174625 h 1787292"/>
              <a:gd name="connsiteX210" fmla="*/ 10886808 w 12192000"/>
              <a:gd name="connsiteY210" fmla="*/ 176212 h 1787292"/>
              <a:gd name="connsiteX211" fmla="*/ 10955070 w 12192000"/>
              <a:gd name="connsiteY211" fmla="*/ 174625 h 1787292"/>
              <a:gd name="connsiteX212" fmla="*/ 11015396 w 12192000"/>
              <a:gd name="connsiteY212" fmla="*/ 166687 h 1787292"/>
              <a:gd name="connsiteX213" fmla="*/ 11067782 w 12192000"/>
              <a:gd name="connsiteY213" fmla="*/ 155575 h 1787292"/>
              <a:gd name="connsiteX214" fmla="*/ 11113820 w 12192000"/>
              <a:gd name="connsiteY214" fmla="*/ 141287 h 1787292"/>
              <a:gd name="connsiteX215" fmla="*/ 11155096 w 12192000"/>
              <a:gd name="connsiteY215" fmla="*/ 125412 h 1787292"/>
              <a:gd name="connsiteX216" fmla="*/ 11191608 w 12192000"/>
              <a:gd name="connsiteY216" fmla="*/ 106362 h 1787292"/>
              <a:gd name="connsiteX217" fmla="*/ 11229708 w 12192000"/>
              <a:gd name="connsiteY217" fmla="*/ 87312 h 1787292"/>
              <a:gd name="connsiteX218" fmla="*/ 11267808 w 12192000"/>
              <a:gd name="connsiteY218" fmla="*/ 68262 h 1787292"/>
              <a:gd name="connsiteX219" fmla="*/ 11304320 w 12192000"/>
              <a:gd name="connsiteY219" fmla="*/ 52387 h 1787292"/>
              <a:gd name="connsiteX220" fmla="*/ 11345596 w 12192000"/>
              <a:gd name="connsiteY220" fmla="*/ 36512 h 1787292"/>
              <a:gd name="connsiteX221" fmla="*/ 11391632 w 12192000"/>
              <a:gd name="connsiteY221" fmla="*/ 20637 h 1787292"/>
              <a:gd name="connsiteX222" fmla="*/ 11444020 w 12192000"/>
              <a:gd name="connsiteY222" fmla="*/ 9525 h 1787292"/>
              <a:gd name="connsiteX223" fmla="*/ 11504346 w 12192000"/>
              <a:gd name="connsiteY223" fmla="*/ 3175 h 1787292"/>
              <a:gd name="connsiteX224" fmla="*/ 11572608 w 12192000"/>
              <a:gd name="connsiteY224" fmla="*/ 0 h 1787292"/>
              <a:gd name="connsiteX225" fmla="*/ 11640870 w 12192000"/>
              <a:gd name="connsiteY225" fmla="*/ 3175 h 1787292"/>
              <a:gd name="connsiteX226" fmla="*/ 11701196 w 12192000"/>
              <a:gd name="connsiteY226" fmla="*/ 9525 h 1787292"/>
              <a:gd name="connsiteX227" fmla="*/ 11753582 w 12192000"/>
              <a:gd name="connsiteY227" fmla="*/ 20637 h 1787292"/>
              <a:gd name="connsiteX228" fmla="*/ 11799620 w 12192000"/>
              <a:gd name="connsiteY228" fmla="*/ 36512 h 1787292"/>
              <a:gd name="connsiteX229" fmla="*/ 11840896 w 12192000"/>
              <a:gd name="connsiteY229" fmla="*/ 52387 h 1787292"/>
              <a:gd name="connsiteX230" fmla="*/ 11877408 w 12192000"/>
              <a:gd name="connsiteY230" fmla="*/ 68262 h 1787292"/>
              <a:gd name="connsiteX231" fmla="*/ 11915508 w 12192000"/>
              <a:gd name="connsiteY231" fmla="*/ 87312 h 1787292"/>
              <a:gd name="connsiteX232" fmla="*/ 11953608 w 12192000"/>
              <a:gd name="connsiteY232" fmla="*/ 106362 h 1787292"/>
              <a:gd name="connsiteX233" fmla="*/ 11990120 w 12192000"/>
              <a:gd name="connsiteY233" fmla="*/ 125412 h 1787292"/>
              <a:gd name="connsiteX234" fmla="*/ 12031396 w 12192000"/>
              <a:gd name="connsiteY234" fmla="*/ 141287 h 1787292"/>
              <a:gd name="connsiteX235" fmla="*/ 12077432 w 12192000"/>
              <a:gd name="connsiteY235" fmla="*/ 155575 h 1787292"/>
              <a:gd name="connsiteX236" fmla="*/ 12129820 w 12192000"/>
              <a:gd name="connsiteY236" fmla="*/ 166688 h 1787292"/>
              <a:gd name="connsiteX237" fmla="*/ 12190146 w 12192000"/>
              <a:gd name="connsiteY237" fmla="*/ 174625 h 1787292"/>
              <a:gd name="connsiteX238" fmla="*/ 12192000 w 12192000"/>
              <a:gd name="connsiteY238" fmla="*/ 174668 h 1787292"/>
              <a:gd name="connsiteX239" fmla="*/ 12192000 w 12192000"/>
              <a:gd name="connsiteY239" fmla="*/ 885826 h 1787292"/>
              <a:gd name="connsiteX240" fmla="*/ 12192000 w 12192000"/>
              <a:gd name="connsiteY240" fmla="*/ 1787292 h 1787292"/>
              <a:gd name="connsiteX241" fmla="*/ 0 w 12192000"/>
              <a:gd name="connsiteY241" fmla="*/ 1787292 h 1787292"/>
              <a:gd name="connsiteX242" fmla="*/ 0 w 12192000"/>
              <a:gd name="connsiteY242" fmla="*/ 885826 h 1787292"/>
              <a:gd name="connsiteX243" fmla="*/ 0 w 12192000"/>
              <a:gd name="connsiteY243" fmla="*/ 174668 h 1787292"/>
              <a:gd name="connsiteX244" fmla="*/ 1852 w 12192000"/>
              <a:gd name="connsiteY244" fmla="*/ 174625 h 1787292"/>
              <a:gd name="connsiteX245" fmla="*/ 62177 w 12192000"/>
              <a:gd name="connsiteY245" fmla="*/ 166687 h 1787292"/>
              <a:gd name="connsiteX246" fmla="*/ 114564 w 12192000"/>
              <a:gd name="connsiteY246" fmla="*/ 155575 h 1787292"/>
              <a:gd name="connsiteX247" fmla="*/ 160602 w 12192000"/>
              <a:gd name="connsiteY247" fmla="*/ 141287 h 1787292"/>
              <a:gd name="connsiteX248" fmla="*/ 201877 w 12192000"/>
              <a:gd name="connsiteY248" fmla="*/ 125412 h 1787292"/>
              <a:gd name="connsiteX249" fmla="*/ 238389 w 12192000"/>
              <a:gd name="connsiteY249" fmla="*/ 106362 h 1787292"/>
              <a:gd name="connsiteX250" fmla="*/ 276489 w 12192000"/>
              <a:gd name="connsiteY250" fmla="*/ 87312 h 1787292"/>
              <a:gd name="connsiteX251" fmla="*/ 314589 w 12192000"/>
              <a:gd name="connsiteY251" fmla="*/ 68262 h 1787292"/>
              <a:gd name="connsiteX252" fmla="*/ 351102 w 12192000"/>
              <a:gd name="connsiteY252" fmla="*/ 52387 h 1787292"/>
              <a:gd name="connsiteX253" fmla="*/ 392377 w 12192000"/>
              <a:gd name="connsiteY253" fmla="*/ 36512 h 1787292"/>
              <a:gd name="connsiteX254" fmla="*/ 438414 w 12192000"/>
              <a:gd name="connsiteY254" fmla="*/ 20637 h 1787292"/>
              <a:gd name="connsiteX255" fmla="*/ 490802 w 12192000"/>
              <a:gd name="connsiteY255" fmla="*/ 9525 h 1787292"/>
              <a:gd name="connsiteX256" fmla="*/ 551127 w 12192000"/>
              <a:gd name="connsiteY256" fmla="*/ 3175 h 1787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Lst>
            <a:rect l="l" t="t" r="r" b="b"/>
            <a:pathLst>
              <a:path w="12192000" h="178729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4" y="20637"/>
                </a:lnTo>
                <a:lnTo>
                  <a:pt x="4605602" y="9525"/>
                </a:lnTo>
                <a:lnTo>
                  <a:pt x="4665928" y="3175"/>
                </a:lnTo>
                <a:lnTo>
                  <a:pt x="4734189" y="0"/>
                </a:lnTo>
                <a:lnTo>
                  <a:pt x="4802453" y="3175"/>
                </a:lnTo>
                <a:lnTo>
                  <a:pt x="4862777" y="9525"/>
                </a:lnTo>
                <a:lnTo>
                  <a:pt x="4915165" y="20637"/>
                </a:lnTo>
                <a:lnTo>
                  <a:pt x="4961201" y="36512"/>
                </a:lnTo>
                <a:lnTo>
                  <a:pt x="5002476" y="52387"/>
                </a:lnTo>
                <a:lnTo>
                  <a:pt x="5038989" y="68262"/>
                </a:lnTo>
                <a:lnTo>
                  <a:pt x="5077089" y="87312"/>
                </a:lnTo>
                <a:lnTo>
                  <a:pt x="5115189" y="106362"/>
                </a:lnTo>
                <a:lnTo>
                  <a:pt x="5151701" y="125412"/>
                </a:lnTo>
                <a:lnTo>
                  <a:pt x="5192976"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8"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885826"/>
                </a:lnTo>
                <a:lnTo>
                  <a:pt x="12192000" y="1787292"/>
                </a:lnTo>
                <a:lnTo>
                  <a:pt x="0" y="1787292"/>
                </a:lnTo>
                <a:lnTo>
                  <a:pt x="0" y="88582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0E43952-B1FF-4C91-AB85-7C917EA9AC68}"/>
              </a:ext>
            </a:extLst>
          </p:cNvPr>
          <p:cNvSpPr>
            <a:spLocks noGrp="1"/>
          </p:cNvSpPr>
          <p:nvPr>
            <p:ph type="subTitle" idx="1"/>
          </p:nvPr>
        </p:nvSpPr>
        <p:spPr>
          <a:xfrm>
            <a:off x="2073314" y="5493376"/>
            <a:ext cx="8045373" cy="742279"/>
          </a:xfrm>
        </p:spPr>
        <p:txBody>
          <a:bodyPr anchor="ctr">
            <a:normAutofit/>
          </a:bodyPr>
          <a:lstStyle/>
          <a:p>
            <a:r>
              <a:rPr lang="en-US" sz="1800">
                <a:solidFill>
                  <a:srgbClr val="2A1A00"/>
                </a:solidFill>
              </a:rPr>
              <a:t>Cuny</a:t>
            </a:r>
            <a:r>
              <a:rPr lang="en-US" sz="1800" dirty="0">
                <a:solidFill>
                  <a:srgbClr val="2A1A00"/>
                </a:solidFill>
              </a:rPr>
              <a:t> </a:t>
            </a:r>
            <a:r>
              <a:rPr lang="en-US" sz="1800">
                <a:solidFill>
                  <a:srgbClr val="2A1A00"/>
                </a:solidFill>
              </a:rPr>
              <a:t>LaGUardia</a:t>
            </a:r>
            <a:r>
              <a:rPr lang="en-US" sz="1800" dirty="0">
                <a:solidFill>
                  <a:srgbClr val="2A1A00"/>
                </a:solidFill>
              </a:rPr>
              <a:t> community college</a:t>
            </a:r>
          </a:p>
        </p:txBody>
      </p:sp>
    </p:spTree>
    <p:extLst>
      <p:ext uri="{BB962C8B-B14F-4D97-AF65-F5344CB8AC3E}">
        <p14:creationId xmlns:p14="http://schemas.microsoft.com/office/powerpoint/2010/main" val="1807709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B3D4C-F2EB-449A-AB90-91A1EBD7D3D3}"/>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F0F5A6D1-F343-46C1-AB5E-DABD40A12F54}"/>
              </a:ext>
            </a:extLst>
          </p:cNvPr>
          <p:cNvSpPr>
            <a:spLocks noGrp="1"/>
          </p:cNvSpPr>
          <p:nvPr>
            <p:ph idx="1"/>
          </p:nvPr>
        </p:nvSpPr>
        <p:spPr>
          <a:xfrm>
            <a:off x="1251678" y="1254643"/>
            <a:ext cx="10178322" cy="3593591"/>
          </a:xfrm>
        </p:spPr>
        <p:txBody>
          <a:bodyPr/>
          <a:lstStyle/>
          <a:p>
            <a:r>
              <a:rPr lang="en-US" dirty="0"/>
              <a:t>The goal with linear regression is to minimize the vertical distance between the data points and our line.  </a:t>
            </a:r>
          </a:p>
          <a:p>
            <a:r>
              <a:rPr lang="en-US" dirty="0"/>
              <a:t>To determine the best line, we attempt to minimize the distance between all points and our line</a:t>
            </a:r>
          </a:p>
        </p:txBody>
      </p:sp>
      <p:pic>
        <p:nvPicPr>
          <p:cNvPr id="4" name="Picture 3">
            <a:extLst>
              <a:ext uri="{FF2B5EF4-FFF2-40B4-BE49-F238E27FC236}">
                <a16:creationId xmlns:a16="http://schemas.microsoft.com/office/drawing/2014/main" id="{60FBC074-04FF-41EE-942D-66ED3529969B}"/>
              </a:ext>
            </a:extLst>
          </p:cNvPr>
          <p:cNvPicPr>
            <a:picLocks noChangeAspect="1"/>
          </p:cNvPicPr>
          <p:nvPr/>
        </p:nvPicPr>
        <p:blipFill>
          <a:blip r:embed="rId2"/>
          <a:stretch>
            <a:fillRect/>
          </a:stretch>
        </p:blipFill>
        <p:spPr>
          <a:xfrm>
            <a:off x="3526201" y="2605566"/>
            <a:ext cx="5629275" cy="4029075"/>
          </a:xfrm>
          <a:prstGeom prst="rect">
            <a:avLst/>
          </a:prstGeom>
        </p:spPr>
      </p:pic>
    </p:spTree>
    <p:extLst>
      <p:ext uri="{BB962C8B-B14F-4D97-AF65-F5344CB8AC3E}">
        <p14:creationId xmlns:p14="http://schemas.microsoft.com/office/powerpoint/2010/main" val="1891323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D1886-E2D9-4471-8B76-04918BE94AC2}"/>
              </a:ext>
            </a:extLst>
          </p:cNvPr>
          <p:cNvSpPr>
            <a:spLocks noGrp="1"/>
          </p:cNvSpPr>
          <p:nvPr>
            <p:ph type="title"/>
          </p:nvPr>
        </p:nvSpPr>
        <p:spPr/>
        <p:txBody>
          <a:bodyPr/>
          <a:lstStyle/>
          <a:p>
            <a:r>
              <a:rPr lang="en-US" dirty="0"/>
              <a:t>Variables? </a:t>
            </a:r>
          </a:p>
        </p:txBody>
      </p:sp>
      <p:sp>
        <p:nvSpPr>
          <p:cNvPr id="3" name="Content Placeholder 2">
            <a:extLst>
              <a:ext uri="{FF2B5EF4-FFF2-40B4-BE49-F238E27FC236}">
                <a16:creationId xmlns:a16="http://schemas.microsoft.com/office/drawing/2014/main" id="{1E77AB2D-A29D-4173-82CC-EC1EB9ED112B}"/>
              </a:ext>
            </a:extLst>
          </p:cNvPr>
          <p:cNvSpPr>
            <a:spLocks noGrp="1"/>
          </p:cNvSpPr>
          <p:nvPr>
            <p:ph idx="1"/>
          </p:nvPr>
        </p:nvSpPr>
        <p:spPr/>
        <p:txBody>
          <a:bodyPr/>
          <a:lstStyle/>
          <a:p>
            <a:r>
              <a:rPr lang="en-US" dirty="0"/>
              <a:t>The Dependent Variable – the variable who's values we want to explain.  It </a:t>
            </a:r>
            <a:r>
              <a:rPr lang="en-US" b="1" dirty="0"/>
              <a:t>DEPENDS</a:t>
            </a:r>
            <a:r>
              <a:rPr lang="en-US" dirty="0"/>
              <a:t> on something else.</a:t>
            </a:r>
          </a:p>
          <a:p>
            <a:r>
              <a:rPr lang="en-US" dirty="0"/>
              <a:t>The Independent Variable – the variable that explains the dependent variable. </a:t>
            </a:r>
          </a:p>
        </p:txBody>
      </p:sp>
    </p:spTree>
    <p:extLst>
      <p:ext uri="{BB962C8B-B14F-4D97-AF65-F5344CB8AC3E}">
        <p14:creationId xmlns:p14="http://schemas.microsoft.com/office/powerpoint/2010/main" val="4162400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67BA8-BC60-4C38-BF4C-6A5B824DF2E1}"/>
              </a:ext>
            </a:extLst>
          </p:cNvPr>
          <p:cNvSpPr>
            <a:spLocks noGrp="1"/>
          </p:cNvSpPr>
          <p:nvPr>
            <p:ph type="title"/>
          </p:nvPr>
        </p:nvSpPr>
        <p:spPr>
          <a:xfrm>
            <a:off x="1251678" y="382385"/>
            <a:ext cx="10178322" cy="1128164"/>
          </a:xfrm>
        </p:spPr>
        <p:txBody>
          <a:bodyPr>
            <a:noAutofit/>
          </a:bodyPr>
          <a:lstStyle/>
          <a:p>
            <a:r>
              <a:rPr lang="en-US" sz="3600" dirty="0"/>
              <a:t>Suppose we have data relating to years of exp. Vs. salary</a:t>
            </a:r>
            <a:br>
              <a:rPr lang="en-US" sz="3600" dirty="0"/>
            </a:br>
            <a:endParaRPr lang="en-US" sz="3200" dirty="0"/>
          </a:p>
        </p:txBody>
      </p:sp>
      <p:pic>
        <p:nvPicPr>
          <p:cNvPr id="3" name="Picture 2">
            <a:extLst>
              <a:ext uri="{FF2B5EF4-FFF2-40B4-BE49-F238E27FC236}">
                <a16:creationId xmlns:a16="http://schemas.microsoft.com/office/drawing/2014/main" id="{C3864494-C754-4405-8C87-CEC0E6ED948B}"/>
              </a:ext>
            </a:extLst>
          </p:cNvPr>
          <p:cNvPicPr>
            <a:picLocks noChangeAspect="1"/>
          </p:cNvPicPr>
          <p:nvPr/>
        </p:nvPicPr>
        <p:blipFill>
          <a:blip r:embed="rId2"/>
          <a:stretch>
            <a:fillRect/>
          </a:stretch>
        </p:blipFill>
        <p:spPr>
          <a:xfrm>
            <a:off x="2652712" y="1623579"/>
            <a:ext cx="6886575" cy="4629150"/>
          </a:xfrm>
          <a:prstGeom prst="rect">
            <a:avLst/>
          </a:prstGeom>
        </p:spPr>
      </p:pic>
    </p:spTree>
    <p:extLst>
      <p:ext uri="{BB962C8B-B14F-4D97-AF65-F5344CB8AC3E}">
        <p14:creationId xmlns:p14="http://schemas.microsoft.com/office/powerpoint/2010/main" val="1915322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9ECECF74-C198-493A-833B-5D66BB58D3A0}"/>
              </a:ext>
            </a:extLst>
          </p:cNvPr>
          <p:cNvPicPr>
            <a:picLocks noChangeAspect="1"/>
          </p:cNvPicPr>
          <p:nvPr/>
        </p:nvPicPr>
        <p:blipFill>
          <a:blip r:embed="rId2"/>
          <a:stretch>
            <a:fillRect/>
          </a:stretch>
        </p:blipFill>
        <p:spPr>
          <a:xfrm>
            <a:off x="3433684" y="1691236"/>
            <a:ext cx="6886575" cy="4629150"/>
          </a:xfrm>
          <a:prstGeom prst="rect">
            <a:avLst/>
          </a:prstGeom>
        </p:spPr>
      </p:pic>
      <p:cxnSp>
        <p:nvCxnSpPr>
          <p:cNvPr id="59" name="Straight Connector 58">
            <a:extLst>
              <a:ext uri="{FF2B5EF4-FFF2-40B4-BE49-F238E27FC236}">
                <a16:creationId xmlns:a16="http://schemas.microsoft.com/office/drawing/2014/main" id="{EE83E66E-611D-42BC-9839-47351A50D7BB}"/>
              </a:ext>
            </a:extLst>
          </p:cNvPr>
          <p:cNvCxnSpPr/>
          <p:nvPr/>
        </p:nvCxnSpPr>
        <p:spPr>
          <a:xfrm flipV="1">
            <a:off x="4757672" y="2630603"/>
            <a:ext cx="4666875" cy="2524970"/>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62" name="Title 61">
            <a:extLst>
              <a:ext uri="{FF2B5EF4-FFF2-40B4-BE49-F238E27FC236}">
                <a16:creationId xmlns:a16="http://schemas.microsoft.com/office/drawing/2014/main" id="{295A7466-BC11-4603-8826-812A7746D822}"/>
              </a:ext>
            </a:extLst>
          </p:cNvPr>
          <p:cNvSpPr>
            <a:spLocks noGrp="1"/>
          </p:cNvSpPr>
          <p:nvPr>
            <p:ph type="title"/>
          </p:nvPr>
        </p:nvSpPr>
        <p:spPr/>
        <p:txBody>
          <a:bodyPr>
            <a:normAutofit fontScale="90000"/>
          </a:bodyPr>
          <a:lstStyle/>
          <a:p>
            <a:r>
              <a:rPr lang="en-US" sz="5400" dirty="0"/>
              <a:t>How do we decide what kind of line?</a:t>
            </a:r>
            <a:br>
              <a:rPr lang="en-US" sz="5400" dirty="0"/>
            </a:br>
            <a:endParaRPr lang="en-US" dirty="0"/>
          </a:p>
        </p:txBody>
      </p:sp>
      <p:sp>
        <p:nvSpPr>
          <p:cNvPr id="63" name="Content Placeholder 62">
            <a:extLst>
              <a:ext uri="{FF2B5EF4-FFF2-40B4-BE49-F238E27FC236}">
                <a16:creationId xmlns:a16="http://schemas.microsoft.com/office/drawing/2014/main" id="{4CD1C1E2-6226-4931-B2B9-45DBACA999DE}"/>
              </a:ext>
            </a:extLst>
          </p:cNvPr>
          <p:cNvSpPr>
            <a:spLocks noGrp="1"/>
          </p:cNvSpPr>
          <p:nvPr>
            <p:ph idx="1"/>
          </p:nvPr>
        </p:nvSpPr>
        <p:spPr>
          <a:xfrm>
            <a:off x="980735" y="2372440"/>
            <a:ext cx="2366737" cy="3266742"/>
          </a:xfrm>
        </p:spPr>
        <p:txBody>
          <a:bodyPr/>
          <a:lstStyle/>
          <a:p>
            <a:r>
              <a:rPr lang="en-US" dirty="0"/>
              <a:t>The employer wants this type of line … </a:t>
            </a:r>
          </a:p>
          <a:p>
            <a:endParaRPr lang="en-US" dirty="0"/>
          </a:p>
        </p:txBody>
      </p:sp>
    </p:spTree>
    <p:extLst>
      <p:ext uri="{BB962C8B-B14F-4D97-AF65-F5344CB8AC3E}">
        <p14:creationId xmlns:p14="http://schemas.microsoft.com/office/powerpoint/2010/main" val="3805069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9ECECF74-C198-493A-833B-5D66BB58D3A0}"/>
              </a:ext>
            </a:extLst>
          </p:cNvPr>
          <p:cNvPicPr>
            <a:picLocks noChangeAspect="1"/>
          </p:cNvPicPr>
          <p:nvPr/>
        </p:nvPicPr>
        <p:blipFill>
          <a:blip r:embed="rId2"/>
          <a:stretch>
            <a:fillRect/>
          </a:stretch>
        </p:blipFill>
        <p:spPr>
          <a:xfrm>
            <a:off x="3433684" y="1691236"/>
            <a:ext cx="6886575" cy="4629150"/>
          </a:xfrm>
          <a:prstGeom prst="rect">
            <a:avLst/>
          </a:prstGeom>
        </p:spPr>
      </p:pic>
      <p:cxnSp>
        <p:nvCxnSpPr>
          <p:cNvPr id="59" name="Straight Connector 58">
            <a:extLst>
              <a:ext uri="{FF2B5EF4-FFF2-40B4-BE49-F238E27FC236}">
                <a16:creationId xmlns:a16="http://schemas.microsoft.com/office/drawing/2014/main" id="{EE83E66E-611D-42BC-9839-47351A50D7BB}"/>
              </a:ext>
            </a:extLst>
          </p:cNvPr>
          <p:cNvCxnSpPr/>
          <p:nvPr/>
        </p:nvCxnSpPr>
        <p:spPr>
          <a:xfrm flipV="1">
            <a:off x="4757672" y="2630603"/>
            <a:ext cx="4666875" cy="2524970"/>
          </a:xfrm>
          <a:prstGeom prst="line">
            <a:avLst/>
          </a:prstGeom>
          <a:ln w="38100"/>
        </p:spPr>
        <p:style>
          <a:lnRef idx="1">
            <a:schemeClr val="accent5"/>
          </a:lnRef>
          <a:fillRef idx="0">
            <a:schemeClr val="accent5"/>
          </a:fillRef>
          <a:effectRef idx="0">
            <a:schemeClr val="accent5"/>
          </a:effectRef>
          <a:fontRef idx="minor">
            <a:schemeClr val="tx1"/>
          </a:fontRef>
        </p:style>
      </p:cxnSp>
      <p:sp>
        <p:nvSpPr>
          <p:cNvPr id="62" name="Title 61">
            <a:extLst>
              <a:ext uri="{FF2B5EF4-FFF2-40B4-BE49-F238E27FC236}">
                <a16:creationId xmlns:a16="http://schemas.microsoft.com/office/drawing/2014/main" id="{295A7466-BC11-4603-8826-812A7746D822}"/>
              </a:ext>
            </a:extLst>
          </p:cNvPr>
          <p:cNvSpPr>
            <a:spLocks noGrp="1"/>
          </p:cNvSpPr>
          <p:nvPr>
            <p:ph type="title"/>
          </p:nvPr>
        </p:nvSpPr>
        <p:spPr/>
        <p:txBody>
          <a:bodyPr>
            <a:normAutofit fontScale="90000"/>
          </a:bodyPr>
          <a:lstStyle/>
          <a:p>
            <a:r>
              <a:rPr lang="en-US" sz="5400" dirty="0"/>
              <a:t>How do we decide what kind of line?</a:t>
            </a:r>
            <a:br>
              <a:rPr lang="en-US" sz="5400" dirty="0"/>
            </a:br>
            <a:endParaRPr lang="en-US" dirty="0"/>
          </a:p>
        </p:txBody>
      </p:sp>
      <p:sp>
        <p:nvSpPr>
          <p:cNvPr id="63" name="Content Placeholder 62">
            <a:extLst>
              <a:ext uri="{FF2B5EF4-FFF2-40B4-BE49-F238E27FC236}">
                <a16:creationId xmlns:a16="http://schemas.microsoft.com/office/drawing/2014/main" id="{4CD1C1E2-6226-4931-B2B9-45DBACA999DE}"/>
              </a:ext>
            </a:extLst>
          </p:cNvPr>
          <p:cNvSpPr>
            <a:spLocks noGrp="1"/>
          </p:cNvSpPr>
          <p:nvPr>
            <p:ph idx="1"/>
          </p:nvPr>
        </p:nvSpPr>
        <p:spPr>
          <a:xfrm>
            <a:off x="980735" y="2372440"/>
            <a:ext cx="2366737" cy="3266742"/>
          </a:xfrm>
        </p:spPr>
        <p:txBody>
          <a:bodyPr/>
          <a:lstStyle/>
          <a:p>
            <a:r>
              <a:rPr lang="en-US" dirty="0"/>
              <a:t>While the employee wants this type of line … </a:t>
            </a:r>
          </a:p>
        </p:txBody>
      </p:sp>
      <p:cxnSp>
        <p:nvCxnSpPr>
          <p:cNvPr id="6" name="Straight Connector 5">
            <a:extLst>
              <a:ext uri="{FF2B5EF4-FFF2-40B4-BE49-F238E27FC236}">
                <a16:creationId xmlns:a16="http://schemas.microsoft.com/office/drawing/2014/main" id="{577D3AFE-19B6-46B9-9711-560264E778A7}"/>
              </a:ext>
            </a:extLst>
          </p:cNvPr>
          <p:cNvCxnSpPr/>
          <p:nvPr/>
        </p:nvCxnSpPr>
        <p:spPr>
          <a:xfrm flipV="1">
            <a:off x="4543533" y="2052768"/>
            <a:ext cx="4666875" cy="2524970"/>
          </a:xfrm>
          <a:prstGeom prst="line">
            <a:avLst/>
          </a:prstGeom>
          <a:ln w="38100">
            <a:solidFill>
              <a:srgbClr val="00B050"/>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7066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Picture 59">
            <a:extLst>
              <a:ext uri="{FF2B5EF4-FFF2-40B4-BE49-F238E27FC236}">
                <a16:creationId xmlns:a16="http://schemas.microsoft.com/office/drawing/2014/main" id="{9ECECF74-C198-493A-833B-5D66BB58D3A0}"/>
              </a:ext>
            </a:extLst>
          </p:cNvPr>
          <p:cNvPicPr>
            <a:picLocks noChangeAspect="1"/>
          </p:cNvPicPr>
          <p:nvPr/>
        </p:nvPicPr>
        <p:blipFill>
          <a:blip r:embed="rId2"/>
          <a:stretch>
            <a:fillRect/>
          </a:stretch>
        </p:blipFill>
        <p:spPr>
          <a:xfrm>
            <a:off x="2652712" y="1700029"/>
            <a:ext cx="6886575" cy="4629150"/>
          </a:xfrm>
          <a:prstGeom prst="rect">
            <a:avLst/>
          </a:prstGeom>
        </p:spPr>
      </p:pic>
      <p:sp>
        <p:nvSpPr>
          <p:cNvPr id="62" name="Title 61">
            <a:extLst>
              <a:ext uri="{FF2B5EF4-FFF2-40B4-BE49-F238E27FC236}">
                <a16:creationId xmlns:a16="http://schemas.microsoft.com/office/drawing/2014/main" id="{295A7466-BC11-4603-8826-812A7746D822}"/>
              </a:ext>
            </a:extLst>
          </p:cNvPr>
          <p:cNvSpPr>
            <a:spLocks noGrp="1"/>
          </p:cNvSpPr>
          <p:nvPr>
            <p:ph type="title"/>
          </p:nvPr>
        </p:nvSpPr>
        <p:spPr/>
        <p:txBody>
          <a:bodyPr>
            <a:normAutofit fontScale="90000"/>
          </a:bodyPr>
          <a:lstStyle/>
          <a:p>
            <a:r>
              <a:rPr lang="en-US" sz="5400" dirty="0"/>
              <a:t>How do we decide what kind of line?</a:t>
            </a:r>
            <a:br>
              <a:rPr lang="en-US" sz="5400" dirty="0"/>
            </a:br>
            <a:endParaRPr lang="en-US" dirty="0"/>
          </a:p>
        </p:txBody>
      </p:sp>
      <p:cxnSp>
        <p:nvCxnSpPr>
          <p:cNvPr id="7" name="Straight Connector 6">
            <a:extLst>
              <a:ext uri="{FF2B5EF4-FFF2-40B4-BE49-F238E27FC236}">
                <a16:creationId xmlns:a16="http://schemas.microsoft.com/office/drawing/2014/main" id="{4D522ABB-87B9-4108-9255-994433AA2974}"/>
              </a:ext>
            </a:extLst>
          </p:cNvPr>
          <p:cNvCxnSpPr/>
          <p:nvPr/>
        </p:nvCxnSpPr>
        <p:spPr>
          <a:xfrm flipV="1">
            <a:off x="3920598" y="2297388"/>
            <a:ext cx="4666875" cy="2524970"/>
          </a:xfrm>
          <a:prstGeom prst="line">
            <a:avLst/>
          </a:prstGeom>
          <a:ln w="38100">
            <a:solidFill>
              <a:schemeClr val="tx1"/>
            </a:solidFill>
          </a:ln>
        </p:spPr>
        <p:style>
          <a:lnRef idx="1">
            <a:schemeClr val="accent5"/>
          </a:lnRef>
          <a:fillRef idx="0">
            <a:schemeClr val="accent5"/>
          </a:fillRef>
          <a:effectRef idx="0">
            <a:schemeClr val="accent5"/>
          </a:effectRef>
          <a:fontRef idx="minor">
            <a:schemeClr val="tx1"/>
          </a:fontRef>
        </p:style>
      </p:cxnSp>
      <p:sp>
        <p:nvSpPr>
          <p:cNvPr id="8" name="TextBox 7">
            <a:extLst>
              <a:ext uri="{FF2B5EF4-FFF2-40B4-BE49-F238E27FC236}">
                <a16:creationId xmlns:a16="http://schemas.microsoft.com/office/drawing/2014/main" id="{C79A855E-C09D-4A98-ABD9-C43F1FAD963F}"/>
              </a:ext>
            </a:extLst>
          </p:cNvPr>
          <p:cNvSpPr txBox="1"/>
          <p:nvPr/>
        </p:nvSpPr>
        <p:spPr>
          <a:xfrm>
            <a:off x="8671301" y="1651057"/>
            <a:ext cx="1264645" cy="646331"/>
          </a:xfrm>
          <a:prstGeom prst="rect">
            <a:avLst/>
          </a:prstGeom>
          <a:noFill/>
        </p:spPr>
        <p:txBody>
          <a:bodyPr wrap="square" rtlCol="0">
            <a:spAutoFit/>
          </a:bodyPr>
          <a:lstStyle/>
          <a:p>
            <a:r>
              <a:rPr lang="en-US" dirty="0"/>
              <a:t>Prediction line</a:t>
            </a:r>
          </a:p>
        </p:txBody>
      </p:sp>
    </p:spTree>
    <p:extLst>
      <p:ext uri="{BB962C8B-B14F-4D97-AF65-F5344CB8AC3E}">
        <p14:creationId xmlns:p14="http://schemas.microsoft.com/office/powerpoint/2010/main" val="776185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a:extLst>
              <a:ext uri="{FF2B5EF4-FFF2-40B4-BE49-F238E27FC236}">
                <a16:creationId xmlns:a16="http://schemas.microsoft.com/office/drawing/2014/main" id="{295A7466-BC11-4603-8826-812A7746D822}"/>
              </a:ext>
            </a:extLst>
          </p:cNvPr>
          <p:cNvSpPr>
            <a:spLocks noGrp="1"/>
          </p:cNvSpPr>
          <p:nvPr>
            <p:ph type="title"/>
          </p:nvPr>
        </p:nvSpPr>
        <p:spPr/>
        <p:txBody>
          <a:bodyPr>
            <a:normAutofit fontScale="90000"/>
          </a:bodyPr>
          <a:lstStyle/>
          <a:p>
            <a:r>
              <a:rPr lang="en-US" sz="5400" dirty="0"/>
              <a:t>How do we decide what kind of line?</a:t>
            </a:r>
            <a:br>
              <a:rPr lang="en-US" sz="5400" dirty="0"/>
            </a:br>
            <a:endParaRPr lang="en-US" dirty="0"/>
          </a:p>
        </p:txBody>
      </p:sp>
      <p:cxnSp>
        <p:nvCxnSpPr>
          <p:cNvPr id="6" name="Straight Connector 5">
            <a:extLst>
              <a:ext uri="{FF2B5EF4-FFF2-40B4-BE49-F238E27FC236}">
                <a16:creationId xmlns:a16="http://schemas.microsoft.com/office/drawing/2014/main" id="{75ACEB08-71F4-4B7F-BFF5-F774217466E5}"/>
              </a:ext>
            </a:extLst>
          </p:cNvPr>
          <p:cNvCxnSpPr/>
          <p:nvPr/>
        </p:nvCxnSpPr>
        <p:spPr>
          <a:xfrm>
            <a:off x="3194539" y="2142392"/>
            <a:ext cx="0" cy="358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6D2B42E-5A60-4EE6-9F52-3D4967B2A7C5}"/>
              </a:ext>
            </a:extLst>
          </p:cNvPr>
          <p:cNvCxnSpPr/>
          <p:nvPr/>
        </p:nvCxnSpPr>
        <p:spPr>
          <a:xfrm>
            <a:off x="3194539" y="5723792"/>
            <a:ext cx="5181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5ABA9F46-277C-4EDE-8D35-676575DAFA5E}"/>
              </a:ext>
            </a:extLst>
          </p:cNvPr>
          <p:cNvSpPr/>
          <p:nvPr/>
        </p:nvSpPr>
        <p:spPr>
          <a:xfrm>
            <a:off x="4794740" y="4123592"/>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EA58D8-C217-4647-9E2C-D104DC1A072C}"/>
              </a:ext>
            </a:extLst>
          </p:cNvPr>
          <p:cNvSpPr/>
          <p:nvPr/>
        </p:nvSpPr>
        <p:spPr>
          <a:xfrm rot="15451224">
            <a:off x="5061425" y="3862834"/>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F4D094BE-D3BD-448A-B316-219FECA4F28C}"/>
              </a:ext>
            </a:extLst>
          </p:cNvPr>
          <p:cNvSpPr/>
          <p:nvPr/>
        </p:nvSpPr>
        <p:spPr>
          <a:xfrm>
            <a:off x="4357932" y="3946718"/>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D792541-5A98-43A8-B522-82A8CFDCB26D}"/>
              </a:ext>
            </a:extLst>
          </p:cNvPr>
          <p:cNvSpPr/>
          <p:nvPr/>
        </p:nvSpPr>
        <p:spPr>
          <a:xfrm rot="15451224">
            <a:off x="6091586" y="3125673"/>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A7C2C79-0E90-4F62-87AF-D51FF2EBCBFE}"/>
              </a:ext>
            </a:extLst>
          </p:cNvPr>
          <p:cNvSpPr/>
          <p:nvPr/>
        </p:nvSpPr>
        <p:spPr>
          <a:xfrm rot="15451224">
            <a:off x="5487876" y="3595072"/>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C50F8DCD-CF07-417E-B433-7AE44CE23D3A}"/>
              </a:ext>
            </a:extLst>
          </p:cNvPr>
          <p:cNvSpPr/>
          <p:nvPr/>
        </p:nvSpPr>
        <p:spPr>
          <a:xfrm rot="15451224">
            <a:off x="5459532" y="3376656"/>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4DC04D5-6112-476D-9852-E549BB439A59}"/>
              </a:ext>
            </a:extLst>
          </p:cNvPr>
          <p:cNvSpPr/>
          <p:nvPr/>
        </p:nvSpPr>
        <p:spPr>
          <a:xfrm rot="15451224">
            <a:off x="5809952" y="3772325"/>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28F4F91F-45AF-427A-87DF-17DEF4D3360B}"/>
              </a:ext>
            </a:extLst>
          </p:cNvPr>
          <p:cNvSpPr/>
          <p:nvPr/>
        </p:nvSpPr>
        <p:spPr>
          <a:xfrm rot="15451224">
            <a:off x="6000720" y="3359167"/>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3AF50AE-C891-43EC-B7DE-2F5587C5EF1D}"/>
              </a:ext>
            </a:extLst>
          </p:cNvPr>
          <p:cNvSpPr/>
          <p:nvPr/>
        </p:nvSpPr>
        <p:spPr>
          <a:xfrm rot="15451224">
            <a:off x="4941003" y="4215173"/>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50F2419-3EAE-4685-B2CF-9D4CA14D623C}"/>
              </a:ext>
            </a:extLst>
          </p:cNvPr>
          <p:cNvSpPr/>
          <p:nvPr/>
        </p:nvSpPr>
        <p:spPr>
          <a:xfrm rot="15451224">
            <a:off x="5487877" y="3849563"/>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8569061-8BD0-4B50-AD9F-36FE1EFCE803}"/>
              </a:ext>
            </a:extLst>
          </p:cNvPr>
          <p:cNvSpPr/>
          <p:nvPr/>
        </p:nvSpPr>
        <p:spPr>
          <a:xfrm>
            <a:off x="5824314" y="3193496"/>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0604740-7C72-4F59-8F9E-A2271CCBA00D}"/>
              </a:ext>
            </a:extLst>
          </p:cNvPr>
          <p:cNvSpPr/>
          <p:nvPr/>
        </p:nvSpPr>
        <p:spPr>
          <a:xfrm>
            <a:off x="4370551" y="4656992"/>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F0A2F18-FFDC-4829-B831-158DC8457608}"/>
              </a:ext>
            </a:extLst>
          </p:cNvPr>
          <p:cNvSpPr/>
          <p:nvPr/>
        </p:nvSpPr>
        <p:spPr>
          <a:xfrm>
            <a:off x="4597676" y="3830699"/>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4C93D99-9809-4999-BD76-E2967B26A610}"/>
              </a:ext>
            </a:extLst>
          </p:cNvPr>
          <p:cNvSpPr/>
          <p:nvPr/>
        </p:nvSpPr>
        <p:spPr>
          <a:xfrm>
            <a:off x="4832835" y="3737410"/>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D6D13A7-F290-47C2-B31C-5FEC560C4058}"/>
              </a:ext>
            </a:extLst>
          </p:cNvPr>
          <p:cNvSpPr/>
          <p:nvPr/>
        </p:nvSpPr>
        <p:spPr>
          <a:xfrm>
            <a:off x="5144953" y="3678601"/>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F2AC31A-4DFA-49E9-B293-55D9C908A7CB}"/>
              </a:ext>
            </a:extLst>
          </p:cNvPr>
          <p:cNvSpPr/>
          <p:nvPr/>
        </p:nvSpPr>
        <p:spPr>
          <a:xfrm>
            <a:off x="5024531" y="4047392"/>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D89B8BC-524A-4F28-BD55-34FCB32EE97A}"/>
              </a:ext>
            </a:extLst>
          </p:cNvPr>
          <p:cNvSpPr/>
          <p:nvPr/>
        </p:nvSpPr>
        <p:spPr>
          <a:xfrm>
            <a:off x="4654650" y="4209253"/>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B10E30E-0230-41D9-80D5-6750ED821939}"/>
              </a:ext>
            </a:extLst>
          </p:cNvPr>
          <p:cNvSpPr/>
          <p:nvPr/>
        </p:nvSpPr>
        <p:spPr>
          <a:xfrm>
            <a:off x="6623530" y="2751992"/>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11B48C9-1EBD-41AD-8CD2-ABC0A4315AD3}"/>
              </a:ext>
            </a:extLst>
          </p:cNvPr>
          <p:cNvSpPr/>
          <p:nvPr/>
        </p:nvSpPr>
        <p:spPr>
          <a:xfrm>
            <a:off x="6312249" y="3338556"/>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0B8C231-294B-46C7-996B-DC0F465B856B}"/>
              </a:ext>
            </a:extLst>
          </p:cNvPr>
          <p:cNvSpPr/>
          <p:nvPr/>
        </p:nvSpPr>
        <p:spPr>
          <a:xfrm>
            <a:off x="7481279" y="3188926"/>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8145AE3-E31B-4654-A91F-6A3572A41180}"/>
              </a:ext>
            </a:extLst>
          </p:cNvPr>
          <p:cNvSpPr/>
          <p:nvPr/>
        </p:nvSpPr>
        <p:spPr>
          <a:xfrm>
            <a:off x="7371406" y="2820498"/>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222372F-EB0E-4FA2-9407-98CB246FD28C}"/>
              </a:ext>
            </a:extLst>
          </p:cNvPr>
          <p:cNvSpPr/>
          <p:nvPr/>
        </p:nvSpPr>
        <p:spPr>
          <a:xfrm>
            <a:off x="6258374" y="3578026"/>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FB096D3-2ED3-4B63-8D74-0B1D050A00B5}"/>
              </a:ext>
            </a:extLst>
          </p:cNvPr>
          <p:cNvSpPr/>
          <p:nvPr/>
        </p:nvSpPr>
        <p:spPr>
          <a:xfrm>
            <a:off x="6547339" y="3370351"/>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427565C-202D-4F3E-8BBF-A64A98E190F3}"/>
              </a:ext>
            </a:extLst>
          </p:cNvPr>
          <p:cNvSpPr/>
          <p:nvPr/>
        </p:nvSpPr>
        <p:spPr>
          <a:xfrm>
            <a:off x="3892664" y="4895898"/>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9885E6F2-849F-4253-9ED0-9FF2903FEE05}"/>
              </a:ext>
            </a:extLst>
          </p:cNvPr>
          <p:cNvSpPr/>
          <p:nvPr/>
        </p:nvSpPr>
        <p:spPr>
          <a:xfrm>
            <a:off x="4230304" y="4764638"/>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E5CE6D5-339B-4533-8239-F321FB6A004F}"/>
              </a:ext>
            </a:extLst>
          </p:cNvPr>
          <p:cNvSpPr/>
          <p:nvPr/>
        </p:nvSpPr>
        <p:spPr>
          <a:xfrm>
            <a:off x="4205396" y="4415995"/>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F10B6CAB-F01C-4D53-AD9A-05FC9ED2E8FA}"/>
              </a:ext>
            </a:extLst>
          </p:cNvPr>
          <p:cNvSpPr/>
          <p:nvPr/>
        </p:nvSpPr>
        <p:spPr>
          <a:xfrm>
            <a:off x="4525049" y="4285453"/>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69DBA0C3-60B3-452D-AF50-E3620755CD9B}"/>
              </a:ext>
            </a:extLst>
          </p:cNvPr>
          <p:cNvSpPr/>
          <p:nvPr/>
        </p:nvSpPr>
        <p:spPr>
          <a:xfrm>
            <a:off x="3998555" y="4553889"/>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878BEC1D-3A66-4609-B134-D8DCB1FDA7D5}"/>
              </a:ext>
            </a:extLst>
          </p:cNvPr>
          <p:cNvSpPr/>
          <p:nvPr/>
        </p:nvSpPr>
        <p:spPr>
          <a:xfrm>
            <a:off x="7001422" y="2781000"/>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3AD2DD4A-3546-488F-A06D-075BA5B561B4}"/>
              </a:ext>
            </a:extLst>
          </p:cNvPr>
          <p:cNvSpPr/>
          <p:nvPr/>
        </p:nvSpPr>
        <p:spPr>
          <a:xfrm>
            <a:off x="7233140" y="2947757"/>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0BA1381F-3C30-423A-A3CD-5B4053E47A26}"/>
              </a:ext>
            </a:extLst>
          </p:cNvPr>
          <p:cNvSpPr/>
          <p:nvPr/>
        </p:nvSpPr>
        <p:spPr>
          <a:xfrm>
            <a:off x="6396557" y="3035230"/>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6E5A248-1479-4E3B-890A-81B407061D44}"/>
              </a:ext>
            </a:extLst>
          </p:cNvPr>
          <p:cNvSpPr/>
          <p:nvPr/>
        </p:nvSpPr>
        <p:spPr>
          <a:xfrm>
            <a:off x="7918940" y="2820498"/>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D21713B0-CC9B-47CF-9BDD-AA9D6AC23EF5}"/>
              </a:ext>
            </a:extLst>
          </p:cNvPr>
          <p:cNvSpPr/>
          <p:nvPr/>
        </p:nvSpPr>
        <p:spPr>
          <a:xfrm>
            <a:off x="4425000" y="2974333"/>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0BCEB0DF-FC2F-4716-B6A1-96EE9F292A5B}"/>
              </a:ext>
            </a:extLst>
          </p:cNvPr>
          <p:cNvSpPr/>
          <p:nvPr/>
        </p:nvSpPr>
        <p:spPr>
          <a:xfrm>
            <a:off x="5644666" y="3465261"/>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000E1711-78FF-4F24-BA8F-94324E0FE694}"/>
              </a:ext>
            </a:extLst>
          </p:cNvPr>
          <p:cNvSpPr/>
          <p:nvPr/>
        </p:nvSpPr>
        <p:spPr>
          <a:xfrm>
            <a:off x="7065566" y="2589222"/>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26892730-708E-489E-8338-470300B34F94}"/>
              </a:ext>
            </a:extLst>
          </p:cNvPr>
          <p:cNvSpPr txBox="1"/>
          <p:nvPr/>
        </p:nvSpPr>
        <p:spPr>
          <a:xfrm>
            <a:off x="3727940" y="5741775"/>
            <a:ext cx="4895865" cy="369332"/>
          </a:xfrm>
          <a:prstGeom prst="rect">
            <a:avLst/>
          </a:prstGeom>
          <a:noFill/>
        </p:spPr>
        <p:txBody>
          <a:bodyPr wrap="square" rtlCol="0">
            <a:spAutoFit/>
          </a:bodyPr>
          <a:lstStyle/>
          <a:p>
            <a:r>
              <a:rPr lang="en-US" dirty="0"/>
              <a:t>1		2		3		4		5</a:t>
            </a:r>
          </a:p>
        </p:txBody>
      </p:sp>
      <p:sp>
        <p:nvSpPr>
          <p:cNvPr id="46" name="Oval 45">
            <a:extLst>
              <a:ext uri="{FF2B5EF4-FFF2-40B4-BE49-F238E27FC236}">
                <a16:creationId xmlns:a16="http://schemas.microsoft.com/office/drawing/2014/main" id="{7F05E3FF-EE5A-4AA3-B675-851517B79465}"/>
              </a:ext>
            </a:extLst>
          </p:cNvPr>
          <p:cNvSpPr/>
          <p:nvPr/>
        </p:nvSpPr>
        <p:spPr>
          <a:xfrm>
            <a:off x="3689844" y="5062641"/>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E44C2B99-609C-453A-98C4-FAAA9DF2188E}"/>
              </a:ext>
            </a:extLst>
          </p:cNvPr>
          <p:cNvSpPr/>
          <p:nvPr/>
        </p:nvSpPr>
        <p:spPr>
          <a:xfrm>
            <a:off x="7778516" y="2755791"/>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A5508EC-ABFF-44FC-B2F1-3E72CB38DEBD}"/>
              </a:ext>
            </a:extLst>
          </p:cNvPr>
          <p:cNvSpPr/>
          <p:nvPr/>
        </p:nvSpPr>
        <p:spPr>
          <a:xfrm>
            <a:off x="7639481" y="2981338"/>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1B39D7C-6476-4F6F-8B20-69783844E717}"/>
              </a:ext>
            </a:extLst>
          </p:cNvPr>
          <p:cNvSpPr/>
          <p:nvPr/>
        </p:nvSpPr>
        <p:spPr>
          <a:xfrm>
            <a:off x="7519375" y="2565875"/>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1C0CFC65-0582-4436-8E33-3E937AEDD91D}"/>
              </a:ext>
            </a:extLst>
          </p:cNvPr>
          <p:cNvSpPr/>
          <p:nvPr/>
        </p:nvSpPr>
        <p:spPr>
          <a:xfrm>
            <a:off x="7778516" y="2755791"/>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99403449-D09B-407B-BD29-B2BA42788D5B}"/>
              </a:ext>
            </a:extLst>
          </p:cNvPr>
          <p:cNvSpPr/>
          <p:nvPr/>
        </p:nvSpPr>
        <p:spPr>
          <a:xfrm>
            <a:off x="7065566" y="3243120"/>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D94956FC-95D3-4B3E-AF64-DF57C7260D3A}"/>
              </a:ext>
            </a:extLst>
          </p:cNvPr>
          <p:cNvSpPr/>
          <p:nvPr/>
        </p:nvSpPr>
        <p:spPr>
          <a:xfrm>
            <a:off x="6723671" y="3035885"/>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9B80C1C-F703-48CA-BB18-5D8D26FBF427}"/>
              </a:ext>
            </a:extLst>
          </p:cNvPr>
          <p:cNvSpPr/>
          <p:nvPr/>
        </p:nvSpPr>
        <p:spPr>
          <a:xfrm>
            <a:off x="4228360" y="2716331"/>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971496D7-8ECA-420B-80F9-D3640140910E}"/>
              </a:ext>
            </a:extLst>
          </p:cNvPr>
          <p:cNvSpPr txBox="1"/>
          <p:nvPr/>
        </p:nvSpPr>
        <p:spPr>
          <a:xfrm>
            <a:off x="2410192" y="2495495"/>
            <a:ext cx="833214" cy="2585323"/>
          </a:xfrm>
          <a:prstGeom prst="rect">
            <a:avLst/>
          </a:prstGeom>
          <a:noFill/>
        </p:spPr>
        <p:txBody>
          <a:bodyPr wrap="square" rtlCol="0">
            <a:spAutoFit/>
          </a:bodyPr>
          <a:lstStyle/>
          <a:p>
            <a:r>
              <a:rPr lang="en-US" dirty="0"/>
              <a:t>140k</a:t>
            </a:r>
          </a:p>
          <a:p>
            <a:endParaRPr lang="en-US" dirty="0"/>
          </a:p>
          <a:p>
            <a:r>
              <a:rPr lang="en-US" dirty="0"/>
              <a:t>120k</a:t>
            </a:r>
          </a:p>
          <a:p>
            <a:endParaRPr lang="en-US" dirty="0"/>
          </a:p>
          <a:p>
            <a:r>
              <a:rPr lang="en-US" dirty="0"/>
              <a:t>100k</a:t>
            </a:r>
          </a:p>
          <a:p>
            <a:endParaRPr lang="en-US" dirty="0"/>
          </a:p>
          <a:p>
            <a:r>
              <a:rPr lang="en-US" dirty="0"/>
              <a:t>80k</a:t>
            </a:r>
          </a:p>
          <a:p>
            <a:endParaRPr lang="en-US" dirty="0"/>
          </a:p>
          <a:p>
            <a:r>
              <a:rPr lang="en-US" dirty="0"/>
              <a:t>60k</a:t>
            </a:r>
          </a:p>
        </p:txBody>
      </p:sp>
      <p:sp>
        <p:nvSpPr>
          <p:cNvPr id="55" name="Oval 54">
            <a:extLst>
              <a:ext uri="{FF2B5EF4-FFF2-40B4-BE49-F238E27FC236}">
                <a16:creationId xmlns:a16="http://schemas.microsoft.com/office/drawing/2014/main" id="{C11E4F0F-99DF-4A53-B013-A5F37ECE7BB7}"/>
              </a:ext>
            </a:extLst>
          </p:cNvPr>
          <p:cNvSpPr/>
          <p:nvPr/>
        </p:nvSpPr>
        <p:spPr>
          <a:xfrm>
            <a:off x="3806255" y="4692982"/>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36D5276-640D-44D3-A0AF-992519C1C792}"/>
              </a:ext>
            </a:extLst>
          </p:cNvPr>
          <p:cNvSpPr/>
          <p:nvPr/>
        </p:nvSpPr>
        <p:spPr>
          <a:xfrm>
            <a:off x="3709265" y="4477689"/>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B516D0C-3C26-40FA-8F26-47E15C4C3902}"/>
              </a:ext>
            </a:extLst>
          </p:cNvPr>
          <p:cNvSpPr/>
          <p:nvPr/>
        </p:nvSpPr>
        <p:spPr>
          <a:xfrm>
            <a:off x="4666532" y="4507044"/>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74591A0D-C720-4D82-84EF-0274AA13B631}"/>
              </a:ext>
            </a:extLst>
          </p:cNvPr>
          <p:cNvSpPr/>
          <p:nvPr/>
        </p:nvSpPr>
        <p:spPr>
          <a:xfrm>
            <a:off x="4215433" y="4195945"/>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8FD39187-E229-41D5-81DC-85D9E2E654A9}"/>
              </a:ext>
            </a:extLst>
          </p:cNvPr>
          <p:cNvSpPr/>
          <p:nvPr/>
        </p:nvSpPr>
        <p:spPr>
          <a:xfrm>
            <a:off x="5376004" y="4123592"/>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86BD4CA0-152B-41B0-9D4B-7807F7D902E2}"/>
              </a:ext>
            </a:extLst>
          </p:cNvPr>
          <p:cNvSpPr/>
          <p:nvPr/>
        </p:nvSpPr>
        <p:spPr>
          <a:xfrm>
            <a:off x="5870311" y="3510190"/>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CACF926E-1C6A-4FDA-BEA6-3E68A9298A8A}"/>
              </a:ext>
            </a:extLst>
          </p:cNvPr>
          <p:cNvSpPr/>
          <p:nvPr/>
        </p:nvSpPr>
        <p:spPr>
          <a:xfrm>
            <a:off x="4243491" y="3082246"/>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56D0F0C5-0546-4DFA-975E-302F023C036A}"/>
              </a:ext>
            </a:extLst>
          </p:cNvPr>
          <p:cNvSpPr/>
          <p:nvPr/>
        </p:nvSpPr>
        <p:spPr>
          <a:xfrm>
            <a:off x="6180231" y="2413982"/>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a:extLst>
              <a:ext uri="{FF2B5EF4-FFF2-40B4-BE49-F238E27FC236}">
                <a16:creationId xmlns:a16="http://schemas.microsoft.com/office/drawing/2014/main" id="{1F64F8FB-8D6A-4F5D-A417-703E3FABE937}"/>
              </a:ext>
            </a:extLst>
          </p:cNvPr>
          <p:cNvCxnSpPr/>
          <p:nvPr/>
        </p:nvCxnSpPr>
        <p:spPr>
          <a:xfrm flipV="1">
            <a:off x="3514609" y="2341349"/>
            <a:ext cx="4666875" cy="2524970"/>
          </a:xfrm>
          <a:prstGeom prst="line">
            <a:avLst/>
          </a:prstGeom>
          <a:ln w="38100">
            <a:solidFill>
              <a:schemeClr val="tx1"/>
            </a:solidFill>
          </a:ln>
        </p:spPr>
        <p:style>
          <a:lnRef idx="1">
            <a:schemeClr val="accent5"/>
          </a:lnRef>
          <a:fillRef idx="0">
            <a:schemeClr val="accent5"/>
          </a:fillRef>
          <a:effectRef idx="0">
            <a:schemeClr val="accent5"/>
          </a:effectRef>
          <a:fontRef idx="minor">
            <a:schemeClr val="tx1"/>
          </a:fontRef>
        </p:style>
      </p:cxnSp>
      <p:sp>
        <p:nvSpPr>
          <p:cNvPr id="66" name="TextBox 65">
            <a:extLst>
              <a:ext uri="{FF2B5EF4-FFF2-40B4-BE49-F238E27FC236}">
                <a16:creationId xmlns:a16="http://schemas.microsoft.com/office/drawing/2014/main" id="{E71C8661-457E-4D4A-9A2B-D9AA85572ACE}"/>
              </a:ext>
            </a:extLst>
          </p:cNvPr>
          <p:cNvSpPr txBox="1"/>
          <p:nvPr/>
        </p:nvSpPr>
        <p:spPr>
          <a:xfrm>
            <a:off x="8186181" y="1767652"/>
            <a:ext cx="1264645" cy="646331"/>
          </a:xfrm>
          <a:prstGeom prst="rect">
            <a:avLst/>
          </a:prstGeom>
          <a:noFill/>
        </p:spPr>
        <p:txBody>
          <a:bodyPr wrap="square" rtlCol="0">
            <a:spAutoFit/>
          </a:bodyPr>
          <a:lstStyle/>
          <a:p>
            <a:r>
              <a:rPr lang="en-US" dirty="0"/>
              <a:t>Prediction line</a:t>
            </a:r>
          </a:p>
        </p:txBody>
      </p:sp>
      <p:cxnSp>
        <p:nvCxnSpPr>
          <p:cNvPr id="67" name="Straight Connector 66">
            <a:extLst>
              <a:ext uri="{FF2B5EF4-FFF2-40B4-BE49-F238E27FC236}">
                <a16:creationId xmlns:a16="http://schemas.microsoft.com/office/drawing/2014/main" id="{6FEB1D0C-F54D-4237-9DF1-AD41EEC49676}"/>
              </a:ext>
            </a:extLst>
          </p:cNvPr>
          <p:cNvCxnSpPr>
            <a:stCxn id="12" idx="5"/>
          </p:cNvCxnSpPr>
          <p:nvPr/>
        </p:nvCxnSpPr>
        <p:spPr>
          <a:xfrm>
            <a:off x="4422965" y="4011759"/>
            <a:ext cx="2035" cy="349894"/>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5795A5CE-CEA2-43CB-98A9-C828120CBBE7}"/>
              </a:ext>
            </a:extLst>
          </p:cNvPr>
          <p:cNvCxnSpPr/>
          <p:nvPr/>
        </p:nvCxnSpPr>
        <p:spPr>
          <a:xfrm>
            <a:off x="4633689" y="3853415"/>
            <a:ext cx="2035" cy="349894"/>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69" name="Straight Connector 68">
            <a:extLst>
              <a:ext uri="{FF2B5EF4-FFF2-40B4-BE49-F238E27FC236}">
                <a16:creationId xmlns:a16="http://schemas.microsoft.com/office/drawing/2014/main" id="{AD308450-246E-4503-AA35-F0C9D4FFB9AC}"/>
              </a:ext>
            </a:extLst>
          </p:cNvPr>
          <p:cNvCxnSpPr>
            <a:cxnSpLocks/>
          </p:cNvCxnSpPr>
          <p:nvPr/>
        </p:nvCxnSpPr>
        <p:spPr>
          <a:xfrm>
            <a:off x="6218325" y="2490476"/>
            <a:ext cx="23674" cy="886181"/>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70" name="Straight Connector 69">
            <a:extLst>
              <a:ext uri="{FF2B5EF4-FFF2-40B4-BE49-F238E27FC236}">
                <a16:creationId xmlns:a16="http://schemas.microsoft.com/office/drawing/2014/main" id="{54639B8E-6C6C-4D25-8929-3C5026C3421F}"/>
              </a:ext>
            </a:extLst>
          </p:cNvPr>
          <p:cNvCxnSpPr/>
          <p:nvPr/>
        </p:nvCxnSpPr>
        <p:spPr>
          <a:xfrm>
            <a:off x="4231898" y="4507202"/>
            <a:ext cx="2035" cy="349894"/>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E592DEB6-D2C4-47A9-B38B-9A28A9876A6F}"/>
              </a:ext>
            </a:extLst>
          </p:cNvPr>
          <p:cNvCxnSpPr/>
          <p:nvPr/>
        </p:nvCxnSpPr>
        <p:spPr>
          <a:xfrm>
            <a:off x="7094487" y="2925920"/>
            <a:ext cx="2035" cy="349894"/>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72" name="Straight Connector 71">
            <a:extLst>
              <a:ext uri="{FF2B5EF4-FFF2-40B4-BE49-F238E27FC236}">
                <a16:creationId xmlns:a16="http://schemas.microsoft.com/office/drawing/2014/main" id="{AF6F40E2-690A-4F60-A651-26A5CB9F78B3}"/>
              </a:ext>
            </a:extLst>
          </p:cNvPr>
          <p:cNvCxnSpPr/>
          <p:nvPr/>
        </p:nvCxnSpPr>
        <p:spPr>
          <a:xfrm>
            <a:off x="5415986" y="3846051"/>
            <a:ext cx="2035" cy="349894"/>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73" name="Straight Connector 72">
            <a:extLst>
              <a:ext uri="{FF2B5EF4-FFF2-40B4-BE49-F238E27FC236}">
                <a16:creationId xmlns:a16="http://schemas.microsoft.com/office/drawing/2014/main" id="{9F779AD4-D54E-400F-B0D3-6E0F75BFA5CC}"/>
              </a:ext>
            </a:extLst>
          </p:cNvPr>
          <p:cNvCxnSpPr/>
          <p:nvPr/>
        </p:nvCxnSpPr>
        <p:spPr>
          <a:xfrm>
            <a:off x="5506629" y="3409696"/>
            <a:ext cx="2035" cy="349894"/>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74" name="Straight Connector 73">
            <a:extLst>
              <a:ext uri="{FF2B5EF4-FFF2-40B4-BE49-F238E27FC236}">
                <a16:creationId xmlns:a16="http://schemas.microsoft.com/office/drawing/2014/main" id="{57482CA7-6A62-4D7F-9767-5C2F65042F33}"/>
              </a:ext>
            </a:extLst>
          </p:cNvPr>
          <p:cNvCxnSpPr/>
          <p:nvPr/>
        </p:nvCxnSpPr>
        <p:spPr>
          <a:xfrm>
            <a:off x="3728874" y="4750847"/>
            <a:ext cx="2035" cy="349894"/>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75" name="Straight Connector 74">
            <a:extLst>
              <a:ext uri="{FF2B5EF4-FFF2-40B4-BE49-F238E27FC236}">
                <a16:creationId xmlns:a16="http://schemas.microsoft.com/office/drawing/2014/main" id="{EF527700-E163-4FCF-A744-E079FA409E6B}"/>
              </a:ext>
            </a:extLst>
          </p:cNvPr>
          <p:cNvCxnSpPr>
            <a:cxnSpLocks/>
          </p:cNvCxnSpPr>
          <p:nvPr/>
        </p:nvCxnSpPr>
        <p:spPr>
          <a:xfrm>
            <a:off x="4456952" y="3036739"/>
            <a:ext cx="6143" cy="1286815"/>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76" name="Straight Connector 75">
            <a:extLst>
              <a:ext uri="{FF2B5EF4-FFF2-40B4-BE49-F238E27FC236}">
                <a16:creationId xmlns:a16="http://schemas.microsoft.com/office/drawing/2014/main" id="{A3ED20AE-3711-4C37-A9E6-F73852EE696F}"/>
              </a:ext>
            </a:extLst>
          </p:cNvPr>
          <p:cNvCxnSpPr/>
          <p:nvPr/>
        </p:nvCxnSpPr>
        <p:spPr>
          <a:xfrm>
            <a:off x="7657764" y="2638385"/>
            <a:ext cx="2035" cy="349894"/>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77" name="Straight Connector 76">
            <a:extLst>
              <a:ext uri="{FF2B5EF4-FFF2-40B4-BE49-F238E27FC236}">
                <a16:creationId xmlns:a16="http://schemas.microsoft.com/office/drawing/2014/main" id="{AA330706-E084-4EBE-AD78-BD1BEC29B99B}"/>
              </a:ext>
            </a:extLst>
          </p:cNvPr>
          <p:cNvCxnSpPr/>
          <p:nvPr/>
        </p:nvCxnSpPr>
        <p:spPr>
          <a:xfrm>
            <a:off x="6656727" y="2781000"/>
            <a:ext cx="2035" cy="349894"/>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78" name="Straight Connector 77">
            <a:extLst>
              <a:ext uri="{FF2B5EF4-FFF2-40B4-BE49-F238E27FC236}">
                <a16:creationId xmlns:a16="http://schemas.microsoft.com/office/drawing/2014/main" id="{C06BC064-2AB9-45EC-92FC-B6509BB45B1D}"/>
              </a:ext>
            </a:extLst>
          </p:cNvPr>
          <p:cNvCxnSpPr/>
          <p:nvPr/>
        </p:nvCxnSpPr>
        <p:spPr>
          <a:xfrm>
            <a:off x="7928966" y="2478298"/>
            <a:ext cx="2035" cy="349894"/>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79" name="Connector: Curved 78">
            <a:extLst>
              <a:ext uri="{FF2B5EF4-FFF2-40B4-BE49-F238E27FC236}">
                <a16:creationId xmlns:a16="http://schemas.microsoft.com/office/drawing/2014/main" id="{D2C729A2-00A8-407C-9C75-69297B8B720A}"/>
              </a:ext>
            </a:extLst>
          </p:cNvPr>
          <p:cNvCxnSpPr/>
          <p:nvPr/>
        </p:nvCxnSpPr>
        <p:spPr>
          <a:xfrm>
            <a:off x="6241999" y="3035230"/>
            <a:ext cx="1415764" cy="1012162"/>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C3B9DDE3-4DF4-4542-99BE-19C5635BD63A}"/>
              </a:ext>
            </a:extLst>
          </p:cNvPr>
          <p:cNvSpPr txBox="1"/>
          <p:nvPr/>
        </p:nvSpPr>
        <p:spPr>
          <a:xfrm>
            <a:off x="7634128" y="3857690"/>
            <a:ext cx="1264645" cy="369332"/>
          </a:xfrm>
          <a:prstGeom prst="rect">
            <a:avLst/>
          </a:prstGeom>
          <a:noFill/>
        </p:spPr>
        <p:txBody>
          <a:bodyPr wrap="square" rtlCol="0">
            <a:spAutoFit/>
          </a:bodyPr>
          <a:lstStyle/>
          <a:p>
            <a:r>
              <a:rPr lang="en-US" dirty="0"/>
              <a:t>Residuals</a:t>
            </a:r>
          </a:p>
        </p:txBody>
      </p:sp>
    </p:spTree>
    <p:extLst>
      <p:ext uri="{BB962C8B-B14F-4D97-AF65-F5344CB8AC3E}">
        <p14:creationId xmlns:p14="http://schemas.microsoft.com/office/powerpoint/2010/main" val="699014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E381D66-5236-4C57-A341-1F4D7C2B456C}"/>
              </a:ext>
            </a:extLst>
          </p:cNvPr>
          <p:cNvCxnSpPr/>
          <p:nvPr/>
        </p:nvCxnSpPr>
        <p:spPr>
          <a:xfrm>
            <a:off x="2895600" y="2133600"/>
            <a:ext cx="0" cy="3581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1F85BDFC-F68F-4F39-AA3B-F91DAE92A378}"/>
              </a:ext>
            </a:extLst>
          </p:cNvPr>
          <p:cNvCxnSpPr/>
          <p:nvPr/>
        </p:nvCxnSpPr>
        <p:spPr>
          <a:xfrm>
            <a:off x="2895600" y="5715000"/>
            <a:ext cx="51816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30639286-5C60-4FF9-92BC-372B2606E941}"/>
              </a:ext>
            </a:extLst>
          </p:cNvPr>
          <p:cNvSpPr/>
          <p:nvPr/>
        </p:nvSpPr>
        <p:spPr>
          <a:xfrm>
            <a:off x="4495801" y="4114800"/>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44E2909-8AD5-4A2D-B9D1-E123B4F204D8}"/>
              </a:ext>
            </a:extLst>
          </p:cNvPr>
          <p:cNvSpPr/>
          <p:nvPr/>
        </p:nvSpPr>
        <p:spPr>
          <a:xfrm rot="15451224">
            <a:off x="4762486" y="3854042"/>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59F866C-EE27-4DC2-91C1-45C0FA16FEE4}"/>
              </a:ext>
            </a:extLst>
          </p:cNvPr>
          <p:cNvSpPr/>
          <p:nvPr/>
        </p:nvSpPr>
        <p:spPr>
          <a:xfrm>
            <a:off x="4058993" y="3937926"/>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DC22E5A7-B5ED-45F8-8541-B559BB884B2C}"/>
              </a:ext>
            </a:extLst>
          </p:cNvPr>
          <p:cNvSpPr/>
          <p:nvPr/>
        </p:nvSpPr>
        <p:spPr>
          <a:xfrm rot="15451224">
            <a:off x="5792647" y="3116881"/>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E0076393-45C3-455E-A4E5-18F29D803617}"/>
              </a:ext>
            </a:extLst>
          </p:cNvPr>
          <p:cNvSpPr/>
          <p:nvPr/>
        </p:nvSpPr>
        <p:spPr>
          <a:xfrm rot="15451224">
            <a:off x="5188937" y="3586280"/>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D679B644-A3BA-41D0-B0EC-3C0613E305AD}"/>
              </a:ext>
            </a:extLst>
          </p:cNvPr>
          <p:cNvSpPr/>
          <p:nvPr/>
        </p:nvSpPr>
        <p:spPr>
          <a:xfrm rot="15451224">
            <a:off x="5160593" y="3367864"/>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D1E8329E-2408-49AD-9FB7-F56F90CA4562}"/>
              </a:ext>
            </a:extLst>
          </p:cNvPr>
          <p:cNvSpPr/>
          <p:nvPr/>
        </p:nvSpPr>
        <p:spPr>
          <a:xfrm rot="15451224">
            <a:off x="5511013" y="3763533"/>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2ED8C3A6-63E0-4576-8DCE-074C2F72A3D2}"/>
              </a:ext>
            </a:extLst>
          </p:cNvPr>
          <p:cNvSpPr/>
          <p:nvPr/>
        </p:nvSpPr>
        <p:spPr>
          <a:xfrm rot="15451224">
            <a:off x="5701781" y="3350375"/>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2F233D1-84F9-4FF2-9D65-77E0E50588F5}"/>
              </a:ext>
            </a:extLst>
          </p:cNvPr>
          <p:cNvSpPr/>
          <p:nvPr/>
        </p:nvSpPr>
        <p:spPr>
          <a:xfrm rot="15451224">
            <a:off x="4642064" y="4206381"/>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48C4309-46E9-48FD-93D6-32A7A10FE2B7}"/>
              </a:ext>
            </a:extLst>
          </p:cNvPr>
          <p:cNvSpPr/>
          <p:nvPr/>
        </p:nvSpPr>
        <p:spPr>
          <a:xfrm rot="15451224">
            <a:off x="5188938" y="3840771"/>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C1BA2A5-15D1-4EEB-96FD-9E3AACAECD44}"/>
              </a:ext>
            </a:extLst>
          </p:cNvPr>
          <p:cNvSpPr/>
          <p:nvPr/>
        </p:nvSpPr>
        <p:spPr>
          <a:xfrm>
            <a:off x="5525375" y="3184704"/>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1D5CD8E-FE66-4474-A729-01B9D2BDFDE7}"/>
              </a:ext>
            </a:extLst>
          </p:cNvPr>
          <p:cNvSpPr/>
          <p:nvPr/>
        </p:nvSpPr>
        <p:spPr>
          <a:xfrm>
            <a:off x="4071612" y="4648200"/>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8990CF9-E8B1-4AA4-B1FD-FEED707B03A3}"/>
              </a:ext>
            </a:extLst>
          </p:cNvPr>
          <p:cNvSpPr/>
          <p:nvPr/>
        </p:nvSpPr>
        <p:spPr>
          <a:xfrm>
            <a:off x="4298737" y="3821907"/>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0E8C315-E7F8-4C5F-BC41-B102AD836532}"/>
              </a:ext>
            </a:extLst>
          </p:cNvPr>
          <p:cNvSpPr/>
          <p:nvPr/>
        </p:nvSpPr>
        <p:spPr>
          <a:xfrm>
            <a:off x="4533896" y="3728618"/>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8BFD4AB-80D5-4B29-8EEF-FC08DB80069A}"/>
              </a:ext>
            </a:extLst>
          </p:cNvPr>
          <p:cNvSpPr/>
          <p:nvPr/>
        </p:nvSpPr>
        <p:spPr>
          <a:xfrm>
            <a:off x="4846014" y="3669809"/>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99F04F5-832E-4E57-B18D-B38FED3B4EBD}"/>
              </a:ext>
            </a:extLst>
          </p:cNvPr>
          <p:cNvSpPr/>
          <p:nvPr/>
        </p:nvSpPr>
        <p:spPr>
          <a:xfrm>
            <a:off x="4725592" y="4038600"/>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9F590EE-020E-4B82-B622-3B8E343D19B6}"/>
              </a:ext>
            </a:extLst>
          </p:cNvPr>
          <p:cNvSpPr/>
          <p:nvPr/>
        </p:nvSpPr>
        <p:spPr>
          <a:xfrm>
            <a:off x="4355711" y="4200461"/>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1A57A70-8B92-442B-BBF2-EA36D841415F}"/>
              </a:ext>
            </a:extLst>
          </p:cNvPr>
          <p:cNvSpPr/>
          <p:nvPr/>
        </p:nvSpPr>
        <p:spPr>
          <a:xfrm>
            <a:off x="6324591" y="2743200"/>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B21179C-009B-417E-BB28-8F868EB96CC1}"/>
              </a:ext>
            </a:extLst>
          </p:cNvPr>
          <p:cNvSpPr/>
          <p:nvPr/>
        </p:nvSpPr>
        <p:spPr>
          <a:xfrm>
            <a:off x="6013310" y="3329764"/>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4795EF8-A331-4E47-A540-1493AFF6C0E6}"/>
              </a:ext>
            </a:extLst>
          </p:cNvPr>
          <p:cNvSpPr/>
          <p:nvPr/>
        </p:nvSpPr>
        <p:spPr>
          <a:xfrm>
            <a:off x="7182340" y="3180134"/>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4E58E46-C50E-4575-9514-01954B49C3E0}"/>
              </a:ext>
            </a:extLst>
          </p:cNvPr>
          <p:cNvSpPr/>
          <p:nvPr/>
        </p:nvSpPr>
        <p:spPr>
          <a:xfrm>
            <a:off x="7072467" y="2811706"/>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B2532A1-9175-4C09-A4ED-49F9609521C2}"/>
              </a:ext>
            </a:extLst>
          </p:cNvPr>
          <p:cNvSpPr/>
          <p:nvPr/>
        </p:nvSpPr>
        <p:spPr>
          <a:xfrm>
            <a:off x="5959435" y="3569234"/>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8292D37-E697-41F5-B89F-30FD5D3FED08}"/>
              </a:ext>
            </a:extLst>
          </p:cNvPr>
          <p:cNvSpPr/>
          <p:nvPr/>
        </p:nvSpPr>
        <p:spPr>
          <a:xfrm>
            <a:off x="6248400" y="3361559"/>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2B02538-CCBC-4961-962F-06C5FCBE21C7}"/>
              </a:ext>
            </a:extLst>
          </p:cNvPr>
          <p:cNvSpPr/>
          <p:nvPr/>
        </p:nvSpPr>
        <p:spPr>
          <a:xfrm>
            <a:off x="3593725" y="4887106"/>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8550F91-5582-4169-97EE-D8CB2913A9D3}"/>
              </a:ext>
            </a:extLst>
          </p:cNvPr>
          <p:cNvSpPr/>
          <p:nvPr/>
        </p:nvSpPr>
        <p:spPr>
          <a:xfrm>
            <a:off x="3931365" y="4755846"/>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EB60986-DA6B-42B3-931F-DBA5B329DFED}"/>
              </a:ext>
            </a:extLst>
          </p:cNvPr>
          <p:cNvSpPr/>
          <p:nvPr/>
        </p:nvSpPr>
        <p:spPr>
          <a:xfrm>
            <a:off x="3906457" y="4407203"/>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5B6653F-9101-4FE0-A5CD-34BB624E15FB}"/>
              </a:ext>
            </a:extLst>
          </p:cNvPr>
          <p:cNvSpPr/>
          <p:nvPr/>
        </p:nvSpPr>
        <p:spPr>
          <a:xfrm>
            <a:off x="4226110" y="4276661"/>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8B3C75D-4598-4D40-8548-06DC90638540}"/>
              </a:ext>
            </a:extLst>
          </p:cNvPr>
          <p:cNvSpPr/>
          <p:nvPr/>
        </p:nvSpPr>
        <p:spPr>
          <a:xfrm>
            <a:off x="3699616" y="4545097"/>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6572CCF-8C13-490A-9A6F-A677A5A89766}"/>
              </a:ext>
            </a:extLst>
          </p:cNvPr>
          <p:cNvSpPr/>
          <p:nvPr/>
        </p:nvSpPr>
        <p:spPr>
          <a:xfrm>
            <a:off x="6702483" y="2772208"/>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485A69BB-4064-4B65-A627-DDDAEF9049EB}"/>
              </a:ext>
            </a:extLst>
          </p:cNvPr>
          <p:cNvSpPr/>
          <p:nvPr/>
        </p:nvSpPr>
        <p:spPr>
          <a:xfrm>
            <a:off x="6934201" y="2938965"/>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792453F8-1CE7-42D6-A91F-C8F507FB9191}"/>
              </a:ext>
            </a:extLst>
          </p:cNvPr>
          <p:cNvSpPr/>
          <p:nvPr/>
        </p:nvSpPr>
        <p:spPr>
          <a:xfrm>
            <a:off x="6097618" y="3026438"/>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4729CAE-6B93-456B-B225-C82F785490C3}"/>
              </a:ext>
            </a:extLst>
          </p:cNvPr>
          <p:cNvSpPr/>
          <p:nvPr/>
        </p:nvSpPr>
        <p:spPr>
          <a:xfrm>
            <a:off x="7620001" y="2811706"/>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D7AE1721-CCBC-4220-B19B-DDE142CA4555}"/>
              </a:ext>
            </a:extLst>
          </p:cNvPr>
          <p:cNvSpPr/>
          <p:nvPr/>
        </p:nvSpPr>
        <p:spPr>
          <a:xfrm>
            <a:off x="4139058" y="3183315"/>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DB99EAFA-6BE2-4EB2-9FBE-E2BA9D47651C}"/>
              </a:ext>
            </a:extLst>
          </p:cNvPr>
          <p:cNvSpPr/>
          <p:nvPr/>
        </p:nvSpPr>
        <p:spPr>
          <a:xfrm>
            <a:off x="5345727" y="3456469"/>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A3F57297-799A-4E8C-84E9-F4ECC42B764B}"/>
              </a:ext>
            </a:extLst>
          </p:cNvPr>
          <p:cNvSpPr/>
          <p:nvPr/>
        </p:nvSpPr>
        <p:spPr>
          <a:xfrm>
            <a:off x="6766627" y="2580430"/>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81020A3-CB76-4DEA-A264-43D8ECF1A65A}"/>
              </a:ext>
            </a:extLst>
          </p:cNvPr>
          <p:cNvSpPr txBox="1"/>
          <p:nvPr/>
        </p:nvSpPr>
        <p:spPr>
          <a:xfrm>
            <a:off x="3429001" y="5732983"/>
            <a:ext cx="4895865" cy="369332"/>
          </a:xfrm>
          <a:prstGeom prst="rect">
            <a:avLst/>
          </a:prstGeom>
          <a:noFill/>
        </p:spPr>
        <p:txBody>
          <a:bodyPr wrap="square" rtlCol="0">
            <a:spAutoFit/>
          </a:bodyPr>
          <a:lstStyle/>
          <a:p>
            <a:r>
              <a:rPr lang="en-US" dirty="0"/>
              <a:t>1		2		3		4		5</a:t>
            </a:r>
          </a:p>
        </p:txBody>
      </p:sp>
      <p:sp>
        <p:nvSpPr>
          <p:cNvPr id="40" name="Oval 39">
            <a:extLst>
              <a:ext uri="{FF2B5EF4-FFF2-40B4-BE49-F238E27FC236}">
                <a16:creationId xmlns:a16="http://schemas.microsoft.com/office/drawing/2014/main" id="{36F87155-172E-4097-B536-B6EAF3FD2CC7}"/>
              </a:ext>
            </a:extLst>
          </p:cNvPr>
          <p:cNvSpPr/>
          <p:nvPr/>
        </p:nvSpPr>
        <p:spPr>
          <a:xfrm>
            <a:off x="3390905" y="5053849"/>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8CE2D50-E4A7-4D55-A8F1-AB3A2398B88B}"/>
              </a:ext>
            </a:extLst>
          </p:cNvPr>
          <p:cNvSpPr/>
          <p:nvPr/>
        </p:nvSpPr>
        <p:spPr>
          <a:xfrm>
            <a:off x="7479577" y="2746999"/>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4E532F33-BA75-40DD-8E21-203FAE8FBB87}"/>
              </a:ext>
            </a:extLst>
          </p:cNvPr>
          <p:cNvSpPr/>
          <p:nvPr/>
        </p:nvSpPr>
        <p:spPr>
          <a:xfrm>
            <a:off x="7340542" y="2972546"/>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241F3BAB-717A-4A31-B060-B9B607CB79F6}"/>
              </a:ext>
            </a:extLst>
          </p:cNvPr>
          <p:cNvSpPr/>
          <p:nvPr/>
        </p:nvSpPr>
        <p:spPr>
          <a:xfrm>
            <a:off x="7220436" y="2557083"/>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4D5B50DE-B0B7-423B-81F4-93FB909E607B}"/>
              </a:ext>
            </a:extLst>
          </p:cNvPr>
          <p:cNvSpPr/>
          <p:nvPr/>
        </p:nvSpPr>
        <p:spPr>
          <a:xfrm>
            <a:off x="7479577" y="2746999"/>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9B5C26B-5FC1-40BD-B641-DF7C07BFDAB0}"/>
              </a:ext>
            </a:extLst>
          </p:cNvPr>
          <p:cNvSpPr/>
          <p:nvPr/>
        </p:nvSpPr>
        <p:spPr>
          <a:xfrm>
            <a:off x="6766627" y="3234328"/>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4A3B076B-092A-45DB-B68D-5F0BAE68597B}"/>
              </a:ext>
            </a:extLst>
          </p:cNvPr>
          <p:cNvSpPr/>
          <p:nvPr/>
        </p:nvSpPr>
        <p:spPr>
          <a:xfrm>
            <a:off x="6424732" y="3027093"/>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B7246231-89F0-416F-882B-70006D536069}"/>
              </a:ext>
            </a:extLst>
          </p:cNvPr>
          <p:cNvSpPr/>
          <p:nvPr/>
        </p:nvSpPr>
        <p:spPr>
          <a:xfrm>
            <a:off x="3929421" y="2707539"/>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039100D5-3867-40AA-9DDB-E13E88501AD6}"/>
              </a:ext>
            </a:extLst>
          </p:cNvPr>
          <p:cNvSpPr txBox="1"/>
          <p:nvPr/>
        </p:nvSpPr>
        <p:spPr>
          <a:xfrm>
            <a:off x="2111253" y="2486703"/>
            <a:ext cx="833214" cy="2585323"/>
          </a:xfrm>
          <a:prstGeom prst="rect">
            <a:avLst/>
          </a:prstGeom>
          <a:noFill/>
        </p:spPr>
        <p:txBody>
          <a:bodyPr wrap="square" rtlCol="0">
            <a:spAutoFit/>
          </a:bodyPr>
          <a:lstStyle/>
          <a:p>
            <a:r>
              <a:rPr lang="en-US" dirty="0"/>
              <a:t>140k</a:t>
            </a:r>
          </a:p>
          <a:p>
            <a:endParaRPr lang="en-US" dirty="0"/>
          </a:p>
          <a:p>
            <a:r>
              <a:rPr lang="en-US" dirty="0"/>
              <a:t>120k</a:t>
            </a:r>
          </a:p>
          <a:p>
            <a:endParaRPr lang="en-US" dirty="0"/>
          </a:p>
          <a:p>
            <a:r>
              <a:rPr lang="en-US" dirty="0"/>
              <a:t>100k</a:t>
            </a:r>
          </a:p>
          <a:p>
            <a:endParaRPr lang="en-US" dirty="0"/>
          </a:p>
          <a:p>
            <a:r>
              <a:rPr lang="en-US" dirty="0"/>
              <a:t>80k</a:t>
            </a:r>
          </a:p>
          <a:p>
            <a:endParaRPr lang="en-US" dirty="0"/>
          </a:p>
          <a:p>
            <a:r>
              <a:rPr lang="en-US" dirty="0"/>
              <a:t>60k</a:t>
            </a:r>
          </a:p>
        </p:txBody>
      </p:sp>
      <p:sp>
        <p:nvSpPr>
          <p:cNvPr id="49" name="Oval 48">
            <a:extLst>
              <a:ext uri="{FF2B5EF4-FFF2-40B4-BE49-F238E27FC236}">
                <a16:creationId xmlns:a16="http://schemas.microsoft.com/office/drawing/2014/main" id="{5BEC8F12-A578-4BE7-B0A9-A0071D00FCD4}"/>
              </a:ext>
            </a:extLst>
          </p:cNvPr>
          <p:cNvSpPr/>
          <p:nvPr/>
        </p:nvSpPr>
        <p:spPr>
          <a:xfrm>
            <a:off x="3507316" y="4684190"/>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D97F956-8B56-46F8-8C41-048B01B882ED}"/>
              </a:ext>
            </a:extLst>
          </p:cNvPr>
          <p:cNvSpPr/>
          <p:nvPr/>
        </p:nvSpPr>
        <p:spPr>
          <a:xfrm>
            <a:off x="3410326" y="4468897"/>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0277C80F-A299-4AF6-ACCF-E278277D9088}"/>
              </a:ext>
            </a:extLst>
          </p:cNvPr>
          <p:cNvSpPr/>
          <p:nvPr/>
        </p:nvSpPr>
        <p:spPr>
          <a:xfrm>
            <a:off x="4367593" y="4498252"/>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0AB14D96-40FB-4226-833F-FAF071DF6C17}"/>
              </a:ext>
            </a:extLst>
          </p:cNvPr>
          <p:cNvSpPr/>
          <p:nvPr/>
        </p:nvSpPr>
        <p:spPr>
          <a:xfrm>
            <a:off x="3916494" y="4187153"/>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0D83966C-73EE-48D7-AC49-F35278D92BE8}"/>
              </a:ext>
            </a:extLst>
          </p:cNvPr>
          <p:cNvSpPr/>
          <p:nvPr/>
        </p:nvSpPr>
        <p:spPr>
          <a:xfrm>
            <a:off x="5077065" y="4114800"/>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9CC102B7-B0F1-4A08-8432-93ED2945C363}"/>
              </a:ext>
            </a:extLst>
          </p:cNvPr>
          <p:cNvSpPr/>
          <p:nvPr/>
        </p:nvSpPr>
        <p:spPr>
          <a:xfrm>
            <a:off x="5571372" y="3501398"/>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F55C9EAB-9248-46D9-A4EE-510A0F087285}"/>
              </a:ext>
            </a:extLst>
          </p:cNvPr>
          <p:cNvSpPr/>
          <p:nvPr/>
        </p:nvSpPr>
        <p:spPr>
          <a:xfrm>
            <a:off x="3944552" y="3073454"/>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AD76870E-F954-441D-BDEF-184ACF56259E}"/>
              </a:ext>
            </a:extLst>
          </p:cNvPr>
          <p:cNvSpPr/>
          <p:nvPr/>
        </p:nvSpPr>
        <p:spPr>
          <a:xfrm>
            <a:off x="5881292" y="2405190"/>
            <a:ext cx="76191"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F3981768-6BFF-4A25-A93E-D9421C9BD40D}"/>
              </a:ext>
            </a:extLst>
          </p:cNvPr>
          <p:cNvCxnSpPr/>
          <p:nvPr/>
        </p:nvCxnSpPr>
        <p:spPr>
          <a:xfrm flipV="1">
            <a:off x="3215670" y="2332557"/>
            <a:ext cx="4666875" cy="2524970"/>
          </a:xfrm>
          <a:prstGeom prst="line">
            <a:avLst/>
          </a:prstGeom>
          <a:ln w="38100">
            <a:solidFill>
              <a:schemeClr val="tx1"/>
            </a:solidFill>
          </a:ln>
        </p:spPr>
        <p:style>
          <a:lnRef idx="1">
            <a:schemeClr val="accent5"/>
          </a:lnRef>
          <a:fillRef idx="0">
            <a:schemeClr val="accent5"/>
          </a:fillRef>
          <a:effectRef idx="0">
            <a:schemeClr val="accent5"/>
          </a:effectRef>
          <a:fontRef idx="minor">
            <a:schemeClr val="tx1"/>
          </a:fontRef>
        </p:style>
      </p:cxnSp>
      <p:sp>
        <p:nvSpPr>
          <p:cNvPr id="59" name="TextBox 58">
            <a:extLst>
              <a:ext uri="{FF2B5EF4-FFF2-40B4-BE49-F238E27FC236}">
                <a16:creationId xmlns:a16="http://schemas.microsoft.com/office/drawing/2014/main" id="{A0992AD9-2512-461A-BAFC-E6C2DDF88F65}"/>
              </a:ext>
            </a:extLst>
          </p:cNvPr>
          <p:cNvSpPr txBox="1"/>
          <p:nvPr/>
        </p:nvSpPr>
        <p:spPr>
          <a:xfrm>
            <a:off x="7887242" y="1758860"/>
            <a:ext cx="1264645" cy="646331"/>
          </a:xfrm>
          <a:prstGeom prst="rect">
            <a:avLst/>
          </a:prstGeom>
          <a:noFill/>
        </p:spPr>
        <p:txBody>
          <a:bodyPr wrap="square" rtlCol="0">
            <a:spAutoFit/>
          </a:bodyPr>
          <a:lstStyle/>
          <a:p>
            <a:r>
              <a:rPr lang="en-US" dirty="0"/>
              <a:t>Prediction line</a:t>
            </a:r>
          </a:p>
        </p:txBody>
      </p:sp>
      <p:cxnSp>
        <p:nvCxnSpPr>
          <p:cNvPr id="60" name="Straight Connector 59">
            <a:extLst>
              <a:ext uri="{FF2B5EF4-FFF2-40B4-BE49-F238E27FC236}">
                <a16:creationId xmlns:a16="http://schemas.microsoft.com/office/drawing/2014/main" id="{26456C68-1139-4196-AAA4-3F74D18B918B}"/>
              </a:ext>
            </a:extLst>
          </p:cNvPr>
          <p:cNvCxnSpPr>
            <a:stCxn id="6" idx="5"/>
          </p:cNvCxnSpPr>
          <p:nvPr/>
        </p:nvCxnSpPr>
        <p:spPr>
          <a:xfrm>
            <a:off x="4124026" y="4002967"/>
            <a:ext cx="2035" cy="349894"/>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61" name="Straight Connector 60">
            <a:extLst>
              <a:ext uri="{FF2B5EF4-FFF2-40B4-BE49-F238E27FC236}">
                <a16:creationId xmlns:a16="http://schemas.microsoft.com/office/drawing/2014/main" id="{D8B681A4-8339-4A16-B368-2E7449B72241}"/>
              </a:ext>
            </a:extLst>
          </p:cNvPr>
          <p:cNvCxnSpPr/>
          <p:nvPr/>
        </p:nvCxnSpPr>
        <p:spPr>
          <a:xfrm>
            <a:off x="4334750" y="3844623"/>
            <a:ext cx="2035" cy="349894"/>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62" name="Straight Connector 61">
            <a:extLst>
              <a:ext uri="{FF2B5EF4-FFF2-40B4-BE49-F238E27FC236}">
                <a16:creationId xmlns:a16="http://schemas.microsoft.com/office/drawing/2014/main" id="{9A7B075D-B689-474F-B520-88734C5C8FC6}"/>
              </a:ext>
            </a:extLst>
          </p:cNvPr>
          <p:cNvCxnSpPr>
            <a:cxnSpLocks/>
          </p:cNvCxnSpPr>
          <p:nvPr/>
        </p:nvCxnSpPr>
        <p:spPr>
          <a:xfrm>
            <a:off x="5919386" y="2481684"/>
            <a:ext cx="23674" cy="886181"/>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63" name="Straight Connector 62">
            <a:extLst>
              <a:ext uri="{FF2B5EF4-FFF2-40B4-BE49-F238E27FC236}">
                <a16:creationId xmlns:a16="http://schemas.microsoft.com/office/drawing/2014/main" id="{1B827B62-607C-468F-B0B5-46133C4C4604}"/>
              </a:ext>
            </a:extLst>
          </p:cNvPr>
          <p:cNvCxnSpPr/>
          <p:nvPr/>
        </p:nvCxnSpPr>
        <p:spPr>
          <a:xfrm>
            <a:off x="3932959" y="4498410"/>
            <a:ext cx="2035" cy="349894"/>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64" name="Straight Connector 63">
            <a:extLst>
              <a:ext uri="{FF2B5EF4-FFF2-40B4-BE49-F238E27FC236}">
                <a16:creationId xmlns:a16="http://schemas.microsoft.com/office/drawing/2014/main" id="{34031491-D9C7-4F1B-94CC-DC58710936A8}"/>
              </a:ext>
            </a:extLst>
          </p:cNvPr>
          <p:cNvCxnSpPr/>
          <p:nvPr/>
        </p:nvCxnSpPr>
        <p:spPr>
          <a:xfrm>
            <a:off x="6795548" y="2917128"/>
            <a:ext cx="2035" cy="349894"/>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65" name="Straight Connector 64">
            <a:extLst>
              <a:ext uri="{FF2B5EF4-FFF2-40B4-BE49-F238E27FC236}">
                <a16:creationId xmlns:a16="http://schemas.microsoft.com/office/drawing/2014/main" id="{D44E3604-156E-4F21-940F-5E34EE9F0039}"/>
              </a:ext>
            </a:extLst>
          </p:cNvPr>
          <p:cNvCxnSpPr/>
          <p:nvPr/>
        </p:nvCxnSpPr>
        <p:spPr>
          <a:xfrm>
            <a:off x="5117047" y="3837259"/>
            <a:ext cx="2035" cy="349894"/>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66" name="Straight Connector 65">
            <a:extLst>
              <a:ext uri="{FF2B5EF4-FFF2-40B4-BE49-F238E27FC236}">
                <a16:creationId xmlns:a16="http://schemas.microsoft.com/office/drawing/2014/main" id="{6C577408-6CA9-4555-8223-75970B35A45C}"/>
              </a:ext>
            </a:extLst>
          </p:cNvPr>
          <p:cNvCxnSpPr/>
          <p:nvPr/>
        </p:nvCxnSpPr>
        <p:spPr>
          <a:xfrm>
            <a:off x="5207690" y="3400904"/>
            <a:ext cx="2035" cy="349894"/>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67" name="Straight Connector 66">
            <a:extLst>
              <a:ext uri="{FF2B5EF4-FFF2-40B4-BE49-F238E27FC236}">
                <a16:creationId xmlns:a16="http://schemas.microsoft.com/office/drawing/2014/main" id="{0BEBFF5B-3868-43DA-8956-AC42205F887F}"/>
              </a:ext>
            </a:extLst>
          </p:cNvPr>
          <p:cNvCxnSpPr/>
          <p:nvPr/>
        </p:nvCxnSpPr>
        <p:spPr>
          <a:xfrm>
            <a:off x="3429935" y="4742055"/>
            <a:ext cx="2035" cy="349894"/>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68" name="Straight Connector 67">
            <a:extLst>
              <a:ext uri="{FF2B5EF4-FFF2-40B4-BE49-F238E27FC236}">
                <a16:creationId xmlns:a16="http://schemas.microsoft.com/office/drawing/2014/main" id="{182DC2BD-C215-46EC-B810-FDC0241FE50B}"/>
              </a:ext>
            </a:extLst>
          </p:cNvPr>
          <p:cNvCxnSpPr>
            <a:cxnSpLocks/>
          </p:cNvCxnSpPr>
          <p:nvPr/>
        </p:nvCxnSpPr>
        <p:spPr>
          <a:xfrm>
            <a:off x="4175417" y="3248357"/>
            <a:ext cx="13940" cy="1066405"/>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69" name="Straight Connector 68">
            <a:extLst>
              <a:ext uri="{FF2B5EF4-FFF2-40B4-BE49-F238E27FC236}">
                <a16:creationId xmlns:a16="http://schemas.microsoft.com/office/drawing/2014/main" id="{7F8C04CB-176C-4678-842F-5BF019D47506}"/>
              </a:ext>
            </a:extLst>
          </p:cNvPr>
          <p:cNvCxnSpPr/>
          <p:nvPr/>
        </p:nvCxnSpPr>
        <p:spPr>
          <a:xfrm>
            <a:off x="7358825" y="2629593"/>
            <a:ext cx="2035" cy="349894"/>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70" name="Straight Connector 69">
            <a:extLst>
              <a:ext uri="{FF2B5EF4-FFF2-40B4-BE49-F238E27FC236}">
                <a16:creationId xmlns:a16="http://schemas.microsoft.com/office/drawing/2014/main" id="{46A31BBF-72A9-4C4C-B45E-D3904C25534A}"/>
              </a:ext>
            </a:extLst>
          </p:cNvPr>
          <p:cNvCxnSpPr/>
          <p:nvPr/>
        </p:nvCxnSpPr>
        <p:spPr>
          <a:xfrm>
            <a:off x="6357788" y="2772208"/>
            <a:ext cx="2035" cy="349894"/>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71" name="Straight Connector 70">
            <a:extLst>
              <a:ext uri="{FF2B5EF4-FFF2-40B4-BE49-F238E27FC236}">
                <a16:creationId xmlns:a16="http://schemas.microsoft.com/office/drawing/2014/main" id="{B67CB507-AA30-44CD-BDBC-B8EA58E117A2}"/>
              </a:ext>
            </a:extLst>
          </p:cNvPr>
          <p:cNvCxnSpPr/>
          <p:nvPr/>
        </p:nvCxnSpPr>
        <p:spPr>
          <a:xfrm>
            <a:off x="7630027" y="2469506"/>
            <a:ext cx="2035" cy="349894"/>
          </a:xfrm>
          <a:prstGeom prst="line">
            <a:avLst/>
          </a:prstGeom>
          <a:ln>
            <a:headEnd type="none" w="med" len="med"/>
            <a:tailEnd type="none" w="med" len="med"/>
          </a:ln>
        </p:spPr>
        <p:style>
          <a:lnRef idx="3">
            <a:schemeClr val="accent5"/>
          </a:lnRef>
          <a:fillRef idx="0">
            <a:schemeClr val="accent5"/>
          </a:fillRef>
          <a:effectRef idx="2">
            <a:schemeClr val="accent5"/>
          </a:effectRef>
          <a:fontRef idx="minor">
            <a:schemeClr val="tx1"/>
          </a:fontRef>
        </p:style>
      </p:cxnSp>
      <p:cxnSp>
        <p:nvCxnSpPr>
          <p:cNvPr id="72" name="Connector: Curved 71">
            <a:extLst>
              <a:ext uri="{FF2B5EF4-FFF2-40B4-BE49-F238E27FC236}">
                <a16:creationId xmlns:a16="http://schemas.microsoft.com/office/drawing/2014/main" id="{F42D7BDD-115D-4A29-84FE-2E0DA8031937}"/>
              </a:ext>
            </a:extLst>
          </p:cNvPr>
          <p:cNvCxnSpPr/>
          <p:nvPr/>
        </p:nvCxnSpPr>
        <p:spPr>
          <a:xfrm>
            <a:off x="5943060" y="3026438"/>
            <a:ext cx="1415764" cy="1012162"/>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D1D24FAA-2140-4484-B0D5-C81FE28F67D7}"/>
              </a:ext>
            </a:extLst>
          </p:cNvPr>
          <p:cNvSpPr txBox="1"/>
          <p:nvPr/>
        </p:nvSpPr>
        <p:spPr>
          <a:xfrm>
            <a:off x="7335189" y="3848898"/>
            <a:ext cx="1264645" cy="369332"/>
          </a:xfrm>
          <a:prstGeom prst="rect">
            <a:avLst/>
          </a:prstGeom>
          <a:noFill/>
        </p:spPr>
        <p:txBody>
          <a:bodyPr wrap="square" rtlCol="0">
            <a:spAutoFit/>
          </a:bodyPr>
          <a:lstStyle/>
          <a:p>
            <a:r>
              <a:rPr lang="en-US" dirty="0"/>
              <a:t>Residuals</a:t>
            </a:r>
          </a:p>
        </p:txBody>
      </p:sp>
      <p:sp>
        <p:nvSpPr>
          <p:cNvPr id="75" name="TextBox 74">
            <a:extLst>
              <a:ext uri="{FF2B5EF4-FFF2-40B4-BE49-F238E27FC236}">
                <a16:creationId xmlns:a16="http://schemas.microsoft.com/office/drawing/2014/main" id="{804B8D46-3980-431E-B0F4-B06DE918C2FA}"/>
              </a:ext>
            </a:extLst>
          </p:cNvPr>
          <p:cNvSpPr txBox="1"/>
          <p:nvPr/>
        </p:nvSpPr>
        <p:spPr>
          <a:xfrm>
            <a:off x="4286956" y="5134308"/>
            <a:ext cx="4075268" cy="369332"/>
          </a:xfrm>
          <a:prstGeom prst="rect">
            <a:avLst/>
          </a:prstGeom>
          <a:noFill/>
        </p:spPr>
        <p:txBody>
          <a:bodyPr wrap="square" rtlCol="0">
            <a:spAutoFit/>
          </a:bodyPr>
          <a:lstStyle/>
          <a:p>
            <a:r>
              <a:rPr lang="en-US" dirty="0"/>
              <a:t>(10)^2 + (10)^2 + (40)^2 ….     = 550</a:t>
            </a:r>
          </a:p>
        </p:txBody>
      </p:sp>
      <p:sp>
        <p:nvSpPr>
          <p:cNvPr id="74" name="Title 73">
            <a:extLst>
              <a:ext uri="{FF2B5EF4-FFF2-40B4-BE49-F238E27FC236}">
                <a16:creationId xmlns:a16="http://schemas.microsoft.com/office/drawing/2014/main" id="{9795796F-DB50-4E29-99D1-1430F28F383F}"/>
              </a:ext>
            </a:extLst>
          </p:cNvPr>
          <p:cNvSpPr>
            <a:spLocks noGrp="1"/>
          </p:cNvSpPr>
          <p:nvPr>
            <p:ph type="title"/>
          </p:nvPr>
        </p:nvSpPr>
        <p:spPr/>
        <p:txBody>
          <a:bodyPr>
            <a:normAutofit fontScale="90000"/>
          </a:bodyPr>
          <a:lstStyle/>
          <a:p>
            <a:r>
              <a:rPr lang="en-US" sz="5400" dirty="0"/>
              <a:t>How do we decide what kind of line?</a:t>
            </a:r>
            <a:br>
              <a:rPr lang="en-US" sz="5400" dirty="0"/>
            </a:br>
            <a:endParaRPr lang="en-US" dirty="0"/>
          </a:p>
        </p:txBody>
      </p:sp>
    </p:spTree>
    <p:extLst>
      <p:ext uri="{BB962C8B-B14F-4D97-AF65-F5344CB8AC3E}">
        <p14:creationId xmlns:p14="http://schemas.microsoft.com/office/powerpoint/2010/main" val="225914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D1886-E2D9-4471-8B76-04918BE94AC2}"/>
              </a:ext>
            </a:extLst>
          </p:cNvPr>
          <p:cNvSpPr>
            <a:spLocks noGrp="1"/>
          </p:cNvSpPr>
          <p:nvPr>
            <p:ph type="title"/>
          </p:nvPr>
        </p:nvSpPr>
        <p:spPr>
          <a:xfrm>
            <a:off x="1251678" y="382385"/>
            <a:ext cx="10178322" cy="1492132"/>
          </a:xfrm>
        </p:spPr>
        <p:txBody>
          <a:bodyPr anchor="ctr">
            <a:normAutofit/>
          </a:bodyPr>
          <a:lstStyle/>
          <a:p>
            <a:r>
              <a:rPr lang="en-US" dirty="0"/>
              <a:t>Variables? </a:t>
            </a:r>
          </a:p>
        </p:txBody>
      </p:sp>
      <p:graphicFrame>
        <p:nvGraphicFramePr>
          <p:cNvPr id="19" name="Content Placeholder 2">
            <a:extLst>
              <a:ext uri="{FF2B5EF4-FFF2-40B4-BE49-F238E27FC236}">
                <a16:creationId xmlns:a16="http://schemas.microsoft.com/office/drawing/2014/main" id="{01812763-D0D9-4060-9C83-97BFE790A799}"/>
              </a:ext>
            </a:extLst>
          </p:cNvPr>
          <p:cNvGraphicFramePr>
            <a:graphicFrameLocks noGrp="1"/>
          </p:cNvGraphicFramePr>
          <p:nvPr>
            <p:ph idx="1"/>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29567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3FB12-093C-4811-81E1-C8FDD896AA36}"/>
              </a:ext>
            </a:extLst>
          </p:cNvPr>
          <p:cNvSpPr>
            <a:spLocks noGrp="1"/>
          </p:cNvSpPr>
          <p:nvPr>
            <p:ph type="title"/>
          </p:nvPr>
        </p:nvSpPr>
        <p:spPr/>
        <p:txBody>
          <a:bodyPr/>
          <a:lstStyle/>
          <a:p>
            <a:r>
              <a:rPr lang="en-US" dirty="0"/>
              <a:t>Regression performance</a:t>
            </a:r>
          </a:p>
        </p:txBody>
      </p:sp>
      <p:sp>
        <p:nvSpPr>
          <p:cNvPr id="3" name="Content Placeholder 2">
            <a:extLst>
              <a:ext uri="{FF2B5EF4-FFF2-40B4-BE49-F238E27FC236}">
                <a16:creationId xmlns:a16="http://schemas.microsoft.com/office/drawing/2014/main" id="{BA83FA33-FB1B-4340-8302-5B0248344935}"/>
              </a:ext>
            </a:extLst>
          </p:cNvPr>
          <p:cNvSpPr>
            <a:spLocks noGrp="1"/>
          </p:cNvSpPr>
          <p:nvPr>
            <p:ph idx="1"/>
          </p:nvPr>
        </p:nvSpPr>
        <p:spPr/>
        <p:txBody>
          <a:bodyPr/>
          <a:lstStyle/>
          <a:p>
            <a:r>
              <a:rPr lang="en-US" dirty="0"/>
              <a:t>The </a:t>
            </a:r>
            <a:r>
              <a:rPr lang="en-US" b="1" dirty="0"/>
              <a:t>coefficient of determination</a:t>
            </a:r>
            <a:r>
              <a:rPr lang="en-US" dirty="0"/>
              <a:t>, denoted as 𝑅², tells you which amount of variation in 𝑦 can be explained by the dependence on 𝐱 using the particular regression model. Larger 𝑅² indicates a better fit and means that the model can better explain the variation of the output with different inputs.</a:t>
            </a:r>
          </a:p>
          <a:p>
            <a:r>
              <a:rPr lang="en-US" dirty="0"/>
              <a:t>The value 𝑅² = 1 corresponds to SSR = 0, that is to the </a:t>
            </a:r>
            <a:r>
              <a:rPr lang="en-US" b="1" dirty="0"/>
              <a:t>perfect fit</a:t>
            </a:r>
            <a:r>
              <a:rPr lang="en-US" dirty="0"/>
              <a:t> since the values of predicted and actual responses fit completely to each other.</a:t>
            </a:r>
          </a:p>
        </p:txBody>
      </p:sp>
    </p:spTree>
    <p:extLst>
      <p:ext uri="{BB962C8B-B14F-4D97-AF65-F5344CB8AC3E}">
        <p14:creationId xmlns:p14="http://schemas.microsoft.com/office/powerpoint/2010/main" val="323919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4F54-9EC4-4DBB-BBA0-0FEAC7D1C6BF}"/>
              </a:ext>
            </a:extLst>
          </p:cNvPr>
          <p:cNvSpPr>
            <a:spLocks noGrp="1"/>
          </p:cNvSpPr>
          <p:nvPr>
            <p:ph type="title"/>
          </p:nvPr>
        </p:nvSpPr>
        <p:spPr>
          <a:xfrm>
            <a:off x="1251678" y="382385"/>
            <a:ext cx="10178322" cy="1492132"/>
          </a:xfrm>
        </p:spPr>
        <p:txBody>
          <a:bodyPr anchor="ctr">
            <a:normAutofit/>
          </a:bodyPr>
          <a:lstStyle/>
          <a:p>
            <a:r>
              <a:rPr lang="en-US" dirty="0"/>
              <a:t>What is linear regression?</a:t>
            </a:r>
          </a:p>
        </p:txBody>
      </p:sp>
      <p:graphicFrame>
        <p:nvGraphicFramePr>
          <p:cNvPr id="5" name="Content Placeholder 2">
            <a:extLst>
              <a:ext uri="{FF2B5EF4-FFF2-40B4-BE49-F238E27FC236}">
                <a16:creationId xmlns:a16="http://schemas.microsoft.com/office/drawing/2014/main" id="{B7F547A4-9E7F-4576-8E4C-A692AFA5A8CB}"/>
              </a:ext>
            </a:extLst>
          </p:cNvPr>
          <p:cNvGraphicFramePr>
            <a:graphicFrameLocks noGrp="1"/>
          </p:cNvGraphicFramePr>
          <p:nvPr>
            <p:ph idx="1"/>
          </p:nvPr>
        </p:nvGraphicFramePr>
        <p:xfrm>
          <a:off x="1250950" y="2286000"/>
          <a:ext cx="10179050" cy="3594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22255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C6100-0F32-42C9-8201-29325D3CF1EF}"/>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38EE9DEF-F883-48A7-A4F9-674F6387D703}"/>
              </a:ext>
            </a:extLst>
          </p:cNvPr>
          <p:cNvSpPr>
            <a:spLocks noGrp="1"/>
          </p:cNvSpPr>
          <p:nvPr>
            <p:ph idx="1"/>
          </p:nvPr>
        </p:nvSpPr>
        <p:spPr/>
        <p:txBody>
          <a:bodyPr/>
          <a:lstStyle/>
          <a:p>
            <a:r>
              <a:rPr lang="en-US" dirty="0">
                <a:hlinkClick r:id="rId2"/>
              </a:rPr>
              <a:t>https://www.youtube.com/watch?v=CtKeHnfK5uA</a:t>
            </a:r>
            <a:endParaRPr lang="en-US" dirty="0"/>
          </a:p>
        </p:txBody>
      </p:sp>
    </p:spTree>
    <p:extLst>
      <p:ext uri="{BB962C8B-B14F-4D97-AF65-F5344CB8AC3E}">
        <p14:creationId xmlns:p14="http://schemas.microsoft.com/office/powerpoint/2010/main" val="1357179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BE742-5032-4C74-B716-BB8065B477EB}"/>
              </a:ext>
            </a:extLst>
          </p:cNvPr>
          <p:cNvSpPr>
            <a:spLocks noGrp="1"/>
          </p:cNvSpPr>
          <p:nvPr>
            <p:ph type="title"/>
          </p:nvPr>
        </p:nvSpPr>
        <p:spPr/>
        <p:txBody>
          <a:bodyPr/>
          <a:lstStyle/>
          <a:p>
            <a:r>
              <a:rPr lang="en-US" dirty="0"/>
              <a:t>Break – 20 mins</a:t>
            </a:r>
          </a:p>
        </p:txBody>
      </p:sp>
    </p:spTree>
    <p:extLst>
      <p:ext uri="{BB962C8B-B14F-4D97-AF65-F5344CB8AC3E}">
        <p14:creationId xmlns:p14="http://schemas.microsoft.com/office/powerpoint/2010/main" val="3239447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FA210-FF25-48D1-B2F6-E54D0C1DE0C6}"/>
              </a:ext>
            </a:extLst>
          </p:cNvPr>
          <p:cNvSpPr>
            <a:spLocks noGrp="1"/>
          </p:cNvSpPr>
          <p:nvPr>
            <p:ph type="title"/>
          </p:nvPr>
        </p:nvSpPr>
        <p:spPr/>
        <p:txBody>
          <a:bodyPr/>
          <a:lstStyle/>
          <a:p>
            <a:r>
              <a:rPr lang="en-US" dirty="0"/>
              <a:t>Open intro statistics lab</a:t>
            </a:r>
          </a:p>
        </p:txBody>
      </p:sp>
      <p:sp>
        <p:nvSpPr>
          <p:cNvPr id="3" name="Content Placeholder 2">
            <a:extLst>
              <a:ext uri="{FF2B5EF4-FFF2-40B4-BE49-F238E27FC236}">
                <a16:creationId xmlns:a16="http://schemas.microsoft.com/office/drawing/2014/main" id="{8C929882-E128-4368-B37E-7E45743664C9}"/>
              </a:ext>
            </a:extLst>
          </p:cNvPr>
          <p:cNvSpPr>
            <a:spLocks noGrp="1"/>
          </p:cNvSpPr>
          <p:nvPr>
            <p:ph idx="1"/>
          </p:nvPr>
        </p:nvSpPr>
        <p:spPr>
          <a:xfrm>
            <a:off x="1251678" y="1262644"/>
            <a:ext cx="10178322" cy="1974210"/>
          </a:xfrm>
        </p:spPr>
        <p:txBody>
          <a:bodyPr/>
          <a:lstStyle/>
          <a:p>
            <a:r>
              <a:rPr lang="en-US" dirty="0"/>
              <a:t>Open the ‘Lesson11_LinearRegression.ipynb’ file and complete the lab on linear regression.  Upload your completed lab to your </a:t>
            </a:r>
            <a:r>
              <a:rPr lang="en-US" dirty="0" err="1"/>
              <a:t>github</a:t>
            </a:r>
            <a:r>
              <a:rPr lang="en-US" dirty="0"/>
              <a:t> account.</a:t>
            </a:r>
          </a:p>
          <a:p>
            <a:pPr marL="0" indent="0">
              <a:buNone/>
            </a:pPr>
            <a:endParaRPr lang="en-US" dirty="0"/>
          </a:p>
          <a:p>
            <a:r>
              <a:rPr lang="en-US" sz="1600" dirty="0"/>
              <a:t>This lab is provided by </a:t>
            </a:r>
            <a:r>
              <a:rPr lang="en-US" sz="1600" dirty="0" err="1"/>
              <a:t>OpenIntro</a:t>
            </a:r>
            <a:r>
              <a:rPr lang="en-US" sz="1600" dirty="0"/>
              <a:t> Statistics – adapted by Hack University.  </a:t>
            </a:r>
            <a:r>
              <a:rPr lang="en-US" sz="1600" dirty="0" err="1"/>
              <a:t>Openintro</a:t>
            </a:r>
            <a:r>
              <a:rPr lang="en-US" sz="1600" dirty="0"/>
              <a:t> statistics is a free online statistics text book.</a:t>
            </a:r>
          </a:p>
        </p:txBody>
      </p:sp>
      <p:pic>
        <p:nvPicPr>
          <p:cNvPr id="4" name="Picture 3">
            <a:extLst>
              <a:ext uri="{FF2B5EF4-FFF2-40B4-BE49-F238E27FC236}">
                <a16:creationId xmlns:a16="http://schemas.microsoft.com/office/drawing/2014/main" id="{E1441333-7F74-4D3C-B448-1B179491608A}"/>
              </a:ext>
            </a:extLst>
          </p:cNvPr>
          <p:cNvPicPr>
            <a:picLocks noChangeAspect="1"/>
          </p:cNvPicPr>
          <p:nvPr/>
        </p:nvPicPr>
        <p:blipFill>
          <a:blip r:embed="rId2"/>
          <a:stretch>
            <a:fillRect/>
          </a:stretch>
        </p:blipFill>
        <p:spPr>
          <a:xfrm>
            <a:off x="1919334" y="3621147"/>
            <a:ext cx="9048939" cy="2963659"/>
          </a:xfrm>
          <a:prstGeom prst="rect">
            <a:avLst/>
          </a:prstGeom>
        </p:spPr>
      </p:pic>
    </p:spTree>
    <p:extLst>
      <p:ext uri="{BB962C8B-B14F-4D97-AF65-F5344CB8AC3E}">
        <p14:creationId xmlns:p14="http://schemas.microsoft.com/office/powerpoint/2010/main" val="232564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CF84-833A-4DAD-9FDC-4E050366A177}"/>
              </a:ext>
            </a:extLst>
          </p:cNvPr>
          <p:cNvSpPr>
            <a:spLocks noGrp="1"/>
          </p:cNvSpPr>
          <p:nvPr>
            <p:ph type="title"/>
          </p:nvPr>
        </p:nvSpPr>
        <p:spPr>
          <a:xfrm>
            <a:off x="761996" y="382385"/>
            <a:ext cx="10668004" cy="1113295"/>
          </a:xfrm>
        </p:spPr>
        <p:txBody>
          <a:bodyPr anchor="b">
            <a:normAutofit/>
          </a:bodyPr>
          <a:lstStyle/>
          <a:p>
            <a:pPr algn="ctr"/>
            <a:r>
              <a:rPr lang="en-US" dirty="0"/>
              <a:t>What is linear regression?</a:t>
            </a:r>
            <a:endParaRPr lang="en-US"/>
          </a:p>
        </p:txBody>
      </p:sp>
      <p:sp>
        <p:nvSpPr>
          <p:cNvPr id="3" name="Content Placeholder 2">
            <a:extLst>
              <a:ext uri="{FF2B5EF4-FFF2-40B4-BE49-F238E27FC236}">
                <a16:creationId xmlns:a16="http://schemas.microsoft.com/office/drawing/2014/main" id="{980D7DE8-ACB0-4F8C-BF88-DD5A987734B7}"/>
              </a:ext>
            </a:extLst>
          </p:cNvPr>
          <p:cNvSpPr>
            <a:spLocks noGrp="1"/>
          </p:cNvSpPr>
          <p:nvPr>
            <p:ph idx="1"/>
          </p:nvPr>
        </p:nvSpPr>
        <p:spPr>
          <a:xfrm>
            <a:off x="761996" y="1785257"/>
            <a:ext cx="10668004" cy="3440539"/>
          </a:xfrm>
        </p:spPr>
        <p:txBody>
          <a:bodyPr>
            <a:normAutofit/>
          </a:bodyPr>
          <a:lstStyle/>
          <a:p>
            <a:r>
              <a:rPr lang="en-US" sz="2200"/>
              <a:t>Regression searches for relationships among variables.</a:t>
            </a:r>
          </a:p>
          <a:p>
            <a:r>
              <a:rPr lang="en-US" sz="2200"/>
              <a:t>For example, you can observe several employees of some company and try to understand how their salaries depend on the </a:t>
            </a:r>
            <a:r>
              <a:rPr lang="en-US" sz="2200" b="1"/>
              <a:t>features</a:t>
            </a:r>
            <a:r>
              <a:rPr lang="en-US" sz="2200"/>
              <a:t>, such as experience, level of education, role, city they work in, and so on.</a:t>
            </a:r>
          </a:p>
          <a:p>
            <a:endParaRPr lang="en-US" sz="2200"/>
          </a:p>
          <a:p>
            <a:r>
              <a:rPr lang="en-US" sz="2200"/>
              <a:t>The dependent features are called the </a:t>
            </a:r>
            <a:r>
              <a:rPr lang="en-US" sz="2200" b="1"/>
              <a:t>dependent variables</a:t>
            </a:r>
            <a:r>
              <a:rPr lang="en-US" sz="2200"/>
              <a:t>, </a:t>
            </a:r>
            <a:r>
              <a:rPr lang="en-US" sz="2200" b="1"/>
              <a:t>outputs</a:t>
            </a:r>
            <a:r>
              <a:rPr lang="en-US" sz="2200"/>
              <a:t>, or </a:t>
            </a:r>
            <a:r>
              <a:rPr lang="en-US" sz="2200" b="1"/>
              <a:t>responses</a:t>
            </a:r>
            <a:r>
              <a:rPr lang="en-US" sz="2200"/>
              <a:t>.</a:t>
            </a:r>
          </a:p>
          <a:p>
            <a:r>
              <a:rPr lang="en-US" sz="2200"/>
              <a:t>The independent features are called the </a:t>
            </a:r>
            <a:r>
              <a:rPr lang="en-US" sz="2200" b="1"/>
              <a:t>independent variables</a:t>
            </a:r>
            <a:r>
              <a:rPr lang="en-US" sz="2200"/>
              <a:t>, </a:t>
            </a:r>
            <a:r>
              <a:rPr lang="en-US" sz="2200" b="1"/>
              <a:t>inputs</a:t>
            </a:r>
            <a:r>
              <a:rPr lang="en-US" sz="2200"/>
              <a:t>, or </a:t>
            </a:r>
            <a:r>
              <a:rPr lang="en-US" sz="2200" b="1"/>
              <a:t>predictors</a:t>
            </a:r>
            <a:r>
              <a:rPr lang="en-US" sz="2200"/>
              <a:t>.</a:t>
            </a:r>
          </a:p>
          <a:p>
            <a:endParaRPr lang="en-US" sz="2200"/>
          </a:p>
          <a:p>
            <a:endParaRPr lang="en-US" sz="2200"/>
          </a:p>
        </p:txBody>
      </p:sp>
    </p:spTree>
    <p:extLst>
      <p:ext uri="{BB962C8B-B14F-4D97-AF65-F5344CB8AC3E}">
        <p14:creationId xmlns:p14="http://schemas.microsoft.com/office/powerpoint/2010/main" val="2116634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0CF84-833A-4DAD-9FDC-4E050366A177}"/>
              </a:ext>
            </a:extLst>
          </p:cNvPr>
          <p:cNvSpPr>
            <a:spLocks noGrp="1"/>
          </p:cNvSpPr>
          <p:nvPr>
            <p:ph type="title"/>
          </p:nvPr>
        </p:nvSpPr>
        <p:spPr>
          <a:xfrm>
            <a:off x="1251679" y="645106"/>
            <a:ext cx="3384329" cy="5421435"/>
          </a:xfrm>
        </p:spPr>
        <p:txBody>
          <a:bodyPr anchor="ctr">
            <a:normAutofit/>
          </a:bodyPr>
          <a:lstStyle/>
          <a:p>
            <a:r>
              <a:rPr lang="en-US" sz="4000"/>
              <a:t>What is linear regression?</a:t>
            </a:r>
          </a:p>
        </p:txBody>
      </p:sp>
      <p:graphicFrame>
        <p:nvGraphicFramePr>
          <p:cNvPr id="5" name="Content Placeholder 2">
            <a:extLst>
              <a:ext uri="{FF2B5EF4-FFF2-40B4-BE49-F238E27FC236}">
                <a16:creationId xmlns:a16="http://schemas.microsoft.com/office/drawing/2014/main" id="{046888BD-E97D-4967-A2B8-CDB3E67A3B65}"/>
              </a:ext>
            </a:extLst>
          </p:cNvPr>
          <p:cNvGraphicFramePr>
            <a:graphicFrameLocks noGrp="1"/>
          </p:cNvGraphicFramePr>
          <p:nvPr>
            <p:ph idx="1"/>
          </p:nvPr>
        </p:nvGraphicFramePr>
        <p:xfrm>
          <a:off x="5280025" y="644525"/>
          <a:ext cx="5994400" cy="54094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069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930E4-9D87-4F70-AE9B-89592ECFFC19}"/>
              </a:ext>
            </a:extLst>
          </p:cNvPr>
          <p:cNvSpPr>
            <a:spLocks noGrp="1"/>
          </p:cNvSpPr>
          <p:nvPr>
            <p:ph type="title"/>
          </p:nvPr>
        </p:nvSpPr>
        <p:spPr>
          <a:xfrm>
            <a:off x="761996" y="1153287"/>
            <a:ext cx="3570566" cy="4551426"/>
          </a:xfrm>
        </p:spPr>
        <p:txBody>
          <a:bodyPr anchor="ctr">
            <a:normAutofit/>
          </a:bodyPr>
          <a:lstStyle/>
          <a:p>
            <a:pPr algn="r"/>
            <a:r>
              <a:rPr lang="en-US" sz="3200" dirty="0"/>
              <a:t>When do you need regression?</a:t>
            </a:r>
          </a:p>
        </p:txBody>
      </p:sp>
      <p:sp>
        <p:nvSpPr>
          <p:cNvPr id="3" name="Content Placeholder 2">
            <a:extLst>
              <a:ext uri="{FF2B5EF4-FFF2-40B4-BE49-F238E27FC236}">
                <a16:creationId xmlns:a16="http://schemas.microsoft.com/office/drawing/2014/main" id="{12274450-F276-4737-A538-34294C419ECC}"/>
              </a:ext>
            </a:extLst>
          </p:cNvPr>
          <p:cNvSpPr>
            <a:spLocks noGrp="1"/>
          </p:cNvSpPr>
          <p:nvPr>
            <p:ph idx="1"/>
          </p:nvPr>
        </p:nvSpPr>
        <p:spPr>
          <a:xfrm>
            <a:off x="4976031" y="1153287"/>
            <a:ext cx="6453969" cy="4551426"/>
          </a:xfrm>
        </p:spPr>
        <p:txBody>
          <a:bodyPr anchor="ctr">
            <a:normAutofit/>
          </a:bodyPr>
          <a:lstStyle/>
          <a:p>
            <a:r>
              <a:rPr lang="en-US" sz="1800" dirty="0"/>
              <a:t>“Typically, you need regression to answer whether and how some phenomenon influences the other or </a:t>
            </a:r>
            <a:r>
              <a:rPr lang="en-US" sz="1800" b="1" dirty="0"/>
              <a:t>how several variables are related</a:t>
            </a:r>
            <a:r>
              <a:rPr lang="en-US" sz="1800" dirty="0"/>
              <a:t>. For example, you can use it to determine </a:t>
            </a:r>
            <a:r>
              <a:rPr lang="en-US" sz="1800" i="1" dirty="0"/>
              <a:t>if </a:t>
            </a:r>
            <a:r>
              <a:rPr lang="en-US" sz="1800" dirty="0"/>
              <a:t>and </a:t>
            </a:r>
            <a:r>
              <a:rPr lang="en-US" sz="1800" i="1" dirty="0"/>
              <a:t>to what extent</a:t>
            </a:r>
            <a:r>
              <a:rPr lang="en-US" sz="1800" dirty="0"/>
              <a:t> the experience or gender impact salaries.”</a:t>
            </a:r>
          </a:p>
          <a:p>
            <a:r>
              <a:rPr lang="en-US" sz="1800" dirty="0"/>
              <a:t>Regression is also useful when you want </a:t>
            </a:r>
            <a:r>
              <a:rPr lang="en-US" sz="1800" b="1" dirty="0"/>
              <a:t>to forecast a response</a:t>
            </a:r>
            <a:r>
              <a:rPr lang="en-US" sz="1800" dirty="0"/>
              <a:t> using a new set of predictors. For example, you could try to predict electricity consumption of a household for the next hour given the outdoor temperature, time of day, and number of residents in that household.</a:t>
            </a:r>
          </a:p>
        </p:txBody>
      </p:sp>
    </p:spTree>
    <p:extLst>
      <p:ext uri="{BB962C8B-B14F-4D97-AF65-F5344CB8AC3E}">
        <p14:creationId xmlns:p14="http://schemas.microsoft.com/office/powerpoint/2010/main" val="336149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A4A69-AEF3-4D15-8FC4-BB798789C2B8}"/>
              </a:ext>
            </a:extLst>
          </p:cNvPr>
          <p:cNvSpPr>
            <a:spLocks noGrp="1"/>
          </p:cNvSpPr>
          <p:nvPr>
            <p:ph type="title"/>
          </p:nvPr>
        </p:nvSpPr>
        <p:spPr>
          <a:xfrm>
            <a:off x="754144" y="484631"/>
            <a:ext cx="6340519" cy="1638469"/>
          </a:xfrm>
        </p:spPr>
        <p:txBody>
          <a:bodyPr>
            <a:normAutofit/>
          </a:bodyPr>
          <a:lstStyle/>
          <a:p>
            <a:r>
              <a:rPr lang="en-US" dirty="0"/>
              <a:t>What is linear regression?</a:t>
            </a:r>
          </a:p>
        </p:txBody>
      </p:sp>
      <p:sp>
        <p:nvSpPr>
          <p:cNvPr id="3" name="Content Placeholder 2">
            <a:extLst>
              <a:ext uri="{FF2B5EF4-FFF2-40B4-BE49-F238E27FC236}">
                <a16:creationId xmlns:a16="http://schemas.microsoft.com/office/drawing/2014/main" id="{FD1501D4-F7AB-4BCD-A255-A4390248FA67}"/>
              </a:ext>
            </a:extLst>
          </p:cNvPr>
          <p:cNvSpPr>
            <a:spLocks noGrp="1"/>
          </p:cNvSpPr>
          <p:nvPr>
            <p:ph idx="1"/>
          </p:nvPr>
        </p:nvSpPr>
        <p:spPr>
          <a:xfrm>
            <a:off x="765051" y="2443140"/>
            <a:ext cx="6306309" cy="3930227"/>
          </a:xfrm>
        </p:spPr>
        <p:txBody>
          <a:bodyPr>
            <a:normAutofit/>
          </a:bodyPr>
          <a:lstStyle/>
          <a:p>
            <a:r>
              <a:rPr lang="en-US">
                <a:solidFill>
                  <a:schemeClr val="tx1"/>
                </a:solidFill>
              </a:rPr>
              <a:t>Linear regression is probably one of the most important and widely used regression techniques. It’s among the simplest regression methods. One of its main advantages is the ease of interpreting results.</a:t>
            </a:r>
          </a:p>
        </p:txBody>
      </p:sp>
      <p:pic>
        <p:nvPicPr>
          <p:cNvPr id="7" name="Graphic 6" descr="Upward trend">
            <a:extLst>
              <a:ext uri="{FF2B5EF4-FFF2-40B4-BE49-F238E27FC236}">
                <a16:creationId xmlns:a16="http://schemas.microsoft.com/office/drawing/2014/main" id="{BA458D11-7BCD-404A-B066-0C859BE799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50787" y="1600709"/>
            <a:ext cx="3656581" cy="3656581"/>
          </a:xfrm>
          <a:prstGeom prst="rect">
            <a:avLst/>
          </a:prstGeom>
        </p:spPr>
      </p:pic>
    </p:spTree>
    <p:extLst>
      <p:ext uri="{BB962C8B-B14F-4D97-AF65-F5344CB8AC3E}">
        <p14:creationId xmlns:p14="http://schemas.microsoft.com/office/powerpoint/2010/main" val="1374573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2C5B-0025-4C7B-82B9-ADC173DC247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7100879-43BD-4269-8C97-EEB11760F8D1}"/>
              </a:ext>
            </a:extLst>
          </p:cNvPr>
          <p:cNvSpPr>
            <a:spLocks noGrp="1"/>
          </p:cNvSpPr>
          <p:nvPr>
            <p:ph idx="1"/>
          </p:nvPr>
        </p:nvSpPr>
        <p:spPr>
          <a:xfrm>
            <a:off x="1251678" y="1632204"/>
            <a:ext cx="10178322" cy="3593591"/>
          </a:xfrm>
        </p:spPr>
        <p:txBody>
          <a:bodyPr/>
          <a:lstStyle/>
          <a:p>
            <a:r>
              <a:rPr lang="en-US" dirty="0"/>
              <a:t>Lets create the simplest type of regression possible: 2 data points</a:t>
            </a:r>
          </a:p>
        </p:txBody>
      </p:sp>
      <p:pic>
        <p:nvPicPr>
          <p:cNvPr id="4" name="Picture 3">
            <a:extLst>
              <a:ext uri="{FF2B5EF4-FFF2-40B4-BE49-F238E27FC236}">
                <a16:creationId xmlns:a16="http://schemas.microsoft.com/office/drawing/2014/main" id="{6D4E9168-9AA7-4BA7-88EE-2F00339FD92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3466830" y="2433003"/>
            <a:ext cx="5258340" cy="3858074"/>
          </a:xfrm>
          <a:prstGeom prst="rect">
            <a:avLst/>
          </a:prstGeom>
          <a:solidFill>
            <a:schemeClr val="bg2"/>
          </a:solidFill>
        </p:spPr>
      </p:pic>
    </p:spTree>
    <p:extLst>
      <p:ext uri="{BB962C8B-B14F-4D97-AF65-F5344CB8AC3E}">
        <p14:creationId xmlns:p14="http://schemas.microsoft.com/office/powerpoint/2010/main" val="2455382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B2C5B-0025-4C7B-82B9-ADC173DC247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77100879-43BD-4269-8C97-EEB11760F8D1}"/>
              </a:ext>
            </a:extLst>
          </p:cNvPr>
          <p:cNvSpPr>
            <a:spLocks noGrp="1"/>
          </p:cNvSpPr>
          <p:nvPr>
            <p:ph idx="1"/>
          </p:nvPr>
        </p:nvSpPr>
        <p:spPr>
          <a:xfrm>
            <a:off x="1251678" y="1327540"/>
            <a:ext cx="10178322" cy="3593591"/>
          </a:xfrm>
        </p:spPr>
        <p:txBody>
          <a:bodyPr/>
          <a:lstStyle/>
          <a:p>
            <a:r>
              <a:rPr lang="en-US" dirty="0"/>
              <a:t>What we’re trying to do is draw a line that’s as close as possible to every dot.</a:t>
            </a:r>
          </a:p>
          <a:p>
            <a:r>
              <a:rPr lang="en-US" dirty="0"/>
              <a:t>In classic linear regression, or “least squares method”, you only measure the closeness in the “up and down direction”. </a:t>
            </a:r>
          </a:p>
        </p:txBody>
      </p:sp>
      <p:pic>
        <p:nvPicPr>
          <p:cNvPr id="5" name="Picture 4">
            <a:extLst>
              <a:ext uri="{FF2B5EF4-FFF2-40B4-BE49-F238E27FC236}">
                <a16:creationId xmlns:a16="http://schemas.microsoft.com/office/drawing/2014/main" id="{4897756D-6F69-4FA3-A1D9-123150114B39}"/>
              </a:ext>
            </a:extLst>
          </p:cNvPr>
          <p:cNvPicPr>
            <a:picLocks noChangeAspect="1"/>
          </p:cNvPicPr>
          <p:nvPr/>
        </p:nvPicPr>
        <p:blipFill>
          <a:blip r:embed="rId2"/>
          <a:stretch>
            <a:fillRect/>
          </a:stretch>
        </p:blipFill>
        <p:spPr>
          <a:xfrm>
            <a:off x="3667228" y="2682332"/>
            <a:ext cx="4857543" cy="3718344"/>
          </a:xfrm>
          <a:prstGeom prst="rect">
            <a:avLst/>
          </a:prstGeom>
        </p:spPr>
      </p:pic>
    </p:spTree>
    <p:extLst>
      <p:ext uri="{BB962C8B-B14F-4D97-AF65-F5344CB8AC3E}">
        <p14:creationId xmlns:p14="http://schemas.microsoft.com/office/powerpoint/2010/main" val="2582982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871DC-0C2D-470C-9F49-A274898D02B5}"/>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0ED87A41-E2F1-4796-8402-CBBB33B38DC3}"/>
              </a:ext>
            </a:extLst>
          </p:cNvPr>
          <p:cNvSpPr>
            <a:spLocks noGrp="1"/>
          </p:cNvSpPr>
          <p:nvPr>
            <p:ph idx="1"/>
          </p:nvPr>
        </p:nvSpPr>
        <p:spPr>
          <a:xfrm>
            <a:off x="1251678" y="1389893"/>
            <a:ext cx="10178322" cy="3593591"/>
          </a:xfrm>
        </p:spPr>
        <p:txBody>
          <a:bodyPr/>
          <a:lstStyle/>
          <a:p>
            <a:r>
              <a:rPr lang="en-US" dirty="0"/>
              <a:t>By doing this method, and with enough data, we might even be able to tell things like how tall someone's son might be before they’re even born!</a:t>
            </a:r>
          </a:p>
        </p:txBody>
      </p:sp>
      <p:pic>
        <p:nvPicPr>
          <p:cNvPr id="4" name="Picture 3">
            <a:extLst>
              <a:ext uri="{FF2B5EF4-FFF2-40B4-BE49-F238E27FC236}">
                <a16:creationId xmlns:a16="http://schemas.microsoft.com/office/drawing/2014/main" id="{50C6A854-CEA2-44A6-98E1-5FC68BF465D1}"/>
              </a:ext>
            </a:extLst>
          </p:cNvPr>
          <p:cNvPicPr>
            <a:picLocks noChangeAspect="1"/>
          </p:cNvPicPr>
          <p:nvPr/>
        </p:nvPicPr>
        <p:blipFill>
          <a:blip r:embed="rId2"/>
          <a:stretch>
            <a:fillRect/>
          </a:stretch>
        </p:blipFill>
        <p:spPr>
          <a:xfrm>
            <a:off x="3295650" y="2210213"/>
            <a:ext cx="5778930" cy="4265401"/>
          </a:xfrm>
          <a:prstGeom prst="rect">
            <a:avLst/>
          </a:prstGeom>
        </p:spPr>
      </p:pic>
    </p:spTree>
    <p:extLst>
      <p:ext uri="{BB962C8B-B14F-4D97-AF65-F5344CB8AC3E}">
        <p14:creationId xmlns:p14="http://schemas.microsoft.com/office/powerpoint/2010/main" val="3308038169"/>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0B082E"/>
      </a:dk2>
      <a:lt2>
        <a:srgbClr val="F3F3F2"/>
      </a:lt2>
      <a:accent1>
        <a:srgbClr val="62B4C6"/>
      </a:accent1>
      <a:accent2>
        <a:srgbClr val="1B376E"/>
      </a:accent2>
      <a:accent3>
        <a:srgbClr val="9EBE55"/>
      </a:accent3>
      <a:accent4>
        <a:srgbClr val="C65E5E"/>
      </a:accent4>
      <a:accent5>
        <a:srgbClr val="D3BA55"/>
      </a:accent5>
      <a:accent6>
        <a:srgbClr val="96648A"/>
      </a:accent6>
      <a:hlink>
        <a:srgbClr val="62B4C6"/>
      </a:hlink>
      <a:folHlink>
        <a:srgbClr val="96648A"/>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D71F8F05-6246-47AF-9E68-E57F6C93F79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AC5681A6E4CA943B3C802F027C0B587" ma:contentTypeVersion="12" ma:contentTypeDescription="Create a new document." ma:contentTypeScope="" ma:versionID="3a594240d147f9f1ff8775fb978d44e5">
  <xsd:schema xmlns:xsd="http://www.w3.org/2001/XMLSchema" xmlns:xs="http://www.w3.org/2001/XMLSchema" xmlns:p="http://schemas.microsoft.com/office/2006/metadata/properties" xmlns:ns2="5fe8d179-c128-4aa2-8180-b52edd57061b" xmlns:ns3="ec227ab5-b24e-40d7-91f7-af530394d32d" targetNamespace="http://schemas.microsoft.com/office/2006/metadata/properties" ma:root="true" ma:fieldsID="7c542761b661c22e7924c4b340f0941f" ns2:_="" ns3:_="">
    <xsd:import namespace="5fe8d179-c128-4aa2-8180-b52edd57061b"/>
    <xsd:import namespace="ec227ab5-b24e-40d7-91f7-af530394d32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e8d179-c128-4aa2-8180-b52edd5706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2597c87-0a2f-4bcb-98aa-a355c729041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c227ab5-b24e-40d7-91f7-af530394d32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826b0847-1787-49f4-ad62-30aa9c12ab3c}" ma:internalName="TaxCatchAll" ma:showField="CatchAllData" ma:web="ec227ab5-b24e-40d7-91f7-af530394d3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ec227ab5-b24e-40d7-91f7-af530394d32d" xsi:nil="true"/>
    <lcf76f155ced4ddcb4097134ff3c332f xmlns="5fe8d179-c128-4aa2-8180-b52edd57061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4EE1358-5A26-470A-A0BA-B579DC9932B5}">
  <ds:schemaRefs>
    <ds:schemaRef ds:uri="http://schemas.microsoft.com/sharepoint/v3/contenttype/forms"/>
  </ds:schemaRefs>
</ds:datastoreItem>
</file>

<file path=customXml/itemProps2.xml><?xml version="1.0" encoding="utf-8"?>
<ds:datastoreItem xmlns:ds="http://schemas.openxmlformats.org/officeDocument/2006/customXml" ds:itemID="{FE5FA2C4-CFDB-479B-A7A3-F48CB2B8EB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e8d179-c128-4aa2-8180-b52edd57061b"/>
    <ds:schemaRef ds:uri="ec227ab5-b24e-40d7-91f7-af530394d3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DA62D7-6DB4-4E43-8356-669B4DB13EC0}">
  <ds:schemaRefs>
    <ds:schemaRef ds:uri="http://schemas.microsoft.com/office/2006/metadata/properties"/>
    <ds:schemaRef ds:uri="http://schemas.microsoft.com/office/infopath/2007/PartnerControls"/>
    <ds:schemaRef ds:uri="ec227ab5-b24e-40d7-91f7-af530394d32d"/>
    <ds:schemaRef ds:uri="5fe8d179-c128-4aa2-8180-b52edd57061b"/>
  </ds:schemaRefs>
</ds:datastoreItem>
</file>

<file path=docProps/app.xml><?xml version="1.0" encoding="utf-8"?>
<Properties xmlns="http://schemas.openxmlformats.org/officeDocument/2006/extended-properties" xmlns:vt="http://schemas.openxmlformats.org/officeDocument/2006/docPropsVTypes">
  <TotalTime>8</TotalTime>
  <Words>930</Words>
  <Application>Microsoft Macintosh PowerPoint</Application>
  <PresentationFormat>Widescreen</PresentationFormat>
  <Paragraphs>80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Gill Sans MT</vt:lpstr>
      <vt:lpstr>Impact</vt:lpstr>
      <vt:lpstr>Badge</vt:lpstr>
      <vt:lpstr>Machine Learning and Modeling Techniques– Linear Regression </vt:lpstr>
      <vt:lpstr>What is linear regression?</vt:lpstr>
      <vt:lpstr>What is linear regression?</vt:lpstr>
      <vt:lpstr>What is linear regression?</vt:lpstr>
      <vt:lpstr>When do you need regression?</vt:lpstr>
      <vt:lpstr>What is linear regression?</vt:lpstr>
      <vt:lpstr>Example</vt:lpstr>
      <vt:lpstr>Example</vt:lpstr>
      <vt:lpstr>Linear regression</vt:lpstr>
      <vt:lpstr>Linear regression</vt:lpstr>
      <vt:lpstr>Variables? </vt:lpstr>
      <vt:lpstr>Suppose we have data relating to years of exp. Vs. salary </vt:lpstr>
      <vt:lpstr>How do we decide what kind of line? </vt:lpstr>
      <vt:lpstr>How do we decide what kind of line? </vt:lpstr>
      <vt:lpstr>How do we decide what kind of line? </vt:lpstr>
      <vt:lpstr>How do we decide what kind of line? </vt:lpstr>
      <vt:lpstr>How do we decide what kind of line? </vt:lpstr>
      <vt:lpstr>Variables? </vt:lpstr>
      <vt:lpstr>Regression performance</vt:lpstr>
      <vt:lpstr>Linear regression</vt:lpstr>
      <vt:lpstr>Break – 20 mins</vt:lpstr>
      <vt:lpstr>Open intro statistics lab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Machine Learning and Modeling Techniques– Linear Regression </dc:title>
  <dc:creator>amanda.arce@spsmail.cuny.edu</dc:creator>
  <cp:lastModifiedBy>Vista EmergingTech</cp:lastModifiedBy>
  <cp:revision>4</cp:revision>
  <dcterms:created xsi:type="dcterms:W3CDTF">2019-07-02T01:55:21Z</dcterms:created>
  <dcterms:modified xsi:type="dcterms:W3CDTF">2024-10-10T22:14:41Z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0x010100AAC5681A6E4CA943B3C802F027C0B587</vt:lpwstr>
  </property>
</Properties>
</file>