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92" r:id="rId19"/>
    <p:sldId id="28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90"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2"/>
  </p:normalViewPr>
  <p:slideViewPr>
    <p:cSldViewPr snapToGrid="0" snapToObjects="1">
      <p:cViewPr varScale="1">
        <p:scale>
          <a:sx n="103" d="100"/>
          <a:sy n="103"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CC6196-0096-4F3C-A700-E1E98D0488B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B455605-5B5C-4838-8465-E90E1EF4ABB2}">
      <dgm:prSet/>
      <dgm:spPr/>
      <dgm:t>
        <a:bodyPr/>
        <a:lstStyle/>
        <a:p>
          <a:r>
            <a:rPr lang="en-US"/>
            <a:t>We previously looked at linear regression – which is used to solve problems that deal with values on a continuous scale </a:t>
          </a:r>
        </a:p>
      </dgm:t>
    </dgm:pt>
    <dgm:pt modelId="{716FC96E-12DC-4917-BBE6-2E4BE81C7D96}" type="parTrans" cxnId="{CC2F5539-729E-427F-9502-6E67739A1EF8}">
      <dgm:prSet/>
      <dgm:spPr/>
      <dgm:t>
        <a:bodyPr/>
        <a:lstStyle/>
        <a:p>
          <a:endParaRPr lang="en-US"/>
        </a:p>
      </dgm:t>
    </dgm:pt>
    <dgm:pt modelId="{B93F92E6-ECBD-40AE-83BD-C4DC752AEEBE}" type="sibTrans" cxnId="{CC2F5539-729E-427F-9502-6E67739A1EF8}">
      <dgm:prSet/>
      <dgm:spPr/>
      <dgm:t>
        <a:bodyPr/>
        <a:lstStyle/>
        <a:p>
          <a:endParaRPr lang="en-US"/>
        </a:p>
      </dgm:t>
    </dgm:pt>
    <dgm:pt modelId="{529BA8A4-FB2D-4D5A-8FAF-4E2CCC0B1692}">
      <dgm:prSet/>
      <dgm:spPr/>
      <dgm:t>
        <a:bodyPr/>
        <a:lstStyle/>
        <a:p>
          <a:r>
            <a:rPr lang="en-US"/>
            <a:t>Logistic regression allows us to solve classification problems, where we want to predict discrete categories (yes/no, 1/0, etc.)</a:t>
          </a:r>
        </a:p>
      </dgm:t>
    </dgm:pt>
    <dgm:pt modelId="{425DF8D1-3ABE-4ED0-BB42-56DC0789AA47}" type="parTrans" cxnId="{A6788608-97B5-4B33-AFBF-92D1EB6DFAF8}">
      <dgm:prSet/>
      <dgm:spPr/>
      <dgm:t>
        <a:bodyPr/>
        <a:lstStyle/>
        <a:p>
          <a:endParaRPr lang="en-US"/>
        </a:p>
      </dgm:t>
    </dgm:pt>
    <dgm:pt modelId="{23328A2D-600C-4D5E-B192-FC4C2746F262}" type="sibTrans" cxnId="{A6788608-97B5-4B33-AFBF-92D1EB6DFAF8}">
      <dgm:prSet/>
      <dgm:spPr/>
      <dgm:t>
        <a:bodyPr/>
        <a:lstStyle/>
        <a:p>
          <a:endParaRPr lang="en-US"/>
        </a:p>
      </dgm:t>
    </dgm:pt>
    <dgm:pt modelId="{090C0414-55BB-4F9A-BC57-4692527A67E3}" type="pres">
      <dgm:prSet presAssocID="{70CC6196-0096-4F3C-A700-E1E98D0488B6}" presName="hierChild1" presStyleCnt="0">
        <dgm:presLayoutVars>
          <dgm:chPref val="1"/>
          <dgm:dir/>
          <dgm:animOne val="branch"/>
          <dgm:animLvl val="lvl"/>
          <dgm:resizeHandles/>
        </dgm:presLayoutVars>
      </dgm:prSet>
      <dgm:spPr/>
    </dgm:pt>
    <dgm:pt modelId="{2D1FBF5B-7C04-4565-A95D-B47269E2FE9E}" type="pres">
      <dgm:prSet presAssocID="{DB455605-5B5C-4838-8465-E90E1EF4ABB2}" presName="hierRoot1" presStyleCnt="0"/>
      <dgm:spPr/>
    </dgm:pt>
    <dgm:pt modelId="{C58B1442-5440-4712-AF0F-BFA0D5FDD8A5}" type="pres">
      <dgm:prSet presAssocID="{DB455605-5B5C-4838-8465-E90E1EF4ABB2}" presName="composite" presStyleCnt="0"/>
      <dgm:spPr/>
    </dgm:pt>
    <dgm:pt modelId="{0A555A22-1EBF-4AF0-855A-636C0184D13B}" type="pres">
      <dgm:prSet presAssocID="{DB455605-5B5C-4838-8465-E90E1EF4ABB2}" presName="background" presStyleLbl="node0" presStyleIdx="0" presStyleCnt="2"/>
      <dgm:spPr/>
    </dgm:pt>
    <dgm:pt modelId="{FEE2463B-6D7C-41F4-86C5-A2F9B70A7FC5}" type="pres">
      <dgm:prSet presAssocID="{DB455605-5B5C-4838-8465-E90E1EF4ABB2}" presName="text" presStyleLbl="fgAcc0" presStyleIdx="0" presStyleCnt="2">
        <dgm:presLayoutVars>
          <dgm:chPref val="3"/>
        </dgm:presLayoutVars>
      </dgm:prSet>
      <dgm:spPr/>
    </dgm:pt>
    <dgm:pt modelId="{053170D2-3611-46D6-BA82-AAA72CB72FDE}" type="pres">
      <dgm:prSet presAssocID="{DB455605-5B5C-4838-8465-E90E1EF4ABB2}" presName="hierChild2" presStyleCnt="0"/>
      <dgm:spPr/>
    </dgm:pt>
    <dgm:pt modelId="{73CC5183-4D92-45E6-882F-7DCEFD620EE7}" type="pres">
      <dgm:prSet presAssocID="{529BA8A4-FB2D-4D5A-8FAF-4E2CCC0B1692}" presName="hierRoot1" presStyleCnt="0"/>
      <dgm:spPr/>
    </dgm:pt>
    <dgm:pt modelId="{ADAE11B5-2E1A-4629-9900-41E7919FD18F}" type="pres">
      <dgm:prSet presAssocID="{529BA8A4-FB2D-4D5A-8FAF-4E2CCC0B1692}" presName="composite" presStyleCnt="0"/>
      <dgm:spPr/>
    </dgm:pt>
    <dgm:pt modelId="{BBCF4518-92A3-4B1E-B083-AE13F5ADB90A}" type="pres">
      <dgm:prSet presAssocID="{529BA8A4-FB2D-4D5A-8FAF-4E2CCC0B1692}" presName="background" presStyleLbl="node0" presStyleIdx="1" presStyleCnt="2"/>
      <dgm:spPr/>
    </dgm:pt>
    <dgm:pt modelId="{B8EC3664-4DCF-487B-A7BA-35CC6E2B5F36}" type="pres">
      <dgm:prSet presAssocID="{529BA8A4-FB2D-4D5A-8FAF-4E2CCC0B1692}" presName="text" presStyleLbl="fgAcc0" presStyleIdx="1" presStyleCnt="2">
        <dgm:presLayoutVars>
          <dgm:chPref val="3"/>
        </dgm:presLayoutVars>
      </dgm:prSet>
      <dgm:spPr/>
    </dgm:pt>
    <dgm:pt modelId="{B4E99963-C895-4EED-989C-8188C682F1C5}" type="pres">
      <dgm:prSet presAssocID="{529BA8A4-FB2D-4D5A-8FAF-4E2CCC0B1692}" presName="hierChild2" presStyleCnt="0"/>
      <dgm:spPr/>
    </dgm:pt>
  </dgm:ptLst>
  <dgm:cxnLst>
    <dgm:cxn modelId="{A6788608-97B5-4B33-AFBF-92D1EB6DFAF8}" srcId="{70CC6196-0096-4F3C-A700-E1E98D0488B6}" destId="{529BA8A4-FB2D-4D5A-8FAF-4E2CCC0B1692}" srcOrd="1" destOrd="0" parTransId="{425DF8D1-3ABE-4ED0-BB42-56DC0789AA47}" sibTransId="{23328A2D-600C-4D5E-B192-FC4C2746F262}"/>
    <dgm:cxn modelId="{AA02E324-D9C4-4190-809C-10CD287915E6}" type="presOf" srcId="{DB455605-5B5C-4838-8465-E90E1EF4ABB2}" destId="{FEE2463B-6D7C-41F4-86C5-A2F9B70A7FC5}" srcOrd="0" destOrd="0" presId="urn:microsoft.com/office/officeart/2005/8/layout/hierarchy1"/>
    <dgm:cxn modelId="{CC2F5539-729E-427F-9502-6E67739A1EF8}" srcId="{70CC6196-0096-4F3C-A700-E1E98D0488B6}" destId="{DB455605-5B5C-4838-8465-E90E1EF4ABB2}" srcOrd="0" destOrd="0" parTransId="{716FC96E-12DC-4917-BBE6-2E4BE81C7D96}" sibTransId="{B93F92E6-ECBD-40AE-83BD-C4DC752AEEBE}"/>
    <dgm:cxn modelId="{C59F70AD-F74F-4F4F-AD77-FD276312CA5A}" type="presOf" srcId="{70CC6196-0096-4F3C-A700-E1E98D0488B6}" destId="{090C0414-55BB-4F9A-BC57-4692527A67E3}" srcOrd="0" destOrd="0" presId="urn:microsoft.com/office/officeart/2005/8/layout/hierarchy1"/>
    <dgm:cxn modelId="{F1E59BBE-8015-4759-8235-5CEC3F4720C3}" type="presOf" srcId="{529BA8A4-FB2D-4D5A-8FAF-4E2CCC0B1692}" destId="{B8EC3664-4DCF-487B-A7BA-35CC6E2B5F36}" srcOrd="0" destOrd="0" presId="urn:microsoft.com/office/officeart/2005/8/layout/hierarchy1"/>
    <dgm:cxn modelId="{891FED4F-C66E-4542-A0A0-41AA79B0EED6}" type="presParOf" srcId="{090C0414-55BB-4F9A-BC57-4692527A67E3}" destId="{2D1FBF5B-7C04-4565-A95D-B47269E2FE9E}" srcOrd="0" destOrd="0" presId="urn:microsoft.com/office/officeart/2005/8/layout/hierarchy1"/>
    <dgm:cxn modelId="{4A48A310-6555-4C85-A197-162B1D003C4A}" type="presParOf" srcId="{2D1FBF5B-7C04-4565-A95D-B47269E2FE9E}" destId="{C58B1442-5440-4712-AF0F-BFA0D5FDD8A5}" srcOrd="0" destOrd="0" presId="urn:microsoft.com/office/officeart/2005/8/layout/hierarchy1"/>
    <dgm:cxn modelId="{E3E29C03-2BC7-4CBA-9A57-05FB7296641B}" type="presParOf" srcId="{C58B1442-5440-4712-AF0F-BFA0D5FDD8A5}" destId="{0A555A22-1EBF-4AF0-855A-636C0184D13B}" srcOrd="0" destOrd="0" presId="urn:microsoft.com/office/officeart/2005/8/layout/hierarchy1"/>
    <dgm:cxn modelId="{8E871E64-1A26-42CA-87A7-9A04590B89A6}" type="presParOf" srcId="{C58B1442-5440-4712-AF0F-BFA0D5FDD8A5}" destId="{FEE2463B-6D7C-41F4-86C5-A2F9B70A7FC5}" srcOrd="1" destOrd="0" presId="urn:microsoft.com/office/officeart/2005/8/layout/hierarchy1"/>
    <dgm:cxn modelId="{5221DB2D-54C1-4536-96C5-486E33AEE5E4}" type="presParOf" srcId="{2D1FBF5B-7C04-4565-A95D-B47269E2FE9E}" destId="{053170D2-3611-46D6-BA82-AAA72CB72FDE}" srcOrd="1" destOrd="0" presId="urn:microsoft.com/office/officeart/2005/8/layout/hierarchy1"/>
    <dgm:cxn modelId="{5B94F5F9-7FC1-474B-8366-23C599E4368A}" type="presParOf" srcId="{090C0414-55BB-4F9A-BC57-4692527A67E3}" destId="{73CC5183-4D92-45E6-882F-7DCEFD620EE7}" srcOrd="1" destOrd="0" presId="urn:microsoft.com/office/officeart/2005/8/layout/hierarchy1"/>
    <dgm:cxn modelId="{E3005640-103A-48C4-BF7A-4EB8F8401509}" type="presParOf" srcId="{73CC5183-4D92-45E6-882F-7DCEFD620EE7}" destId="{ADAE11B5-2E1A-4629-9900-41E7919FD18F}" srcOrd="0" destOrd="0" presId="urn:microsoft.com/office/officeart/2005/8/layout/hierarchy1"/>
    <dgm:cxn modelId="{BE8FFA13-8FC2-4591-9A10-C46FA058CF82}" type="presParOf" srcId="{ADAE11B5-2E1A-4629-9900-41E7919FD18F}" destId="{BBCF4518-92A3-4B1E-B083-AE13F5ADB90A}" srcOrd="0" destOrd="0" presId="urn:microsoft.com/office/officeart/2005/8/layout/hierarchy1"/>
    <dgm:cxn modelId="{D0EC5770-7435-4D75-ADB5-BAB389F718B5}" type="presParOf" srcId="{ADAE11B5-2E1A-4629-9900-41E7919FD18F}" destId="{B8EC3664-4DCF-487B-A7BA-35CC6E2B5F36}" srcOrd="1" destOrd="0" presId="urn:microsoft.com/office/officeart/2005/8/layout/hierarchy1"/>
    <dgm:cxn modelId="{C6DD2130-1565-4916-BC54-D5CA716DFE1F}" type="presParOf" srcId="{73CC5183-4D92-45E6-882F-7DCEFD620EE7}" destId="{B4E99963-C895-4EED-989C-8188C682F1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55A22-1EBF-4AF0-855A-636C0184D13B}">
      <dsp:nvSpPr>
        <dsp:cNvPr id="0" name=""/>
        <dsp:cNvSpPr/>
      </dsp:nvSpPr>
      <dsp:spPr>
        <a:xfrm>
          <a:off x="1242" y="182126"/>
          <a:ext cx="4361384" cy="276947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E2463B-6D7C-41F4-86C5-A2F9B70A7FC5}">
      <dsp:nvSpPr>
        <dsp:cNvPr id="0" name=""/>
        <dsp:cNvSpPr/>
      </dsp:nvSpPr>
      <dsp:spPr>
        <a:xfrm>
          <a:off x="485840" y="642494"/>
          <a:ext cx="4361384" cy="2769479"/>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We previously looked at linear regression – which is used to solve problems that deal with values on a continuous scale </a:t>
          </a:r>
        </a:p>
      </dsp:txBody>
      <dsp:txXfrm>
        <a:off x="566955" y="723609"/>
        <a:ext cx="4199154" cy="2607249"/>
      </dsp:txXfrm>
    </dsp:sp>
    <dsp:sp modelId="{BBCF4518-92A3-4B1E-B083-AE13F5ADB90A}">
      <dsp:nvSpPr>
        <dsp:cNvPr id="0" name=""/>
        <dsp:cNvSpPr/>
      </dsp:nvSpPr>
      <dsp:spPr>
        <a:xfrm>
          <a:off x="5331824" y="182126"/>
          <a:ext cx="4361384" cy="2769479"/>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C3664-4DCF-487B-A7BA-35CC6E2B5F36}">
      <dsp:nvSpPr>
        <dsp:cNvPr id="0" name=""/>
        <dsp:cNvSpPr/>
      </dsp:nvSpPr>
      <dsp:spPr>
        <a:xfrm>
          <a:off x="5816422" y="642494"/>
          <a:ext cx="4361384" cy="2769479"/>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Logistic regression allows us to solve classification problems, where we want to predict discrete categories (yes/no, 1/0, etc.)</a:t>
          </a:r>
        </a:p>
      </dsp:txBody>
      <dsp:txXfrm>
        <a:off x="5897537" y="723609"/>
        <a:ext cx="4199154" cy="26072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212F5F4-8889-4B4D-9E63-46755579CB37}" type="datetimeFigureOut">
              <a:rPr lang="en-US" smtClean="0"/>
              <a:t>10/10/24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C1B957E-1D23-054B-8A1B-BE1CBE724B5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0934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2F5F4-8889-4B4D-9E63-46755579CB37}"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59660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2F5F4-8889-4B4D-9E63-46755579CB37}"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2226711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12F5F4-8889-4B4D-9E63-46755579CB37}"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125085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212F5F4-8889-4B4D-9E63-46755579CB37}" type="datetimeFigureOut">
              <a:rPr lang="en-US" smtClean="0"/>
              <a:t>10/10/24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C1B957E-1D23-054B-8A1B-BE1CBE724B5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1935306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12F5F4-8889-4B4D-9E63-46755579CB37}"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23604163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12F5F4-8889-4B4D-9E63-46755579CB37}" type="datetimeFigureOut">
              <a:rPr lang="en-US" smtClean="0"/>
              <a:t>10/10/24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208165665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2F5F4-8889-4B4D-9E63-46755579CB37}" type="datetimeFigureOut">
              <a:rPr lang="en-US" smtClean="0"/>
              <a:t>10/10/24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102133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2F5F4-8889-4B4D-9E63-46755579CB37}" type="datetimeFigureOut">
              <a:rPr lang="en-US" smtClean="0"/>
              <a:t>10/10/24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226460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0212F5F4-8889-4B4D-9E63-46755579CB37}" type="datetimeFigureOut">
              <a:rPr lang="en-US" smtClean="0"/>
              <a:t>10/10/24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C1B957E-1D23-054B-8A1B-BE1CBE724B5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8563499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0212F5F4-8889-4B4D-9E63-46755579CB37}" type="datetimeFigureOut">
              <a:rPr lang="en-US" smtClean="0"/>
              <a:t>10/10/24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C1B957E-1D23-054B-8A1B-BE1CBE724B5C}" type="slidenum">
              <a:rPr lang="en-US" smtClean="0"/>
              <a:t>‹#›</a:t>
            </a:fld>
            <a:endParaRPr lang="en-US"/>
          </a:p>
        </p:txBody>
      </p:sp>
    </p:spTree>
    <p:extLst>
      <p:ext uri="{BB962C8B-B14F-4D97-AF65-F5344CB8AC3E}">
        <p14:creationId xmlns:p14="http://schemas.microsoft.com/office/powerpoint/2010/main" val="21222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212F5F4-8889-4B4D-9E63-46755579CB37}" type="datetimeFigureOut">
              <a:rPr lang="en-US" smtClean="0"/>
              <a:t>10/10/24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C1B957E-1D23-054B-8A1B-BE1CBE724B5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27793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7qJ7GksOXo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273C-AB1F-4FAF-99DA-83CA3B812B57}"/>
              </a:ext>
            </a:extLst>
          </p:cNvPr>
          <p:cNvSpPr>
            <a:spLocks noGrp="1"/>
          </p:cNvSpPr>
          <p:nvPr>
            <p:ph type="ctrTitle"/>
          </p:nvPr>
        </p:nvSpPr>
        <p:spPr>
          <a:xfrm>
            <a:off x="1580257" y="864911"/>
            <a:ext cx="9031484" cy="3467282"/>
          </a:xfrm>
        </p:spPr>
        <p:txBody>
          <a:bodyPr anchor="b">
            <a:normAutofit/>
          </a:bodyPr>
          <a:lstStyle/>
          <a:p>
            <a:r>
              <a:rPr lang="en-US" sz="4400" dirty="0"/>
              <a:t>Machine Learning and Modeling Techniques– logistic Regression</a:t>
            </a:r>
            <a:br>
              <a:rPr lang="en-US" sz="4400" dirty="0"/>
            </a:br>
            <a:endParaRPr lang="en-US" sz="4400" dirty="0"/>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98EC059-511E-4888-854A-591C09E9D585}"/>
              </a:ext>
            </a:extLst>
          </p:cNvPr>
          <p:cNvSpPr>
            <a:spLocks noGrp="1"/>
          </p:cNvSpPr>
          <p:nvPr>
            <p:ph type="subTitle" idx="1"/>
          </p:nvPr>
        </p:nvSpPr>
        <p:spPr>
          <a:xfrm>
            <a:off x="2073314" y="5493376"/>
            <a:ext cx="8045373" cy="742279"/>
          </a:xfrm>
        </p:spPr>
        <p:txBody>
          <a:bodyPr anchor="ctr">
            <a:normAutofit/>
          </a:bodyPr>
          <a:lstStyle/>
          <a:p>
            <a:r>
              <a:rPr lang="en-US" sz="1800">
                <a:solidFill>
                  <a:srgbClr val="2A1A00"/>
                </a:solidFill>
              </a:rPr>
              <a:t>Cuny</a:t>
            </a:r>
            <a:r>
              <a:rPr lang="en-US" sz="1800" dirty="0">
                <a:solidFill>
                  <a:srgbClr val="2A1A00"/>
                </a:solidFill>
              </a:rPr>
              <a:t> </a:t>
            </a:r>
            <a:r>
              <a:rPr lang="en-US" sz="1800">
                <a:solidFill>
                  <a:srgbClr val="2A1A00"/>
                </a:solidFill>
              </a:rPr>
              <a:t>LaGUardia</a:t>
            </a:r>
            <a:r>
              <a:rPr lang="en-US" sz="1800" dirty="0">
                <a:solidFill>
                  <a:srgbClr val="2A1A00"/>
                </a:solidFill>
              </a:rPr>
              <a:t> community college</a:t>
            </a:r>
          </a:p>
          <a:p>
            <a:endParaRPr lang="en-US" sz="1800" dirty="0">
              <a:solidFill>
                <a:srgbClr val="2A1A00"/>
              </a:solidFill>
            </a:endParaRPr>
          </a:p>
        </p:txBody>
      </p:sp>
    </p:spTree>
    <p:extLst>
      <p:ext uri="{BB962C8B-B14F-4D97-AF65-F5344CB8AC3E}">
        <p14:creationId xmlns:p14="http://schemas.microsoft.com/office/powerpoint/2010/main" val="157158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48A-FDC0-47A7-A88D-A4B5715C1874}"/>
              </a:ext>
            </a:extLst>
          </p:cNvPr>
          <p:cNvSpPr>
            <a:spLocks noGrp="1"/>
          </p:cNvSpPr>
          <p:nvPr>
            <p:ph type="title"/>
          </p:nvPr>
        </p:nvSpPr>
        <p:spPr>
          <a:xfrm>
            <a:off x="1251678" y="382385"/>
            <a:ext cx="10178322" cy="1020902"/>
          </a:xfrm>
        </p:spPr>
        <p:txBody>
          <a:bodyPr/>
          <a:lstStyle/>
          <a:p>
            <a:r>
              <a:rPr lang="en-US" dirty="0"/>
              <a:t>Confusion matrix</a:t>
            </a:r>
            <a:br>
              <a:rPr lang="en-US" dirty="0"/>
            </a:br>
            <a:r>
              <a:rPr lang="en-US" sz="1600" dirty="0"/>
              <a:t>dataschool.io</a:t>
            </a:r>
            <a:endParaRPr lang="en-US" dirty="0"/>
          </a:p>
        </p:txBody>
      </p:sp>
      <p:sp>
        <p:nvSpPr>
          <p:cNvPr id="3" name="Content Placeholder 2">
            <a:extLst>
              <a:ext uri="{FF2B5EF4-FFF2-40B4-BE49-F238E27FC236}">
                <a16:creationId xmlns:a16="http://schemas.microsoft.com/office/drawing/2014/main" id="{9F956CA2-E73C-42AF-9DCC-8BCAC767B149}"/>
              </a:ext>
            </a:extLst>
          </p:cNvPr>
          <p:cNvSpPr>
            <a:spLocks noGrp="1"/>
          </p:cNvSpPr>
          <p:nvPr>
            <p:ph idx="1"/>
          </p:nvPr>
        </p:nvSpPr>
        <p:spPr>
          <a:xfrm>
            <a:off x="1251678" y="1683944"/>
            <a:ext cx="10178322" cy="4608213"/>
          </a:xfrm>
        </p:spPr>
        <p:txBody>
          <a:bodyPr/>
          <a:lstStyle/>
          <a:p>
            <a:r>
              <a:rPr lang="en-US" dirty="0"/>
              <a:t>A confusion matrix is a table that is often used to </a:t>
            </a:r>
            <a:r>
              <a:rPr lang="en-US" b="1" dirty="0"/>
              <a:t>describe the performance of a classification model</a:t>
            </a:r>
            <a:r>
              <a:rPr lang="en-US" dirty="0"/>
              <a:t> (or "classifier") on a set of test data for which the true values are known.  </a:t>
            </a:r>
          </a:p>
          <a:p>
            <a:endParaRPr lang="en-US" dirty="0"/>
          </a:p>
          <a:p>
            <a:endParaRPr lang="en-US" dirty="0"/>
          </a:p>
          <a:p>
            <a:endParaRPr lang="en-US" dirty="0"/>
          </a:p>
          <a:p>
            <a:endParaRPr lang="en-US" dirty="0"/>
          </a:p>
          <a:p>
            <a:endParaRPr lang="en-US" dirty="0"/>
          </a:p>
          <a:p>
            <a:endParaRPr lang="en-US" dirty="0"/>
          </a:p>
          <a:p>
            <a:r>
              <a:rPr lang="en-US" dirty="0"/>
              <a:t>What can we learn from this matrix?</a:t>
            </a:r>
          </a:p>
        </p:txBody>
      </p:sp>
      <p:pic>
        <p:nvPicPr>
          <p:cNvPr id="4" name="Picture 3">
            <a:extLst>
              <a:ext uri="{FF2B5EF4-FFF2-40B4-BE49-F238E27FC236}">
                <a16:creationId xmlns:a16="http://schemas.microsoft.com/office/drawing/2014/main" id="{A2DD0957-7B2A-4B9A-BB35-41DB7DCE69EC}"/>
              </a:ext>
            </a:extLst>
          </p:cNvPr>
          <p:cNvPicPr>
            <a:picLocks noChangeAspect="1"/>
          </p:cNvPicPr>
          <p:nvPr/>
        </p:nvPicPr>
        <p:blipFill>
          <a:blip r:embed="rId2"/>
          <a:stretch>
            <a:fillRect/>
          </a:stretch>
        </p:blipFill>
        <p:spPr>
          <a:xfrm>
            <a:off x="3964545" y="2518715"/>
            <a:ext cx="4262909" cy="2391658"/>
          </a:xfrm>
          <a:prstGeom prst="rect">
            <a:avLst/>
          </a:prstGeom>
        </p:spPr>
      </p:pic>
    </p:spTree>
    <p:extLst>
      <p:ext uri="{BB962C8B-B14F-4D97-AF65-F5344CB8AC3E}">
        <p14:creationId xmlns:p14="http://schemas.microsoft.com/office/powerpoint/2010/main" val="76690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48A-FDC0-47A7-A88D-A4B5715C1874}"/>
              </a:ext>
            </a:extLst>
          </p:cNvPr>
          <p:cNvSpPr>
            <a:spLocks noGrp="1"/>
          </p:cNvSpPr>
          <p:nvPr>
            <p:ph type="title"/>
          </p:nvPr>
        </p:nvSpPr>
        <p:spPr>
          <a:xfrm>
            <a:off x="1251677" y="304802"/>
            <a:ext cx="9351009" cy="863096"/>
          </a:xfrm>
        </p:spPr>
        <p:txBody>
          <a:bodyPr>
            <a:normAutofit/>
          </a:bodyPr>
          <a:lstStyle/>
          <a:p>
            <a:r>
              <a:rPr lang="en-US" sz="3700" dirty="0"/>
              <a:t>Confusion matrix</a:t>
            </a:r>
            <a:br>
              <a:rPr lang="en-US" sz="3700" dirty="0"/>
            </a:br>
            <a:r>
              <a:rPr lang="en-US" sz="1600" dirty="0"/>
              <a:t>dataschool.io</a:t>
            </a:r>
            <a:endParaRPr lang="en-US" sz="3700" dirty="0"/>
          </a:p>
        </p:txBody>
      </p:sp>
      <p:sp>
        <p:nvSpPr>
          <p:cNvPr id="3" name="Content Placeholder 2">
            <a:extLst>
              <a:ext uri="{FF2B5EF4-FFF2-40B4-BE49-F238E27FC236}">
                <a16:creationId xmlns:a16="http://schemas.microsoft.com/office/drawing/2014/main" id="{9F956CA2-E73C-42AF-9DCC-8BCAC767B149}"/>
              </a:ext>
            </a:extLst>
          </p:cNvPr>
          <p:cNvSpPr>
            <a:spLocks noGrp="1"/>
          </p:cNvSpPr>
          <p:nvPr>
            <p:ph idx="1"/>
          </p:nvPr>
        </p:nvSpPr>
        <p:spPr>
          <a:xfrm>
            <a:off x="986828" y="1448554"/>
            <a:ext cx="5106980" cy="4780229"/>
          </a:xfrm>
        </p:spPr>
        <p:txBody>
          <a:bodyPr>
            <a:normAutofit/>
          </a:bodyPr>
          <a:lstStyle/>
          <a:p>
            <a:pPr>
              <a:lnSpc>
                <a:spcPct val="100000"/>
              </a:lnSpc>
            </a:pPr>
            <a:r>
              <a:rPr lang="en-US" dirty="0">
                <a:solidFill>
                  <a:srgbClr val="000000"/>
                </a:solidFill>
              </a:rPr>
              <a:t>There are two possible predicted classes: "yes" and "no". If we were predicting the presence of a disease, for example, "yes" would mean they have the disease, and "no" would mean they don't have the disease.</a:t>
            </a:r>
          </a:p>
          <a:p>
            <a:pPr>
              <a:lnSpc>
                <a:spcPct val="100000"/>
              </a:lnSpc>
            </a:pPr>
            <a:r>
              <a:rPr lang="en-US" dirty="0">
                <a:solidFill>
                  <a:srgbClr val="000000"/>
                </a:solidFill>
              </a:rPr>
              <a:t>The classifier made a total of 165 predictions (e.g., 165 patients were being tested for the presence of that disease).</a:t>
            </a:r>
          </a:p>
          <a:p>
            <a:pPr>
              <a:lnSpc>
                <a:spcPct val="100000"/>
              </a:lnSpc>
            </a:pPr>
            <a:r>
              <a:rPr lang="en-US" dirty="0">
                <a:solidFill>
                  <a:srgbClr val="000000"/>
                </a:solidFill>
              </a:rPr>
              <a:t>Out of those 165 cases, the classifier predicted "yes" 110 times, and "no" 55 times.</a:t>
            </a:r>
          </a:p>
          <a:p>
            <a:pPr>
              <a:lnSpc>
                <a:spcPct val="100000"/>
              </a:lnSpc>
            </a:pPr>
            <a:r>
              <a:rPr lang="en-US" dirty="0">
                <a:solidFill>
                  <a:srgbClr val="000000"/>
                </a:solidFill>
              </a:rPr>
              <a:t>In reality, 105 patients in the sample have the disease, and 60 patients do not.</a:t>
            </a:r>
          </a:p>
          <a:p>
            <a:pPr>
              <a:lnSpc>
                <a:spcPct val="100000"/>
              </a:lnSpc>
            </a:pPr>
            <a:endParaRPr lang="en-US" dirty="0">
              <a:solidFill>
                <a:srgbClr val="000000"/>
              </a:solidFill>
            </a:endParaRPr>
          </a:p>
          <a:p>
            <a:pPr>
              <a:lnSpc>
                <a:spcPct val="100000"/>
              </a:lnSpc>
            </a:pPr>
            <a:endParaRPr lang="en-US" dirty="0">
              <a:solidFill>
                <a:srgbClr val="000000"/>
              </a:solidFill>
            </a:endParaRPr>
          </a:p>
          <a:p>
            <a:pPr>
              <a:lnSpc>
                <a:spcPct val="100000"/>
              </a:lnSpc>
            </a:pPr>
            <a:endParaRPr lang="en-US" dirty="0">
              <a:solidFill>
                <a:srgbClr val="000000"/>
              </a:solidFill>
            </a:endParaRPr>
          </a:p>
          <a:p>
            <a:pPr>
              <a:lnSpc>
                <a:spcPct val="100000"/>
              </a:lnSpc>
            </a:pPr>
            <a:endParaRPr lang="en-US" dirty="0">
              <a:solidFill>
                <a:srgbClr val="000000"/>
              </a:solidFill>
            </a:endParaRPr>
          </a:p>
          <a:p>
            <a:pPr>
              <a:lnSpc>
                <a:spcPct val="100000"/>
              </a:lnSpc>
            </a:pPr>
            <a:endParaRPr lang="en-US" dirty="0">
              <a:solidFill>
                <a:srgbClr val="000000"/>
              </a:solidFill>
            </a:endParaRPr>
          </a:p>
          <a:p>
            <a:pPr>
              <a:lnSpc>
                <a:spcPct val="100000"/>
              </a:lnSpc>
            </a:pPr>
            <a:endParaRPr lang="en-US" dirty="0">
              <a:solidFill>
                <a:srgbClr val="000000"/>
              </a:solidFill>
            </a:endParaRPr>
          </a:p>
        </p:txBody>
      </p:sp>
      <p:pic>
        <p:nvPicPr>
          <p:cNvPr id="4" name="Picture 3">
            <a:extLst>
              <a:ext uri="{FF2B5EF4-FFF2-40B4-BE49-F238E27FC236}">
                <a16:creationId xmlns:a16="http://schemas.microsoft.com/office/drawing/2014/main" id="{A2DD0957-7B2A-4B9A-BB35-41DB7DCE69EC}"/>
              </a:ext>
            </a:extLst>
          </p:cNvPr>
          <p:cNvPicPr>
            <a:picLocks noChangeAspect="1"/>
          </p:cNvPicPr>
          <p:nvPr/>
        </p:nvPicPr>
        <p:blipFill>
          <a:blip r:embed="rId2"/>
          <a:stretch>
            <a:fillRect/>
          </a:stretch>
        </p:blipFill>
        <p:spPr>
          <a:xfrm>
            <a:off x="6098193" y="1989952"/>
            <a:ext cx="5176744" cy="2904355"/>
          </a:xfrm>
          <a:prstGeom prst="rect">
            <a:avLst/>
          </a:prstGeom>
        </p:spPr>
      </p:pic>
    </p:spTree>
    <p:extLst>
      <p:ext uri="{BB962C8B-B14F-4D97-AF65-F5344CB8AC3E}">
        <p14:creationId xmlns:p14="http://schemas.microsoft.com/office/powerpoint/2010/main" val="149543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48A-FDC0-47A7-A88D-A4B5715C1874}"/>
              </a:ext>
            </a:extLst>
          </p:cNvPr>
          <p:cNvSpPr>
            <a:spLocks noGrp="1"/>
          </p:cNvSpPr>
          <p:nvPr>
            <p:ph type="title"/>
          </p:nvPr>
        </p:nvSpPr>
        <p:spPr>
          <a:xfrm>
            <a:off x="1251677" y="304802"/>
            <a:ext cx="9351009" cy="863096"/>
          </a:xfrm>
        </p:spPr>
        <p:txBody>
          <a:bodyPr>
            <a:normAutofit/>
          </a:bodyPr>
          <a:lstStyle/>
          <a:p>
            <a:r>
              <a:rPr lang="en-US" sz="3700" dirty="0"/>
              <a:t>Confusion matrix</a:t>
            </a:r>
            <a:br>
              <a:rPr lang="en-US" sz="3700" dirty="0"/>
            </a:br>
            <a:r>
              <a:rPr lang="en-US" sz="1600" dirty="0"/>
              <a:t>dataschool.io</a:t>
            </a:r>
            <a:endParaRPr lang="en-US" sz="3700" dirty="0"/>
          </a:p>
        </p:txBody>
      </p:sp>
      <p:sp>
        <p:nvSpPr>
          <p:cNvPr id="3" name="Content Placeholder 2">
            <a:extLst>
              <a:ext uri="{FF2B5EF4-FFF2-40B4-BE49-F238E27FC236}">
                <a16:creationId xmlns:a16="http://schemas.microsoft.com/office/drawing/2014/main" id="{9F956CA2-E73C-42AF-9DCC-8BCAC767B149}"/>
              </a:ext>
            </a:extLst>
          </p:cNvPr>
          <p:cNvSpPr>
            <a:spLocks noGrp="1"/>
          </p:cNvSpPr>
          <p:nvPr>
            <p:ph idx="1"/>
          </p:nvPr>
        </p:nvSpPr>
        <p:spPr>
          <a:xfrm>
            <a:off x="986828" y="1448554"/>
            <a:ext cx="5106980" cy="4780229"/>
          </a:xfrm>
        </p:spPr>
        <p:txBody>
          <a:bodyPr>
            <a:normAutofit/>
          </a:bodyPr>
          <a:lstStyle/>
          <a:p>
            <a:r>
              <a:rPr lang="en-US" b="1" dirty="0"/>
              <a:t>true positives (TP):</a:t>
            </a:r>
            <a:r>
              <a:rPr lang="en-US" dirty="0"/>
              <a:t> These are cases in which we predicted yes (they have the disease), and they do have the disease.</a:t>
            </a:r>
          </a:p>
          <a:p>
            <a:r>
              <a:rPr lang="en-US" b="1" dirty="0"/>
              <a:t>true negatives (TN):</a:t>
            </a:r>
            <a:r>
              <a:rPr lang="en-US" dirty="0"/>
              <a:t> We predicted no, and they don't have the disease.</a:t>
            </a:r>
          </a:p>
          <a:p>
            <a:r>
              <a:rPr lang="en-US" b="1" dirty="0"/>
              <a:t>false positives (FP):</a:t>
            </a:r>
            <a:r>
              <a:rPr lang="en-US" dirty="0"/>
              <a:t> We predicted yes, but they don't actually have the disease. (Also known as a "Type I error.")</a:t>
            </a:r>
          </a:p>
          <a:p>
            <a:r>
              <a:rPr lang="en-US" b="1" dirty="0"/>
              <a:t>false negatives (FN):</a:t>
            </a:r>
            <a:r>
              <a:rPr lang="en-US" dirty="0"/>
              <a:t> We predicted no, but they actually do have the disease. (Also known as a "Type II error.")</a:t>
            </a:r>
          </a:p>
        </p:txBody>
      </p:sp>
      <p:pic>
        <p:nvPicPr>
          <p:cNvPr id="5" name="Picture 4">
            <a:extLst>
              <a:ext uri="{FF2B5EF4-FFF2-40B4-BE49-F238E27FC236}">
                <a16:creationId xmlns:a16="http://schemas.microsoft.com/office/drawing/2014/main" id="{F57ED089-C028-416D-9FF2-BA7AAA5F1F90}"/>
              </a:ext>
            </a:extLst>
          </p:cNvPr>
          <p:cNvPicPr>
            <a:picLocks noChangeAspect="1"/>
          </p:cNvPicPr>
          <p:nvPr/>
        </p:nvPicPr>
        <p:blipFill>
          <a:blip r:embed="rId2"/>
          <a:stretch>
            <a:fillRect/>
          </a:stretch>
        </p:blipFill>
        <p:spPr>
          <a:xfrm>
            <a:off x="6401670" y="1709057"/>
            <a:ext cx="5217159" cy="3056845"/>
          </a:xfrm>
          <a:prstGeom prst="rect">
            <a:avLst/>
          </a:prstGeom>
        </p:spPr>
      </p:pic>
    </p:spTree>
    <p:extLst>
      <p:ext uri="{BB962C8B-B14F-4D97-AF65-F5344CB8AC3E}">
        <p14:creationId xmlns:p14="http://schemas.microsoft.com/office/powerpoint/2010/main" val="334485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48A-FDC0-47A7-A88D-A4B5715C1874}"/>
              </a:ext>
            </a:extLst>
          </p:cNvPr>
          <p:cNvSpPr>
            <a:spLocks noGrp="1"/>
          </p:cNvSpPr>
          <p:nvPr>
            <p:ph type="title"/>
          </p:nvPr>
        </p:nvSpPr>
        <p:spPr>
          <a:xfrm>
            <a:off x="1251677" y="304802"/>
            <a:ext cx="9351009" cy="555277"/>
          </a:xfrm>
        </p:spPr>
        <p:txBody>
          <a:bodyPr>
            <a:normAutofit fontScale="90000"/>
          </a:bodyPr>
          <a:lstStyle/>
          <a:p>
            <a:r>
              <a:rPr lang="en-US" sz="3700" dirty="0"/>
              <a:t>Confusion matrix</a:t>
            </a:r>
            <a:br>
              <a:rPr lang="en-US" sz="3700" dirty="0"/>
            </a:br>
            <a:r>
              <a:rPr lang="en-US" sz="1600" dirty="0"/>
              <a:t>dataschool.io</a:t>
            </a:r>
            <a:endParaRPr lang="en-US" sz="3700" dirty="0"/>
          </a:p>
        </p:txBody>
      </p:sp>
      <p:sp>
        <p:nvSpPr>
          <p:cNvPr id="3" name="Content Placeholder 2">
            <a:extLst>
              <a:ext uri="{FF2B5EF4-FFF2-40B4-BE49-F238E27FC236}">
                <a16:creationId xmlns:a16="http://schemas.microsoft.com/office/drawing/2014/main" id="{9F956CA2-E73C-42AF-9DCC-8BCAC767B149}"/>
              </a:ext>
            </a:extLst>
          </p:cNvPr>
          <p:cNvSpPr>
            <a:spLocks noGrp="1"/>
          </p:cNvSpPr>
          <p:nvPr>
            <p:ph idx="1"/>
          </p:nvPr>
        </p:nvSpPr>
        <p:spPr>
          <a:xfrm>
            <a:off x="986828" y="1276539"/>
            <a:ext cx="5414842" cy="5178581"/>
          </a:xfrm>
        </p:spPr>
        <p:txBody>
          <a:bodyPr>
            <a:normAutofit fontScale="77500" lnSpcReduction="20000"/>
          </a:bodyPr>
          <a:lstStyle/>
          <a:p>
            <a:r>
              <a:rPr lang="en-US" b="1" dirty="0"/>
              <a:t>Accuracy:</a:t>
            </a:r>
            <a:r>
              <a:rPr lang="en-US" dirty="0"/>
              <a:t> Overall, how often is the classifier correct?</a:t>
            </a:r>
          </a:p>
          <a:p>
            <a:pPr lvl="1"/>
            <a:r>
              <a:rPr lang="en-US" dirty="0"/>
              <a:t>(TP+TN)/total = (100+50)/165 = 0.91</a:t>
            </a:r>
          </a:p>
          <a:p>
            <a:r>
              <a:rPr lang="en-US" b="1" dirty="0"/>
              <a:t>Misclassification Rate:</a:t>
            </a:r>
            <a:r>
              <a:rPr lang="en-US" dirty="0"/>
              <a:t> Overall, how often is it wrong?</a:t>
            </a:r>
          </a:p>
          <a:p>
            <a:pPr lvl="1"/>
            <a:r>
              <a:rPr lang="en-US" dirty="0"/>
              <a:t>(FP+FN)/total = (10+5)/165 = 0.09</a:t>
            </a:r>
          </a:p>
          <a:p>
            <a:pPr lvl="1"/>
            <a:r>
              <a:rPr lang="en-US" dirty="0"/>
              <a:t>equivalent to 1 minus Accuracy</a:t>
            </a:r>
          </a:p>
          <a:p>
            <a:pPr lvl="1"/>
            <a:r>
              <a:rPr lang="en-US" dirty="0"/>
              <a:t>also known as "Error Rate"</a:t>
            </a:r>
          </a:p>
          <a:p>
            <a:r>
              <a:rPr lang="en-US" b="1" dirty="0"/>
              <a:t>True Positive Rate:</a:t>
            </a:r>
            <a:r>
              <a:rPr lang="en-US" dirty="0"/>
              <a:t> When it's actually yes, how often does it predict yes?</a:t>
            </a:r>
          </a:p>
          <a:p>
            <a:pPr lvl="1"/>
            <a:r>
              <a:rPr lang="en-US" dirty="0"/>
              <a:t>TP/actual yes = 100/105 = 0.95</a:t>
            </a:r>
          </a:p>
          <a:p>
            <a:pPr lvl="1"/>
            <a:r>
              <a:rPr lang="en-US" dirty="0"/>
              <a:t>also known as "Sensitivity" or "Recall"</a:t>
            </a:r>
          </a:p>
          <a:p>
            <a:r>
              <a:rPr lang="en-US" b="1" dirty="0"/>
              <a:t>False Positive Rate:</a:t>
            </a:r>
            <a:r>
              <a:rPr lang="en-US" dirty="0"/>
              <a:t> When it's actually no, how often does it predict yes?</a:t>
            </a:r>
          </a:p>
          <a:p>
            <a:pPr lvl="1"/>
            <a:r>
              <a:rPr lang="en-US" dirty="0"/>
              <a:t>FP/actual no = 10/60 = 0.17</a:t>
            </a:r>
          </a:p>
          <a:p>
            <a:r>
              <a:rPr lang="en-US" b="1" dirty="0"/>
              <a:t>True Negative Rate:</a:t>
            </a:r>
            <a:r>
              <a:rPr lang="en-US" dirty="0"/>
              <a:t> When it's actually no, how often does it predict no?</a:t>
            </a:r>
          </a:p>
          <a:p>
            <a:pPr lvl="1"/>
            <a:r>
              <a:rPr lang="en-US" dirty="0"/>
              <a:t>TN/actual no = 50/60 = 0.83</a:t>
            </a:r>
          </a:p>
          <a:p>
            <a:pPr lvl="1"/>
            <a:r>
              <a:rPr lang="en-US" dirty="0"/>
              <a:t>equivalent to 1 minus False Positive Rate</a:t>
            </a:r>
          </a:p>
          <a:p>
            <a:pPr lvl="1"/>
            <a:r>
              <a:rPr lang="en-US" dirty="0"/>
              <a:t>also known as "Specificity"</a:t>
            </a:r>
          </a:p>
        </p:txBody>
      </p:sp>
      <p:pic>
        <p:nvPicPr>
          <p:cNvPr id="5" name="Picture 4">
            <a:extLst>
              <a:ext uri="{FF2B5EF4-FFF2-40B4-BE49-F238E27FC236}">
                <a16:creationId xmlns:a16="http://schemas.microsoft.com/office/drawing/2014/main" id="{F57ED089-C028-416D-9FF2-BA7AAA5F1F90}"/>
              </a:ext>
            </a:extLst>
          </p:cNvPr>
          <p:cNvPicPr>
            <a:picLocks noChangeAspect="1"/>
          </p:cNvPicPr>
          <p:nvPr/>
        </p:nvPicPr>
        <p:blipFill>
          <a:blip r:embed="rId2"/>
          <a:stretch>
            <a:fillRect/>
          </a:stretch>
        </p:blipFill>
        <p:spPr>
          <a:xfrm>
            <a:off x="6401670" y="1709057"/>
            <a:ext cx="5217159" cy="3056845"/>
          </a:xfrm>
          <a:prstGeom prst="rect">
            <a:avLst/>
          </a:prstGeom>
        </p:spPr>
      </p:pic>
    </p:spTree>
    <p:extLst>
      <p:ext uri="{BB962C8B-B14F-4D97-AF65-F5344CB8AC3E}">
        <p14:creationId xmlns:p14="http://schemas.microsoft.com/office/powerpoint/2010/main" val="155236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8B82-A018-43AF-AA92-1D3737D2B038}"/>
              </a:ext>
            </a:extLst>
          </p:cNvPr>
          <p:cNvSpPr>
            <a:spLocks noGrp="1"/>
          </p:cNvSpPr>
          <p:nvPr>
            <p:ph type="title"/>
          </p:nvPr>
        </p:nvSpPr>
        <p:spPr>
          <a:xfrm>
            <a:off x="1251678" y="382385"/>
            <a:ext cx="10178322" cy="1020902"/>
          </a:xfrm>
        </p:spPr>
        <p:txBody>
          <a:bodyPr>
            <a:normAutofit fontScale="90000"/>
          </a:bodyPr>
          <a:lstStyle/>
          <a:p>
            <a:r>
              <a:rPr lang="en-US" sz="5400" dirty="0"/>
              <a:t>Confusion matrix</a:t>
            </a:r>
            <a:br>
              <a:rPr lang="en-US" sz="5400" dirty="0"/>
            </a:br>
            <a:endParaRPr lang="en-US" dirty="0"/>
          </a:p>
        </p:txBody>
      </p:sp>
      <p:pic>
        <p:nvPicPr>
          <p:cNvPr id="4" name="Content Placeholder 3">
            <a:extLst>
              <a:ext uri="{FF2B5EF4-FFF2-40B4-BE49-F238E27FC236}">
                <a16:creationId xmlns:a16="http://schemas.microsoft.com/office/drawing/2014/main" id="{7FA69493-5C53-41B2-A1EA-F7E05F08BF36}"/>
              </a:ext>
            </a:extLst>
          </p:cNvPr>
          <p:cNvPicPr>
            <a:picLocks noGrp="1" noChangeAspect="1"/>
          </p:cNvPicPr>
          <p:nvPr>
            <p:ph idx="1"/>
          </p:nvPr>
        </p:nvPicPr>
        <p:blipFill>
          <a:blip r:embed="rId2"/>
          <a:stretch>
            <a:fillRect/>
          </a:stretch>
        </p:blipFill>
        <p:spPr>
          <a:xfrm>
            <a:off x="4046930" y="2286000"/>
            <a:ext cx="4587090" cy="3594100"/>
          </a:xfrm>
          <a:prstGeom prst="rect">
            <a:avLst/>
          </a:prstGeom>
        </p:spPr>
      </p:pic>
    </p:spTree>
    <p:extLst>
      <p:ext uri="{BB962C8B-B14F-4D97-AF65-F5344CB8AC3E}">
        <p14:creationId xmlns:p14="http://schemas.microsoft.com/office/powerpoint/2010/main" val="203530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5ED67-5B36-4B5E-B0F5-E16B0885E5A8}"/>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DAF7D73E-064D-46E5-9180-5C2F42BCF02B}"/>
              </a:ext>
            </a:extLst>
          </p:cNvPr>
          <p:cNvSpPr>
            <a:spLocks noGrp="1"/>
          </p:cNvSpPr>
          <p:nvPr>
            <p:ph idx="1"/>
          </p:nvPr>
        </p:nvSpPr>
        <p:spPr/>
        <p:txBody>
          <a:bodyPr/>
          <a:lstStyle/>
          <a:p>
            <a:r>
              <a:rPr lang="en-US" dirty="0">
                <a:hlinkClick r:id="rId2"/>
              </a:rPr>
              <a:t>https://www.youtube.com/watch?v=7qJ7GksOXoA</a:t>
            </a:r>
            <a:endParaRPr lang="en-US" dirty="0"/>
          </a:p>
        </p:txBody>
      </p:sp>
    </p:spTree>
    <p:extLst>
      <p:ext uri="{BB962C8B-B14F-4D97-AF65-F5344CB8AC3E}">
        <p14:creationId xmlns:p14="http://schemas.microsoft.com/office/powerpoint/2010/main" val="293060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0A1F-FEA3-D144-80F8-73CEA3BF701C}"/>
              </a:ext>
            </a:extLst>
          </p:cNvPr>
          <p:cNvSpPr>
            <a:spLocks noGrp="1"/>
          </p:cNvSpPr>
          <p:nvPr>
            <p:ph type="title"/>
          </p:nvPr>
        </p:nvSpPr>
        <p:spPr/>
        <p:txBody>
          <a:bodyPr/>
          <a:lstStyle/>
          <a:p>
            <a:r>
              <a:rPr lang="en-US" dirty="0"/>
              <a:t>Break – 15mins</a:t>
            </a:r>
          </a:p>
        </p:txBody>
      </p:sp>
    </p:spTree>
    <p:extLst>
      <p:ext uri="{BB962C8B-B14F-4D97-AF65-F5344CB8AC3E}">
        <p14:creationId xmlns:p14="http://schemas.microsoft.com/office/powerpoint/2010/main" val="1190637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187B6-7959-461B-BFFD-15931C9C0175}"/>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DDDC058-A1F4-4915-8712-53EB7D45D727}"/>
              </a:ext>
            </a:extLst>
          </p:cNvPr>
          <p:cNvSpPr>
            <a:spLocks noGrp="1"/>
          </p:cNvSpPr>
          <p:nvPr>
            <p:ph idx="1"/>
          </p:nvPr>
        </p:nvSpPr>
        <p:spPr/>
        <p:txBody>
          <a:bodyPr/>
          <a:lstStyle/>
          <a:p>
            <a:r>
              <a:rPr lang="en-US" dirty="0"/>
              <a:t>Lets work on creating a logistic model using test and train data.</a:t>
            </a:r>
          </a:p>
          <a:p>
            <a:r>
              <a:rPr lang="en-US" dirty="0"/>
              <a:t>We’ll use a dataset from Kaggle.com - we’ll try to predict if a passenger on the titanic is likely </a:t>
            </a:r>
            <a:r>
              <a:rPr lang="en-US"/>
              <a:t>to survive. </a:t>
            </a:r>
          </a:p>
        </p:txBody>
      </p:sp>
    </p:spTree>
    <p:extLst>
      <p:ext uri="{BB962C8B-B14F-4D97-AF65-F5344CB8AC3E}">
        <p14:creationId xmlns:p14="http://schemas.microsoft.com/office/powerpoint/2010/main" val="312521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84F4-1215-2749-A003-990D66058E0F}"/>
              </a:ext>
            </a:extLst>
          </p:cNvPr>
          <p:cNvSpPr>
            <a:spLocks noGrp="1"/>
          </p:cNvSpPr>
          <p:nvPr>
            <p:ph type="title"/>
          </p:nvPr>
        </p:nvSpPr>
        <p:spPr/>
        <p:txBody>
          <a:bodyPr/>
          <a:lstStyle/>
          <a:p>
            <a:r>
              <a:rPr lang="en-US" dirty="0"/>
              <a:t>Kaggle dataset – titanic </a:t>
            </a:r>
          </a:p>
        </p:txBody>
      </p:sp>
      <p:sp>
        <p:nvSpPr>
          <p:cNvPr id="3" name="Content Placeholder 2">
            <a:extLst>
              <a:ext uri="{FF2B5EF4-FFF2-40B4-BE49-F238E27FC236}">
                <a16:creationId xmlns:a16="http://schemas.microsoft.com/office/drawing/2014/main" id="{A0F8C486-C548-7546-B253-5AF1F4E62BD8}"/>
              </a:ext>
            </a:extLst>
          </p:cNvPr>
          <p:cNvSpPr>
            <a:spLocks noGrp="1"/>
          </p:cNvSpPr>
          <p:nvPr>
            <p:ph idx="1"/>
          </p:nvPr>
        </p:nvSpPr>
        <p:spPr/>
        <p:txBody>
          <a:bodyPr>
            <a:normAutofit/>
          </a:bodyPr>
          <a:lstStyle/>
          <a:p>
            <a:r>
              <a:rPr lang="en-US" sz="2800" dirty="0"/>
              <a:t>Lets start our analysis by importing our necessary libraries </a:t>
            </a:r>
          </a:p>
        </p:txBody>
      </p:sp>
      <p:pic>
        <p:nvPicPr>
          <p:cNvPr id="4" name="Picture 3">
            <a:extLst>
              <a:ext uri="{FF2B5EF4-FFF2-40B4-BE49-F238E27FC236}">
                <a16:creationId xmlns:a16="http://schemas.microsoft.com/office/drawing/2014/main" id="{54EF03AB-E2F0-0E45-A60C-38050F0F3E1B}"/>
              </a:ext>
            </a:extLst>
          </p:cNvPr>
          <p:cNvPicPr>
            <a:picLocks noChangeAspect="1"/>
          </p:cNvPicPr>
          <p:nvPr/>
        </p:nvPicPr>
        <p:blipFill>
          <a:blip r:embed="rId2"/>
          <a:stretch>
            <a:fillRect/>
          </a:stretch>
        </p:blipFill>
        <p:spPr>
          <a:xfrm>
            <a:off x="3973513" y="3257550"/>
            <a:ext cx="3644900" cy="1257300"/>
          </a:xfrm>
          <a:prstGeom prst="rect">
            <a:avLst/>
          </a:prstGeom>
        </p:spPr>
      </p:pic>
    </p:spTree>
    <p:extLst>
      <p:ext uri="{BB962C8B-B14F-4D97-AF65-F5344CB8AC3E}">
        <p14:creationId xmlns:p14="http://schemas.microsoft.com/office/powerpoint/2010/main" val="1423472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FAC1-BF47-0C45-B789-6778F70E608D}"/>
              </a:ext>
            </a:extLst>
          </p:cNvPr>
          <p:cNvSpPr>
            <a:spLocks noGrp="1"/>
          </p:cNvSpPr>
          <p:nvPr>
            <p:ph type="title"/>
          </p:nvPr>
        </p:nvSpPr>
        <p:spPr>
          <a:xfrm>
            <a:off x="1028901" y="327373"/>
            <a:ext cx="10134198" cy="959168"/>
          </a:xfrm>
        </p:spPr>
        <p:txBody>
          <a:bodyPr vert="horz" lIns="91440" tIns="45720" rIns="91440" bIns="45720" rtlCol="0" anchor="t">
            <a:normAutofit/>
          </a:bodyPr>
          <a:lstStyle/>
          <a:p>
            <a:r>
              <a:rPr lang="en-US" sz="4400" spc="800" dirty="0"/>
              <a:t>Kaggle dataset – titanic </a:t>
            </a:r>
          </a:p>
        </p:txBody>
      </p:sp>
      <p:sp>
        <p:nvSpPr>
          <p:cNvPr id="3" name="Content Placeholder 2">
            <a:extLst>
              <a:ext uri="{FF2B5EF4-FFF2-40B4-BE49-F238E27FC236}">
                <a16:creationId xmlns:a16="http://schemas.microsoft.com/office/drawing/2014/main" id="{2DB1A18B-8A70-4A44-AF20-C7A942D4C351}"/>
              </a:ext>
            </a:extLst>
          </p:cNvPr>
          <p:cNvSpPr>
            <a:spLocks noGrp="1"/>
          </p:cNvSpPr>
          <p:nvPr>
            <p:ph idx="1"/>
          </p:nvPr>
        </p:nvSpPr>
        <p:spPr>
          <a:xfrm>
            <a:off x="2073313" y="1259764"/>
            <a:ext cx="8045373" cy="660679"/>
          </a:xfrm>
        </p:spPr>
        <p:txBody>
          <a:bodyPr vert="horz" lIns="91440" tIns="45720" rIns="91440" bIns="45720" rtlCol="0" anchor="t">
            <a:normAutofit/>
          </a:bodyPr>
          <a:lstStyle/>
          <a:p>
            <a:pPr marL="0" indent="0" algn="ctr">
              <a:lnSpc>
                <a:spcPct val="90000"/>
              </a:lnSpc>
              <a:buNone/>
            </a:pPr>
            <a:r>
              <a:rPr lang="en-US" sz="1400" b="1" cap="all" spc="400" dirty="0">
                <a:solidFill>
                  <a:schemeClr val="tx2"/>
                </a:solidFill>
              </a:rPr>
              <a:t>Let's start by reading in the </a:t>
            </a:r>
            <a:r>
              <a:rPr lang="en-US" sz="1400" b="1" cap="all" spc="400" dirty="0" err="1">
                <a:solidFill>
                  <a:schemeClr val="tx2"/>
                </a:solidFill>
              </a:rPr>
              <a:t>titanic_train.csv</a:t>
            </a:r>
            <a:r>
              <a:rPr lang="en-US" sz="1400" b="1" cap="all" spc="400" dirty="0">
                <a:solidFill>
                  <a:schemeClr val="tx2"/>
                </a:solidFill>
              </a:rPr>
              <a:t> file into a pandas </a:t>
            </a:r>
            <a:r>
              <a:rPr lang="en-US" sz="1400" b="1" cap="all" spc="400" dirty="0" err="1">
                <a:solidFill>
                  <a:schemeClr val="tx2"/>
                </a:solidFill>
              </a:rPr>
              <a:t>dataframe</a:t>
            </a:r>
            <a:r>
              <a:rPr lang="en-US" sz="1400" b="1" cap="all" spc="400" dirty="0">
                <a:solidFill>
                  <a:schemeClr val="tx2"/>
                </a:solidFill>
              </a:rPr>
              <a:t>.</a:t>
            </a:r>
          </a:p>
        </p:txBody>
      </p:sp>
      <p:pic>
        <p:nvPicPr>
          <p:cNvPr id="4" name="Picture 3">
            <a:extLst>
              <a:ext uri="{FF2B5EF4-FFF2-40B4-BE49-F238E27FC236}">
                <a16:creationId xmlns:a16="http://schemas.microsoft.com/office/drawing/2014/main" id="{E350CBED-C4E3-6045-AC67-786AE94B6D2E}"/>
              </a:ext>
            </a:extLst>
          </p:cNvPr>
          <p:cNvPicPr>
            <a:picLocks noChangeAspect="1"/>
          </p:cNvPicPr>
          <p:nvPr/>
        </p:nvPicPr>
        <p:blipFill>
          <a:blip r:embed="rId2"/>
          <a:stretch>
            <a:fillRect/>
          </a:stretch>
        </p:blipFill>
        <p:spPr>
          <a:xfrm>
            <a:off x="1270755" y="2662440"/>
            <a:ext cx="9892344" cy="2473086"/>
          </a:xfrm>
          <a:prstGeom prst="rect">
            <a:avLst/>
          </a:prstGeom>
        </p:spPr>
      </p:pic>
    </p:spTree>
    <p:extLst>
      <p:ext uri="{BB962C8B-B14F-4D97-AF65-F5344CB8AC3E}">
        <p14:creationId xmlns:p14="http://schemas.microsoft.com/office/powerpoint/2010/main" val="352536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54B-D855-46F6-B200-6198B237E2A7}"/>
              </a:ext>
            </a:extLst>
          </p:cNvPr>
          <p:cNvSpPr>
            <a:spLocks noGrp="1"/>
          </p:cNvSpPr>
          <p:nvPr>
            <p:ph type="title"/>
          </p:nvPr>
        </p:nvSpPr>
        <p:spPr>
          <a:xfrm>
            <a:off x="1251677" y="645105"/>
            <a:ext cx="4357499" cy="1320855"/>
          </a:xfrm>
        </p:spPr>
        <p:txBody>
          <a:bodyPr>
            <a:normAutofit/>
          </a:bodyPr>
          <a:lstStyle/>
          <a:p>
            <a:r>
              <a:rPr lang="en-US" sz="4100" dirty="0"/>
              <a:t>What is logistic regression?</a:t>
            </a:r>
          </a:p>
        </p:txBody>
      </p:sp>
      <p:sp>
        <p:nvSpPr>
          <p:cNvPr id="8" name="Content Placeholder 2">
            <a:extLst>
              <a:ext uri="{FF2B5EF4-FFF2-40B4-BE49-F238E27FC236}">
                <a16:creationId xmlns:a16="http://schemas.microsoft.com/office/drawing/2014/main" id="{2B8B4042-E814-4D57-9550-8C82FFA8EE65}"/>
              </a:ext>
            </a:extLst>
          </p:cNvPr>
          <p:cNvSpPr>
            <a:spLocks noGrp="1"/>
          </p:cNvSpPr>
          <p:nvPr>
            <p:ph idx="1"/>
          </p:nvPr>
        </p:nvSpPr>
        <p:spPr>
          <a:xfrm>
            <a:off x="1251678" y="2286001"/>
            <a:ext cx="4363595" cy="3593591"/>
          </a:xfrm>
        </p:spPr>
        <p:txBody>
          <a:bodyPr>
            <a:normAutofit/>
          </a:bodyPr>
          <a:lstStyle/>
          <a:p>
            <a:r>
              <a:rPr lang="en-US">
                <a:solidFill>
                  <a:srgbClr val="000000"/>
                </a:solidFill>
              </a:rPr>
              <a:t>Unlike actual regression, </a:t>
            </a:r>
            <a:r>
              <a:rPr lang="en-US" b="1">
                <a:solidFill>
                  <a:srgbClr val="000000"/>
                </a:solidFill>
              </a:rPr>
              <a:t>logistic</a:t>
            </a:r>
            <a:r>
              <a:rPr lang="en-US">
                <a:solidFill>
                  <a:srgbClr val="000000"/>
                </a:solidFill>
              </a:rPr>
              <a:t> regression does not try to predict the value of a numeric variable given a set of inputs. Instead, the output is a </a:t>
            </a:r>
            <a:r>
              <a:rPr lang="en-US" b="1" i="1">
                <a:solidFill>
                  <a:srgbClr val="000000"/>
                </a:solidFill>
              </a:rPr>
              <a:t>probability</a:t>
            </a:r>
            <a:r>
              <a:rPr lang="en-US">
                <a:solidFill>
                  <a:srgbClr val="000000"/>
                </a:solidFill>
              </a:rPr>
              <a:t> that the given input point belongs to a certain class. </a:t>
            </a:r>
          </a:p>
          <a:p>
            <a:r>
              <a:rPr lang="en-US">
                <a:solidFill>
                  <a:srgbClr val="000000"/>
                </a:solidFill>
              </a:rPr>
              <a:t>The output of Logistic Regression always lies in [0, 1].</a:t>
            </a:r>
          </a:p>
        </p:txBody>
      </p:sp>
      <p:pic>
        <p:nvPicPr>
          <p:cNvPr id="7" name="Graphic 6" descr="Head with Gears">
            <a:extLst>
              <a:ext uri="{FF2B5EF4-FFF2-40B4-BE49-F238E27FC236}">
                <a16:creationId xmlns:a16="http://schemas.microsoft.com/office/drawing/2014/main" id="{A1333446-AB96-4DB6-8291-FE2F18845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1093873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9002-4AA6-E04E-A50D-44713426EAFC}"/>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8D734F7B-135B-1C4C-9304-A23829C45E69}"/>
              </a:ext>
            </a:extLst>
          </p:cNvPr>
          <p:cNvSpPr>
            <a:spLocks noGrp="1"/>
          </p:cNvSpPr>
          <p:nvPr>
            <p:ph idx="1"/>
          </p:nvPr>
        </p:nvSpPr>
        <p:spPr>
          <a:xfrm>
            <a:off x="1251678" y="1373408"/>
            <a:ext cx="10178322" cy="3593591"/>
          </a:xfrm>
        </p:spPr>
        <p:txBody>
          <a:bodyPr/>
          <a:lstStyle/>
          <a:p>
            <a:r>
              <a:rPr lang="en-US" dirty="0"/>
              <a:t>We can use seaborn to create a map of missing data within the dataset.</a:t>
            </a:r>
          </a:p>
          <a:p>
            <a:r>
              <a:rPr lang="en-US" dirty="0"/>
              <a:t>What do you notice from this?</a:t>
            </a:r>
          </a:p>
        </p:txBody>
      </p:sp>
      <p:pic>
        <p:nvPicPr>
          <p:cNvPr id="4" name="Picture 3">
            <a:extLst>
              <a:ext uri="{FF2B5EF4-FFF2-40B4-BE49-F238E27FC236}">
                <a16:creationId xmlns:a16="http://schemas.microsoft.com/office/drawing/2014/main" id="{35F16349-4ED3-2D48-A21D-5016EBE28DB8}"/>
              </a:ext>
            </a:extLst>
          </p:cNvPr>
          <p:cNvPicPr>
            <a:picLocks noChangeAspect="1"/>
          </p:cNvPicPr>
          <p:nvPr/>
        </p:nvPicPr>
        <p:blipFill>
          <a:blip r:embed="rId2"/>
          <a:stretch>
            <a:fillRect/>
          </a:stretch>
        </p:blipFill>
        <p:spPr>
          <a:xfrm>
            <a:off x="3028949" y="2376505"/>
            <a:ext cx="6732675" cy="4099109"/>
          </a:xfrm>
          <a:prstGeom prst="rect">
            <a:avLst/>
          </a:prstGeom>
        </p:spPr>
      </p:pic>
    </p:spTree>
    <p:extLst>
      <p:ext uri="{BB962C8B-B14F-4D97-AF65-F5344CB8AC3E}">
        <p14:creationId xmlns:p14="http://schemas.microsoft.com/office/powerpoint/2010/main" val="4093544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49002-4AA6-E04E-A50D-44713426EAFC}"/>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8D734F7B-135B-1C4C-9304-A23829C45E69}"/>
              </a:ext>
            </a:extLst>
          </p:cNvPr>
          <p:cNvSpPr>
            <a:spLocks noGrp="1"/>
          </p:cNvSpPr>
          <p:nvPr>
            <p:ph idx="1"/>
          </p:nvPr>
        </p:nvSpPr>
        <p:spPr>
          <a:xfrm>
            <a:off x="1251678" y="1373408"/>
            <a:ext cx="10178322" cy="3593591"/>
          </a:xfrm>
        </p:spPr>
        <p:txBody>
          <a:bodyPr/>
          <a:lstStyle/>
          <a:p>
            <a:r>
              <a:rPr lang="en-US" dirty="0"/>
              <a:t>Roughly 20 percent of the Age data is missing. The proportion of Age missing is likely small enough for reasonable replacement with some form of imputation. </a:t>
            </a:r>
          </a:p>
          <a:p>
            <a:r>
              <a:rPr lang="en-US" dirty="0"/>
              <a:t>Cabin column - looks like we are just missing too much of that data to do something useful with at a basic level. </a:t>
            </a:r>
          </a:p>
        </p:txBody>
      </p:sp>
      <p:pic>
        <p:nvPicPr>
          <p:cNvPr id="4" name="Picture 3">
            <a:extLst>
              <a:ext uri="{FF2B5EF4-FFF2-40B4-BE49-F238E27FC236}">
                <a16:creationId xmlns:a16="http://schemas.microsoft.com/office/drawing/2014/main" id="{35F16349-4ED3-2D48-A21D-5016EBE28DB8}"/>
              </a:ext>
            </a:extLst>
          </p:cNvPr>
          <p:cNvPicPr>
            <a:picLocks noChangeAspect="1"/>
          </p:cNvPicPr>
          <p:nvPr/>
        </p:nvPicPr>
        <p:blipFill>
          <a:blip r:embed="rId2"/>
          <a:stretch>
            <a:fillRect/>
          </a:stretch>
        </p:blipFill>
        <p:spPr>
          <a:xfrm>
            <a:off x="3174185" y="2917791"/>
            <a:ext cx="5843629" cy="3557824"/>
          </a:xfrm>
          <a:prstGeom prst="rect">
            <a:avLst/>
          </a:prstGeom>
        </p:spPr>
      </p:pic>
    </p:spTree>
    <p:extLst>
      <p:ext uri="{BB962C8B-B14F-4D97-AF65-F5344CB8AC3E}">
        <p14:creationId xmlns:p14="http://schemas.microsoft.com/office/powerpoint/2010/main" val="274754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0A97-8800-BB48-9405-028463ECB770}"/>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6E85F26D-5FA3-D542-93CD-0C67A04110AE}"/>
              </a:ext>
            </a:extLst>
          </p:cNvPr>
          <p:cNvSpPr>
            <a:spLocks noGrp="1"/>
          </p:cNvSpPr>
          <p:nvPr>
            <p:ph idx="1"/>
          </p:nvPr>
        </p:nvSpPr>
        <p:spPr>
          <a:xfrm>
            <a:off x="1251678" y="1389893"/>
            <a:ext cx="10178322" cy="3593591"/>
          </a:xfrm>
        </p:spPr>
        <p:txBody>
          <a:bodyPr/>
          <a:lstStyle/>
          <a:p>
            <a:r>
              <a:rPr lang="en-US" dirty="0"/>
              <a:t>We can see that, based on the graph chart – more people were likely to …</a:t>
            </a:r>
          </a:p>
        </p:txBody>
      </p:sp>
      <p:pic>
        <p:nvPicPr>
          <p:cNvPr id="4" name="Picture 3">
            <a:extLst>
              <a:ext uri="{FF2B5EF4-FFF2-40B4-BE49-F238E27FC236}">
                <a16:creationId xmlns:a16="http://schemas.microsoft.com/office/drawing/2014/main" id="{062A7E35-5555-DA4D-9592-1636396C6CCE}"/>
              </a:ext>
            </a:extLst>
          </p:cNvPr>
          <p:cNvPicPr>
            <a:picLocks noChangeAspect="1"/>
          </p:cNvPicPr>
          <p:nvPr/>
        </p:nvPicPr>
        <p:blipFill>
          <a:blip r:embed="rId2"/>
          <a:stretch>
            <a:fillRect/>
          </a:stretch>
        </p:blipFill>
        <p:spPr>
          <a:xfrm>
            <a:off x="2857500" y="1971775"/>
            <a:ext cx="6516257" cy="4545927"/>
          </a:xfrm>
          <a:prstGeom prst="rect">
            <a:avLst/>
          </a:prstGeom>
        </p:spPr>
      </p:pic>
    </p:spTree>
    <p:extLst>
      <p:ext uri="{BB962C8B-B14F-4D97-AF65-F5344CB8AC3E}">
        <p14:creationId xmlns:p14="http://schemas.microsoft.com/office/powerpoint/2010/main" val="754459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FA1E-1438-C848-84BA-80BFC18385BD}"/>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4105BA47-5F78-784A-BEA3-BAEA16EBFD63}"/>
              </a:ext>
            </a:extLst>
          </p:cNvPr>
          <p:cNvSpPr>
            <a:spLocks noGrp="1"/>
          </p:cNvSpPr>
          <p:nvPr>
            <p:ph idx="1"/>
          </p:nvPr>
        </p:nvSpPr>
        <p:spPr>
          <a:xfrm>
            <a:off x="1251678" y="1389893"/>
            <a:ext cx="10178322" cy="3593591"/>
          </a:xfrm>
        </p:spPr>
        <p:txBody>
          <a:bodyPr/>
          <a:lstStyle/>
          <a:p>
            <a:r>
              <a:rPr lang="en-US" dirty="0"/>
              <a:t>How did gender play a role in survival?</a:t>
            </a:r>
          </a:p>
        </p:txBody>
      </p:sp>
      <p:pic>
        <p:nvPicPr>
          <p:cNvPr id="4" name="Picture 3">
            <a:extLst>
              <a:ext uri="{FF2B5EF4-FFF2-40B4-BE49-F238E27FC236}">
                <a16:creationId xmlns:a16="http://schemas.microsoft.com/office/drawing/2014/main" id="{21F23E88-0754-7E40-96D2-64742395F7B8}"/>
              </a:ext>
            </a:extLst>
          </p:cNvPr>
          <p:cNvPicPr>
            <a:picLocks noChangeAspect="1"/>
          </p:cNvPicPr>
          <p:nvPr/>
        </p:nvPicPr>
        <p:blipFill>
          <a:blip r:embed="rId2"/>
          <a:stretch>
            <a:fillRect/>
          </a:stretch>
        </p:blipFill>
        <p:spPr>
          <a:xfrm>
            <a:off x="2930095" y="1971938"/>
            <a:ext cx="6821487" cy="4336602"/>
          </a:xfrm>
          <a:prstGeom prst="rect">
            <a:avLst/>
          </a:prstGeom>
        </p:spPr>
      </p:pic>
    </p:spTree>
    <p:extLst>
      <p:ext uri="{BB962C8B-B14F-4D97-AF65-F5344CB8AC3E}">
        <p14:creationId xmlns:p14="http://schemas.microsoft.com/office/powerpoint/2010/main" val="15733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5133-F5F2-CC45-8075-8FFE89A90A75}"/>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057961C6-4F6D-4446-B973-F75CF7F5BBE7}"/>
              </a:ext>
            </a:extLst>
          </p:cNvPr>
          <p:cNvSpPr>
            <a:spLocks noGrp="1"/>
          </p:cNvSpPr>
          <p:nvPr>
            <p:ph idx="1"/>
          </p:nvPr>
        </p:nvSpPr>
        <p:spPr>
          <a:xfrm>
            <a:off x="1251678" y="1632204"/>
            <a:ext cx="10178322" cy="3593591"/>
          </a:xfrm>
        </p:spPr>
        <p:txBody>
          <a:bodyPr/>
          <a:lstStyle/>
          <a:p>
            <a:r>
              <a:rPr lang="en-US" dirty="0"/>
              <a:t>Class?</a:t>
            </a:r>
          </a:p>
        </p:txBody>
      </p:sp>
      <p:pic>
        <p:nvPicPr>
          <p:cNvPr id="4" name="Picture 3">
            <a:extLst>
              <a:ext uri="{FF2B5EF4-FFF2-40B4-BE49-F238E27FC236}">
                <a16:creationId xmlns:a16="http://schemas.microsoft.com/office/drawing/2014/main" id="{596C1F9D-4625-AE48-83CF-80842A4BAFA8}"/>
              </a:ext>
            </a:extLst>
          </p:cNvPr>
          <p:cNvPicPr>
            <a:picLocks noChangeAspect="1"/>
          </p:cNvPicPr>
          <p:nvPr/>
        </p:nvPicPr>
        <p:blipFill>
          <a:blip r:embed="rId2"/>
          <a:stretch>
            <a:fillRect/>
          </a:stretch>
        </p:blipFill>
        <p:spPr>
          <a:xfrm>
            <a:off x="2449876" y="1527969"/>
            <a:ext cx="7781925" cy="4459167"/>
          </a:xfrm>
          <a:prstGeom prst="rect">
            <a:avLst/>
          </a:prstGeom>
        </p:spPr>
      </p:pic>
    </p:spTree>
    <p:extLst>
      <p:ext uri="{BB962C8B-B14F-4D97-AF65-F5344CB8AC3E}">
        <p14:creationId xmlns:p14="http://schemas.microsoft.com/office/powerpoint/2010/main" val="2912656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188B-43EA-8A4C-BF39-3A7C03853900}"/>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0DE8DCE9-BE92-3C4B-B73E-768BF8944245}"/>
              </a:ext>
            </a:extLst>
          </p:cNvPr>
          <p:cNvSpPr>
            <a:spLocks noGrp="1"/>
          </p:cNvSpPr>
          <p:nvPr>
            <p:ph idx="1"/>
          </p:nvPr>
        </p:nvSpPr>
        <p:spPr>
          <a:xfrm>
            <a:off x="1251678" y="1343950"/>
            <a:ext cx="10178322" cy="3593591"/>
          </a:xfrm>
        </p:spPr>
        <p:txBody>
          <a:bodyPr/>
          <a:lstStyle/>
          <a:p>
            <a:r>
              <a:rPr lang="en-US" dirty="0"/>
              <a:t>Age?</a:t>
            </a:r>
          </a:p>
        </p:txBody>
      </p:sp>
      <p:pic>
        <p:nvPicPr>
          <p:cNvPr id="4" name="Picture 3">
            <a:extLst>
              <a:ext uri="{FF2B5EF4-FFF2-40B4-BE49-F238E27FC236}">
                <a16:creationId xmlns:a16="http://schemas.microsoft.com/office/drawing/2014/main" id="{67DCEEF2-DA66-C448-9D50-71B842B3A079}"/>
              </a:ext>
            </a:extLst>
          </p:cNvPr>
          <p:cNvPicPr>
            <a:picLocks noChangeAspect="1"/>
          </p:cNvPicPr>
          <p:nvPr/>
        </p:nvPicPr>
        <p:blipFill>
          <a:blip r:embed="rId2"/>
          <a:stretch>
            <a:fillRect/>
          </a:stretch>
        </p:blipFill>
        <p:spPr>
          <a:xfrm>
            <a:off x="2524489" y="1773238"/>
            <a:ext cx="7632700" cy="4368800"/>
          </a:xfrm>
          <a:prstGeom prst="rect">
            <a:avLst/>
          </a:prstGeom>
        </p:spPr>
      </p:pic>
    </p:spTree>
    <p:extLst>
      <p:ext uri="{BB962C8B-B14F-4D97-AF65-F5344CB8AC3E}">
        <p14:creationId xmlns:p14="http://schemas.microsoft.com/office/powerpoint/2010/main" val="1094381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A7DC-CAA1-364B-9F6C-0947633F3275}"/>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3764F450-73A6-7C4A-8BB0-37CD9BA1B502}"/>
              </a:ext>
            </a:extLst>
          </p:cNvPr>
          <p:cNvSpPr>
            <a:spLocks noGrp="1"/>
          </p:cNvSpPr>
          <p:nvPr>
            <p:ph idx="1"/>
          </p:nvPr>
        </p:nvSpPr>
        <p:spPr>
          <a:xfrm>
            <a:off x="1251678" y="1541278"/>
            <a:ext cx="10178322" cy="3593591"/>
          </a:xfrm>
        </p:spPr>
        <p:txBody>
          <a:bodyPr/>
          <a:lstStyle/>
          <a:p>
            <a:r>
              <a:rPr lang="en-US" dirty="0"/>
              <a:t>Siblings</a:t>
            </a:r>
          </a:p>
        </p:txBody>
      </p:sp>
      <p:pic>
        <p:nvPicPr>
          <p:cNvPr id="4" name="Picture 3">
            <a:extLst>
              <a:ext uri="{FF2B5EF4-FFF2-40B4-BE49-F238E27FC236}">
                <a16:creationId xmlns:a16="http://schemas.microsoft.com/office/drawing/2014/main" id="{6BDE05EE-8EF0-D74A-BEFB-4235645955EB}"/>
              </a:ext>
            </a:extLst>
          </p:cNvPr>
          <p:cNvPicPr>
            <a:picLocks noChangeAspect="1"/>
          </p:cNvPicPr>
          <p:nvPr/>
        </p:nvPicPr>
        <p:blipFill>
          <a:blip r:embed="rId2"/>
          <a:stretch>
            <a:fillRect/>
          </a:stretch>
        </p:blipFill>
        <p:spPr>
          <a:xfrm>
            <a:off x="3016250" y="1496584"/>
            <a:ext cx="6656388" cy="4680058"/>
          </a:xfrm>
          <a:prstGeom prst="rect">
            <a:avLst/>
          </a:prstGeom>
        </p:spPr>
      </p:pic>
    </p:spTree>
    <p:extLst>
      <p:ext uri="{BB962C8B-B14F-4D97-AF65-F5344CB8AC3E}">
        <p14:creationId xmlns:p14="http://schemas.microsoft.com/office/powerpoint/2010/main" val="4025405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8D0D-B8C5-8847-A7BE-BCCB0E4C5E91}"/>
              </a:ext>
            </a:extLst>
          </p:cNvPr>
          <p:cNvSpPr>
            <a:spLocks noGrp="1"/>
          </p:cNvSpPr>
          <p:nvPr>
            <p:ph type="title"/>
          </p:nvPr>
        </p:nvSpPr>
        <p:spPr>
          <a:xfrm>
            <a:off x="1123090" y="136202"/>
            <a:ext cx="10178322" cy="1492132"/>
          </a:xfrm>
        </p:spPr>
        <p:txBody>
          <a:bodyPr/>
          <a:lstStyle/>
          <a:p>
            <a:r>
              <a:rPr lang="en-US" dirty="0"/>
              <a:t>Data cleaning</a:t>
            </a:r>
          </a:p>
        </p:txBody>
      </p:sp>
      <p:sp>
        <p:nvSpPr>
          <p:cNvPr id="3" name="Content Placeholder 2">
            <a:extLst>
              <a:ext uri="{FF2B5EF4-FFF2-40B4-BE49-F238E27FC236}">
                <a16:creationId xmlns:a16="http://schemas.microsoft.com/office/drawing/2014/main" id="{38FEA7B6-D9AA-E047-8A1D-8C5A1749E1E2}"/>
              </a:ext>
            </a:extLst>
          </p:cNvPr>
          <p:cNvSpPr>
            <a:spLocks noGrp="1"/>
          </p:cNvSpPr>
          <p:nvPr>
            <p:ph idx="1"/>
          </p:nvPr>
        </p:nvSpPr>
        <p:spPr>
          <a:xfrm>
            <a:off x="1251678" y="1025143"/>
            <a:ext cx="10178322" cy="3593591"/>
          </a:xfrm>
        </p:spPr>
        <p:txBody>
          <a:bodyPr/>
          <a:lstStyle/>
          <a:p>
            <a:r>
              <a:rPr lang="en-US" dirty="0"/>
              <a:t>Remember earlier we had some missing data …</a:t>
            </a:r>
          </a:p>
          <a:p>
            <a:r>
              <a:rPr lang="en-US" dirty="0"/>
              <a:t>We want to fill in missing age data instead of just dropping the missing age data rows. One way to do this is by filling in the mean age of all the passengers (imputation).</a:t>
            </a:r>
          </a:p>
          <a:p>
            <a:r>
              <a:rPr lang="en-US" dirty="0"/>
              <a:t>However we can be smarter about this and check the average age by passenger class. For example:</a:t>
            </a:r>
          </a:p>
          <a:p>
            <a:endParaRPr lang="en-US" dirty="0"/>
          </a:p>
          <a:p>
            <a:endParaRPr lang="en-US" dirty="0"/>
          </a:p>
        </p:txBody>
      </p:sp>
      <p:pic>
        <p:nvPicPr>
          <p:cNvPr id="4" name="Picture 3">
            <a:extLst>
              <a:ext uri="{FF2B5EF4-FFF2-40B4-BE49-F238E27FC236}">
                <a16:creationId xmlns:a16="http://schemas.microsoft.com/office/drawing/2014/main" id="{CD39E936-C67E-4D49-844F-23F7CC1C2717}"/>
              </a:ext>
            </a:extLst>
          </p:cNvPr>
          <p:cNvPicPr>
            <a:picLocks noChangeAspect="1"/>
          </p:cNvPicPr>
          <p:nvPr/>
        </p:nvPicPr>
        <p:blipFill>
          <a:blip r:embed="rId2"/>
          <a:stretch>
            <a:fillRect/>
          </a:stretch>
        </p:blipFill>
        <p:spPr>
          <a:xfrm>
            <a:off x="3384443" y="2786063"/>
            <a:ext cx="5642519" cy="3935735"/>
          </a:xfrm>
          <a:prstGeom prst="rect">
            <a:avLst/>
          </a:prstGeom>
        </p:spPr>
      </p:pic>
    </p:spTree>
    <p:extLst>
      <p:ext uri="{BB962C8B-B14F-4D97-AF65-F5344CB8AC3E}">
        <p14:creationId xmlns:p14="http://schemas.microsoft.com/office/powerpoint/2010/main" val="2657149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8D0D-B8C5-8847-A7BE-BCCB0E4C5E91}"/>
              </a:ext>
            </a:extLst>
          </p:cNvPr>
          <p:cNvSpPr>
            <a:spLocks noGrp="1"/>
          </p:cNvSpPr>
          <p:nvPr>
            <p:ph type="title"/>
          </p:nvPr>
        </p:nvSpPr>
        <p:spPr>
          <a:xfrm>
            <a:off x="1123090" y="136202"/>
            <a:ext cx="10178322" cy="1492132"/>
          </a:xfrm>
        </p:spPr>
        <p:txBody>
          <a:bodyPr/>
          <a:lstStyle/>
          <a:p>
            <a:r>
              <a:rPr lang="en-US" dirty="0"/>
              <a:t>Data cleaning</a:t>
            </a:r>
          </a:p>
        </p:txBody>
      </p:sp>
      <p:sp>
        <p:nvSpPr>
          <p:cNvPr id="3" name="Content Placeholder 2">
            <a:extLst>
              <a:ext uri="{FF2B5EF4-FFF2-40B4-BE49-F238E27FC236}">
                <a16:creationId xmlns:a16="http://schemas.microsoft.com/office/drawing/2014/main" id="{38FEA7B6-D9AA-E047-8A1D-8C5A1749E1E2}"/>
              </a:ext>
            </a:extLst>
          </p:cNvPr>
          <p:cNvSpPr>
            <a:spLocks noGrp="1"/>
          </p:cNvSpPr>
          <p:nvPr>
            <p:ph idx="1"/>
          </p:nvPr>
        </p:nvSpPr>
        <p:spPr>
          <a:xfrm>
            <a:off x="1251678" y="910843"/>
            <a:ext cx="10178322" cy="3593591"/>
          </a:xfrm>
        </p:spPr>
        <p:txBody>
          <a:bodyPr/>
          <a:lstStyle/>
          <a:p>
            <a:r>
              <a:rPr lang="en-US" dirty="0"/>
              <a:t>However we can be smarter about this and check the average age by passenger class. For example:</a:t>
            </a:r>
          </a:p>
          <a:p>
            <a:r>
              <a:rPr lang="en-US" dirty="0"/>
              <a:t>We can see the wealthier passengers in the higher classes tend to be older, which makes sense. We'll use these average age values to impute based on </a:t>
            </a:r>
            <a:r>
              <a:rPr lang="en-US" dirty="0" err="1"/>
              <a:t>Pclass</a:t>
            </a:r>
            <a:r>
              <a:rPr lang="en-US" dirty="0"/>
              <a:t> for Age.</a:t>
            </a:r>
          </a:p>
          <a:p>
            <a:endParaRPr lang="en-US" dirty="0"/>
          </a:p>
          <a:p>
            <a:endParaRPr lang="en-US" dirty="0"/>
          </a:p>
        </p:txBody>
      </p:sp>
      <p:pic>
        <p:nvPicPr>
          <p:cNvPr id="4" name="Picture 3">
            <a:extLst>
              <a:ext uri="{FF2B5EF4-FFF2-40B4-BE49-F238E27FC236}">
                <a16:creationId xmlns:a16="http://schemas.microsoft.com/office/drawing/2014/main" id="{CD39E936-C67E-4D49-844F-23F7CC1C2717}"/>
              </a:ext>
            </a:extLst>
          </p:cNvPr>
          <p:cNvPicPr>
            <a:picLocks noChangeAspect="1"/>
          </p:cNvPicPr>
          <p:nvPr/>
        </p:nvPicPr>
        <p:blipFill>
          <a:blip r:embed="rId2"/>
          <a:stretch>
            <a:fillRect/>
          </a:stretch>
        </p:blipFill>
        <p:spPr>
          <a:xfrm>
            <a:off x="3202316" y="2486050"/>
            <a:ext cx="5787367" cy="4036768"/>
          </a:xfrm>
          <a:prstGeom prst="rect">
            <a:avLst/>
          </a:prstGeom>
        </p:spPr>
      </p:pic>
    </p:spTree>
    <p:extLst>
      <p:ext uri="{BB962C8B-B14F-4D97-AF65-F5344CB8AC3E}">
        <p14:creationId xmlns:p14="http://schemas.microsoft.com/office/powerpoint/2010/main" val="4288614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A16-7BE7-E849-8EE6-81776520859B}"/>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626B4AB4-FBDB-4B4C-A87E-273F1B8B80C5}"/>
              </a:ext>
            </a:extLst>
          </p:cNvPr>
          <p:cNvSpPr>
            <a:spLocks noGrp="1"/>
          </p:cNvSpPr>
          <p:nvPr>
            <p:ph idx="1"/>
          </p:nvPr>
        </p:nvSpPr>
        <p:spPr>
          <a:xfrm>
            <a:off x="1251678" y="1514476"/>
            <a:ext cx="10178322" cy="3593591"/>
          </a:xfrm>
        </p:spPr>
        <p:txBody>
          <a:bodyPr/>
          <a:lstStyle/>
          <a:p>
            <a:r>
              <a:rPr lang="en-US" dirty="0"/>
              <a:t>Lets go through this code</a:t>
            </a:r>
          </a:p>
        </p:txBody>
      </p:sp>
      <p:pic>
        <p:nvPicPr>
          <p:cNvPr id="4" name="Picture 3">
            <a:extLst>
              <a:ext uri="{FF2B5EF4-FFF2-40B4-BE49-F238E27FC236}">
                <a16:creationId xmlns:a16="http://schemas.microsoft.com/office/drawing/2014/main" id="{AEDEFC04-EFE2-0644-BA87-22BBBAC01A7D}"/>
              </a:ext>
            </a:extLst>
          </p:cNvPr>
          <p:cNvPicPr>
            <a:picLocks noChangeAspect="1"/>
          </p:cNvPicPr>
          <p:nvPr/>
        </p:nvPicPr>
        <p:blipFill>
          <a:blip r:embed="rId2"/>
          <a:stretch>
            <a:fillRect/>
          </a:stretch>
        </p:blipFill>
        <p:spPr>
          <a:xfrm>
            <a:off x="4517595" y="1379180"/>
            <a:ext cx="3646488" cy="4453497"/>
          </a:xfrm>
          <a:prstGeom prst="rect">
            <a:avLst/>
          </a:prstGeom>
        </p:spPr>
      </p:pic>
      <p:pic>
        <p:nvPicPr>
          <p:cNvPr id="6" name="Picture 5">
            <a:extLst>
              <a:ext uri="{FF2B5EF4-FFF2-40B4-BE49-F238E27FC236}">
                <a16:creationId xmlns:a16="http://schemas.microsoft.com/office/drawing/2014/main" id="{F646B192-5C99-4E46-85AE-A76F09D953D0}"/>
              </a:ext>
            </a:extLst>
          </p:cNvPr>
          <p:cNvPicPr>
            <a:picLocks noChangeAspect="1"/>
          </p:cNvPicPr>
          <p:nvPr/>
        </p:nvPicPr>
        <p:blipFill>
          <a:blip r:embed="rId3"/>
          <a:stretch>
            <a:fillRect/>
          </a:stretch>
        </p:blipFill>
        <p:spPr>
          <a:xfrm>
            <a:off x="1251678" y="6004482"/>
            <a:ext cx="6934200" cy="381000"/>
          </a:xfrm>
          <a:prstGeom prst="rect">
            <a:avLst/>
          </a:prstGeom>
        </p:spPr>
      </p:pic>
    </p:spTree>
    <p:extLst>
      <p:ext uri="{BB962C8B-B14F-4D97-AF65-F5344CB8AC3E}">
        <p14:creationId xmlns:p14="http://schemas.microsoft.com/office/powerpoint/2010/main" val="338026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2362-7C62-4F9A-B43B-EB23D6AFE356}"/>
              </a:ext>
            </a:extLst>
          </p:cNvPr>
          <p:cNvSpPr>
            <a:spLocks noGrp="1"/>
          </p:cNvSpPr>
          <p:nvPr>
            <p:ph type="title"/>
          </p:nvPr>
        </p:nvSpPr>
        <p:spPr>
          <a:xfrm>
            <a:off x="761996" y="382385"/>
            <a:ext cx="10668004" cy="1113295"/>
          </a:xfrm>
        </p:spPr>
        <p:txBody>
          <a:bodyPr anchor="b">
            <a:normAutofit/>
          </a:bodyPr>
          <a:lstStyle/>
          <a:p>
            <a:pPr algn="ctr"/>
            <a:r>
              <a:rPr lang="en-US" dirty="0"/>
              <a:t>What is logistic regression?</a:t>
            </a:r>
          </a:p>
        </p:txBody>
      </p:sp>
      <p:sp>
        <p:nvSpPr>
          <p:cNvPr id="3" name="Content Placeholder 2">
            <a:extLst>
              <a:ext uri="{FF2B5EF4-FFF2-40B4-BE49-F238E27FC236}">
                <a16:creationId xmlns:a16="http://schemas.microsoft.com/office/drawing/2014/main" id="{7B4A01BD-DE49-469F-BDAC-7D239895C54B}"/>
              </a:ext>
            </a:extLst>
          </p:cNvPr>
          <p:cNvSpPr>
            <a:spLocks noGrp="1"/>
          </p:cNvSpPr>
          <p:nvPr>
            <p:ph idx="1"/>
          </p:nvPr>
        </p:nvSpPr>
        <p:spPr>
          <a:xfrm>
            <a:off x="761996" y="1785257"/>
            <a:ext cx="10668004" cy="3440539"/>
          </a:xfrm>
        </p:spPr>
        <p:txBody>
          <a:bodyPr>
            <a:normAutofit/>
          </a:bodyPr>
          <a:lstStyle/>
          <a:p>
            <a:r>
              <a:rPr lang="en-US" sz="2400" dirty="0"/>
              <a:t>Logistic Regression is used as a method for Classification.</a:t>
            </a:r>
          </a:p>
          <a:p>
            <a:pPr lvl="1"/>
            <a:r>
              <a:rPr lang="en-US" sz="2400" dirty="0"/>
              <a:t>Some examples of classification problems include:</a:t>
            </a:r>
          </a:p>
          <a:p>
            <a:pPr lvl="2"/>
            <a:r>
              <a:rPr lang="en-US" sz="2400" dirty="0"/>
              <a:t>Spam vs not spam</a:t>
            </a:r>
          </a:p>
          <a:p>
            <a:pPr lvl="2"/>
            <a:r>
              <a:rPr lang="en-US" sz="2400" dirty="0"/>
              <a:t>Has disease or not</a:t>
            </a:r>
          </a:p>
          <a:p>
            <a:pPr lvl="2"/>
            <a:r>
              <a:rPr lang="en-US" sz="2400" dirty="0"/>
              <a:t>Customer participation</a:t>
            </a:r>
          </a:p>
          <a:p>
            <a:pPr lvl="1"/>
            <a:r>
              <a:rPr lang="en-US" sz="2400" dirty="0"/>
              <a:t>These are examples of a </a:t>
            </a:r>
            <a:r>
              <a:rPr lang="en-US" sz="2400" b="1" dirty="0"/>
              <a:t>binary</a:t>
            </a:r>
            <a:r>
              <a:rPr lang="en-US" sz="2400" dirty="0"/>
              <a:t> classification</a:t>
            </a:r>
          </a:p>
        </p:txBody>
      </p:sp>
    </p:spTree>
    <p:extLst>
      <p:ext uri="{BB962C8B-B14F-4D97-AF65-F5344CB8AC3E}">
        <p14:creationId xmlns:p14="http://schemas.microsoft.com/office/powerpoint/2010/main" val="3874215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936D-9538-C34E-A03F-F9664865C8BE}"/>
              </a:ext>
            </a:extLst>
          </p:cNvPr>
          <p:cNvSpPr>
            <a:spLocks noGrp="1"/>
          </p:cNvSpPr>
          <p:nvPr>
            <p:ph type="title"/>
          </p:nvPr>
        </p:nvSpPr>
        <p:spPr/>
        <p:txBody>
          <a:bodyPr/>
          <a:lstStyle/>
          <a:p>
            <a:r>
              <a:rPr lang="en-US" dirty="0"/>
              <a:t>Data cleaning</a:t>
            </a:r>
          </a:p>
        </p:txBody>
      </p:sp>
      <p:sp>
        <p:nvSpPr>
          <p:cNvPr id="3" name="Content Placeholder 2">
            <a:extLst>
              <a:ext uri="{FF2B5EF4-FFF2-40B4-BE49-F238E27FC236}">
                <a16:creationId xmlns:a16="http://schemas.microsoft.com/office/drawing/2014/main" id="{91EE4AF6-0E3A-0F40-A1E4-967667FCC751}"/>
              </a:ext>
            </a:extLst>
          </p:cNvPr>
          <p:cNvSpPr>
            <a:spLocks noGrp="1"/>
          </p:cNvSpPr>
          <p:nvPr>
            <p:ph idx="1"/>
          </p:nvPr>
        </p:nvSpPr>
        <p:spPr>
          <a:xfrm>
            <a:off x="1251678" y="1261305"/>
            <a:ext cx="10178322" cy="3593591"/>
          </a:xfrm>
        </p:spPr>
        <p:txBody>
          <a:bodyPr/>
          <a:lstStyle/>
          <a:p>
            <a:r>
              <a:rPr lang="en-US" dirty="0"/>
              <a:t>Lets see our NA values again</a:t>
            </a:r>
          </a:p>
          <a:p>
            <a:r>
              <a:rPr lang="en-US" dirty="0"/>
              <a:t>Lets drop the cabin and other NAs</a:t>
            </a:r>
          </a:p>
        </p:txBody>
      </p:sp>
      <p:pic>
        <p:nvPicPr>
          <p:cNvPr id="5" name="Picture 4">
            <a:extLst>
              <a:ext uri="{FF2B5EF4-FFF2-40B4-BE49-F238E27FC236}">
                <a16:creationId xmlns:a16="http://schemas.microsoft.com/office/drawing/2014/main" id="{91BEEAD6-70C3-294E-B4F7-A25A608EC76F}"/>
              </a:ext>
            </a:extLst>
          </p:cNvPr>
          <p:cNvPicPr>
            <a:picLocks noChangeAspect="1"/>
          </p:cNvPicPr>
          <p:nvPr/>
        </p:nvPicPr>
        <p:blipFill>
          <a:blip r:embed="rId2"/>
          <a:stretch>
            <a:fillRect/>
          </a:stretch>
        </p:blipFill>
        <p:spPr>
          <a:xfrm>
            <a:off x="2734570" y="2315505"/>
            <a:ext cx="6722859" cy="4018387"/>
          </a:xfrm>
          <a:prstGeom prst="rect">
            <a:avLst/>
          </a:prstGeom>
        </p:spPr>
      </p:pic>
    </p:spTree>
    <p:extLst>
      <p:ext uri="{BB962C8B-B14F-4D97-AF65-F5344CB8AC3E}">
        <p14:creationId xmlns:p14="http://schemas.microsoft.com/office/powerpoint/2010/main" val="953798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600E-60A1-B743-BDF2-C03496C52BDB}"/>
              </a:ext>
            </a:extLst>
          </p:cNvPr>
          <p:cNvSpPr>
            <a:spLocks noGrp="1"/>
          </p:cNvSpPr>
          <p:nvPr>
            <p:ph type="title"/>
          </p:nvPr>
        </p:nvSpPr>
        <p:spPr/>
        <p:txBody>
          <a:bodyPr/>
          <a:lstStyle/>
          <a:p>
            <a:r>
              <a:rPr lang="en-US" dirty="0"/>
              <a:t>Data cleaning</a:t>
            </a:r>
          </a:p>
        </p:txBody>
      </p:sp>
      <p:pic>
        <p:nvPicPr>
          <p:cNvPr id="4" name="Content Placeholder 3">
            <a:extLst>
              <a:ext uri="{FF2B5EF4-FFF2-40B4-BE49-F238E27FC236}">
                <a16:creationId xmlns:a16="http://schemas.microsoft.com/office/drawing/2014/main" id="{D6AB4DAB-00CB-794D-AFED-278C7D99C6F4}"/>
              </a:ext>
            </a:extLst>
          </p:cNvPr>
          <p:cNvPicPr>
            <a:picLocks noGrp="1" noChangeAspect="1"/>
          </p:cNvPicPr>
          <p:nvPr>
            <p:ph idx="1"/>
          </p:nvPr>
        </p:nvPicPr>
        <p:blipFill>
          <a:blip r:embed="rId2"/>
          <a:stretch>
            <a:fillRect/>
          </a:stretch>
        </p:blipFill>
        <p:spPr>
          <a:xfrm>
            <a:off x="1487488" y="1934520"/>
            <a:ext cx="5166398" cy="411483"/>
          </a:xfrm>
          <a:prstGeom prst="rect">
            <a:avLst/>
          </a:prstGeom>
        </p:spPr>
      </p:pic>
      <p:pic>
        <p:nvPicPr>
          <p:cNvPr id="5" name="Picture 4">
            <a:extLst>
              <a:ext uri="{FF2B5EF4-FFF2-40B4-BE49-F238E27FC236}">
                <a16:creationId xmlns:a16="http://schemas.microsoft.com/office/drawing/2014/main" id="{2094DD28-5F0F-BC42-B5FD-FC9312FDFAFB}"/>
              </a:ext>
            </a:extLst>
          </p:cNvPr>
          <p:cNvPicPr>
            <a:picLocks noChangeAspect="1"/>
          </p:cNvPicPr>
          <p:nvPr/>
        </p:nvPicPr>
        <p:blipFill>
          <a:blip r:embed="rId3"/>
          <a:stretch>
            <a:fillRect/>
          </a:stretch>
        </p:blipFill>
        <p:spPr>
          <a:xfrm>
            <a:off x="1487488" y="2579366"/>
            <a:ext cx="3531166" cy="458593"/>
          </a:xfrm>
          <a:prstGeom prst="rect">
            <a:avLst/>
          </a:prstGeom>
        </p:spPr>
      </p:pic>
    </p:spTree>
    <p:extLst>
      <p:ext uri="{BB962C8B-B14F-4D97-AF65-F5344CB8AC3E}">
        <p14:creationId xmlns:p14="http://schemas.microsoft.com/office/powerpoint/2010/main" val="3827163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3044-E4BA-FF4B-8965-82D4DC65D587}"/>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5B09FBD5-9DD4-AD4C-BA18-02489DBA3F77}"/>
              </a:ext>
            </a:extLst>
          </p:cNvPr>
          <p:cNvSpPr>
            <a:spLocks noGrp="1"/>
          </p:cNvSpPr>
          <p:nvPr>
            <p:ph idx="1"/>
          </p:nvPr>
        </p:nvSpPr>
        <p:spPr>
          <a:xfrm>
            <a:off x="1251678" y="1743075"/>
            <a:ext cx="10178322" cy="4136517"/>
          </a:xfrm>
        </p:spPr>
        <p:txBody>
          <a:bodyPr/>
          <a:lstStyle/>
          <a:p>
            <a:r>
              <a:rPr lang="en-US" dirty="0"/>
              <a:t>In order for our logistic model to work, we need to convert all non-numeric variables to numeric and drop not needed columns,</a:t>
            </a:r>
          </a:p>
        </p:txBody>
      </p:sp>
      <p:pic>
        <p:nvPicPr>
          <p:cNvPr id="4" name="Picture 3">
            <a:extLst>
              <a:ext uri="{FF2B5EF4-FFF2-40B4-BE49-F238E27FC236}">
                <a16:creationId xmlns:a16="http://schemas.microsoft.com/office/drawing/2014/main" id="{DD738EF7-005C-9F4A-A588-8D5915B18FA3}"/>
              </a:ext>
            </a:extLst>
          </p:cNvPr>
          <p:cNvPicPr>
            <a:picLocks noChangeAspect="1"/>
          </p:cNvPicPr>
          <p:nvPr/>
        </p:nvPicPr>
        <p:blipFill>
          <a:blip r:embed="rId2"/>
          <a:stretch>
            <a:fillRect/>
          </a:stretch>
        </p:blipFill>
        <p:spPr>
          <a:xfrm>
            <a:off x="1705555" y="2875054"/>
            <a:ext cx="8780890" cy="2004001"/>
          </a:xfrm>
          <a:prstGeom prst="rect">
            <a:avLst/>
          </a:prstGeom>
        </p:spPr>
      </p:pic>
    </p:spTree>
    <p:extLst>
      <p:ext uri="{BB962C8B-B14F-4D97-AF65-F5344CB8AC3E}">
        <p14:creationId xmlns:p14="http://schemas.microsoft.com/office/powerpoint/2010/main" val="1676358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C2C4-35D5-C942-AED0-3B7C0BCE1CDF}"/>
              </a:ext>
            </a:extLst>
          </p:cNvPr>
          <p:cNvSpPr>
            <a:spLocks noGrp="1"/>
          </p:cNvSpPr>
          <p:nvPr>
            <p:ph type="title"/>
          </p:nvPr>
        </p:nvSpPr>
        <p:spPr/>
        <p:txBody>
          <a:bodyPr/>
          <a:lstStyle/>
          <a:p>
            <a:r>
              <a:rPr lang="en-US" dirty="0"/>
              <a:t>Data wrangling </a:t>
            </a:r>
          </a:p>
        </p:txBody>
      </p:sp>
      <p:pic>
        <p:nvPicPr>
          <p:cNvPr id="4" name="Content Placeholder 3">
            <a:extLst>
              <a:ext uri="{FF2B5EF4-FFF2-40B4-BE49-F238E27FC236}">
                <a16:creationId xmlns:a16="http://schemas.microsoft.com/office/drawing/2014/main" id="{75C7EB2B-054D-7B41-950B-AA5747A3E5F2}"/>
              </a:ext>
            </a:extLst>
          </p:cNvPr>
          <p:cNvPicPr>
            <a:picLocks noGrp="1" noChangeAspect="1"/>
          </p:cNvPicPr>
          <p:nvPr>
            <p:ph idx="1"/>
          </p:nvPr>
        </p:nvPicPr>
        <p:blipFill>
          <a:blip r:embed="rId2"/>
          <a:stretch>
            <a:fillRect/>
          </a:stretch>
        </p:blipFill>
        <p:spPr>
          <a:xfrm>
            <a:off x="2121077" y="2085975"/>
            <a:ext cx="8389761" cy="3282950"/>
          </a:xfrm>
          <a:prstGeom prst="rect">
            <a:avLst/>
          </a:prstGeom>
        </p:spPr>
      </p:pic>
    </p:spTree>
    <p:extLst>
      <p:ext uri="{BB962C8B-B14F-4D97-AF65-F5344CB8AC3E}">
        <p14:creationId xmlns:p14="http://schemas.microsoft.com/office/powerpoint/2010/main" val="3101002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7F32F-1A6A-5A47-80F8-AEE0EE0D150F}"/>
              </a:ext>
            </a:extLst>
          </p:cNvPr>
          <p:cNvSpPr>
            <a:spLocks noGrp="1"/>
          </p:cNvSpPr>
          <p:nvPr>
            <p:ph type="title"/>
          </p:nvPr>
        </p:nvSpPr>
        <p:spPr/>
        <p:txBody>
          <a:bodyPr/>
          <a:lstStyle/>
          <a:p>
            <a:r>
              <a:rPr lang="en-US" dirty="0"/>
              <a:t>Logistic model</a:t>
            </a:r>
          </a:p>
        </p:txBody>
      </p:sp>
      <p:sp>
        <p:nvSpPr>
          <p:cNvPr id="3" name="Content Placeholder 2">
            <a:extLst>
              <a:ext uri="{FF2B5EF4-FFF2-40B4-BE49-F238E27FC236}">
                <a16:creationId xmlns:a16="http://schemas.microsoft.com/office/drawing/2014/main" id="{B94C35E1-ACB1-8243-B557-5C6154E10D47}"/>
              </a:ext>
            </a:extLst>
          </p:cNvPr>
          <p:cNvSpPr>
            <a:spLocks noGrp="1"/>
          </p:cNvSpPr>
          <p:nvPr>
            <p:ph idx="1"/>
          </p:nvPr>
        </p:nvSpPr>
        <p:spPr>
          <a:xfrm>
            <a:off x="1251678" y="1389893"/>
            <a:ext cx="10178322" cy="5085722"/>
          </a:xfrm>
        </p:spPr>
        <p:txBody>
          <a:bodyPr/>
          <a:lstStyle/>
          <a:p>
            <a:r>
              <a:rPr lang="en-US" dirty="0"/>
              <a:t>Let's start by splitting our data into a training set and test set</a:t>
            </a:r>
          </a:p>
          <a:p>
            <a:pPr marL="0" indent="0">
              <a:buNone/>
            </a:pPr>
            <a:r>
              <a:rPr lang="en-US" b="1" dirty="0"/>
              <a:t>Train Test Split:</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Training and Predicting</a:t>
            </a:r>
          </a:p>
          <a:p>
            <a:pPr marL="0" indent="0">
              <a:buNone/>
            </a:pPr>
            <a:endParaRPr lang="en-US" b="1" dirty="0"/>
          </a:p>
        </p:txBody>
      </p:sp>
      <p:pic>
        <p:nvPicPr>
          <p:cNvPr id="4" name="Picture 3">
            <a:extLst>
              <a:ext uri="{FF2B5EF4-FFF2-40B4-BE49-F238E27FC236}">
                <a16:creationId xmlns:a16="http://schemas.microsoft.com/office/drawing/2014/main" id="{1209D4B9-A95F-AE43-8420-CB1DB3571342}"/>
              </a:ext>
            </a:extLst>
          </p:cNvPr>
          <p:cNvPicPr>
            <a:picLocks noChangeAspect="1"/>
          </p:cNvPicPr>
          <p:nvPr/>
        </p:nvPicPr>
        <p:blipFill>
          <a:blip r:embed="rId2"/>
          <a:stretch>
            <a:fillRect/>
          </a:stretch>
        </p:blipFill>
        <p:spPr>
          <a:xfrm>
            <a:off x="1377950" y="2513588"/>
            <a:ext cx="9436100" cy="1346200"/>
          </a:xfrm>
          <a:prstGeom prst="rect">
            <a:avLst/>
          </a:prstGeom>
        </p:spPr>
      </p:pic>
      <p:pic>
        <p:nvPicPr>
          <p:cNvPr id="5" name="Picture 4">
            <a:extLst>
              <a:ext uri="{FF2B5EF4-FFF2-40B4-BE49-F238E27FC236}">
                <a16:creationId xmlns:a16="http://schemas.microsoft.com/office/drawing/2014/main" id="{CAA50A31-5A32-874D-B6E8-BFA08A1AAC99}"/>
              </a:ext>
            </a:extLst>
          </p:cNvPr>
          <p:cNvPicPr>
            <a:picLocks noChangeAspect="1"/>
          </p:cNvPicPr>
          <p:nvPr/>
        </p:nvPicPr>
        <p:blipFill>
          <a:blip r:embed="rId3"/>
          <a:stretch>
            <a:fillRect/>
          </a:stretch>
        </p:blipFill>
        <p:spPr>
          <a:xfrm>
            <a:off x="1377950" y="4601342"/>
            <a:ext cx="6362799" cy="1132718"/>
          </a:xfrm>
          <a:prstGeom prst="rect">
            <a:avLst/>
          </a:prstGeom>
        </p:spPr>
      </p:pic>
      <p:pic>
        <p:nvPicPr>
          <p:cNvPr id="6" name="Picture 5">
            <a:extLst>
              <a:ext uri="{FF2B5EF4-FFF2-40B4-BE49-F238E27FC236}">
                <a16:creationId xmlns:a16="http://schemas.microsoft.com/office/drawing/2014/main" id="{70B0E86A-66C4-A345-9993-B4C320587F32}"/>
              </a:ext>
            </a:extLst>
          </p:cNvPr>
          <p:cNvPicPr>
            <a:picLocks noChangeAspect="1"/>
          </p:cNvPicPr>
          <p:nvPr/>
        </p:nvPicPr>
        <p:blipFill>
          <a:blip r:embed="rId4"/>
          <a:stretch>
            <a:fillRect/>
          </a:stretch>
        </p:blipFill>
        <p:spPr>
          <a:xfrm>
            <a:off x="1377950" y="5995322"/>
            <a:ext cx="4203700" cy="330200"/>
          </a:xfrm>
          <a:prstGeom prst="rect">
            <a:avLst/>
          </a:prstGeom>
        </p:spPr>
      </p:pic>
    </p:spTree>
    <p:extLst>
      <p:ext uri="{BB962C8B-B14F-4D97-AF65-F5344CB8AC3E}">
        <p14:creationId xmlns:p14="http://schemas.microsoft.com/office/powerpoint/2010/main" val="3075156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26F9-8ECF-2C4A-A193-FFDD258F13B4}"/>
              </a:ext>
            </a:extLst>
          </p:cNvPr>
          <p:cNvSpPr>
            <a:spLocks noGrp="1"/>
          </p:cNvSpPr>
          <p:nvPr>
            <p:ph type="title"/>
          </p:nvPr>
        </p:nvSpPr>
        <p:spPr/>
        <p:txBody>
          <a:bodyPr/>
          <a:lstStyle/>
          <a:p>
            <a:r>
              <a:rPr lang="en-US" dirty="0"/>
              <a:t>Evaluation </a:t>
            </a:r>
          </a:p>
        </p:txBody>
      </p:sp>
      <p:sp>
        <p:nvSpPr>
          <p:cNvPr id="3" name="Content Placeholder 2">
            <a:extLst>
              <a:ext uri="{FF2B5EF4-FFF2-40B4-BE49-F238E27FC236}">
                <a16:creationId xmlns:a16="http://schemas.microsoft.com/office/drawing/2014/main" id="{00B0359D-B440-7849-A8B6-029551E5A02B}"/>
              </a:ext>
            </a:extLst>
          </p:cNvPr>
          <p:cNvSpPr>
            <a:spLocks noGrp="1"/>
          </p:cNvSpPr>
          <p:nvPr>
            <p:ph idx="1"/>
          </p:nvPr>
        </p:nvSpPr>
        <p:spPr>
          <a:xfrm>
            <a:off x="1221515" y="1632204"/>
            <a:ext cx="10178322" cy="3593591"/>
          </a:xfrm>
        </p:spPr>
        <p:txBody>
          <a:bodyPr/>
          <a:lstStyle/>
          <a:p>
            <a:r>
              <a:rPr lang="en-US" dirty="0"/>
              <a:t>Check evaluation of our model:</a:t>
            </a:r>
          </a:p>
          <a:p>
            <a:endParaRPr lang="en-US" dirty="0"/>
          </a:p>
        </p:txBody>
      </p:sp>
      <p:pic>
        <p:nvPicPr>
          <p:cNvPr id="4" name="Picture 3">
            <a:extLst>
              <a:ext uri="{FF2B5EF4-FFF2-40B4-BE49-F238E27FC236}">
                <a16:creationId xmlns:a16="http://schemas.microsoft.com/office/drawing/2014/main" id="{8C51316C-DBF3-E744-8535-7C8A1AE3317D}"/>
              </a:ext>
            </a:extLst>
          </p:cNvPr>
          <p:cNvPicPr>
            <a:picLocks noChangeAspect="1"/>
          </p:cNvPicPr>
          <p:nvPr/>
        </p:nvPicPr>
        <p:blipFill>
          <a:blip r:embed="rId2"/>
          <a:stretch>
            <a:fillRect/>
          </a:stretch>
        </p:blipFill>
        <p:spPr>
          <a:xfrm>
            <a:off x="2049313" y="2514600"/>
            <a:ext cx="8093373" cy="3379279"/>
          </a:xfrm>
          <a:prstGeom prst="rect">
            <a:avLst/>
          </a:prstGeom>
        </p:spPr>
      </p:pic>
    </p:spTree>
    <p:extLst>
      <p:ext uri="{BB962C8B-B14F-4D97-AF65-F5344CB8AC3E}">
        <p14:creationId xmlns:p14="http://schemas.microsoft.com/office/powerpoint/2010/main" val="4104146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A7D1-BC6B-294A-9392-EB4EC691536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D2E32816-3494-1843-9936-F8F972E8CF21}"/>
              </a:ext>
            </a:extLst>
          </p:cNvPr>
          <p:cNvSpPr>
            <a:spLocks noGrp="1"/>
          </p:cNvSpPr>
          <p:nvPr>
            <p:ph idx="1"/>
          </p:nvPr>
        </p:nvSpPr>
        <p:spPr>
          <a:xfrm>
            <a:off x="1251678" y="1389893"/>
            <a:ext cx="10178322" cy="3593591"/>
          </a:xfrm>
        </p:spPr>
        <p:txBody>
          <a:bodyPr/>
          <a:lstStyle/>
          <a:p>
            <a:r>
              <a:rPr lang="en-US" dirty="0"/>
              <a:t>You will be working with a fake advertising data set, indicating whether or not a particular internet user clicked on an Advertisement. </a:t>
            </a:r>
          </a:p>
          <a:p>
            <a:r>
              <a:rPr lang="en-US" dirty="0"/>
              <a:t>We will try to create a model that will predict whether or not they will click on an ad based off the features of that user.</a:t>
            </a:r>
          </a:p>
        </p:txBody>
      </p:sp>
      <p:pic>
        <p:nvPicPr>
          <p:cNvPr id="4" name="Picture 3">
            <a:extLst>
              <a:ext uri="{FF2B5EF4-FFF2-40B4-BE49-F238E27FC236}">
                <a16:creationId xmlns:a16="http://schemas.microsoft.com/office/drawing/2014/main" id="{9CB49204-9820-1A40-9A67-6A6B47AEB5BB}"/>
              </a:ext>
            </a:extLst>
          </p:cNvPr>
          <p:cNvPicPr>
            <a:picLocks noChangeAspect="1"/>
          </p:cNvPicPr>
          <p:nvPr/>
        </p:nvPicPr>
        <p:blipFill>
          <a:blip r:embed="rId2"/>
          <a:stretch>
            <a:fillRect/>
          </a:stretch>
        </p:blipFill>
        <p:spPr>
          <a:xfrm>
            <a:off x="3222989" y="3186688"/>
            <a:ext cx="6235700" cy="3022600"/>
          </a:xfrm>
          <a:prstGeom prst="rect">
            <a:avLst/>
          </a:prstGeom>
        </p:spPr>
      </p:pic>
    </p:spTree>
    <p:extLst>
      <p:ext uri="{BB962C8B-B14F-4D97-AF65-F5344CB8AC3E}">
        <p14:creationId xmlns:p14="http://schemas.microsoft.com/office/powerpoint/2010/main" val="726494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A7D1-BC6B-294A-9392-EB4EC691536E}"/>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D2E32816-3494-1843-9936-F8F972E8CF21}"/>
              </a:ext>
            </a:extLst>
          </p:cNvPr>
          <p:cNvSpPr>
            <a:spLocks noGrp="1"/>
          </p:cNvSpPr>
          <p:nvPr>
            <p:ph idx="1"/>
          </p:nvPr>
        </p:nvSpPr>
        <p:spPr>
          <a:xfrm>
            <a:off x="1251678" y="1389893"/>
            <a:ext cx="10178322" cy="3593591"/>
          </a:xfrm>
        </p:spPr>
        <p:txBody>
          <a:bodyPr/>
          <a:lstStyle/>
          <a:p>
            <a:r>
              <a:rPr lang="en-US" dirty="0"/>
              <a:t>Download the logistic regression assignment and complete!</a:t>
            </a:r>
          </a:p>
        </p:txBody>
      </p:sp>
    </p:spTree>
    <p:extLst>
      <p:ext uri="{BB962C8B-B14F-4D97-AF65-F5344CB8AC3E}">
        <p14:creationId xmlns:p14="http://schemas.microsoft.com/office/powerpoint/2010/main" val="325983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98DB-9E03-434E-824B-04DC6EE2BC2F}"/>
              </a:ext>
            </a:extLst>
          </p:cNvPr>
          <p:cNvSpPr>
            <a:spLocks noGrp="1"/>
          </p:cNvSpPr>
          <p:nvPr>
            <p:ph type="title"/>
          </p:nvPr>
        </p:nvSpPr>
        <p:spPr>
          <a:xfrm>
            <a:off x="1251678" y="382385"/>
            <a:ext cx="10178322" cy="1492132"/>
          </a:xfrm>
        </p:spPr>
        <p:txBody>
          <a:bodyPr anchor="ctr">
            <a:normAutofit/>
          </a:bodyPr>
          <a:lstStyle/>
          <a:p>
            <a:r>
              <a:rPr lang="en-US" dirty="0"/>
              <a:t>What is logistic regression?</a:t>
            </a:r>
          </a:p>
        </p:txBody>
      </p:sp>
      <p:graphicFrame>
        <p:nvGraphicFramePr>
          <p:cNvPr id="5" name="Content Placeholder 2">
            <a:extLst>
              <a:ext uri="{FF2B5EF4-FFF2-40B4-BE49-F238E27FC236}">
                <a16:creationId xmlns:a16="http://schemas.microsoft.com/office/drawing/2014/main" id="{3D6CB2F5-CF68-4627-B10C-675EC00CB08B}"/>
              </a:ext>
            </a:extLst>
          </p:cNvPr>
          <p:cNvGraphicFramePr>
            <a:graphicFrameLocks noGrp="1"/>
          </p:cNvGraphicFramePr>
          <p:nvPr>
            <p:ph idx="1"/>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867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0149-86A9-4D51-944C-D1E09F13CFA4}"/>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2A90F5E-41D9-4694-B65A-DB4EDC98DDAD}"/>
              </a:ext>
            </a:extLst>
          </p:cNvPr>
          <p:cNvSpPr>
            <a:spLocks noGrp="1"/>
          </p:cNvSpPr>
          <p:nvPr>
            <p:ph idx="1"/>
          </p:nvPr>
        </p:nvSpPr>
        <p:spPr>
          <a:xfrm>
            <a:off x="1251678" y="2045856"/>
            <a:ext cx="10178322" cy="3593591"/>
          </a:xfrm>
        </p:spPr>
        <p:txBody>
          <a:bodyPr/>
          <a:lstStyle/>
          <a:p>
            <a:r>
              <a:rPr lang="en-US" dirty="0"/>
              <a:t>For certain problems, such as classification, linear regression models wont lead to a good fit on the data.</a:t>
            </a:r>
          </a:p>
        </p:txBody>
      </p:sp>
      <p:pic>
        <p:nvPicPr>
          <p:cNvPr id="4" name="Picture 3">
            <a:extLst>
              <a:ext uri="{FF2B5EF4-FFF2-40B4-BE49-F238E27FC236}">
                <a16:creationId xmlns:a16="http://schemas.microsoft.com/office/drawing/2014/main" id="{A82569C7-494C-4A2B-9361-3052D1D99871}"/>
              </a:ext>
            </a:extLst>
          </p:cNvPr>
          <p:cNvPicPr>
            <a:picLocks noChangeAspect="1"/>
          </p:cNvPicPr>
          <p:nvPr/>
        </p:nvPicPr>
        <p:blipFill>
          <a:blip r:embed="rId2"/>
          <a:stretch>
            <a:fillRect/>
          </a:stretch>
        </p:blipFill>
        <p:spPr>
          <a:xfrm>
            <a:off x="4095750" y="2967759"/>
            <a:ext cx="4000500" cy="3009900"/>
          </a:xfrm>
          <a:prstGeom prst="rect">
            <a:avLst/>
          </a:prstGeom>
        </p:spPr>
      </p:pic>
    </p:spTree>
    <p:extLst>
      <p:ext uri="{BB962C8B-B14F-4D97-AF65-F5344CB8AC3E}">
        <p14:creationId xmlns:p14="http://schemas.microsoft.com/office/powerpoint/2010/main" val="86939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0149-86A9-4D51-944C-D1E09F13CFA4}"/>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F2A90F5E-41D9-4694-B65A-DB4EDC98DDAD}"/>
              </a:ext>
            </a:extLst>
          </p:cNvPr>
          <p:cNvSpPr>
            <a:spLocks noGrp="1"/>
          </p:cNvSpPr>
          <p:nvPr>
            <p:ph idx="1"/>
          </p:nvPr>
        </p:nvSpPr>
        <p:spPr>
          <a:xfrm>
            <a:off x="1251678" y="2045856"/>
            <a:ext cx="10178322" cy="3593591"/>
          </a:xfrm>
        </p:spPr>
        <p:txBody>
          <a:bodyPr/>
          <a:lstStyle/>
          <a:p>
            <a:r>
              <a:rPr lang="en-US" dirty="0"/>
              <a:t>Instead, we use the logistic regression model:</a:t>
            </a:r>
          </a:p>
        </p:txBody>
      </p:sp>
      <p:pic>
        <p:nvPicPr>
          <p:cNvPr id="5" name="Picture 4">
            <a:extLst>
              <a:ext uri="{FF2B5EF4-FFF2-40B4-BE49-F238E27FC236}">
                <a16:creationId xmlns:a16="http://schemas.microsoft.com/office/drawing/2014/main" id="{A48681AF-3BF3-4F7D-A45A-6456B04C9176}"/>
              </a:ext>
            </a:extLst>
          </p:cNvPr>
          <p:cNvPicPr>
            <a:picLocks noChangeAspect="1"/>
          </p:cNvPicPr>
          <p:nvPr/>
        </p:nvPicPr>
        <p:blipFill>
          <a:blip r:embed="rId2"/>
          <a:stretch>
            <a:fillRect/>
          </a:stretch>
        </p:blipFill>
        <p:spPr>
          <a:xfrm>
            <a:off x="2062162" y="2838986"/>
            <a:ext cx="8067675" cy="2971800"/>
          </a:xfrm>
          <a:prstGeom prst="rect">
            <a:avLst/>
          </a:prstGeom>
        </p:spPr>
      </p:pic>
    </p:spTree>
    <p:extLst>
      <p:ext uri="{BB962C8B-B14F-4D97-AF65-F5344CB8AC3E}">
        <p14:creationId xmlns:p14="http://schemas.microsoft.com/office/powerpoint/2010/main" val="60464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0149-86A9-4D51-944C-D1E09F13CFA4}"/>
              </a:ext>
            </a:extLst>
          </p:cNvPr>
          <p:cNvSpPr>
            <a:spLocks noGrp="1"/>
          </p:cNvSpPr>
          <p:nvPr>
            <p:ph type="title"/>
          </p:nvPr>
        </p:nvSpPr>
        <p:spPr>
          <a:xfrm>
            <a:off x="1251677" y="645105"/>
            <a:ext cx="4357499" cy="1320855"/>
          </a:xfrm>
        </p:spPr>
        <p:txBody>
          <a:bodyPr>
            <a:normAutofit/>
          </a:bodyPr>
          <a:lstStyle/>
          <a:p>
            <a:r>
              <a:rPr lang="en-US" sz="4400"/>
              <a:t>logistic regression</a:t>
            </a:r>
          </a:p>
        </p:txBody>
      </p:sp>
      <p:sp>
        <p:nvSpPr>
          <p:cNvPr id="3" name="Content Placeholder 2">
            <a:extLst>
              <a:ext uri="{FF2B5EF4-FFF2-40B4-BE49-F238E27FC236}">
                <a16:creationId xmlns:a16="http://schemas.microsoft.com/office/drawing/2014/main" id="{F2A90F5E-41D9-4694-B65A-DB4EDC98DDAD}"/>
              </a:ext>
            </a:extLst>
          </p:cNvPr>
          <p:cNvSpPr>
            <a:spLocks noGrp="1"/>
          </p:cNvSpPr>
          <p:nvPr>
            <p:ph idx="1"/>
          </p:nvPr>
        </p:nvSpPr>
        <p:spPr>
          <a:xfrm>
            <a:off x="1251678" y="2286001"/>
            <a:ext cx="4363595" cy="3593591"/>
          </a:xfrm>
        </p:spPr>
        <p:txBody>
          <a:bodyPr>
            <a:normAutofit/>
          </a:bodyPr>
          <a:lstStyle/>
          <a:p>
            <a:r>
              <a:rPr lang="en-US">
                <a:solidFill>
                  <a:srgbClr val="000000"/>
                </a:solidFill>
              </a:rPr>
              <a:t>Logistic regression takes in any value and outputs it between 0 and 1 – which corresponds to a classification prediction – yes/no, etc. </a:t>
            </a:r>
          </a:p>
        </p:txBody>
      </p:sp>
      <p:pic>
        <p:nvPicPr>
          <p:cNvPr id="4" name="Picture 3">
            <a:extLst>
              <a:ext uri="{FF2B5EF4-FFF2-40B4-BE49-F238E27FC236}">
                <a16:creationId xmlns:a16="http://schemas.microsoft.com/office/drawing/2014/main" id="{7EB92605-DC63-4107-A4D9-BE752DF86F07}"/>
              </a:ext>
            </a:extLst>
          </p:cNvPr>
          <p:cNvPicPr>
            <a:picLocks noChangeAspect="1"/>
          </p:cNvPicPr>
          <p:nvPr/>
        </p:nvPicPr>
        <p:blipFill>
          <a:blip r:embed="rId2"/>
          <a:stretch>
            <a:fillRect/>
          </a:stretch>
        </p:blipFill>
        <p:spPr>
          <a:xfrm>
            <a:off x="6098193" y="1772630"/>
            <a:ext cx="5176744" cy="3338999"/>
          </a:xfrm>
          <a:prstGeom prst="rect">
            <a:avLst/>
          </a:prstGeom>
        </p:spPr>
      </p:pic>
    </p:spTree>
    <p:extLst>
      <p:ext uri="{BB962C8B-B14F-4D97-AF65-F5344CB8AC3E}">
        <p14:creationId xmlns:p14="http://schemas.microsoft.com/office/powerpoint/2010/main" val="119267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0149-86A9-4D51-944C-D1E09F13CFA4}"/>
              </a:ext>
            </a:extLst>
          </p:cNvPr>
          <p:cNvSpPr>
            <a:spLocks noGrp="1"/>
          </p:cNvSpPr>
          <p:nvPr>
            <p:ph type="title"/>
          </p:nvPr>
        </p:nvSpPr>
        <p:spPr>
          <a:xfrm>
            <a:off x="1251677" y="645105"/>
            <a:ext cx="4357499" cy="1320855"/>
          </a:xfrm>
        </p:spPr>
        <p:txBody>
          <a:bodyPr>
            <a:normAutofit/>
          </a:bodyPr>
          <a:lstStyle/>
          <a:p>
            <a:r>
              <a:rPr lang="en-US" sz="4400"/>
              <a:t>logistic regression</a:t>
            </a:r>
          </a:p>
        </p:txBody>
      </p:sp>
      <p:sp>
        <p:nvSpPr>
          <p:cNvPr id="3" name="Content Placeholder 2">
            <a:extLst>
              <a:ext uri="{FF2B5EF4-FFF2-40B4-BE49-F238E27FC236}">
                <a16:creationId xmlns:a16="http://schemas.microsoft.com/office/drawing/2014/main" id="{F2A90F5E-41D9-4694-B65A-DB4EDC98DDAD}"/>
              </a:ext>
            </a:extLst>
          </p:cNvPr>
          <p:cNvSpPr>
            <a:spLocks noGrp="1"/>
          </p:cNvSpPr>
          <p:nvPr>
            <p:ph idx="1"/>
          </p:nvPr>
        </p:nvSpPr>
        <p:spPr>
          <a:xfrm>
            <a:off x="1251678" y="2286001"/>
            <a:ext cx="4363595" cy="3593591"/>
          </a:xfrm>
        </p:spPr>
        <p:txBody>
          <a:bodyPr>
            <a:normAutofit/>
          </a:bodyPr>
          <a:lstStyle/>
          <a:p>
            <a:r>
              <a:rPr lang="en-US" dirty="0">
                <a:solidFill>
                  <a:srgbClr val="000000"/>
                </a:solidFill>
              </a:rPr>
              <a:t>Logistic regression takes in any value and outputs it between 0 and 1 – which corresponds to a classification prediction – yes/no, etc. </a:t>
            </a:r>
          </a:p>
        </p:txBody>
      </p:sp>
      <p:pic>
        <p:nvPicPr>
          <p:cNvPr id="5" name="Picture 4">
            <a:extLst>
              <a:ext uri="{FF2B5EF4-FFF2-40B4-BE49-F238E27FC236}">
                <a16:creationId xmlns:a16="http://schemas.microsoft.com/office/drawing/2014/main" id="{9DF654CB-0E6E-4FD9-9635-FCFD31B66FC9}"/>
              </a:ext>
            </a:extLst>
          </p:cNvPr>
          <p:cNvPicPr>
            <a:picLocks noChangeAspect="1"/>
          </p:cNvPicPr>
          <p:nvPr/>
        </p:nvPicPr>
        <p:blipFill>
          <a:blip r:embed="rId2"/>
          <a:stretch>
            <a:fillRect/>
          </a:stretch>
        </p:blipFill>
        <p:spPr>
          <a:xfrm>
            <a:off x="6096000" y="1467406"/>
            <a:ext cx="5114925" cy="3371850"/>
          </a:xfrm>
          <a:prstGeom prst="rect">
            <a:avLst/>
          </a:prstGeom>
        </p:spPr>
      </p:pic>
    </p:spTree>
    <p:extLst>
      <p:ext uri="{BB962C8B-B14F-4D97-AF65-F5344CB8AC3E}">
        <p14:creationId xmlns:p14="http://schemas.microsoft.com/office/powerpoint/2010/main" val="175829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FF1B-039D-45B2-A5AA-F803F5292C10}"/>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33A7786-F3A9-4671-9137-2CC47936E4F2}"/>
              </a:ext>
            </a:extLst>
          </p:cNvPr>
          <p:cNvSpPr>
            <a:spLocks noGrp="1"/>
          </p:cNvSpPr>
          <p:nvPr>
            <p:ph idx="1"/>
          </p:nvPr>
        </p:nvSpPr>
        <p:spPr/>
        <p:txBody>
          <a:bodyPr/>
          <a:lstStyle/>
          <a:p>
            <a:r>
              <a:rPr lang="en-US" dirty="0"/>
              <a:t>In model development, generally you first train your model on ‘training data’.  After your model has been trained, you test, or evaluate your model’s performance on some ‘testing’ data.</a:t>
            </a:r>
          </a:p>
          <a:p>
            <a:r>
              <a:rPr lang="en-US" dirty="0"/>
              <a:t>In logistic regression, you can evaluate how well your model performed by using something known as a ‘confusion matrix’.</a:t>
            </a:r>
          </a:p>
        </p:txBody>
      </p:sp>
    </p:spTree>
    <p:extLst>
      <p:ext uri="{BB962C8B-B14F-4D97-AF65-F5344CB8AC3E}">
        <p14:creationId xmlns:p14="http://schemas.microsoft.com/office/powerpoint/2010/main" val="215660097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6CB3D1-4F14-43EB-8C5A-1579641243F0}">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customXml/itemProps2.xml><?xml version="1.0" encoding="utf-8"?>
<ds:datastoreItem xmlns:ds="http://schemas.openxmlformats.org/officeDocument/2006/customXml" ds:itemID="{31442132-8B0F-4B84-9D0B-2472636697A1}">
  <ds:schemaRefs>
    <ds:schemaRef ds:uri="http://schemas.microsoft.com/sharepoint/v3/contenttype/forms"/>
  </ds:schemaRefs>
</ds:datastoreItem>
</file>

<file path=customXml/itemProps3.xml><?xml version="1.0" encoding="utf-8"?>
<ds:datastoreItem xmlns:ds="http://schemas.openxmlformats.org/officeDocument/2006/customXml" ds:itemID="{E5A516DB-92B7-433F-89EA-399041A16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TotalTime>
  <Words>1223</Words>
  <Application>Microsoft Macintosh PowerPoint</Application>
  <PresentationFormat>Widescreen</PresentationFormat>
  <Paragraphs>123</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Gill Sans MT</vt:lpstr>
      <vt:lpstr>Impact</vt:lpstr>
      <vt:lpstr>Badge</vt:lpstr>
      <vt:lpstr>Machine Learning and Modeling Techniques– logistic Regression </vt:lpstr>
      <vt:lpstr>What is logistic regression?</vt:lpstr>
      <vt:lpstr>What is logistic regression?</vt:lpstr>
      <vt:lpstr>What is logistic regression?</vt:lpstr>
      <vt:lpstr>logistic regression</vt:lpstr>
      <vt:lpstr>logistic regression</vt:lpstr>
      <vt:lpstr>logistic regression</vt:lpstr>
      <vt:lpstr>logistic regression</vt:lpstr>
      <vt:lpstr>Logistic regression</vt:lpstr>
      <vt:lpstr>Confusion matrix dataschool.io</vt:lpstr>
      <vt:lpstr>Confusion matrix dataschool.io</vt:lpstr>
      <vt:lpstr>Confusion matrix dataschool.io</vt:lpstr>
      <vt:lpstr>Confusion matrix dataschool.io</vt:lpstr>
      <vt:lpstr>Confusion matrix </vt:lpstr>
      <vt:lpstr>Logistic regression</vt:lpstr>
      <vt:lpstr>Break – 15mins</vt:lpstr>
      <vt:lpstr>Logistic regression</vt:lpstr>
      <vt:lpstr>Kaggle dataset – titanic </vt:lpstr>
      <vt:lpstr>Kaggle dataset – titanic </vt:lpstr>
      <vt:lpstr>Missing data</vt:lpstr>
      <vt:lpstr>Missing data</vt:lpstr>
      <vt:lpstr>EDA</vt:lpstr>
      <vt:lpstr>EDA</vt:lpstr>
      <vt:lpstr>EDA</vt:lpstr>
      <vt:lpstr>EDA</vt:lpstr>
      <vt:lpstr>EDA</vt:lpstr>
      <vt:lpstr>Data cleaning</vt:lpstr>
      <vt:lpstr>Data cleaning</vt:lpstr>
      <vt:lpstr>Data cleaning</vt:lpstr>
      <vt:lpstr>Data cleaning</vt:lpstr>
      <vt:lpstr>Data cleaning</vt:lpstr>
      <vt:lpstr>Data wrangling</vt:lpstr>
      <vt:lpstr>Data wrangling </vt:lpstr>
      <vt:lpstr>Logistic model</vt:lpstr>
      <vt:lpstr>Evaluation </vt:lpstr>
      <vt:lpstr>Your turn…</vt:lpstr>
      <vt:lpstr>Your 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Machine Learning and Modeling Techniques– logistic Regression </dc:title>
  <dc:creator>amanda.arce@spsmail.cuny.edu</dc:creator>
  <cp:lastModifiedBy>Vista EmergingTech</cp:lastModifiedBy>
  <cp:revision>8</cp:revision>
  <dcterms:created xsi:type="dcterms:W3CDTF">2019-07-14T23:10:06Z</dcterms:created>
  <dcterms:modified xsi:type="dcterms:W3CDTF">2024-10-10T22:14:22Z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