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7" r:id="rId5"/>
    <p:sldId id="258" r:id="rId6"/>
    <p:sldId id="278" r:id="rId7"/>
    <p:sldId id="259" r:id="rId8"/>
    <p:sldId id="260" r:id="rId9"/>
    <p:sldId id="261" r:id="rId10"/>
    <p:sldId id="262" r:id="rId11"/>
    <p:sldId id="263" r:id="rId12"/>
    <p:sldId id="266" r:id="rId13"/>
    <p:sldId id="267" r:id="rId14"/>
    <p:sldId id="268" r:id="rId15"/>
    <p:sldId id="269" r:id="rId16"/>
    <p:sldId id="272" r:id="rId17"/>
    <p:sldId id="271" r:id="rId18"/>
    <p:sldId id="273" r:id="rId19"/>
    <p:sldId id="274" r:id="rId20"/>
    <p:sldId id="275" r:id="rId21"/>
    <p:sldId id="276" r:id="rId22"/>
    <p:sldId id="277" r:id="rId23"/>
    <p:sldId id="265" r:id="rId24"/>
    <p:sldId id="26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09" d="100"/>
          <a:sy n="109" d="100"/>
        </p:scale>
        <p:origin x="43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0124B97F-3A2B-4806-B0BF-7B8F7592AB05}" type="datetimeFigureOut">
              <a:rPr lang="en-US" smtClean="0"/>
              <a:t>11/6/24</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AF6F71A-7456-47AF-9FD4-2721DFE0CEA4}"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6178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4B97F-3A2B-4806-B0BF-7B8F7592AB05}" type="datetimeFigureOut">
              <a:rPr lang="en-US" smtClean="0"/>
              <a:t>11/6/24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6F71A-7456-47AF-9FD4-2721DFE0CEA4}" type="slidenum">
              <a:rPr lang="en-US" smtClean="0"/>
              <a:t>‹#›</a:t>
            </a:fld>
            <a:endParaRPr lang="en-US"/>
          </a:p>
        </p:txBody>
      </p:sp>
    </p:spTree>
    <p:extLst>
      <p:ext uri="{BB962C8B-B14F-4D97-AF65-F5344CB8AC3E}">
        <p14:creationId xmlns:p14="http://schemas.microsoft.com/office/powerpoint/2010/main" val="342315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4B97F-3A2B-4806-B0BF-7B8F7592AB05}" type="datetimeFigureOut">
              <a:rPr lang="en-US" smtClean="0"/>
              <a:t>11/6/24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6F71A-7456-47AF-9FD4-2721DFE0CEA4}" type="slidenum">
              <a:rPr lang="en-US" smtClean="0"/>
              <a:t>‹#›</a:t>
            </a:fld>
            <a:endParaRPr lang="en-US"/>
          </a:p>
        </p:txBody>
      </p:sp>
    </p:spTree>
    <p:extLst>
      <p:ext uri="{BB962C8B-B14F-4D97-AF65-F5344CB8AC3E}">
        <p14:creationId xmlns:p14="http://schemas.microsoft.com/office/powerpoint/2010/main" val="300396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24B97F-3A2B-4806-B0BF-7B8F7592AB05}" type="datetimeFigureOut">
              <a:rPr lang="en-US" smtClean="0"/>
              <a:t>11/6/24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F6F71A-7456-47AF-9FD4-2721DFE0CEA4}" type="slidenum">
              <a:rPr lang="en-US" smtClean="0"/>
              <a:t>‹#›</a:t>
            </a:fld>
            <a:endParaRPr lang="en-US"/>
          </a:p>
        </p:txBody>
      </p:sp>
    </p:spTree>
    <p:extLst>
      <p:ext uri="{BB962C8B-B14F-4D97-AF65-F5344CB8AC3E}">
        <p14:creationId xmlns:p14="http://schemas.microsoft.com/office/powerpoint/2010/main" val="3627565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0124B97F-3A2B-4806-B0BF-7B8F7592AB05}" type="datetimeFigureOut">
              <a:rPr lang="en-US" smtClean="0"/>
              <a:t>11/6/24</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AF6F71A-7456-47AF-9FD4-2721DFE0CEA4}"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0148264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24B97F-3A2B-4806-B0BF-7B8F7592AB05}" type="datetimeFigureOut">
              <a:rPr lang="en-US" smtClean="0"/>
              <a:t>11/6/24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F6F71A-7456-47AF-9FD4-2721DFE0CEA4}" type="slidenum">
              <a:rPr lang="en-US" smtClean="0"/>
              <a:t>‹#›</a:t>
            </a:fld>
            <a:endParaRPr lang="en-US"/>
          </a:p>
        </p:txBody>
      </p:sp>
    </p:spTree>
    <p:extLst>
      <p:ext uri="{BB962C8B-B14F-4D97-AF65-F5344CB8AC3E}">
        <p14:creationId xmlns:p14="http://schemas.microsoft.com/office/powerpoint/2010/main" val="19862722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24B97F-3A2B-4806-B0BF-7B8F7592AB05}" type="datetimeFigureOut">
              <a:rPr lang="en-US" smtClean="0"/>
              <a:t>11/6/24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F6F71A-7456-47AF-9FD4-2721DFE0CEA4}" type="slidenum">
              <a:rPr lang="en-US" smtClean="0"/>
              <a:t>‹#›</a:t>
            </a:fld>
            <a:endParaRPr lang="en-US"/>
          </a:p>
        </p:txBody>
      </p:sp>
    </p:spTree>
    <p:extLst>
      <p:ext uri="{BB962C8B-B14F-4D97-AF65-F5344CB8AC3E}">
        <p14:creationId xmlns:p14="http://schemas.microsoft.com/office/powerpoint/2010/main" val="278763419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24B97F-3A2B-4806-B0BF-7B8F7592AB05}" type="datetimeFigureOut">
              <a:rPr lang="en-US" smtClean="0"/>
              <a:t>11/6/24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F6F71A-7456-47AF-9FD4-2721DFE0CEA4}" type="slidenum">
              <a:rPr lang="en-US" smtClean="0"/>
              <a:t>‹#›</a:t>
            </a:fld>
            <a:endParaRPr lang="en-US"/>
          </a:p>
        </p:txBody>
      </p:sp>
    </p:spTree>
    <p:extLst>
      <p:ext uri="{BB962C8B-B14F-4D97-AF65-F5344CB8AC3E}">
        <p14:creationId xmlns:p14="http://schemas.microsoft.com/office/powerpoint/2010/main" val="3173314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24B97F-3A2B-4806-B0BF-7B8F7592AB05}" type="datetimeFigureOut">
              <a:rPr lang="en-US" smtClean="0"/>
              <a:t>11/6/24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F6F71A-7456-47AF-9FD4-2721DFE0CEA4}" type="slidenum">
              <a:rPr lang="en-US" smtClean="0"/>
              <a:t>‹#›</a:t>
            </a:fld>
            <a:endParaRPr lang="en-US"/>
          </a:p>
        </p:txBody>
      </p:sp>
    </p:spTree>
    <p:extLst>
      <p:ext uri="{BB962C8B-B14F-4D97-AF65-F5344CB8AC3E}">
        <p14:creationId xmlns:p14="http://schemas.microsoft.com/office/powerpoint/2010/main" val="2363841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0124B97F-3A2B-4806-B0BF-7B8F7592AB05}" type="datetimeFigureOut">
              <a:rPr lang="en-US" smtClean="0"/>
              <a:t>11/6/24</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AAF6F71A-7456-47AF-9FD4-2721DFE0CEA4}"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719216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0124B97F-3A2B-4806-B0BF-7B8F7592AB05}" type="datetimeFigureOut">
              <a:rPr lang="en-US" smtClean="0"/>
              <a:t>11/6/24</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AAF6F71A-7456-47AF-9FD4-2721DFE0CEA4}" type="slidenum">
              <a:rPr lang="en-US" smtClean="0"/>
              <a:t>‹#›</a:t>
            </a:fld>
            <a:endParaRPr lang="en-US"/>
          </a:p>
        </p:txBody>
      </p:sp>
    </p:spTree>
    <p:extLst>
      <p:ext uri="{BB962C8B-B14F-4D97-AF65-F5344CB8AC3E}">
        <p14:creationId xmlns:p14="http://schemas.microsoft.com/office/powerpoint/2010/main" val="3881321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0124B97F-3A2B-4806-B0BF-7B8F7592AB05}" type="datetimeFigureOut">
              <a:rPr lang="en-US" smtClean="0"/>
              <a:t>11/6/24</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AF6F71A-7456-47AF-9FD4-2721DFE0CEA4}"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53144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datacamp.com/community/tutorials/k-nearest-neighbor-classification-scikit-lear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UqYde-LULf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B6273C-AB1F-4FAF-99DA-83CA3B812B57}"/>
              </a:ext>
            </a:extLst>
          </p:cNvPr>
          <p:cNvSpPr>
            <a:spLocks noGrp="1"/>
          </p:cNvSpPr>
          <p:nvPr>
            <p:ph type="ctrTitle"/>
          </p:nvPr>
        </p:nvSpPr>
        <p:spPr>
          <a:xfrm>
            <a:off x="1580257" y="864911"/>
            <a:ext cx="9031484" cy="3467282"/>
          </a:xfrm>
        </p:spPr>
        <p:txBody>
          <a:bodyPr anchor="b">
            <a:normAutofit/>
          </a:bodyPr>
          <a:lstStyle/>
          <a:p>
            <a:r>
              <a:rPr lang="en-US" sz="4400" dirty="0"/>
              <a:t>Machine Learning and Modeling </a:t>
            </a:r>
            <a:r>
              <a:rPr lang="en-US" sz="4400" dirty="0" err="1"/>
              <a:t>TechniqueS</a:t>
            </a:r>
            <a:r>
              <a:rPr lang="en-US" sz="4400"/>
              <a:t> – KNN (PART 1)</a:t>
            </a:r>
            <a:endParaRPr lang="en-US" sz="4400" dirty="0"/>
          </a:p>
        </p:txBody>
      </p:sp>
      <p:sp>
        <p:nvSpPr>
          <p:cNvPr id="10" name="Freeform: Shape 9">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98EC059-511E-4888-854A-591C09E9D585}"/>
              </a:ext>
            </a:extLst>
          </p:cNvPr>
          <p:cNvSpPr>
            <a:spLocks noGrp="1"/>
          </p:cNvSpPr>
          <p:nvPr>
            <p:ph type="subTitle" idx="1"/>
          </p:nvPr>
        </p:nvSpPr>
        <p:spPr>
          <a:xfrm>
            <a:off x="2073314" y="5493376"/>
            <a:ext cx="8045373" cy="742279"/>
          </a:xfrm>
        </p:spPr>
        <p:txBody>
          <a:bodyPr anchor="ctr">
            <a:normAutofit/>
          </a:bodyPr>
          <a:lstStyle/>
          <a:p>
            <a:r>
              <a:rPr lang="en-US" sz="1800">
                <a:solidFill>
                  <a:srgbClr val="2A1A00"/>
                </a:solidFill>
              </a:rPr>
              <a:t>Cuny</a:t>
            </a:r>
            <a:r>
              <a:rPr lang="en-US" sz="1800" dirty="0">
                <a:solidFill>
                  <a:srgbClr val="2A1A00"/>
                </a:solidFill>
              </a:rPr>
              <a:t> </a:t>
            </a:r>
            <a:r>
              <a:rPr lang="en-US" sz="1800">
                <a:solidFill>
                  <a:srgbClr val="2A1A00"/>
                </a:solidFill>
              </a:rPr>
              <a:t>LaGUardia</a:t>
            </a:r>
            <a:r>
              <a:rPr lang="en-US" sz="1800" dirty="0">
                <a:solidFill>
                  <a:srgbClr val="2A1A00"/>
                </a:solidFill>
              </a:rPr>
              <a:t> community college</a:t>
            </a:r>
          </a:p>
          <a:p>
            <a:endParaRPr lang="en-US" sz="1800" dirty="0">
              <a:solidFill>
                <a:srgbClr val="2A1A00"/>
              </a:solidFill>
            </a:endParaRPr>
          </a:p>
        </p:txBody>
      </p:sp>
    </p:spTree>
    <p:extLst>
      <p:ext uri="{BB962C8B-B14F-4D97-AF65-F5344CB8AC3E}">
        <p14:creationId xmlns:p14="http://schemas.microsoft.com/office/powerpoint/2010/main" val="2222594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504C-A8D4-44D1-B4EF-8FDEB3736B91}"/>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60AC187E-B108-4CB9-8C5D-87E52B98D21F}"/>
              </a:ext>
            </a:extLst>
          </p:cNvPr>
          <p:cNvSpPr>
            <a:spLocks noGrp="1"/>
          </p:cNvSpPr>
          <p:nvPr>
            <p:ph idx="1"/>
          </p:nvPr>
        </p:nvSpPr>
        <p:spPr/>
        <p:txBody>
          <a:bodyPr/>
          <a:lstStyle/>
          <a:p>
            <a:r>
              <a:rPr lang="en-US" dirty="0"/>
              <a:t>Load in our data from the </a:t>
            </a:r>
            <a:r>
              <a:rPr lang="en-US" dirty="0" err="1"/>
              <a:t>github</a:t>
            </a:r>
            <a:r>
              <a:rPr lang="en-US" dirty="0"/>
              <a:t> account.</a:t>
            </a:r>
          </a:p>
          <a:p>
            <a:pPr lvl="1"/>
            <a:r>
              <a:rPr lang="en-US" dirty="0"/>
              <a:t>Visit the </a:t>
            </a:r>
            <a:r>
              <a:rPr lang="en-US" dirty="0" err="1"/>
              <a:t>github</a:t>
            </a:r>
            <a:r>
              <a:rPr lang="en-US" dirty="0"/>
              <a:t>, click on ‘classified data’, click ‘View Raw’ then copy the link</a:t>
            </a:r>
          </a:p>
        </p:txBody>
      </p:sp>
      <p:pic>
        <p:nvPicPr>
          <p:cNvPr id="5" name="Picture 4">
            <a:extLst>
              <a:ext uri="{FF2B5EF4-FFF2-40B4-BE49-F238E27FC236}">
                <a16:creationId xmlns:a16="http://schemas.microsoft.com/office/drawing/2014/main" id="{B6B6671E-2E60-478C-B242-851EA91A4D5C}"/>
              </a:ext>
            </a:extLst>
          </p:cNvPr>
          <p:cNvPicPr>
            <a:picLocks noChangeAspect="1"/>
          </p:cNvPicPr>
          <p:nvPr/>
        </p:nvPicPr>
        <p:blipFill>
          <a:blip r:embed="rId2"/>
          <a:stretch>
            <a:fillRect/>
          </a:stretch>
        </p:blipFill>
        <p:spPr>
          <a:xfrm>
            <a:off x="1114425" y="3267075"/>
            <a:ext cx="10315575" cy="323850"/>
          </a:xfrm>
          <a:prstGeom prst="rect">
            <a:avLst/>
          </a:prstGeom>
        </p:spPr>
      </p:pic>
    </p:spTree>
    <p:extLst>
      <p:ext uri="{BB962C8B-B14F-4D97-AF65-F5344CB8AC3E}">
        <p14:creationId xmlns:p14="http://schemas.microsoft.com/office/powerpoint/2010/main" val="2285563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504C-A8D4-44D1-B4EF-8FDEB3736B91}"/>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60AC187E-B108-4CB9-8C5D-87E52B98D21F}"/>
              </a:ext>
            </a:extLst>
          </p:cNvPr>
          <p:cNvSpPr>
            <a:spLocks noGrp="1"/>
          </p:cNvSpPr>
          <p:nvPr>
            <p:ph idx="1"/>
          </p:nvPr>
        </p:nvSpPr>
        <p:spPr>
          <a:xfrm>
            <a:off x="1251678" y="1874517"/>
            <a:ext cx="10178322" cy="3593591"/>
          </a:xfrm>
        </p:spPr>
        <p:txBody>
          <a:bodyPr/>
          <a:lstStyle/>
          <a:p>
            <a:r>
              <a:rPr lang="en-US" dirty="0"/>
              <a:t>View the head of our dataset.</a:t>
            </a:r>
          </a:p>
          <a:p>
            <a:r>
              <a:rPr lang="en-US" dirty="0"/>
              <a:t>Notice the ‘TARGET CLASS’ variable. </a:t>
            </a:r>
          </a:p>
        </p:txBody>
      </p:sp>
      <p:pic>
        <p:nvPicPr>
          <p:cNvPr id="4" name="Picture 3">
            <a:extLst>
              <a:ext uri="{FF2B5EF4-FFF2-40B4-BE49-F238E27FC236}">
                <a16:creationId xmlns:a16="http://schemas.microsoft.com/office/drawing/2014/main" id="{B4707AF2-8FFD-46D8-8659-27570EA166B2}"/>
              </a:ext>
            </a:extLst>
          </p:cNvPr>
          <p:cNvPicPr>
            <a:picLocks noChangeAspect="1"/>
          </p:cNvPicPr>
          <p:nvPr/>
        </p:nvPicPr>
        <p:blipFill>
          <a:blip r:embed="rId2"/>
          <a:stretch>
            <a:fillRect/>
          </a:stretch>
        </p:blipFill>
        <p:spPr>
          <a:xfrm>
            <a:off x="1869294" y="3122018"/>
            <a:ext cx="9071028" cy="1921555"/>
          </a:xfrm>
          <a:prstGeom prst="rect">
            <a:avLst/>
          </a:prstGeom>
        </p:spPr>
      </p:pic>
    </p:spTree>
    <p:extLst>
      <p:ext uri="{BB962C8B-B14F-4D97-AF65-F5344CB8AC3E}">
        <p14:creationId xmlns:p14="http://schemas.microsoft.com/office/powerpoint/2010/main" val="4250594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504C-A8D4-44D1-B4EF-8FDEB3736B91}"/>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60AC187E-B108-4CB9-8C5D-87E52B98D21F}"/>
              </a:ext>
            </a:extLst>
          </p:cNvPr>
          <p:cNvSpPr>
            <a:spLocks noGrp="1"/>
          </p:cNvSpPr>
          <p:nvPr>
            <p:ph idx="1"/>
          </p:nvPr>
        </p:nvSpPr>
        <p:spPr>
          <a:xfrm>
            <a:off x="1113133" y="1632204"/>
            <a:ext cx="10178322" cy="3593591"/>
          </a:xfrm>
        </p:spPr>
        <p:txBody>
          <a:bodyPr/>
          <a:lstStyle/>
          <a:p>
            <a:r>
              <a:rPr lang="en-US" dirty="0"/>
              <a:t>Because the KNN classifier predicts the class of a given test observation by identifying the observations that are nearest to it, the scale of the variables matters.  </a:t>
            </a:r>
          </a:p>
          <a:p>
            <a:r>
              <a:rPr lang="en-US" dirty="0"/>
              <a:t>Any variables that are on a large scale will have a much larger effect on the distance between the observations, and also on the KNN model, than variables that are on a small scale.</a:t>
            </a:r>
          </a:p>
          <a:p>
            <a:r>
              <a:rPr lang="en-US" dirty="0"/>
              <a:t>In order to have an effective and accurate model, we need to standardize all of our values.  This can be done easily with Python.</a:t>
            </a:r>
          </a:p>
        </p:txBody>
      </p:sp>
    </p:spTree>
    <p:extLst>
      <p:ext uri="{BB962C8B-B14F-4D97-AF65-F5344CB8AC3E}">
        <p14:creationId xmlns:p14="http://schemas.microsoft.com/office/powerpoint/2010/main" val="1681071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A129-BA67-49EC-84EA-F293DBF4BFBF}"/>
              </a:ext>
            </a:extLst>
          </p:cNvPr>
          <p:cNvSpPr>
            <a:spLocks noGrp="1"/>
          </p:cNvSpPr>
          <p:nvPr>
            <p:ph type="title"/>
          </p:nvPr>
        </p:nvSpPr>
        <p:spPr/>
        <p:txBody>
          <a:bodyPr/>
          <a:lstStyle/>
          <a:p>
            <a:r>
              <a:rPr lang="en-US" dirty="0" err="1"/>
              <a:t>knn</a:t>
            </a:r>
            <a:endParaRPr lang="en-US" dirty="0"/>
          </a:p>
        </p:txBody>
      </p:sp>
      <p:sp>
        <p:nvSpPr>
          <p:cNvPr id="3" name="Content Placeholder 2">
            <a:extLst>
              <a:ext uri="{FF2B5EF4-FFF2-40B4-BE49-F238E27FC236}">
                <a16:creationId xmlns:a16="http://schemas.microsoft.com/office/drawing/2014/main" id="{C335DC44-5CC6-4FB6-9709-DDE9520F6D6C}"/>
              </a:ext>
            </a:extLst>
          </p:cNvPr>
          <p:cNvSpPr>
            <a:spLocks noGrp="1"/>
          </p:cNvSpPr>
          <p:nvPr>
            <p:ph idx="1"/>
          </p:nvPr>
        </p:nvSpPr>
        <p:spPr>
          <a:xfrm>
            <a:off x="1106713" y="1632204"/>
            <a:ext cx="10178322" cy="3593591"/>
          </a:xfrm>
        </p:spPr>
        <p:txBody>
          <a:bodyPr/>
          <a:lstStyle/>
          <a:p>
            <a:r>
              <a:rPr lang="en-US" dirty="0"/>
              <a:t>Lets standardize our data and drop our TARGET CLASS variable </a:t>
            </a:r>
          </a:p>
        </p:txBody>
      </p:sp>
      <p:pic>
        <p:nvPicPr>
          <p:cNvPr id="4" name="Picture 3">
            <a:extLst>
              <a:ext uri="{FF2B5EF4-FFF2-40B4-BE49-F238E27FC236}">
                <a16:creationId xmlns:a16="http://schemas.microsoft.com/office/drawing/2014/main" id="{A44EDD84-EFB1-4551-A9B0-ECC0E36E3188}"/>
              </a:ext>
            </a:extLst>
          </p:cNvPr>
          <p:cNvPicPr>
            <a:picLocks noChangeAspect="1"/>
          </p:cNvPicPr>
          <p:nvPr/>
        </p:nvPicPr>
        <p:blipFill>
          <a:blip r:embed="rId2"/>
          <a:stretch>
            <a:fillRect/>
          </a:stretch>
        </p:blipFill>
        <p:spPr>
          <a:xfrm>
            <a:off x="2568077" y="2335249"/>
            <a:ext cx="7255594" cy="3349666"/>
          </a:xfrm>
          <a:prstGeom prst="rect">
            <a:avLst/>
          </a:prstGeom>
        </p:spPr>
      </p:pic>
    </p:spTree>
    <p:extLst>
      <p:ext uri="{BB962C8B-B14F-4D97-AF65-F5344CB8AC3E}">
        <p14:creationId xmlns:p14="http://schemas.microsoft.com/office/powerpoint/2010/main" val="1902471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6F5E-FE83-440A-B65D-DA4DBA72870B}"/>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C9E15472-E7E4-4870-AD82-272111426B45}"/>
              </a:ext>
            </a:extLst>
          </p:cNvPr>
          <p:cNvSpPr>
            <a:spLocks noGrp="1"/>
          </p:cNvSpPr>
          <p:nvPr>
            <p:ph idx="1"/>
          </p:nvPr>
        </p:nvSpPr>
        <p:spPr>
          <a:xfrm>
            <a:off x="1251678" y="1389893"/>
            <a:ext cx="10178322" cy="3593591"/>
          </a:xfrm>
        </p:spPr>
        <p:txBody>
          <a:bodyPr/>
          <a:lstStyle/>
          <a:p>
            <a:r>
              <a:rPr lang="en-US" dirty="0"/>
              <a:t>View the scaled data now – what do you notice?</a:t>
            </a:r>
          </a:p>
        </p:txBody>
      </p:sp>
      <p:pic>
        <p:nvPicPr>
          <p:cNvPr id="4" name="Picture 3">
            <a:extLst>
              <a:ext uri="{FF2B5EF4-FFF2-40B4-BE49-F238E27FC236}">
                <a16:creationId xmlns:a16="http://schemas.microsoft.com/office/drawing/2014/main" id="{5D9507E5-2425-465F-AF56-B8C2FD069547}"/>
              </a:ext>
            </a:extLst>
          </p:cNvPr>
          <p:cNvPicPr>
            <a:picLocks noChangeAspect="1"/>
          </p:cNvPicPr>
          <p:nvPr/>
        </p:nvPicPr>
        <p:blipFill>
          <a:blip r:embed="rId2"/>
          <a:stretch>
            <a:fillRect/>
          </a:stretch>
        </p:blipFill>
        <p:spPr>
          <a:xfrm>
            <a:off x="2321289" y="2152794"/>
            <a:ext cx="8039100" cy="1628775"/>
          </a:xfrm>
          <a:prstGeom prst="rect">
            <a:avLst/>
          </a:prstGeom>
        </p:spPr>
      </p:pic>
      <p:pic>
        <p:nvPicPr>
          <p:cNvPr id="5" name="Picture 4">
            <a:extLst>
              <a:ext uri="{FF2B5EF4-FFF2-40B4-BE49-F238E27FC236}">
                <a16:creationId xmlns:a16="http://schemas.microsoft.com/office/drawing/2014/main" id="{5E80DC39-46DF-4F3D-B7F0-CF773A516A45}"/>
              </a:ext>
            </a:extLst>
          </p:cNvPr>
          <p:cNvPicPr>
            <a:picLocks noChangeAspect="1"/>
          </p:cNvPicPr>
          <p:nvPr/>
        </p:nvPicPr>
        <p:blipFill>
          <a:blip r:embed="rId3"/>
          <a:stretch>
            <a:fillRect/>
          </a:stretch>
        </p:blipFill>
        <p:spPr>
          <a:xfrm>
            <a:off x="2376487" y="4221484"/>
            <a:ext cx="7950453" cy="1628774"/>
          </a:xfrm>
          <a:prstGeom prst="rect">
            <a:avLst/>
          </a:prstGeom>
        </p:spPr>
      </p:pic>
    </p:spTree>
    <p:extLst>
      <p:ext uri="{BB962C8B-B14F-4D97-AF65-F5344CB8AC3E}">
        <p14:creationId xmlns:p14="http://schemas.microsoft.com/office/powerpoint/2010/main" val="3800498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F55CA-0994-404D-9A0C-F420C7FFC258}"/>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F70F6A4D-5E24-4582-8F63-E7B7A45904AE}"/>
              </a:ext>
            </a:extLst>
          </p:cNvPr>
          <p:cNvSpPr>
            <a:spLocks noGrp="1"/>
          </p:cNvSpPr>
          <p:nvPr>
            <p:ph idx="1"/>
          </p:nvPr>
        </p:nvSpPr>
        <p:spPr/>
        <p:txBody>
          <a:bodyPr/>
          <a:lstStyle/>
          <a:p>
            <a:r>
              <a:rPr lang="en-US" dirty="0"/>
              <a:t>Similar to our previous models, we need to split our data into a train/test split.  We can do this by using Python’s </a:t>
            </a:r>
            <a:r>
              <a:rPr lang="en-US" dirty="0" err="1"/>
              <a:t>sklearn</a:t>
            </a:r>
            <a:r>
              <a:rPr lang="en-US" dirty="0"/>
              <a:t> library. </a:t>
            </a:r>
          </a:p>
          <a:p>
            <a:r>
              <a:rPr lang="en-US" dirty="0"/>
              <a:t>This code is something that most don’t memorize – they call upon it when needed (from a saved file, online, etc.) </a:t>
            </a:r>
          </a:p>
          <a:p>
            <a:r>
              <a:rPr lang="en-US" dirty="0"/>
              <a:t>We are splitting our data at the .30 test size.</a:t>
            </a:r>
          </a:p>
        </p:txBody>
      </p:sp>
      <p:pic>
        <p:nvPicPr>
          <p:cNvPr id="4" name="Picture 3">
            <a:extLst>
              <a:ext uri="{FF2B5EF4-FFF2-40B4-BE49-F238E27FC236}">
                <a16:creationId xmlns:a16="http://schemas.microsoft.com/office/drawing/2014/main" id="{0539FC02-6636-43C5-A558-7D1BC3AA0053}"/>
              </a:ext>
            </a:extLst>
          </p:cNvPr>
          <p:cNvPicPr>
            <a:picLocks noChangeAspect="1"/>
          </p:cNvPicPr>
          <p:nvPr/>
        </p:nvPicPr>
        <p:blipFill>
          <a:blip r:embed="rId2"/>
          <a:stretch>
            <a:fillRect/>
          </a:stretch>
        </p:blipFill>
        <p:spPr>
          <a:xfrm>
            <a:off x="2004696" y="4237464"/>
            <a:ext cx="8442138" cy="1268566"/>
          </a:xfrm>
          <a:prstGeom prst="rect">
            <a:avLst/>
          </a:prstGeom>
        </p:spPr>
      </p:pic>
    </p:spTree>
    <p:extLst>
      <p:ext uri="{BB962C8B-B14F-4D97-AF65-F5344CB8AC3E}">
        <p14:creationId xmlns:p14="http://schemas.microsoft.com/office/powerpoint/2010/main" val="2412458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47E9F-003B-4535-89A1-F6C4E5F3C6DF}"/>
              </a:ext>
            </a:extLst>
          </p:cNvPr>
          <p:cNvSpPr>
            <a:spLocks noGrp="1"/>
          </p:cNvSpPr>
          <p:nvPr>
            <p:ph type="title"/>
          </p:nvPr>
        </p:nvSpPr>
        <p:spPr>
          <a:xfrm>
            <a:off x="1251678" y="382385"/>
            <a:ext cx="10178322" cy="818342"/>
          </a:xfrm>
        </p:spPr>
        <p:txBody>
          <a:bodyPr/>
          <a:lstStyle/>
          <a:p>
            <a:r>
              <a:rPr lang="en-US" dirty="0"/>
              <a:t>KNN</a:t>
            </a:r>
          </a:p>
        </p:txBody>
      </p:sp>
      <p:sp>
        <p:nvSpPr>
          <p:cNvPr id="3" name="Content Placeholder 2">
            <a:extLst>
              <a:ext uri="{FF2B5EF4-FFF2-40B4-BE49-F238E27FC236}">
                <a16:creationId xmlns:a16="http://schemas.microsoft.com/office/drawing/2014/main" id="{78DE90DF-2686-461F-91CA-FF8DB0AE24C2}"/>
              </a:ext>
            </a:extLst>
          </p:cNvPr>
          <p:cNvSpPr>
            <a:spLocks noGrp="1"/>
          </p:cNvSpPr>
          <p:nvPr>
            <p:ph idx="1"/>
          </p:nvPr>
        </p:nvSpPr>
        <p:spPr>
          <a:xfrm>
            <a:off x="1251678" y="1403927"/>
            <a:ext cx="10178322" cy="4682837"/>
          </a:xfrm>
        </p:spPr>
        <p:txBody>
          <a:bodyPr/>
          <a:lstStyle/>
          <a:p>
            <a:r>
              <a:rPr lang="en-US" dirty="0"/>
              <a:t>Lets use the KNN model now.  Remember – we’re looking at TARGET CLASS (0,1) (or – yes/no, etc.)</a:t>
            </a:r>
          </a:p>
          <a:p>
            <a:r>
              <a:rPr lang="en-US" dirty="0"/>
              <a:t>Lets start with a K value of K = 1</a:t>
            </a:r>
          </a:p>
        </p:txBody>
      </p:sp>
      <p:pic>
        <p:nvPicPr>
          <p:cNvPr id="4" name="Picture 3">
            <a:extLst>
              <a:ext uri="{FF2B5EF4-FFF2-40B4-BE49-F238E27FC236}">
                <a16:creationId xmlns:a16="http://schemas.microsoft.com/office/drawing/2014/main" id="{FFC48AB7-51B6-4977-84C6-2BB6433C9805}"/>
              </a:ext>
            </a:extLst>
          </p:cNvPr>
          <p:cNvPicPr>
            <a:picLocks noChangeAspect="1"/>
          </p:cNvPicPr>
          <p:nvPr/>
        </p:nvPicPr>
        <p:blipFill>
          <a:blip r:embed="rId2"/>
          <a:stretch>
            <a:fillRect/>
          </a:stretch>
        </p:blipFill>
        <p:spPr>
          <a:xfrm>
            <a:off x="2789547" y="3075458"/>
            <a:ext cx="7145276" cy="2767781"/>
          </a:xfrm>
          <a:prstGeom prst="rect">
            <a:avLst/>
          </a:prstGeom>
        </p:spPr>
      </p:pic>
    </p:spTree>
    <p:extLst>
      <p:ext uri="{BB962C8B-B14F-4D97-AF65-F5344CB8AC3E}">
        <p14:creationId xmlns:p14="http://schemas.microsoft.com/office/powerpoint/2010/main" val="3588139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0345-2FBB-444A-8E06-C064FC4AF11C}"/>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919CE270-7F28-40DA-9D2C-85A56EE016BE}"/>
              </a:ext>
            </a:extLst>
          </p:cNvPr>
          <p:cNvSpPr>
            <a:spLocks noGrp="1"/>
          </p:cNvSpPr>
          <p:nvPr>
            <p:ph idx="1"/>
          </p:nvPr>
        </p:nvSpPr>
        <p:spPr>
          <a:xfrm>
            <a:off x="1251678" y="1496291"/>
            <a:ext cx="10178322" cy="4383301"/>
          </a:xfrm>
        </p:spPr>
        <p:txBody>
          <a:bodyPr/>
          <a:lstStyle/>
          <a:p>
            <a:r>
              <a:rPr lang="en-US" dirty="0"/>
              <a:t>Now that we’ve created our model, lets evaluate how well it performs. </a:t>
            </a:r>
          </a:p>
          <a:p>
            <a:r>
              <a:rPr lang="en-US" dirty="0"/>
              <a:t>Recall from our previous lesson the confusion matrix</a:t>
            </a:r>
          </a:p>
          <a:p>
            <a:r>
              <a:rPr lang="en-US" dirty="0"/>
              <a:t>Not bad – lets see if we can improve it.</a:t>
            </a:r>
          </a:p>
        </p:txBody>
      </p:sp>
      <p:pic>
        <p:nvPicPr>
          <p:cNvPr id="4" name="Picture 3">
            <a:extLst>
              <a:ext uri="{FF2B5EF4-FFF2-40B4-BE49-F238E27FC236}">
                <a16:creationId xmlns:a16="http://schemas.microsoft.com/office/drawing/2014/main" id="{BA53720B-99A5-4193-BA26-1EABAB87EABE}"/>
              </a:ext>
            </a:extLst>
          </p:cNvPr>
          <p:cNvPicPr>
            <a:picLocks noChangeAspect="1"/>
          </p:cNvPicPr>
          <p:nvPr/>
        </p:nvPicPr>
        <p:blipFill>
          <a:blip r:embed="rId2"/>
          <a:stretch>
            <a:fillRect/>
          </a:stretch>
        </p:blipFill>
        <p:spPr>
          <a:xfrm>
            <a:off x="3112654" y="2864702"/>
            <a:ext cx="6547776" cy="3453279"/>
          </a:xfrm>
          <a:prstGeom prst="rect">
            <a:avLst/>
          </a:prstGeom>
        </p:spPr>
      </p:pic>
    </p:spTree>
    <p:extLst>
      <p:ext uri="{BB962C8B-B14F-4D97-AF65-F5344CB8AC3E}">
        <p14:creationId xmlns:p14="http://schemas.microsoft.com/office/powerpoint/2010/main" val="1445924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A1D2F-C926-457B-A67F-10E2567588E4}"/>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1909CFDB-9592-486D-9DD4-A2E33295FC97}"/>
              </a:ext>
            </a:extLst>
          </p:cNvPr>
          <p:cNvSpPr>
            <a:spLocks noGrp="1"/>
          </p:cNvSpPr>
          <p:nvPr>
            <p:ph idx="1"/>
          </p:nvPr>
        </p:nvSpPr>
        <p:spPr/>
        <p:txBody>
          <a:bodyPr/>
          <a:lstStyle/>
          <a:p>
            <a:r>
              <a:rPr lang="en-US" dirty="0"/>
              <a:t>Change the </a:t>
            </a:r>
            <a:r>
              <a:rPr lang="en-US" dirty="0" err="1"/>
              <a:t>n_neighbors</a:t>
            </a:r>
            <a:r>
              <a:rPr lang="en-US" dirty="0"/>
              <a:t>= value to something else … try to see how it impacts your confusion matrix.</a:t>
            </a:r>
          </a:p>
          <a:p>
            <a:r>
              <a:rPr lang="en-US" dirty="0"/>
              <a:t>Search online for a way to determine the K Value and try to apply to your model.</a:t>
            </a:r>
          </a:p>
        </p:txBody>
      </p:sp>
    </p:spTree>
    <p:extLst>
      <p:ext uri="{BB962C8B-B14F-4D97-AF65-F5344CB8AC3E}">
        <p14:creationId xmlns:p14="http://schemas.microsoft.com/office/powerpoint/2010/main" val="1101059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CA753-ADD2-4BA2-B28F-8C0189DD635D}"/>
              </a:ext>
            </a:extLst>
          </p:cNvPr>
          <p:cNvSpPr>
            <a:spLocks noGrp="1"/>
          </p:cNvSpPr>
          <p:nvPr>
            <p:ph type="title"/>
          </p:nvPr>
        </p:nvSpPr>
        <p:spPr/>
        <p:txBody>
          <a:bodyPr/>
          <a:lstStyle/>
          <a:p>
            <a:r>
              <a:rPr lang="en-US" dirty="0"/>
              <a:t>K- value </a:t>
            </a:r>
          </a:p>
        </p:txBody>
      </p:sp>
      <p:pic>
        <p:nvPicPr>
          <p:cNvPr id="4" name="Picture 3">
            <a:extLst>
              <a:ext uri="{FF2B5EF4-FFF2-40B4-BE49-F238E27FC236}">
                <a16:creationId xmlns:a16="http://schemas.microsoft.com/office/drawing/2014/main" id="{3BC36DED-4485-4DA5-829E-DF7C37D3D0E5}"/>
              </a:ext>
            </a:extLst>
          </p:cNvPr>
          <p:cNvPicPr>
            <a:picLocks noChangeAspect="1"/>
          </p:cNvPicPr>
          <p:nvPr/>
        </p:nvPicPr>
        <p:blipFill>
          <a:blip r:embed="rId2"/>
          <a:stretch>
            <a:fillRect/>
          </a:stretch>
        </p:blipFill>
        <p:spPr>
          <a:xfrm>
            <a:off x="2333043" y="2031729"/>
            <a:ext cx="7980112" cy="3354311"/>
          </a:xfrm>
          <a:prstGeom prst="rect">
            <a:avLst/>
          </a:prstGeom>
        </p:spPr>
      </p:pic>
    </p:spTree>
    <p:extLst>
      <p:ext uri="{BB962C8B-B14F-4D97-AF65-F5344CB8AC3E}">
        <p14:creationId xmlns:p14="http://schemas.microsoft.com/office/powerpoint/2010/main" val="3207913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F154B-D855-46F6-B200-6198B237E2A7}"/>
              </a:ext>
            </a:extLst>
          </p:cNvPr>
          <p:cNvSpPr>
            <a:spLocks noGrp="1"/>
          </p:cNvSpPr>
          <p:nvPr>
            <p:ph type="title"/>
          </p:nvPr>
        </p:nvSpPr>
        <p:spPr>
          <a:xfrm>
            <a:off x="1251677" y="645105"/>
            <a:ext cx="4357499" cy="1320855"/>
          </a:xfrm>
        </p:spPr>
        <p:txBody>
          <a:bodyPr>
            <a:normAutofit/>
          </a:bodyPr>
          <a:lstStyle/>
          <a:p>
            <a:r>
              <a:rPr lang="en-US" sz="4100" dirty="0"/>
              <a:t>What is </a:t>
            </a:r>
            <a:r>
              <a:rPr lang="en-US" sz="4100" dirty="0" err="1"/>
              <a:t>knn</a:t>
            </a:r>
            <a:r>
              <a:rPr lang="en-US" sz="4100" dirty="0"/>
              <a:t>?</a:t>
            </a:r>
          </a:p>
        </p:txBody>
      </p:sp>
      <p:sp>
        <p:nvSpPr>
          <p:cNvPr id="8" name="Content Placeholder 2">
            <a:extLst>
              <a:ext uri="{FF2B5EF4-FFF2-40B4-BE49-F238E27FC236}">
                <a16:creationId xmlns:a16="http://schemas.microsoft.com/office/drawing/2014/main" id="{2B8B4042-E814-4D57-9550-8C82FFA8EE65}"/>
              </a:ext>
            </a:extLst>
          </p:cNvPr>
          <p:cNvSpPr>
            <a:spLocks noGrp="1"/>
          </p:cNvSpPr>
          <p:nvPr>
            <p:ph idx="1"/>
          </p:nvPr>
        </p:nvSpPr>
        <p:spPr>
          <a:xfrm>
            <a:off x="1251678" y="2286001"/>
            <a:ext cx="4363595" cy="3593591"/>
          </a:xfrm>
        </p:spPr>
        <p:txBody>
          <a:bodyPr>
            <a:normAutofit/>
          </a:bodyPr>
          <a:lstStyle/>
          <a:p>
            <a:r>
              <a:rPr lang="en-US" dirty="0"/>
              <a:t>KNN – K-Nearest Neighbors </a:t>
            </a:r>
          </a:p>
          <a:p>
            <a:r>
              <a:rPr lang="en-US" dirty="0"/>
              <a:t>KNN can be used for both classification and regression predictive problems. However, it is more widely used in classification problems in the industry.</a:t>
            </a:r>
            <a:endParaRPr lang="en-US" dirty="0">
              <a:solidFill>
                <a:srgbClr val="000000"/>
              </a:solidFill>
            </a:endParaRPr>
          </a:p>
        </p:txBody>
      </p:sp>
      <p:pic>
        <p:nvPicPr>
          <p:cNvPr id="7" name="Graphic 6" descr="Head with Gears">
            <a:extLst>
              <a:ext uri="{FF2B5EF4-FFF2-40B4-BE49-F238E27FC236}">
                <a16:creationId xmlns:a16="http://schemas.microsoft.com/office/drawing/2014/main" id="{A1333446-AB96-4DB6-8291-FE2F188455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8193" y="853757"/>
            <a:ext cx="5176744" cy="5176744"/>
          </a:xfrm>
          <a:prstGeom prst="rect">
            <a:avLst/>
          </a:prstGeom>
        </p:spPr>
      </p:pic>
    </p:spTree>
    <p:extLst>
      <p:ext uri="{BB962C8B-B14F-4D97-AF65-F5344CB8AC3E}">
        <p14:creationId xmlns:p14="http://schemas.microsoft.com/office/powerpoint/2010/main" val="941583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FC3B-A9C5-4F42-B5BF-1EE3DC200D7D}"/>
              </a:ext>
            </a:extLst>
          </p:cNvPr>
          <p:cNvSpPr>
            <a:spLocks noGrp="1"/>
          </p:cNvSpPr>
          <p:nvPr>
            <p:ph type="title"/>
          </p:nvPr>
        </p:nvSpPr>
        <p:spPr/>
        <p:txBody>
          <a:bodyPr/>
          <a:lstStyle/>
          <a:p>
            <a:r>
              <a:rPr lang="en-US" dirty="0"/>
              <a:t>Break – 15 mins</a:t>
            </a:r>
          </a:p>
        </p:txBody>
      </p:sp>
    </p:spTree>
    <p:extLst>
      <p:ext uri="{BB962C8B-B14F-4D97-AF65-F5344CB8AC3E}">
        <p14:creationId xmlns:p14="http://schemas.microsoft.com/office/powerpoint/2010/main" val="2843826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5A64-17B5-4FF6-9640-F4C73029CEDD}"/>
              </a:ext>
            </a:extLst>
          </p:cNvPr>
          <p:cNvSpPr>
            <a:spLocks noGrp="1"/>
          </p:cNvSpPr>
          <p:nvPr>
            <p:ph type="title"/>
          </p:nvPr>
        </p:nvSpPr>
        <p:spPr/>
        <p:txBody>
          <a:bodyPr/>
          <a:lstStyle/>
          <a:p>
            <a:r>
              <a:rPr lang="en-US" dirty="0"/>
              <a:t>KNN further practice </a:t>
            </a:r>
          </a:p>
        </p:txBody>
      </p:sp>
      <p:sp>
        <p:nvSpPr>
          <p:cNvPr id="3" name="Content Placeholder 2">
            <a:extLst>
              <a:ext uri="{FF2B5EF4-FFF2-40B4-BE49-F238E27FC236}">
                <a16:creationId xmlns:a16="http://schemas.microsoft.com/office/drawing/2014/main" id="{7157A897-42BA-4502-A08E-4C07F4C86FA5}"/>
              </a:ext>
            </a:extLst>
          </p:cNvPr>
          <p:cNvSpPr>
            <a:spLocks noGrp="1"/>
          </p:cNvSpPr>
          <p:nvPr>
            <p:ph idx="1"/>
          </p:nvPr>
        </p:nvSpPr>
        <p:spPr/>
        <p:txBody>
          <a:bodyPr/>
          <a:lstStyle/>
          <a:p>
            <a:r>
              <a:rPr lang="en-US" dirty="0"/>
              <a:t>Visit the following article from </a:t>
            </a:r>
            <a:r>
              <a:rPr lang="en-US" dirty="0" err="1"/>
              <a:t>datacamp</a:t>
            </a:r>
            <a:r>
              <a:rPr lang="en-US" dirty="0"/>
              <a:t>: </a:t>
            </a:r>
          </a:p>
          <a:p>
            <a:pPr lvl="1"/>
            <a:r>
              <a:rPr lang="en-US" dirty="0">
                <a:hlinkClick r:id="rId2"/>
              </a:rPr>
              <a:t>https://www.datacamp.com/community/tutorials/k-nearest-neighbor-classification-scikit-learn</a:t>
            </a:r>
            <a:endParaRPr lang="en-US" dirty="0"/>
          </a:p>
          <a:p>
            <a:pPr lvl="1"/>
            <a:r>
              <a:rPr lang="en-US" dirty="0"/>
              <a:t>Read through the article and follow along with the Python examples.</a:t>
            </a:r>
          </a:p>
        </p:txBody>
      </p:sp>
    </p:spTree>
    <p:extLst>
      <p:ext uri="{BB962C8B-B14F-4D97-AF65-F5344CB8AC3E}">
        <p14:creationId xmlns:p14="http://schemas.microsoft.com/office/powerpoint/2010/main" val="1284602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F154B-D855-46F6-B200-6198B237E2A7}"/>
              </a:ext>
            </a:extLst>
          </p:cNvPr>
          <p:cNvSpPr>
            <a:spLocks noGrp="1"/>
          </p:cNvSpPr>
          <p:nvPr>
            <p:ph type="title"/>
          </p:nvPr>
        </p:nvSpPr>
        <p:spPr>
          <a:xfrm>
            <a:off x="1251677" y="645105"/>
            <a:ext cx="4357499" cy="1320855"/>
          </a:xfrm>
        </p:spPr>
        <p:txBody>
          <a:bodyPr>
            <a:normAutofit/>
          </a:bodyPr>
          <a:lstStyle/>
          <a:p>
            <a:r>
              <a:rPr lang="en-US" sz="4100" dirty="0"/>
              <a:t>What is </a:t>
            </a:r>
            <a:r>
              <a:rPr lang="en-US" sz="4100" dirty="0" err="1"/>
              <a:t>knn</a:t>
            </a:r>
            <a:r>
              <a:rPr lang="en-US" sz="4100" dirty="0"/>
              <a:t>?</a:t>
            </a:r>
          </a:p>
        </p:txBody>
      </p:sp>
      <p:sp>
        <p:nvSpPr>
          <p:cNvPr id="8" name="Content Placeholder 2">
            <a:extLst>
              <a:ext uri="{FF2B5EF4-FFF2-40B4-BE49-F238E27FC236}">
                <a16:creationId xmlns:a16="http://schemas.microsoft.com/office/drawing/2014/main" id="{2B8B4042-E814-4D57-9550-8C82FFA8EE65}"/>
              </a:ext>
            </a:extLst>
          </p:cNvPr>
          <p:cNvSpPr>
            <a:spLocks noGrp="1"/>
          </p:cNvSpPr>
          <p:nvPr>
            <p:ph idx="1"/>
          </p:nvPr>
        </p:nvSpPr>
        <p:spPr>
          <a:xfrm>
            <a:off x="1251678" y="2286001"/>
            <a:ext cx="4363595" cy="3593591"/>
          </a:xfrm>
        </p:spPr>
        <p:txBody>
          <a:bodyPr>
            <a:normAutofit/>
          </a:bodyPr>
          <a:lstStyle/>
          <a:p>
            <a:r>
              <a:rPr lang="en-US" dirty="0"/>
              <a:t>Nearest neighbors is one of the simplest predictive models there is. It makes no mathematical assumptions, and it doesn’t require any sort of heavy machinery. The only things it requires are:</a:t>
            </a:r>
          </a:p>
          <a:p>
            <a:pPr lvl="1"/>
            <a:r>
              <a:rPr lang="en-US" dirty="0"/>
              <a:t>Some notion of distance</a:t>
            </a:r>
          </a:p>
          <a:p>
            <a:pPr lvl="1"/>
            <a:r>
              <a:rPr lang="en-US" dirty="0"/>
              <a:t>An assumption that points that are close to one another are similar</a:t>
            </a:r>
            <a:endParaRPr lang="en-US" dirty="0">
              <a:solidFill>
                <a:srgbClr val="000000"/>
              </a:solidFill>
            </a:endParaRPr>
          </a:p>
        </p:txBody>
      </p:sp>
      <p:pic>
        <p:nvPicPr>
          <p:cNvPr id="7" name="Graphic 6" descr="Head with Gears">
            <a:extLst>
              <a:ext uri="{FF2B5EF4-FFF2-40B4-BE49-F238E27FC236}">
                <a16:creationId xmlns:a16="http://schemas.microsoft.com/office/drawing/2014/main" id="{A1333446-AB96-4DB6-8291-FE2F188455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8193" y="853757"/>
            <a:ext cx="5176744" cy="5176744"/>
          </a:xfrm>
          <a:prstGeom prst="rect">
            <a:avLst/>
          </a:prstGeom>
        </p:spPr>
      </p:pic>
    </p:spTree>
    <p:extLst>
      <p:ext uri="{BB962C8B-B14F-4D97-AF65-F5344CB8AC3E}">
        <p14:creationId xmlns:p14="http://schemas.microsoft.com/office/powerpoint/2010/main" val="2026380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C9A4-6A20-4AE3-99BC-4027E28F0430}"/>
              </a:ext>
            </a:extLst>
          </p:cNvPr>
          <p:cNvSpPr>
            <a:spLocks noGrp="1"/>
          </p:cNvSpPr>
          <p:nvPr>
            <p:ph type="title"/>
          </p:nvPr>
        </p:nvSpPr>
        <p:spPr>
          <a:xfrm>
            <a:off x="1251678" y="382385"/>
            <a:ext cx="10178322" cy="1021542"/>
          </a:xfrm>
        </p:spPr>
        <p:txBody>
          <a:bodyPr/>
          <a:lstStyle/>
          <a:p>
            <a:r>
              <a:rPr lang="en-US" dirty="0"/>
              <a:t>K-nearest neighbors (</a:t>
            </a:r>
            <a:r>
              <a:rPr lang="en-US" dirty="0" err="1"/>
              <a:t>Knn</a:t>
            </a:r>
            <a:r>
              <a:rPr lang="en-US" dirty="0"/>
              <a:t>)</a:t>
            </a:r>
            <a:br>
              <a:rPr lang="en-US" dirty="0"/>
            </a:br>
            <a:r>
              <a:rPr lang="en-US" sz="1600" dirty="0"/>
              <a:t>analyticsvidhya.com</a:t>
            </a:r>
            <a:endParaRPr lang="en-US" dirty="0"/>
          </a:p>
        </p:txBody>
      </p:sp>
      <p:sp>
        <p:nvSpPr>
          <p:cNvPr id="3" name="Content Placeholder 2">
            <a:extLst>
              <a:ext uri="{FF2B5EF4-FFF2-40B4-BE49-F238E27FC236}">
                <a16:creationId xmlns:a16="http://schemas.microsoft.com/office/drawing/2014/main" id="{39832072-3753-4781-A3B5-60009B16763C}"/>
              </a:ext>
            </a:extLst>
          </p:cNvPr>
          <p:cNvSpPr>
            <a:spLocks noGrp="1"/>
          </p:cNvSpPr>
          <p:nvPr>
            <p:ph idx="1"/>
          </p:nvPr>
        </p:nvSpPr>
        <p:spPr>
          <a:xfrm>
            <a:off x="1251678" y="1772494"/>
            <a:ext cx="10178322" cy="4267199"/>
          </a:xfrm>
        </p:spPr>
        <p:txBody>
          <a:bodyPr/>
          <a:lstStyle/>
          <a:p>
            <a:r>
              <a:rPr lang="en-US" dirty="0"/>
              <a:t>The following shows a various points on a graph – red circles and green squares .</a:t>
            </a:r>
          </a:p>
          <a:p>
            <a:r>
              <a:rPr lang="en-US" dirty="0"/>
              <a:t>We want to find the class of the blue star – it can either be a red circle or a green square.</a:t>
            </a:r>
          </a:p>
        </p:txBody>
      </p:sp>
      <p:pic>
        <p:nvPicPr>
          <p:cNvPr id="4" name="Picture 3">
            <a:extLst>
              <a:ext uri="{FF2B5EF4-FFF2-40B4-BE49-F238E27FC236}">
                <a16:creationId xmlns:a16="http://schemas.microsoft.com/office/drawing/2014/main" id="{666D93AC-C961-45D4-B2F2-14D3EAD9B945}"/>
              </a:ext>
            </a:extLst>
          </p:cNvPr>
          <p:cNvPicPr>
            <a:picLocks noChangeAspect="1"/>
          </p:cNvPicPr>
          <p:nvPr/>
        </p:nvPicPr>
        <p:blipFill>
          <a:blip r:embed="rId2"/>
          <a:stretch>
            <a:fillRect/>
          </a:stretch>
        </p:blipFill>
        <p:spPr>
          <a:xfrm>
            <a:off x="3441828" y="3027556"/>
            <a:ext cx="5681394" cy="2860288"/>
          </a:xfrm>
          <a:prstGeom prst="rect">
            <a:avLst/>
          </a:prstGeom>
        </p:spPr>
      </p:pic>
    </p:spTree>
    <p:extLst>
      <p:ext uri="{BB962C8B-B14F-4D97-AF65-F5344CB8AC3E}">
        <p14:creationId xmlns:p14="http://schemas.microsoft.com/office/powerpoint/2010/main" val="177009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C9A4-6A20-4AE3-99BC-4027E28F0430}"/>
              </a:ext>
            </a:extLst>
          </p:cNvPr>
          <p:cNvSpPr>
            <a:spLocks noGrp="1"/>
          </p:cNvSpPr>
          <p:nvPr>
            <p:ph type="title"/>
          </p:nvPr>
        </p:nvSpPr>
        <p:spPr>
          <a:xfrm>
            <a:off x="1251678" y="382385"/>
            <a:ext cx="10178322" cy="1021542"/>
          </a:xfrm>
        </p:spPr>
        <p:txBody>
          <a:bodyPr/>
          <a:lstStyle/>
          <a:p>
            <a:r>
              <a:rPr lang="en-US" dirty="0"/>
              <a:t>K-nearest neighbors (</a:t>
            </a:r>
            <a:r>
              <a:rPr lang="en-US" dirty="0" err="1"/>
              <a:t>Knn</a:t>
            </a:r>
            <a:r>
              <a:rPr lang="en-US" dirty="0"/>
              <a:t>)</a:t>
            </a:r>
            <a:br>
              <a:rPr lang="en-US" dirty="0"/>
            </a:br>
            <a:r>
              <a:rPr lang="en-US" sz="1600" dirty="0"/>
              <a:t>analyticsvidhya.com</a:t>
            </a:r>
            <a:endParaRPr lang="en-US" dirty="0"/>
          </a:p>
        </p:txBody>
      </p:sp>
      <p:sp>
        <p:nvSpPr>
          <p:cNvPr id="3" name="Content Placeholder 2">
            <a:extLst>
              <a:ext uri="{FF2B5EF4-FFF2-40B4-BE49-F238E27FC236}">
                <a16:creationId xmlns:a16="http://schemas.microsoft.com/office/drawing/2014/main" id="{39832072-3753-4781-A3B5-60009B16763C}"/>
              </a:ext>
            </a:extLst>
          </p:cNvPr>
          <p:cNvSpPr>
            <a:spLocks noGrp="1"/>
          </p:cNvSpPr>
          <p:nvPr>
            <p:ph idx="1"/>
          </p:nvPr>
        </p:nvSpPr>
        <p:spPr>
          <a:xfrm>
            <a:off x="1251678" y="1605226"/>
            <a:ext cx="10178322" cy="5096657"/>
          </a:xfrm>
        </p:spPr>
        <p:txBody>
          <a:bodyPr/>
          <a:lstStyle/>
          <a:p>
            <a:r>
              <a:rPr lang="en-US" dirty="0"/>
              <a:t>The ‘K’ in KNN is the nearest neighbors we want to look at.  For example, if K = 3</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3 closest points to the blue star are red circles.  We can confidently say that the blue star should be a red circle.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806A265A-9391-42BC-9F0B-85C7E4A34438}"/>
              </a:ext>
            </a:extLst>
          </p:cNvPr>
          <p:cNvPicPr>
            <a:picLocks noChangeAspect="1"/>
          </p:cNvPicPr>
          <p:nvPr/>
        </p:nvPicPr>
        <p:blipFill>
          <a:blip r:embed="rId2"/>
          <a:stretch>
            <a:fillRect/>
          </a:stretch>
        </p:blipFill>
        <p:spPr>
          <a:xfrm>
            <a:off x="3946271" y="2214896"/>
            <a:ext cx="4299458" cy="2758550"/>
          </a:xfrm>
          <a:prstGeom prst="rect">
            <a:avLst/>
          </a:prstGeom>
        </p:spPr>
      </p:pic>
    </p:spTree>
    <p:extLst>
      <p:ext uri="{BB962C8B-B14F-4D97-AF65-F5344CB8AC3E}">
        <p14:creationId xmlns:p14="http://schemas.microsoft.com/office/powerpoint/2010/main" val="153941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32540-B34D-4B63-93AD-D253715D0E53}"/>
              </a:ext>
            </a:extLst>
          </p:cNvPr>
          <p:cNvSpPr>
            <a:spLocks noGrp="1"/>
          </p:cNvSpPr>
          <p:nvPr>
            <p:ph type="title"/>
          </p:nvPr>
        </p:nvSpPr>
        <p:spPr>
          <a:xfrm>
            <a:off x="1251679" y="645107"/>
            <a:ext cx="3384329" cy="1640894"/>
          </a:xfrm>
        </p:spPr>
        <p:txBody>
          <a:bodyPr anchor="t">
            <a:normAutofit/>
          </a:bodyPr>
          <a:lstStyle/>
          <a:p>
            <a:r>
              <a:rPr lang="en-US" sz="4000"/>
              <a:t>How is the ‘k’ choosen?</a:t>
            </a:r>
          </a:p>
        </p:txBody>
      </p:sp>
      <p:sp>
        <p:nvSpPr>
          <p:cNvPr id="18" name="Content Placeholder 8">
            <a:extLst>
              <a:ext uri="{FF2B5EF4-FFF2-40B4-BE49-F238E27FC236}">
                <a16:creationId xmlns:a16="http://schemas.microsoft.com/office/drawing/2014/main" id="{F561642E-836B-48EE-8FF7-E9B389680FD9}"/>
              </a:ext>
            </a:extLst>
          </p:cNvPr>
          <p:cNvSpPr>
            <a:spLocks noGrp="1"/>
          </p:cNvSpPr>
          <p:nvPr>
            <p:ph idx="1"/>
          </p:nvPr>
        </p:nvSpPr>
        <p:spPr>
          <a:xfrm>
            <a:off x="1251679" y="2286001"/>
            <a:ext cx="3384330" cy="3940844"/>
          </a:xfrm>
        </p:spPr>
        <p:txBody>
          <a:bodyPr>
            <a:normAutofit/>
          </a:bodyPr>
          <a:lstStyle/>
          <a:p>
            <a:pPr marL="0" indent="0">
              <a:buNone/>
            </a:pPr>
            <a:r>
              <a:rPr lang="en-US" dirty="0"/>
              <a:t>If you look closely, you can see how the boundary lines become smoother as K is increased.</a:t>
            </a:r>
          </a:p>
          <a:p>
            <a:pPr marL="0" indent="0">
              <a:buNone/>
            </a:pPr>
            <a:r>
              <a:rPr lang="en-US" dirty="0"/>
              <a:t>Eventually, K increasing to infinity, the boundary would encompass the entire blue or red. </a:t>
            </a:r>
          </a:p>
        </p:txBody>
      </p:sp>
      <p:pic>
        <p:nvPicPr>
          <p:cNvPr id="19" name="Content Placeholder 3">
            <a:extLst>
              <a:ext uri="{FF2B5EF4-FFF2-40B4-BE49-F238E27FC236}">
                <a16:creationId xmlns:a16="http://schemas.microsoft.com/office/drawing/2014/main" id="{2D9768CE-5CCA-4ECB-81FE-94E351A9631B}"/>
              </a:ext>
            </a:extLst>
          </p:cNvPr>
          <p:cNvPicPr>
            <a:picLocks noChangeAspect="1"/>
          </p:cNvPicPr>
          <p:nvPr/>
        </p:nvPicPr>
        <p:blipFill>
          <a:blip r:embed="rId2"/>
          <a:stretch>
            <a:fillRect/>
          </a:stretch>
        </p:blipFill>
        <p:spPr>
          <a:xfrm>
            <a:off x="5515144" y="645107"/>
            <a:ext cx="5524120" cy="5594047"/>
          </a:xfrm>
          <a:prstGeom prst="rect">
            <a:avLst/>
          </a:prstGeom>
        </p:spPr>
      </p:pic>
    </p:spTree>
    <p:extLst>
      <p:ext uri="{BB962C8B-B14F-4D97-AF65-F5344CB8AC3E}">
        <p14:creationId xmlns:p14="http://schemas.microsoft.com/office/powerpoint/2010/main" val="4002196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EBC8-F246-4AEC-ACC5-14CD2897A698}"/>
              </a:ext>
            </a:extLst>
          </p:cNvPr>
          <p:cNvSpPr>
            <a:spLocks noGrp="1"/>
          </p:cNvSpPr>
          <p:nvPr>
            <p:ph type="title"/>
          </p:nvPr>
        </p:nvSpPr>
        <p:spPr/>
        <p:txBody>
          <a:bodyPr/>
          <a:lstStyle/>
          <a:p>
            <a:r>
              <a:rPr lang="en-US" dirty="0"/>
              <a:t>KNN</a:t>
            </a:r>
          </a:p>
        </p:txBody>
      </p:sp>
      <p:pic>
        <p:nvPicPr>
          <p:cNvPr id="4" name="Content Placeholder 3">
            <a:extLst>
              <a:ext uri="{FF2B5EF4-FFF2-40B4-BE49-F238E27FC236}">
                <a16:creationId xmlns:a16="http://schemas.microsoft.com/office/drawing/2014/main" id="{696B139B-5B74-4B09-A752-94DA2611CD8C}"/>
              </a:ext>
            </a:extLst>
          </p:cNvPr>
          <p:cNvPicPr>
            <a:picLocks noGrp="1" noChangeAspect="1"/>
          </p:cNvPicPr>
          <p:nvPr>
            <p:ph idx="1"/>
          </p:nvPr>
        </p:nvPicPr>
        <p:blipFill>
          <a:blip r:embed="rId2"/>
          <a:stretch>
            <a:fillRect/>
          </a:stretch>
        </p:blipFill>
        <p:spPr>
          <a:xfrm>
            <a:off x="3055435" y="1792264"/>
            <a:ext cx="5808572" cy="4154743"/>
          </a:xfrm>
          <a:prstGeom prst="rect">
            <a:avLst/>
          </a:prstGeom>
        </p:spPr>
      </p:pic>
    </p:spTree>
    <p:extLst>
      <p:ext uri="{BB962C8B-B14F-4D97-AF65-F5344CB8AC3E}">
        <p14:creationId xmlns:p14="http://schemas.microsoft.com/office/powerpoint/2010/main" val="3296920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42DC4-6A50-4C52-9160-EA2A4233F14B}"/>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6284EE7E-B8AE-424F-A1CD-B482E5D7A07C}"/>
              </a:ext>
            </a:extLst>
          </p:cNvPr>
          <p:cNvSpPr>
            <a:spLocks noGrp="1"/>
          </p:cNvSpPr>
          <p:nvPr>
            <p:ph idx="1"/>
          </p:nvPr>
        </p:nvSpPr>
        <p:spPr/>
        <p:txBody>
          <a:bodyPr/>
          <a:lstStyle/>
          <a:p>
            <a:pPr marL="0" indent="0">
              <a:buNone/>
            </a:pPr>
            <a:r>
              <a:rPr lang="en-US" dirty="0"/>
              <a:t>“The algorithm finds the most similar observations to the one you have to predict and from which you derive a good intuition of the possible answer by averaging the neighboring values, or by picking the most frequent answer class among them.”</a:t>
            </a:r>
          </a:p>
          <a:p>
            <a:pPr marL="0" indent="0">
              <a:buNone/>
            </a:pPr>
            <a:endParaRPr lang="en-US" dirty="0"/>
          </a:p>
          <a:p>
            <a:pPr marL="0" indent="0">
              <a:buNone/>
            </a:pPr>
            <a:endParaRPr lang="en-US" dirty="0"/>
          </a:p>
          <a:p>
            <a:pPr marL="0" indent="0">
              <a:buNone/>
            </a:pPr>
            <a:r>
              <a:rPr lang="en-US" dirty="0">
                <a:hlinkClick r:id="rId2"/>
              </a:rPr>
              <a:t>https://www.youtube.com/watch?v=UqYde-LULfs</a:t>
            </a:r>
            <a:r>
              <a:rPr lang="en-US" dirty="0"/>
              <a:t> 0:00-1:45</a:t>
            </a:r>
          </a:p>
        </p:txBody>
      </p:sp>
    </p:spTree>
    <p:extLst>
      <p:ext uri="{BB962C8B-B14F-4D97-AF65-F5344CB8AC3E}">
        <p14:creationId xmlns:p14="http://schemas.microsoft.com/office/powerpoint/2010/main" val="3824331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D504C-A8D4-44D1-B4EF-8FDEB3736B91}"/>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60AC187E-B108-4CB9-8C5D-87E52B98D21F}"/>
              </a:ext>
            </a:extLst>
          </p:cNvPr>
          <p:cNvSpPr>
            <a:spLocks noGrp="1"/>
          </p:cNvSpPr>
          <p:nvPr>
            <p:ph idx="1"/>
          </p:nvPr>
        </p:nvSpPr>
        <p:spPr/>
        <p:txBody>
          <a:bodyPr/>
          <a:lstStyle/>
          <a:p>
            <a:r>
              <a:rPr lang="en-US" dirty="0"/>
              <a:t>Lets start by loading in necessary libraries </a:t>
            </a:r>
          </a:p>
        </p:txBody>
      </p:sp>
      <p:pic>
        <p:nvPicPr>
          <p:cNvPr id="4" name="Picture 3">
            <a:extLst>
              <a:ext uri="{FF2B5EF4-FFF2-40B4-BE49-F238E27FC236}">
                <a16:creationId xmlns:a16="http://schemas.microsoft.com/office/drawing/2014/main" id="{E535B7C0-36A7-49D1-A0A0-80B3B629FE6B}"/>
              </a:ext>
            </a:extLst>
          </p:cNvPr>
          <p:cNvPicPr>
            <a:picLocks noChangeAspect="1"/>
          </p:cNvPicPr>
          <p:nvPr/>
        </p:nvPicPr>
        <p:blipFill>
          <a:blip r:embed="rId2"/>
          <a:stretch>
            <a:fillRect/>
          </a:stretch>
        </p:blipFill>
        <p:spPr>
          <a:xfrm>
            <a:off x="4147789" y="3218869"/>
            <a:ext cx="4445236" cy="1598458"/>
          </a:xfrm>
          <a:prstGeom prst="rect">
            <a:avLst/>
          </a:prstGeom>
        </p:spPr>
      </p:pic>
    </p:spTree>
    <p:extLst>
      <p:ext uri="{BB962C8B-B14F-4D97-AF65-F5344CB8AC3E}">
        <p14:creationId xmlns:p14="http://schemas.microsoft.com/office/powerpoint/2010/main" val="2035572815"/>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ec227ab5-b24e-40d7-91f7-af530394d32d" xsi:nil="true"/>
    <lcf76f155ced4ddcb4097134ff3c332f xmlns="5fe8d179-c128-4aa2-8180-b52edd57061b">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C5681A6E4CA943B3C802F027C0B587" ma:contentTypeVersion="12" ma:contentTypeDescription="Create a new document." ma:contentTypeScope="" ma:versionID="3a594240d147f9f1ff8775fb978d44e5">
  <xsd:schema xmlns:xsd="http://www.w3.org/2001/XMLSchema" xmlns:xs="http://www.w3.org/2001/XMLSchema" xmlns:p="http://schemas.microsoft.com/office/2006/metadata/properties" xmlns:ns2="5fe8d179-c128-4aa2-8180-b52edd57061b" xmlns:ns3="ec227ab5-b24e-40d7-91f7-af530394d32d" targetNamespace="http://schemas.microsoft.com/office/2006/metadata/properties" ma:root="true" ma:fieldsID="7c542761b661c22e7924c4b340f0941f" ns2:_="" ns3:_="">
    <xsd:import namespace="5fe8d179-c128-4aa2-8180-b52edd57061b"/>
    <xsd:import namespace="ec227ab5-b24e-40d7-91f7-af530394d32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e8d179-c128-4aa2-8180-b52edd5706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2597c87-0a2f-4bcb-98aa-a355c729041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c227ab5-b24e-40d7-91f7-af530394d32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826b0847-1787-49f4-ad62-30aa9c12ab3c}" ma:internalName="TaxCatchAll" ma:showField="CatchAllData" ma:web="ec227ab5-b24e-40d7-91f7-af530394d32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37DC9-86EA-49A3-8F5B-01564CEE65E4}">
  <ds:schemaRefs>
    <ds:schemaRef ds:uri="http://schemas.microsoft.com/sharepoint/v3/contenttype/forms"/>
  </ds:schemaRefs>
</ds:datastoreItem>
</file>

<file path=customXml/itemProps2.xml><?xml version="1.0" encoding="utf-8"?>
<ds:datastoreItem xmlns:ds="http://schemas.openxmlformats.org/officeDocument/2006/customXml" ds:itemID="{858B979C-C4D9-4950-9D7F-B1266724B2A0}">
  <ds:schemaRefs>
    <ds:schemaRef ds:uri="http://schemas.microsoft.com/office/2006/metadata/properties"/>
    <ds:schemaRef ds:uri="http://schemas.microsoft.com/office/infopath/2007/PartnerControls"/>
    <ds:schemaRef ds:uri="ec227ab5-b24e-40d7-91f7-af530394d32d"/>
    <ds:schemaRef ds:uri="5fe8d179-c128-4aa2-8180-b52edd57061b"/>
  </ds:schemaRefs>
</ds:datastoreItem>
</file>

<file path=customXml/itemProps3.xml><?xml version="1.0" encoding="utf-8"?>
<ds:datastoreItem xmlns:ds="http://schemas.openxmlformats.org/officeDocument/2006/customXml" ds:itemID="{1ED804D2-93C4-4B88-8157-A4B6B0BA4C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e8d179-c128-4aa2-8180-b52edd57061b"/>
    <ds:schemaRef ds:uri="ec227ab5-b24e-40d7-91f7-af530394d3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45</TotalTime>
  <Words>703</Words>
  <Application>Microsoft Macintosh PowerPoint</Application>
  <PresentationFormat>Widescreen</PresentationFormat>
  <Paragraphs>75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Gill Sans MT</vt:lpstr>
      <vt:lpstr>Impact</vt:lpstr>
      <vt:lpstr>Badge</vt:lpstr>
      <vt:lpstr>Machine Learning and Modeling TechniqueS – KNN (PART 1)</vt:lpstr>
      <vt:lpstr>What is knn?</vt:lpstr>
      <vt:lpstr>What is knn?</vt:lpstr>
      <vt:lpstr>K-nearest neighbors (Knn) analyticsvidhya.com</vt:lpstr>
      <vt:lpstr>K-nearest neighbors (Knn) analyticsvidhya.com</vt:lpstr>
      <vt:lpstr>How is the ‘k’ choosen?</vt:lpstr>
      <vt:lpstr>KNN</vt:lpstr>
      <vt:lpstr>KNN</vt:lpstr>
      <vt:lpstr>KNN</vt:lpstr>
      <vt:lpstr>KNN</vt:lpstr>
      <vt:lpstr>KNN</vt:lpstr>
      <vt:lpstr>KNN</vt:lpstr>
      <vt:lpstr>knn</vt:lpstr>
      <vt:lpstr>KNN</vt:lpstr>
      <vt:lpstr>KNN</vt:lpstr>
      <vt:lpstr>KNN</vt:lpstr>
      <vt:lpstr>KNN</vt:lpstr>
      <vt:lpstr>KNN</vt:lpstr>
      <vt:lpstr>K- value </vt:lpstr>
      <vt:lpstr>Break – 15 mins</vt:lpstr>
      <vt:lpstr>KNN further practice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Machine Learning and Modeling Techniques– KNN </dc:title>
  <dc:creator>nicholas schettini</dc:creator>
  <cp:lastModifiedBy>Imran Khan</cp:lastModifiedBy>
  <cp:revision>30</cp:revision>
  <dcterms:created xsi:type="dcterms:W3CDTF">2019-07-15T23:48:39Z</dcterms:created>
  <dcterms:modified xsi:type="dcterms:W3CDTF">2024-11-06T06:43:54Z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0x010100AAC5681A6E4CA943B3C802F027C0B587</vt:lpwstr>
  </property>
</Properties>
</file>