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1"/>
  </p:normalViewPr>
  <p:slideViewPr>
    <p:cSldViewPr snapToGrid="0">
      <p:cViewPr varScale="1">
        <p:scale>
          <a:sx n="137" d="100"/>
          <a:sy n="137" d="100"/>
        </p:scale>
        <p:origin x="9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13eb8b44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13eb8b44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3aaa2ef96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3aaa2ef96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3aaa2ef96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3aaa2ef96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3aaa2ef96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03aaa2ef96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3aaa2ef96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03aaa2ef96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13eb8b44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13eb8b44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13eb8b442_1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13eb8b442_1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13eb8b442_1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113eb8b442_1_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13eb8b442_1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113eb8b442_1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13eb8b442_1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113eb8b442_1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13eb8b44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13eb8b44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13eb8b442_1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113eb8b442_1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113eb8b442_1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113eb8b442_1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3aaa2ef9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3aaa2ef9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13eb8b442_1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13eb8b442_1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13eb8b44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13eb8b44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13eb8b44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13eb8b44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3aaa2ef96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3aaa2ef96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3aaa2ef96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3aaa2ef96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13eb8b442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13eb8b442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KNN Modeling Techniques (Part 2)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A1A00"/>
                </a:solidFill>
              </a:rPr>
              <a:t>CUNY LaGuardia Community College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Impact of K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 rotWithShape="1">
          <a:blip r:embed="rId3">
            <a:alphaModFix/>
          </a:blip>
          <a:srcRect t="77255"/>
          <a:stretch/>
        </p:blipFill>
        <p:spPr>
          <a:xfrm>
            <a:off x="2380650" y="4068415"/>
            <a:ext cx="4652475" cy="10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4875" y="969724"/>
            <a:ext cx="6583024" cy="32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Associated with K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25" y="1127800"/>
            <a:ext cx="723645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Choose K</a:t>
            </a:r>
            <a:endParaRPr/>
          </a:p>
        </p:txBody>
      </p:sp>
      <p:grpSp>
        <p:nvGrpSpPr>
          <p:cNvPr id="128" name="Google Shape;128;p24"/>
          <p:cNvGrpSpPr/>
          <p:nvPr/>
        </p:nvGrpSpPr>
        <p:grpSpPr>
          <a:xfrm flipH="1">
            <a:off x="5575950" y="2354405"/>
            <a:ext cx="2941829" cy="1047300"/>
            <a:chOff x="857520" y="1684225"/>
            <a:chExt cx="2941829" cy="1047300"/>
          </a:xfrm>
        </p:grpSpPr>
        <p:sp>
          <p:nvSpPr>
            <p:cNvPr id="129" name="Google Shape;129;p24"/>
            <p:cNvSpPr txBox="1"/>
            <p:nvPr/>
          </p:nvSpPr>
          <p:spPr>
            <a:xfrm>
              <a:off x="857520" y="1684225"/>
              <a:ext cx="2077200" cy="10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Odd vs Even K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For binary classification, an odd K value helps avoid ties when neighbors vote on the class.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0" name="Google Shape;130;p24"/>
            <p:cNvCxnSpPr/>
            <p:nvPr/>
          </p:nvCxnSpPr>
          <p:spPr>
            <a:xfrm rot="10800000">
              <a:off x="3046949" y="2215320"/>
              <a:ext cx="7524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1" name="Google Shape;131;p24"/>
            <p:cNvSpPr/>
            <p:nvPr/>
          </p:nvSpPr>
          <p:spPr>
            <a:xfrm>
              <a:off x="3020371" y="2111851"/>
              <a:ext cx="198600" cy="198300"/>
            </a:xfrm>
            <a:prstGeom prst="ellipse">
              <a:avLst/>
            </a:prstGeom>
            <a:solidFill>
              <a:srgbClr val="802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4"/>
            <p:cNvSpPr txBox="1"/>
            <p:nvPr/>
          </p:nvSpPr>
          <p:spPr>
            <a:xfrm>
              <a:off x="2995927" y="2051434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33" name="Google Shape;133;p24"/>
          <p:cNvGrpSpPr/>
          <p:nvPr/>
        </p:nvGrpSpPr>
        <p:grpSpPr>
          <a:xfrm>
            <a:off x="485415" y="3047730"/>
            <a:ext cx="3319714" cy="1047300"/>
            <a:chOff x="857520" y="1684225"/>
            <a:chExt cx="3319714" cy="1047300"/>
          </a:xfrm>
        </p:grpSpPr>
        <p:sp>
          <p:nvSpPr>
            <p:cNvPr id="134" name="Google Shape;134;p24"/>
            <p:cNvSpPr txBox="1"/>
            <p:nvPr/>
          </p:nvSpPr>
          <p:spPr>
            <a:xfrm>
              <a:off x="857520" y="1684225"/>
              <a:ext cx="2077200" cy="10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Start with sqrt(n)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A common rule of thumb is to start with K equal to the square root of the number of data points (n).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5" name="Google Shape;135;p24"/>
            <p:cNvCxnSpPr/>
            <p:nvPr/>
          </p:nvCxnSpPr>
          <p:spPr>
            <a:xfrm rot="10800000">
              <a:off x="3046834" y="2215329"/>
              <a:ext cx="11304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6" name="Google Shape;136;p24"/>
            <p:cNvSpPr/>
            <p:nvPr/>
          </p:nvSpPr>
          <p:spPr>
            <a:xfrm>
              <a:off x="3020371" y="2111851"/>
              <a:ext cx="198600" cy="198300"/>
            </a:xfrm>
            <a:prstGeom prst="ellipse">
              <a:avLst/>
            </a:prstGeom>
            <a:solidFill>
              <a:srgbClr val="932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4"/>
            <p:cNvSpPr txBox="1"/>
            <p:nvPr/>
          </p:nvSpPr>
          <p:spPr>
            <a:xfrm>
              <a:off x="2995927" y="2051434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38" name="Google Shape;138;p24"/>
          <p:cNvGrpSpPr/>
          <p:nvPr/>
        </p:nvGrpSpPr>
        <p:grpSpPr>
          <a:xfrm flipH="1">
            <a:off x="4787350" y="1160355"/>
            <a:ext cx="3730429" cy="1047300"/>
            <a:chOff x="857520" y="1684225"/>
            <a:chExt cx="3730429" cy="1047300"/>
          </a:xfrm>
        </p:grpSpPr>
        <p:sp>
          <p:nvSpPr>
            <p:cNvPr id="139" name="Google Shape;139;p24"/>
            <p:cNvSpPr txBox="1"/>
            <p:nvPr/>
          </p:nvSpPr>
          <p:spPr>
            <a:xfrm>
              <a:off x="857520" y="1684225"/>
              <a:ext cx="2077200" cy="10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Grid Search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Use a grid search algorithm to systematically test a range of K values and find the optimal one.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0" name="Google Shape;140;p24"/>
            <p:cNvCxnSpPr/>
            <p:nvPr/>
          </p:nvCxnSpPr>
          <p:spPr>
            <a:xfrm rot="10800000">
              <a:off x="3046849" y="2215320"/>
              <a:ext cx="15411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1" name="Google Shape;141;p24"/>
            <p:cNvSpPr/>
            <p:nvPr/>
          </p:nvSpPr>
          <p:spPr>
            <a:xfrm>
              <a:off x="3020371" y="2111851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4"/>
            <p:cNvSpPr txBox="1"/>
            <p:nvPr/>
          </p:nvSpPr>
          <p:spPr>
            <a:xfrm>
              <a:off x="2995927" y="2051434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43" name="Google Shape;143;p24"/>
          <p:cNvGrpSpPr/>
          <p:nvPr/>
        </p:nvGrpSpPr>
        <p:grpSpPr>
          <a:xfrm>
            <a:off x="2767298" y="1313375"/>
            <a:ext cx="3509166" cy="3251991"/>
            <a:chOff x="3217473" y="1225350"/>
            <a:chExt cx="3118150" cy="3159727"/>
          </a:xfrm>
        </p:grpSpPr>
        <p:sp>
          <p:nvSpPr>
            <p:cNvPr id="144" name="Google Shape;144;p24"/>
            <p:cNvSpPr/>
            <p:nvPr/>
          </p:nvSpPr>
          <p:spPr>
            <a:xfrm>
              <a:off x="3579175" y="2711400"/>
              <a:ext cx="2396410" cy="971161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Google Shape;145;p24"/>
            <p:cNvSpPr/>
            <p:nvPr/>
          </p:nvSpPr>
          <p:spPr>
            <a:xfrm>
              <a:off x="3730755" y="2527208"/>
              <a:ext cx="2079127" cy="837209"/>
            </a:xfrm>
            <a:custGeom>
              <a:avLst/>
              <a:gdLst/>
              <a:ahLst/>
              <a:cxnLst/>
              <a:rect l="l" t="t" r="r" b="b"/>
              <a:pathLst>
                <a:path w="49248" h="16300" extrusionOk="0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Google Shape;146;p24"/>
            <p:cNvSpPr/>
            <p:nvPr/>
          </p:nvSpPr>
          <p:spPr>
            <a:xfrm>
              <a:off x="3946479" y="2252239"/>
              <a:ext cx="1647477" cy="663383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Google Shape;147;p24"/>
            <p:cNvSpPr/>
            <p:nvPr/>
          </p:nvSpPr>
          <p:spPr>
            <a:xfrm>
              <a:off x="4265445" y="1828277"/>
              <a:ext cx="1014014" cy="416547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3217473" y="3154705"/>
              <a:ext cx="1559116" cy="1230372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56156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3790596" y="2554725"/>
              <a:ext cx="982143" cy="653205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Google Shape;150;p24"/>
            <p:cNvSpPr/>
            <p:nvPr/>
          </p:nvSpPr>
          <p:spPr>
            <a:xfrm flipH="1">
              <a:off x="4770690" y="2554725"/>
              <a:ext cx="982143" cy="653205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Google Shape;151;p24"/>
            <p:cNvSpPr/>
            <p:nvPr/>
          </p:nvSpPr>
          <p:spPr>
            <a:xfrm>
              <a:off x="4002555" y="2023456"/>
              <a:ext cx="770191" cy="72189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56156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Google Shape;152;p24"/>
            <p:cNvSpPr/>
            <p:nvPr/>
          </p:nvSpPr>
          <p:spPr>
            <a:xfrm flipH="1">
              <a:off x="4770683" y="2023456"/>
              <a:ext cx="770191" cy="72189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771E8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Google Shape;153;p24"/>
            <p:cNvSpPr/>
            <p:nvPr/>
          </p:nvSpPr>
          <p:spPr>
            <a:xfrm>
              <a:off x="4323640" y="1225350"/>
              <a:ext cx="449116" cy="85401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56156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Google Shape;154;p24"/>
            <p:cNvSpPr/>
            <p:nvPr/>
          </p:nvSpPr>
          <p:spPr>
            <a:xfrm flipH="1">
              <a:off x="4770673" y="1225350"/>
              <a:ext cx="449116" cy="85401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701C7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3636034" y="2553603"/>
              <a:ext cx="1136642" cy="946913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56156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Google Shape;156;p24"/>
            <p:cNvSpPr/>
            <p:nvPr/>
          </p:nvSpPr>
          <p:spPr>
            <a:xfrm flipH="1">
              <a:off x="4770657" y="2555106"/>
              <a:ext cx="1136642" cy="946913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80209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Google Shape;157;p24"/>
            <p:cNvSpPr/>
            <p:nvPr/>
          </p:nvSpPr>
          <p:spPr>
            <a:xfrm flipH="1">
              <a:off x="4776508" y="3154705"/>
              <a:ext cx="1559116" cy="1230372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9325A5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8" name="Google Shape;158;p24"/>
          <p:cNvGrpSpPr/>
          <p:nvPr/>
        </p:nvGrpSpPr>
        <p:grpSpPr>
          <a:xfrm>
            <a:off x="485415" y="1793620"/>
            <a:ext cx="3319714" cy="1047300"/>
            <a:chOff x="857520" y="1684225"/>
            <a:chExt cx="3319714" cy="1047300"/>
          </a:xfrm>
        </p:grpSpPr>
        <p:sp>
          <p:nvSpPr>
            <p:cNvPr id="159" name="Google Shape;159;p24"/>
            <p:cNvSpPr txBox="1"/>
            <p:nvPr/>
          </p:nvSpPr>
          <p:spPr>
            <a:xfrm>
              <a:off x="857520" y="1684225"/>
              <a:ext cx="2077200" cy="10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Cross-Validation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Test different K values on subsets of your data to see which provides the best accuracy and generalization on unseen data. </a:t>
              </a:r>
              <a:endParaRPr sz="10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0" name="Google Shape;160;p24"/>
            <p:cNvCxnSpPr/>
            <p:nvPr/>
          </p:nvCxnSpPr>
          <p:spPr>
            <a:xfrm rot="10800000">
              <a:off x="3046834" y="2215329"/>
              <a:ext cx="11304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1" name="Google Shape;161;p24"/>
            <p:cNvSpPr/>
            <p:nvPr/>
          </p:nvSpPr>
          <p:spPr>
            <a:xfrm>
              <a:off x="3020371" y="2111851"/>
              <a:ext cx="198600" cy="198300"/>
            </a:xfrm>
            <a:prstGeom prst="ellipse">
              <a:avLst/>
            </a:prstGeom>
            <a:solidFill>
              <a:srgbClr val="771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4"/>
            <p:cNvSpPr txBox="1"/>
            <p:nvPr/>
          </p:nvSpPr>
          <p:spPr>
            <a:xfrm>
              <a:off x="2995927" y="2051434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	</a:t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00" y="1017725"/>
            <a:ext cx="875781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Overfit, Underfit, or Just Right?</a:t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 l="9529" t="10987" r="53275" b="11088"/>
          <a:stretch/>
        </p:blipFill>
        <p:spPr>
          <a:xfrm>
            <a:off x="519375" y="1447675"/>
            <a:ext cx="1586076" cy="1593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3850" y="1451250"/>
            <a:ext cx="1586075" cy="15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7225" y="1451250"/>
            <a:ext cx="2496249" cy="155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30770" y="1299908"/>
            <a:ext cx="1767375" cy="186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9372" y="3340921"/>
            <a:ext cx="1586075" cy="138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 rotWithShape="1">
          <a:blip r:embed="rId8">
            <a:alphaModFix/>
          </a:blip>
          <a:srcRect r="1234"/>
          <a:stretch/>
        </p:blipFill>
        <p:spPr>
          <a:xfrm>
            <a:off x="2362400" y="3235400"/>
            <a:ext cx="1439562" cy="159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24725" y="3235400"/>
            <a:ext cx="2462312" cy="17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39437" y="3313032"/>
            <a:ext cx="1776057" cy="1678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Model Training</a:t>
            </a:r>
            <a:endParaRPr/>
          </a:p>
        </p:txBody>
      </p:sp>
      <p:grpSp>
        <p:nvGrpSpPr>
          <p:cNvPr id="187" name="Google Shape;187;p27"/>
          <p:cNvGrpSpPr/>
          <p:nvPr/>
        </p:nvGrpSpPr>
        <p:grpSpPr>
          <a:xfrm>
            <a:off x="5632317" y="1189775"/>
            <a:ext cx="3305700" cy="3483050"/>
            <a:chOff x="5632317" y="1189775"/>
            <a:chExt cx="3305700" cy="3483050"/>
          </a:xfrm>
        </p:grpSpPr>
        <p:sp>
          <p:nvSpPr>
            <p:cNvPr id="188" name="Google Shape;188;p27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D837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Training and Prediction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" name="Google Shape;189;p27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For each data point, compute the distance between the new point and all points in the training dataset. Find the K closest data points based on the chosen distance metric. Assign the class that is most common among the K neighbors (for classification) or take the average (for regression).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0" name="Google Shape;190;p27"/>
          <p:cNvGrpSpPr/>
          <p:nvPr/>
        </p:nvGrpSpPr>
        <p:grpSpPr>
          <a:xfrm>
            <a:off x="0" y="1189989"/>
            <a:ext cx="3546900" cy="3482836"/>
            <a:chOff x="0" y="1189989"/>
            <a:chExt cx="3546900" cy="3482836"/>
          </a:xfrm>
        </p:grpSpPr>
        <p:sp>
          <p:nvSpPr>
            <p:cNvPr id="191" name="Google Shape;191;p27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801F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Input Data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27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Collect and preprocess the data, ensuring features are properly scaled and relevant for the classification task.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3" name="Google Shape;193;p27"/>
          <p:cNvGrpSpPr/>
          <p:nvPr/>
        </p:nvGrpSpPr>
        <p:grpSpPr>
          <a:xfrm>
            <a:off x="2944204" y="1189775"/>
            <a:ext cx="3305700" cy="3483050"/>
            <a:chOff x="2944204" y="1189775"/>
            <a:chExt cx="3305700" cy="3483050"/>
          </a:xfrm>
        </p:grpSpPr>
        <p:sp>
          <p:nvSpPr>
            <p:cNvPr id="194" name="Google Shape;194;p27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B02B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Select K and Distance Metric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" name="Google Shape;195;p27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Choose K: Decide on the number of nearest neighbors (K) that will influence each prediction.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Select Distance Metric: Pick a distance measure, such as Euclidean or Manhattan, based on data characteristics.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>
            <a:spLocks noGrp="1"/>
          </p:cNvSpPr>
          <p:nvPr>
            <p:ph type="title"/>
          </p:nvPr>
        </p:nvSpPr>
        <p:spPr>
          <a:xfrm>
            <a:off x="311700" y="1999050"/>
            <a:ext cx="331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20"/>
              <a:t>KNN Training Loop</a:t>
            </a:r>
            <a:endParaRPr sz="3820"/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550" y="152400"/>
            <a:ext cx="3593587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20"/>
              <a:t>Case Study</a:t>
            </a:r>
            <a:endParaRPr sz="38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 b="1"/>
              <a:t>Predicting student college majors</a:t>
            </a:r>
            <a:endParaRPr sz="182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 b="1"/>
              <a:t>based on High School report card </a:t>
            </a:r>
            <a:endParaRPr sz="1820" b="1"/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796" y="0"/>
            <a:ext cx="47132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the Algorithm</a:t>
            </a:r>
            <a:endParaRPr/>
          </a:p>
        </p:txBody>
      </p:sp>
      <p:sp>
        <p:nvSpPr>
          <p:cNvPr id="213" name="Google Shape;21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Identify a classification problem you have encountered in real life. To apply the KNN algorithm, practice identifying the following characteristics: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Feature Space: List at least 5 features that impact this classification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Proximity Metric: Euclidian, Manhattan, Hamming, or Cosine.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Sample Size: How much data would you collect?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Initial K-Value: Calculate a good initial K-value based on your sample size and data context.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Multiclass KNN</a:t>
            </a:r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b="1"/>
              <a:t>Unlike some classification algorithms, multiclass KNN uses the exact same approach as binary KNN. For each new data point, it finds the K nearest neighbors, regardless of their class. The algorithm then assigns the new point to the most common class among these neighbors. If there’s a tie, an odd K value is often chosen to ensure a decisive classification.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025" y="1862325"/>
            <a:ext cx="4771275" cy="328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384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K-Nearest Neighbors (KNNs)? 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l="16477" t="22086" r="17798" b="12296"/>
          <a:stretch/>
        </p:blipFill>
        <p:spPr>
          <a:xfrm>
            <a:off x="3588300" y="1095875"/>
            <a:ext cx="5009450" cy="37509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69125" y="1548200"/>
            <a:ext cx="32073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K-Nearest Neighbors (KNN) is a simple, instance-based learning algorithm used for classification tasks. It classifies a new data point based on the K closest neighbors in feature space, assigning it the most common label among them.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KNN</a:t>
            </a:r>
            <a:endParaRPr/>
          </a:p>
        </p:txBody>
      </p:sp>
      <p:sp>
        <p:nvSpPr>
          <p:cNvPr id="226" name="Google Shape;226;p32"/>
          <p:cNvSpPr txBox="1"/>
          <p:nvPr/>
        </p:nvSpPr>
        <p:spPr>
          <a:xfrm>
            <a:off x="274500" y="1166875"/>
            <a:ext cx="8595000" cy="3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1. Recommendation Systems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Such as Spotify, Tiktok, and Youtube’s recommendation algorithms, which often suggest things to you based on your friends’ viewing habits.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2. Image Recognition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Classifies images based on feature similarity, such as recognizing objects or handwriting by comparing to known patterns.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3. Medical Diagnosis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Used to classify patient data by matching symptoms or test results with similar past cases, aiding in disease prediction and diagnosis.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and Disadvantages of KNNs</a:t>
            </a:r>
            <a:endParaRPr/>
          </a:p>
        </p:txBody>
      </p:sp>
      <p:grpSp>
        <p:nvGrpSpPr>
          <p:cNvPr id="232" name="Google Shape;232;p33"/>
          <p:cNvGrpSpPr/>
          <p:nvPr/>
        </p:nvGrpSpPr>
        <p:grpSpPr>
          <a:xfrm>
            <a:off x="780410" y="1017733"/>
            <a:ext cx="3791430" cy="3472846"/>
            <a:chOff x="2744034" y="1146343"/>
            <a:chExt cx="1827900" cy="2399700"/>
          </a:xfrm>
        </p:grpSpPr>
        <p:sp>
          <p:nvSpPr>
            <p:cNvPr id="233" name="Google Shape;233;p33"/>
            <p:cNvSpPr/>
            <p:nvPr/>
          </p:nvSpPr>
          <p:spPr>
            <a:xfrm rot="-5400000">
              <a:off x="2458134" y="1432243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F48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3"/>
            <p:cNvSpPr/>
            <p:nvPr/>
          </p:nvSpPr>
          <p:spPr>
            <a:xfrm flipH="1">
              <a:off x="2832600" y="1686400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AC11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3"/>
            <p:cNvSpPr txBox="1"/>
            <p:nvPr/>
          </p:nvSpPr>
          <p:spPr>
            <a:xfrm>
              <a:off x="2903506" y="1795522"/>
              <a:ext cx="15786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Advantages</a:t>
              </a:r>
              <a:endParaRPr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Simple and Intuitive: Easy to understand and implement.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Non-Parametric: Makes no assumptions about data distribution, making it effective for complex, real-world data.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Adaptable: Can handle non-linear boundaries and naturally clusters similar items.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6" name="Google Shape;236;p33"/>
          <p:cNvGrpSpPr/>
          <p:nvPr/>
        </p:nvGrpSpPr>
        <p:grpSpPr>
          <a:xfrm>
            <a:off x="4572151" y="1670602"/>
            <a:ext cx="3791430" cy="3472846"/>
            <a:chOff x="4572084" y="1597469"/>
            <a:chExt cx="1827900" cy="2399700"/>
          </a:xfrm>
        </p:grpSpPr>
        <p:sp>
          <p:nvSpPr>
            <p:cNvPr id="237" name="Google Shape;237;p33"/>
            <p:cNvSpPr/>
            <p:nvPr/>
          </p:nvSpPr>
          <p:spPr>
            <a:xfrm rot="5400000">
              <a:off x="4286184" y="1883369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840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3"/>
            <p:cNvSpPr/>
            <p:nvPr/>
          </p:nvSpPr>
          <p:spPr>
            <a:xfrm rot="10800000" flipH="1">
              <a:off x="4662018" y="1687411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AC11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3"/>
            <p:cNvSpPr txBox="1"/>
            <p:nvPr/>
          </p:nvSpPr>
          <p:spPr>
            <a:xfrm>
              <a:off x="4794425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Disadvantages</a:t>
              </a:r>
              <a:endParaRPr sz="11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Computationally Expensive: Requires many calculations which is slow. 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Memory Intensive: Must always have the entire dataset stored for predicting.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Affected by Imbalanced Data: Struggles with classes that are underrepresented without additional weighting or resampling techniques.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160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endParaRPr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Space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26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What is Feature Space?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Feature Space is the multi-dimensional space where each data point is represented by its features (characteristics).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Each feature is like an axis in this space (e.g., age, height, weight), and the coordinates of a point represent its specific values for these features.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1417" y="1047088"/>
            <a:ext cx="3986350" cy="30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 amt="23000"/>
          </a:blip>
          <a:stretch>
            <a:fillRect/>
          </a:stretch>
        </p:blipFill>
        <p:spPr>
          <a:xfrm>
            <a:off x="4277125" y="1039400"/>
            <a:ext cx="4866875" cy="33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Proximity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311700" y="1269600"/>
            <a:ext cx="5920500" cy="29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KNN, </a:t>
            </a:r>
            <a:r>
              <a:rPr lang="en" sz="1800" b="1">
                <a:solidFill>
                  <a:schemeClr val="dk1"/>
                </a:solidFill>
              </a:rPr>
              <a:t>proximity</a:t>
            </a:r>
            <a:r>
              <a:rPr lang="en" sz="1800">
                <a:solidFill>
                  <a:schemeClr val="dk1"/>
                </a:solidFill>
              </a:rPr>
              <a:t> in feature space is key. Data points that are close together share similar feature values, making them likely to belong to the same class.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"If it walks like a duck and quacks like a duck, it’s probably a duck." In feature space, a point with "duck-like" features (e.g., size, behavior, sound) will be close to other points with similar duck features. Thus, it’s likely to be classified as a duck.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Proximity: Euclidean Distance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750" y="1153100"/>
            <a:ext cx="453704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Proximity: Manhattan Distance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725" y="1699300"/>
            <a:ext cx="7248525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6900" y="1170125"/>
            <a:ext cx="2522754" cy="3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Proximity: Hamming Distance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550" y="1017725"/>
            <a:ext cx="579677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Calculating Proximity: Cosine Distance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75" y="1618200"/>
            <a:ext cx="8715375" cy="360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8700" y="1017725"/>
            <a:ext cx="3729701" cy="9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 in KNN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7750" y="664825"/>
            <a:ext cx="5711900" cy="428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311700" y="1829375"/>
            <a:ext cx="3307800" cy="1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2"/>
                </a:solidFill>
              </a:rPr>
              <a:t>How much evidence do you need to be confident that you know what something is?</a:t>
            </a:r>
            <a:endParaRPr sz="23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835</Words>
  <Application>Microsoft Macintosh PowerPoint</Application>
  <PresentationFormat>On-screen Show (16:9)</PresentationFormat>
  <Paragraphs>84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Roboto</vt:lpstr>
      <vt:lpstr>Arial</vt:lpstr>
      <vt:lpstr>Simple Light</vt:lpstr>
      <vt:lpstr>KNN Modeling Techniques (Part 2)</vt:lpstr>
      <vt:lpstr>What is K-Nearest Neighbors (KNNs)? </vt:lpstr>
      <vt:lpstr>Feature Space</vt:lpstr>
      <vt:lpstr>Proximity</vt:lpstr>
      <vt:lpstr>Calculating Proximity: Euclidean Distance</vt:lpstr>
      <vt:lpstr>Calculating Proximity: Manhattan Distance</vt:lpstr>
      <vt:lpstr>Calculating Proximity: Hamming Distance</vt:lpstr>
      <vt:lpstr>Calculating Proximity: Cosine Distance</vt:lpstr>
      <vt:lpstr>The K in KNN</vt:lpstr>
      <vt:lpstr>The Impact of K</vt:lpstr>
      <vt:lpstr>Metrics Associated with K</vt:lpstr>
      <vt:lpstr>How to Choose K</vt:lpstr>
      <vt:lpstr>Cross Validation </vt:lpstr>
      <vt:lpstr>Overfit, Underfit, or Just Right?</vt:lpstr>
      <vt:lpstr>KNN Model Training</vt:lpstr>
      <vt:lpstr>KNN Training Loop</vt:lpstr>
      <vt:lpstr>Case Study Predicting student college majors based on High School report card </vt:lpstr>
      <vt:lpstr>Apply the Algorithm</vt:lpstr>
      <vt:lpstr>Multiclass KNN</vt:lpstr>
      <vt:lpstr>Applications of KNN</vt:lpstr>
      <vt:lpstr>Advantages and Disadvantages of KNNs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Imran Khan</cp:lastModifiedBy>
  <cp:revision>1</cp:revision>
  <dcterms:modified xsi:type="dcterms:W3CDTF">2024-11-06T06:43:13Z</dcterms:modified>
</cp:coreProperties>
</file>