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21" y="2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Carlo Burga" userId="ad8c35be-c1cb-40f5-848f-0f856e13a741" providerId="ADAL" clId="{3304CC7C-9D59-4503-BE0A-F90919E9A2A1}"/>
    <pc:docChg chg="undo custSel modSld">
      <pc:chgData name="Jose Carlo Burga" userId="ad8c35be-c1cb-40f5-848f-0f856e13a741" providerId="ADAL" clId="{3304CC7C-9D59-4503-BE0A-F90919E9A2A1}" dt="2024-11-20T01:05:15.681" v="7" actId="14100"/>
      <pc:docMkLst>
        <pc:docMk/>
      </pc:docMkLst>
      <pc:sldChg chg="modSp mod">
        <pc:chgData name="Jose Carlo Burga" userId="ad8c35be-c1cb-40f5-848f-0f856e13a741" providerId="ADAL" clId="{3304CC7C-9D59-4503-BE0A-F90919E9A2A1}" dt="2024-11-20T01:05:15.681" v="7" actId="14100"/>
        <pc:sldMkLst>
          <pc:docMk/>
          <pc:sldMk cId="0" sldId="268"/>
        </pc:sldMkLst>
        <pc:spChg chg="mod">
          <ac:chgData name="Jose Carlo Burga" userId="ad8c35be-c1cb-40f5-848f-0f856e13a741" providerId="ADAL" clId="{3304CC7C-9D59-4503-BE0A-F90919E9A2A1}" dt="2024-11-20T01:05:15.681" v="7" actId="14100"/>
          <ac:spMkLst>
            <pc:docMk/>
            <pc:sldMk cId="0" sldId="268"/>
            <ac:spMk id="179" creationId="{00000000-0000-0000-0000-000000000000}"/>
          </ac:spMkLst>
        </pc:spChg>
        <pc:spChg chg="mod">
          <ac:chgData name="Jose Carlo Burga" userId="ad8c35be-c1cb-40f5-848f-0f856e13a741" providerId="ADAL" clId="{3304CC7C-9D59-4503-BE0A-F90919E9A2A1}" dt="2024-11-20T01:05:06.223" v="6" actId="14100"/>
          <ac:spMkLst>
            <pc:docMk/>
            <pc:sldMk cId="0" sldId="268"/>
            <ac:spMk id="184" creationId="{00000000-0000-0000-0000-000000000000}"/>
          </ac:spMkLst>
        </pc:spChg>
        <pc:spChg chg="mod">
          <ac:chgData name="Jose Carlo Burga" userId="ad8c35be-c1cb-40f5-848f-0f856e13a741" providerId="ADAL" clId="{3304CC7C-9D59-4503-BE0A-F90919E9A2A1}" dt="2024-11-20T01:04:44.235" v="4" actId="14100"/>
          <ac:spMkLst>
            <pc:docMk/>
            <pc:sldMk cId="0" sldId="268"/>
            <ac:spMk id="189" creationId="{00000000-0000-0000-0000-000000000000}"/>
          </ac:spMkLst>
        </pc:spChg>
        <pc:spChg chg="mod">
          <ac:chgData name="Jose Carlo Burga" userId="ad8c35be-c1cb-40f5-848f-0f856e13a741" providerId="ADAL" clId="{3304CC7C-9D59-4503-BE0A-F90919E9A2A1}" dt="2024-11-20T01:04:53.591" v="5" actId="14100"/>
          <ac:spMkLst>
            <pc:docMk/>
            <pc:sldMk cId="0" sldId="268"/>
            <ac:spMk id="195" creationId="{00000000-0000-0000-0000-000000000000}"/>
          </ac:spMkLst>
        </pc:spChg>
        <pc:spChg chg="mod">
          <ac:chgData name="Jose Carlo Burga" userId="ad8c35be-c1cb-40f5-848f-0f856e13a741" providerId="ADAL" clId="{3304CC7C-9D59-4503-BE0A-F90919E9A2A1}" dt="2024-11-20T01:04:26.767" v="3" actId="14100"/>
          <ac:spMkLst>
            <pc:docMk/>
            <pc:sldMk cId="0" sldId="268"/>
            <ac:spMk id="1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maharshipandya/-spotify-tracks-dataset/dat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Project 2: Classification </a:t>
            </a:r>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700"/>
              </a:spcBef>
              <a:spcAft>
                <a:spcPts val="0"/>
              </a:spcAft>
              <a:buSzPts val="2800"/>
              <a:buNone/>
            </a:pPr>
            <a:r>
              <a:rPr lang="en" sz="1800" b="1">
                <a:solidFill>
                  <a:srgbClr val="2A1A00"/>
                </a:solidFill>
              </a:rPr>
              <a:t>CUNY LaGuardia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Random Forest Algorithms</a:t>
            </a:r>
            <a:endParaRPr/>
          </a:p>
        </p:txBody>
      </p:sp>
      <p:pic>
        <p:nvPicPr>
          <p:cNvPr id="156" name="Google Shape;156;p22"/>
          <p:cNvPicPr preferRelativeResize="0"/>
          <p:nvPr/>
        </p:nvPicPr>
        <p:blipFill rotWithShape="1">
          <a:blip r:embed="rId3">
            <a:alphaModFix/>
          </a:blip>
          <a:srcRect/>
          <a:stretch/>
        </p:blipFill>
        <p:spPr>
          <a:xfrm>
            <a:off x="3592362" y="984525"/>
            <a:ext cx="5551639" cy="4125775"/>
          </a:xfrm>
          <a:prstGeom prst="rect">
            <a:avLst/>
          </a:prstGeom>
          <a:noFill/>
          <a:ln>
            <a:noFill/>
          </a:ln>
        </p:spPr>
      </p:pic>
      <p:sp>
        <p:nvSpPr>
          <p:cNvPr id="157" name="Google Shape;157;p22"/>
          <p:cNvSpPr txBox="1"/>
          <p:nvPr/>
        </p:nvSpPr>
        <p:spPr>
          <a:xfrm>
            <a:off x="411925" y="1397700"/>
            <a:ext cx="3180300" cy="31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200"/>
              <a:buFont typeface="Arial"/>
              <a:buNone/>
            </a:pPr>
            <a:r>
              <a:rPr lang="en" sz="1200" b="0" i="0" u="none" strike="noStrike" cap="none">
                <a:solidFill>
                  <a:schemeClr val="dk1"/>
                </a:solidFill>
                <a:latin typeface="Arial"/>
                <a:ea typeface="Arial"/>
                <a:cs typeface="Arial"/>
                <a:sym typeface="Arial"/>
              </a:rPr>
              <a:t>A </a:t>
            </a:r>
            <a:r>
              <a:rPr lang="en" sz="1200" b="1" i="0" u="none" strike="noStrike" cap="none">
                <a:solidFill>
                  <a:schemeClr val="dk1"/>
                </a:solidFill>
                <a:latin typeface="Arial"/>
                <a:ea typeface="Arial"/>
                <a:cs typeface="Arial"/>
                <a:sym typeface="Arial"/>
              </a:rPr>
              <a:t>decision forest</a:t>
            </a:r>
            <a:r>
              <a:rPr lang="en" sz="1200" b="0" i="0" u="none" strike="noStrike" cap="none">
                <a:solidFill>
                  <a:schemeClr val="dk1"/>
                </a:solidFill>
                <a:latin typeface="Arial"/>
                <a:ea typeface="Arial"/>
                <a:cs typeface="Arial"/>
                <a:sym typeface="Arial"/>
              </a:rPr>
              <a:t> classifies fruits by creating multiple decision trees, each trained on random samples of the data and focusing on different fruit features (like color, texture, and size). Each tree makes its own prediction, classifying a fruit as, say, an apple, banana, or orange. The algorithm then combines these individual predictions through a voting process: the most common classification among all trees becomes the final result. This method improves accuracy by averaging out errors from individual trees, leading to a more reliable classification.</a:t>
            </a:r>
            <a:endParaRPr sz="1300" b="1"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Overfitting and Underfitting</a:t>
            </a:r>
            <a:endParaRPr/>
          </a:p>
        </p:txBody>
      </p:sp>
      <p:pic>
        <p:nvPicPr>
          <p:cNvPr id="163" name="Google Shape;163;p23"/>
          <p:cNvPicPr preferRelativeResize="0"/>
          <p:nvPr/>
        </p:nvPicPr>
        <p:blipFill rotWithShape="1">
          <a:blip r:embed="rId3">
            <a:alphaModFix/>
          </a:blip>
          <a:srcRect/>
          <a:stretch/>
        </p:blipFill>
        <p:spPr>
          <a:xfrm>
            <a:off x="152400" y="1170125"/>
            <a:ext cx="8819027"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Classification Project</a:t>
            </a:r>
            <a:endParaRPr/>
          </a:p>
        </p:txBody>
      </p:sp>
      <p:pic>
        <p:nvPicPr>
          <p:cNvPr id="169" name="Google Shape;169;p24"/>
          <p:cNvPicPr preferRelativeResize="0"/>
          <p:nvPr/>
        </p:nvPicPr>
        <p:blipFill rotWithShape="1">
          <a:blip r:embed="rId3">
            <a:alphaModFix/>
          </a:blip>
          <a:srcRect/>
          <a:stretch/>
        </p:blipFill>
        <p:spPr>
          <a:xfrm>
            <a:off x="311700" y="1186250"/>
            <a:ext cx="8839201" cy="34837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1 - Download Dataset from Kaggle</a:t>
            </a:r>
            <a:endParaRPr/>
          </a:p>
        </p:txBody>
      </p:sp>
      <p:grpSp>
        <p:nvGrpSpPr>
          <p:cNvPr id="175" name="Google Shape;175;p25"/>
          <p:cNvGrpSpPr/>
          <p:nvPr/>
        </p:nvGrpSpPr>
        <p:grpSpPr>
          <a:xfrm>
            <a:off x="6025328" y="2493076"/>
            <a:ext cx="3642543" cy="1641607"/>
            <a:chOff x="5693388" y="2297099"/>
            <a:chExt cx="3525497" cy="1284513"/>
          </a:xfrm>
        </p:grpSpPr>
        <p:sp>
          <p:nvSpPr>
            <p:cNvPr id="176" name="Google Shape;176;p25"/>
            <p:cNvSpPr/>
            <p:nvPr/>
          </p:nvSpPr>
          <p:spPr>
            <a:xfrm rot="2700000">
              <a:off x="7239866" y="1053398"/>
              <a:ext cx="489601" cy="2989789"/>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177" name="Google Shape;177;p25"/>
            <p:cNvSpPr/>
            <p:nvPr/>
          </p:nvSpPr>
          <p:spPr>
            <a:xfrm>
              <a:off x="6443962"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07AF3"/>
                  </a:solidFill>
                  <a:latin typeface="Roboto"/>
                  <a:ea typeface="Roboto"/>
                  <a:cs typeface="Roboto"/>
                  <a:sym typeface="Roboto"/>
                </a:rPr>
                <a:t>4B</a:t>
              </a:r>
              <a:endParaRPr sz="1200" b="1" i="0" u="none" strike="noStrike" cap="none">
                <a:solidFill>
                  <a:srgbClr val="307AF3"/>
                </a:solidFill>
                <a:latin typeface="Roboto"/>
                <a:ea typeface="Roboto"/>
                <a:cs typeface="Roboto"/>
                <a:sym typeface="Roboto"/>
              </a:endParaRPr>
            </a:p>
          </p:txBody>
        </p:sp>
        <p:sp>
          <p:nvSpPr>
            <p:cNvPr id="178" name="Google Shape;178;p25"/>
            <p:cNvSpPr txBox="1"/>
            <p:nvPr/>
          </p:nvSpPr>
          <p:spPr>
            <a:xfrm rot="-2700000">
              <a:off x="6375763" y="2297099"/>
              <a:ext cx="2378424"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Unzip the File - Mac</a:t>
              </a:r>
              <a:endParaRPr sz="1400" b="1" i="0" u="none" strike="noStrike" cap="none">
                <a:solidFill>
                  <a:srgbClr val="FFFFFF"/>
                </a:solidFill>
                <a:latin typeface="Roboto"/>
                <a:ea typeface="Roboto"/>
                <a:cs typeface="Roboto"/>
                <a:sym typeface="Roboto"/>
              </a:endParaRPr>
            </a:p>
          </p:txBody>
        </p:sp>
        <p:sp>
          <p:nvSpPr>
            <p:cNvPr id="179" name="Google Shape;179;p25"/>
            <p:cNvSpPr txBox="1"/>
            <p:nvPr/>
          </p:nvSpPr>
          <p:spPr>
            <a:xfrm rot="18900000">
              <a:off x="5693388" y="2937735"/>
              <a:ext cx="3525497"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000000"/>
                  </a:solidFill>
                  <a:latin typeface="Roboto"/>
                  <a:ea typeface="Roboto"/>
                  <a:cs typeface="Roboto"/>
                  <a:sym typeface="Roboto"/>
                </a:rPr>
                <a:t>Go to the Downloads folder and locate the .zip file (e.g., archive.zip).Simply double-click on the file to unzip it.</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1100"/>
                <a:buFont typeface="Arial"/>
                <a:buNone/>
              </a:pPr>
              <a:endParaRPr sz="1100" b="0" i="0" u="none" strike="noStrike" cap="none" dirty="0">
                <a:solidFill>
                  <a:srgbClr val="000000"/>
                </a:solidFill>
                <a:latin typeface="Roboto"/>
                <a:ea typeface="Roboto"/>
                <a:cs typeface="Roboto"/>
                <a:sym typeface="Roboto"/>
              </a:endParaRPr>
            </a:p>
          </p:txBody>
        </p:sp>
      </p:grpSp>
      <p:grpSp>
        <p:nvGrpSpPr>
          <p:cNvPr id="180" name="Google Shape;180;p25"/>
          <p:cNvGrpSpPr/>
          <p:nvPr/>
        </p:nvGrpSpPr>
        <p:grpSpPr>
          <a:xfrm>
            <a:off x="4636481" y="2254104"/>
            <a:ext cx="4564419" cy="1880581"/>
            <a:chOff x="4496673" y="2110109"/>
            <a:chExt cx="4417750" cy="1471503"/>
          </a:xfrm>
        </p:grpSpPr>
        <p:sp>
          <p:nvSpPr>
            <p:cNvPr id="181" name="Google Shape;181;p25"/>
            <p:cNvSpPr/>
            <p:nvPr/>
          </p:nvSpPr>
          <p:spPr>
            <a:xfrm rot="2700000">
              <a:off x="5746767" y="1053398"/>
              <a:ext cx="489601" cy="2989789"/>
            </a:xfrm>
            <a:prstGeom prst="roundRect">
              <a:avLst>
                <a:gd name="adj" fmla="val 50000"/>
              </a:avLst>
            </a:prstGeom>
            <a:solidFill>
              <a:srgbClr val="0E63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182" name="Google Shape;182;p25"/>
            <p:cNvSpPr/>
            <p:nvPr/>
          </p:nvSpPr>
          <p:spPr>
            <a:xfrm>
              <a:off x="4950863"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E63F0"/>
                  </a:solidFill>
                  <a:latin typeface="Roboto"/>
                  <a:ea typeface="Roboto"/>
                  <a:cs typeface="Roboto"/>
                  <a:sym typeface="Roboto"/>
                </a:rPr>
                <a:t>4A</a:t>
              </a:r>
              <a:endParaRPr sz="1100" b="1" i="0" u="none" strike="noStrike" cap="none">
                <a:solidFill>
                  <a:srgbClr val="0E63F0"/>
                </a:solidFill>
                <a:latin typeface="Roboto"/>
                <a:ea typeface="Roboto"/>
                <a:cs typeface="Roboto"/>
                <a:sym typeface="Roboto"/>
              </a:endParaRPr>
            </a:p>
          </p:txBody>
        </p:sp>
        <p:sp>
          <p:nvSpPr>
            <p:cNvPr id="183" name="Google Shape;183;p25"/>
            <p:cNvSpPr txBox="1"/>
            <p:nvPr/>
          </p:nvSpPr>
          <p:spPr>
            <a:xfrm rot="-2700000">
              <a:off x="4896424" y="2302799"/>
              <a:ext cx="2362302"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Unzip the File - Windows</a:t>
              </a:r>
              <a:endParaRPr sz="1400" b="1" i="0" u="none" strike="noStrike" cap="none">
                <a:solidFill>
                  <a:srgbClr val="FFFFFF"/>
                </a:solidFill>
                <a:latin typeface="Roboto"/>
                <a:ea typeface="Roboto"/>
                <a:cs typeface="Roboto"/>
                <a:sym typeface="Roboto"/>
              </a:endParaRPr>
            </a:p>
          </p:txBody>
        </p:sp>
        <p:sp>
          <p:nvSpPr>
            <p:cNvPr id="184" name="Google Shape;184;p25"/>
            <p:cNvSpPr txBox="1"/>
            <p:nvPr/>
          </p:nvSpPr>
          <p:spPr>
            <a:xfrm rot="18900000">
              <a:off x="5059089" y="2110109"/>
              <a:ext cx="3855334"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Right click archive.zip. Select Extract Here…,. Windows will create a folder with the extracted files in the current location.</a:t>
              </a:r>
              <a:endParaRPr sz="1100" b="1" i="0" u="none" strike="noStrike" cap="none" dirty="0">
                <a:solidFill>
                  <a:srgbClr val="000000"/>
                </a:solidFill>
                <a:latin typeface="Roboto"/>
                <a:ea typeface="Roboto"/>
                <a:cs typeface="Roboto"/>
                <a:sym typeface="Roboto"/>
              </a:endParaRPr>
            </a:p>
          </p:txBody>
        </p:sp>
      </p:grpSp>
      <p:grpSp>
        <p:nvGrpSpPr>
          <p:cNvPr id="185" name="Google Shape;185;p25"/>
          <p:cNvGrpSpPr/>
          <p:nvPr/>
        </p:nvGrpSpPr>
        <p:grpSpPr>
          <a:xfrm>
            <a:off x="1391145" y="2494036"/>
            <a:ext cx="3861572" cy="1640649"/>
            <a:chOff x="1511881" y="2297849"/>
            <a:chExt cx="3737488" cy="1283763"/>
          </a:xfrm>
        </p:grpSpPr>
        <p:grpSp>
          <p:nvGrpSpPr>
            <p:cNvPr id="186" name="Google Shape;186;p25"/>
            <p:cNvGrpSpPr/>
            <p:nvPr/>
          </p:nvGrpSpPr>
          <p:grpSpPr>
            <a:xfrm>
              <a:off x="1511881" y="2297849"/>
              <a:ext cx="3737488" cy="495244"/>
              <a:chOff x="1511881" y="2297849"/>
              <a:chExt cx="3737488" cy="495244"/>
            </a:xfrm>
          </p:grpSpPr>
          <p:sp>
            <p:nvSpPr>
              <p:cNvPr id="187" name="Google Shape;187;p25"/>
              <p:cNvSpPr/>
              <p:nvPr/>
            </p:nvSpPr>
            <p:spPr>
              <a:xfrm rot="2700000">
                <a:off x="2761975" y="1053398"/>
                <a:ext cx="489601" cy="2989789"/>
              </a:xfrm>
              <a:prstGeom prst="roundRect">
                <a:avLst>
                  <a:gd name="adj" fmla="val 50000"/>
                </a:avLst>
              </a:prstGeom>
              <a:solidFill>
                <a:srgbClr val="0C57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188" name="Google Shape;188;p25"/>
              <p:cNvSpPr txBox="1"/>
              <p:nvPr/>
            </p:nvSpPr>
            <p:spPr>
              <a:xfrm rot="-2700000">
                <a:off x="1899549" y="2297849"/>
                <a:ext cx="2376303"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Navigate to the Dataset Page</a:t>
                </a:r>
                <a:endParaRPr sz="1400" b="1" i="0" u="none" strike="noStrike" cap="none">
                  <a:solidFill>
                    <a:srgbClr val="FFFFFF"/>
                  </a:solidFill>
                  <a:latin typeface="Roboto"/>
                  <a:ea typeface="Roboto"/>
                  <a:cs typeface="Roboto"/>
                  <a:sym typeface="Roboto"/>
                </a:endParaRPr>
              </a:p>
            </p:txBody>
          </p:sp>
          <p:sp>
            <p:nvSpPr>
              <p:cNvPr id="189" name="Google Shape;189;p25"/>
              <p:cNvSpPr txBox="1"/>
              <p:nvPr/>
            </p:nvSpPr>
            <p:spPr>
              <a:xfrm rot="18900000">
                <a:off x="2191011" y="2337910"/>
                <a:ext cx="3058358"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Open the dataset link in your browser: </a:t>
                </a:r>
                <a:r>
                  <a:rPr lang="en" sz="1100" b="0" i="0" u="sng" strike="noStrike" cap="none" dirty="0">
                    <a:solidFill>
                      <a:schemeClr val="hlink"/>
                    </a:solidFill>
                    <a:latin typeface="Roboto"/>
                    <a:ea typeface="Roboto"/>
                    <a:cs typeface="Roboto"/>
                    <a:sym typeface="Roboto"/>
                    <a:hlinkClick r:id="rId3"/>
                  </a:rPr>
                  <a:t>Spotify Tracks Dataset</a:t>
                </a:r>
                <a:r>
                  <a:rPr lang="en" sz="1100" b="0" i="0" u="none" strike="noStrike" cap="none" dirty="0">
                    <a:solidFill>
                      <a:srgbClr val="000000"/>
                    </a:solidFill>
                    <a:latin typeface="Roboto"/>
                    <a:ea typeface="Roboto"/>
                    <a:cs typeface="Roboto"/>
                    <a:sym typeface="Roboto"/>
                  </a:rPr>
                  <a:t>. Log into your Kaggle Account</a:t>
                </a:r>
                <a:endParaRPr sz="1100" b="0" i="0" u="none" strike="noStrike" cap="none" dirty="0">
                  <a:solidFill>
                    <a:srgbClr val="000000"/>
                  </a:solidFill>
                  <a:latin typeface="Roboto"/>
                  <a:ea typeface="Roboto"/>
                  <a:cs typeface="Roboto"/>
                  <a:sym typeface="Roboto"/>
                </a:endParaRPr>
              </a:p>
            </p:txBody>
          </p:sp>
        </p:grpSp>
        <p:sp>
          <p:nvSpPr>
            <p:cNvPr id="190" name="Google Shape;190;p25"/>
            <p:cNvSpPr/>
            <p:nvPr/>
          </p:nvSpPr>
          <p:spPr>
            <a:xfrm>
              <a:off x="1966072"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C57D3"/>
                  </a:solidFill>
                  <a:latin typeface="Roboto"/>
                  <a:ea typeface="Roboto"/>
                  <a:cs typeface="Roboto"/>
                  <a:sym typeface="Roboto"/>
                </a:rPr>
                <a:t>2</a:t>
              </a:r>
              <a:endParaRPr sz="1200" b="1" i="0" u="none" strike="noStrike" cap="none">
                <a:solidFill>
                  <a:srgbClr val="0C57D3"/>
                </a:solidFill>
                <a:latin typeface="Roboto"/>
                <a:ea typeface="Roboto"/>
                <a:cs typeface="Roboto"/>
                <a:sym typeface="Roboto"/>
              </a:endParaRPr>
            </a:p>
          </p:txBody>
        </p:sp>
      </p:grpSp>
      <p:grpSp>
        <p:nvGrpSpPr>
          <p:cNvPr id="191" name="Google Shape;191;p25"/>
          <p:cNvGrpSpPr/>
          <p:nvPr/>
        </p:nvGrpSpPr>
        <p:grpSpPr>
          <a:xfrm>
            <a:off x="-166193" y="2497485"/>
            <a:ext cx="3619360" cy="1637198"/>
            <a:chOff x="20215" y="2300549"/>
            <a:chExt cx="3503059" cy="1281063"/>
          </a:xfrm>
        </p:grpSpPr>
        <p:sp>
          <p:nvSpPr>
            <p:cNvPr id="192" name="Google Shape;192;p25"/>
            <p:cNvSpPr/>
            <p:nvPr/>
          </p:nvSpPr>
          <p:spPr>
            <a:xfrm rot="2700000">
              <a:off x="1270309" y="1053398"/>
              <a:ext cx="489601" cy="2989789"/>
            </a:xfrm>
            <a:prstGeom prst="roundRect">
              <a:avLst>
                <a:gd name="adj" fmla="val 50000"/>
              </a:avLst>
            </a:prstGeom>
            <a:solidFill>
              <a:srgbClr val="0942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193" name="Google Shape;193;p25"/>
            <p:cNvSpPr/>
            <p:nvPr/>
          </p:nvSpPr>
          <p:spPr>
            <a:xfrm>
              <a:off x="472955"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942A1"/>
                  </a:solidFill>
                  <a:latin typeface="Roboto"/>
                  <a:ea typeface="Roboto"/>
                  <a:cs typeface="Roboto"/>
                  <a:sym typeface="Roboto"/>
                </a:rPr>
                <a:t>1</a:t>
              </a:r>
              <a:endParaRPr sz="1200" b="1" i="0" u="none" strike="noStrike" cap="none">
                <a:solidFill>
                  <a:srgbClr val="0942A1"/>
                </a:solidFill>
                <a:latin typeface="Roboto"/>
                <a:ea typeface="Roboto"/>
                <a:cs typeface="Roboto"/>
                <a:sym typeface="Roboto"/>
              </a:endParaRPr>
            </a:p>
          </p:txBody>
        </p:sp>
        <p:sp>
          <p:nvSpPr>
            <p:cNvPr id="194" name="Google Shape;194;p25"/>
            <p:cNvSpPr txBox="1"/>
            <p:nvPr/>
          </p:nvSpPr>
          <p:spPr>
            <a:xfrm rot="-2700000">
              <a:off x="414317" y="2300549"/>
              <a:ext cx="2368666"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 Create a Kaggle Account</a:t>
              </a:r>
              <a:endParaRPr sz="1400" b="1" i="0" u="none" strike="noStrike" cap="none">
                <a:solidFill>
                  <a:srgbClr val="FFFFFF"/>
                </a:solidFill>
                <a:latin typeface="Roboto"/>
                <a:ea typeface="Roboto"/>
                <a:cs typeface="Roboto"/>
                <a:sym typeface="Roboto"/>
              </a:endParaRPr>
            </a:p>
          </p:txBody>
        </p:sp>
        <p:sp>
          <p:nvSpPr>
            <p:cNvPr id="195" name="Google Shape;195;p25"/>
            <p:cNvSpPr txBox="1"/>
            <p:nvPr/>
          </p:nvSpPr>
          <p:spPr>
            <a:xfrm rot="18900000">
              <a:off x="739566" y="2416413"/>
              <a:ext cx="2783708"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000000"/>
                  </a:solidFill>
                  <a:latin typeface="Roboto"/>
                  <a:ea typeface="Roboto"/>
                  <a:cs typeface="Roboto"/>
                  <a:sym typeface="Roboto"/>
                </a:rPr>
                <a:t>Go to the Kaggle website and sign up for an account if you don’t already have one.</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1600"/>
                </a:spcBef>
                <a:spcAft>
                  <a:spcPts val="1600"/>
                </a:spcAft>
                <a:buClr>
                  <a:srgbClr val="000000"/>
                </a:buClr>
                <a:buSzPts val="1100"/>
                <a:buFont typeface="Arial"/>
                <a:buNone/>
              </a:pPr>
              <a:endParaRPr sz="1100" b="0" i="0" u="none" strike="noStrike" cap="none" dirty="0">
                <a:solidFill>
                  <a:srgbClr val="000000"/>
                </a:solidFill>
                <a:latin typeface="Roboto"/>
                <a:ea typeface="Roboto"/>
                <a:cs typeface="Roboto"/>
                <a:sym typeface="Roboto"/>
              </a:endParaRPr>
            </a:p>
          </p:txBody>
        </p:sp>
      </p:grpSp>
      <p:grpSp>
        <p:nvGrpSpPr>
          <p:cNvPr id="196" name="Google Shape;196;p25"/>
          <p:cNvGrpSpPr/>
          <p:nvPr/>
        </p:nvGrpSpPr>
        <p:grpSpPr>
          <a:xfrm>
            <a:off x="3006467" y="2480325"/>
            <a:ext cx="4018274" cy="1654359"/>
            <a:chOff x="3005006" y="2287121"/>
            <a:chExt cx="3889153" cy="1294491"/>
          </a:xfrm>
        </p:grpSpPr>
        <p:sp>
          <p:nvSpPr>
            <p:cNvPr id="197" name="Google Shape;197;p25"/>
            <p:cNvSpPr/>
            <p:nvPr/>
          </p:nvSpPr>
          <p:spPr>
            <a:xfrm rot="2700000">
              <a:off x="4255100" y="1053398"/>
              <a:ext cx="489601" cy="2989789"/>
            </a:xfrm>
            <a:prstGeom prst="roundRect">
              <a:avLst>
                <a:gd name="adj" fmla="val 50000"/>
              </a:avLst>
            </a:prstGeom>
            <a:solidFill>
              <a:srgbClr val="0D5C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198" name="Google Shape;198;p25"/>
            <p:cNvSpPr/>
            <p:nvPr/>
          </p:nvSpPr>
          <p:spPr>
            <a:xfrm>
              <a:off x="3459197"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D5CDF"/>
                  </a:solidFill>
                  <a:latin typeface="Roboto"/>
                  <a:ea typeface="Roboto"/>
                  <a:cs typeface="Roboto"/>
                  <a:sym typeface="Roboto"/>
                </a:rPr>
                <a:t>3</a:t>
              </a:r>
              <a:endParaRPr sz="1200" b="1" i="0" u="none" strike="noStrike" cap="none">
                <a:solidFill>
                  <a:srgbClr val="0D5CDF"/>
                </a:solidFill>
                <a:latin typeface="Roboto"/>
                <a:ea typeface="Roboto"/>
                <a:cs typeface="Roboto"/>
                <a:sym typeface="Roboto"/>
              </a:endParaRPr>
            </a:p>
          </p:txBody>
        </p:sp>
        <p:sp>
          <p:nvSpPr>
            <p:cNvPr id="199" name="Google Shape;199;p25"/>
            <p:cNvSpPr txBox="1"/>
            <p:nvPr/>
          </p:nvSpPr>
          <p:spPr>
            <a:xfrm rot="18900000">
              <a:off x="3658115" y="2287121"/>
              <a:ext cx="3236044"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On the dataset page, click the Download button. Kaggle will download a .zip file named archive.zip.</a:t>
              </a:r>
              <a:endParaRPr sz="1100" b="1" i="0" u="none" strike="noStrike" cap="none" dirty="0">
                <a:solidFill>
                  <a:srgbClr val="000000"/>
                </a:solidFill>
                <a:latin typeface="Roboto"/>
                <a:ea typeface="Roboto"/>
                <a:cs typeface="Roboto"/>
                <a:sym typeface="Roboto"/>
              </a:endParaRPr>
            </a:p>
          </p:txBody>
        </p:sp>
        <p:sp>
          <p:nvSpPr>
            <p:cNvPr id="200" name="Google Shape;200;p25"/>
            <p:cNvSpPr txBox="1"/>
            <p:nvPr/>
          </p:nvSpPr>
          <p:spPr>
            <a:xfrm rot="-2700000">
              <a:off x="3404724" y="2302799"/>
              <a:ext cx="2362302"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Download the Dataset</a:t>
              </a:r>
              <a:endParaRPr sz="1400" b="1" i="0" u="none" strike="noStrike" cap="none">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2 - Set Up Google Colab</a:t>
            </a:r>
            <a:endParaRPr/>
          </a:p>
        </p:txBody>
      </p:sp>
      <p:sp>
        <p:nvSpPr>
          <p:cNvPr id="206" name="Google Shape;20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To begin working with the dataset, open the provided Google Colab link: </a:t>
            </a:r>
            <a:r>
              <a:rPr lang="en" b="1"/>
              <a:t>Google Colab Notebook. </a:t>
            </a:r>
            <a:endParaRPr b="1"/>
          </a:p>
          <a:p>
            <a:pPr marL="0" lvl="0" indent="0" algn="l" rtl="0">
              <a:lnSpc>
                <a:spcPct val="115000"/>
              </a:lnSpc>
              <a:spcBef>
                <a:spcPts val="1200"/>
              </a:spcBef>
              <a:spcAft>
                <a:spcPts val="1200"/>
              </a:spcAft>
              <a:buSzPts val="1800"/>
              <a:buNone/>
            </a:pPr>
            <a:r>
              <a:rPr lang="en"/>
              <a:t>Once the notebook opens, locate the dataset.csv file on your computer. This file might be in your Downloads folder or in a folder named archive, depending on where you saved or extracted it. In the Colab notebook, look for the Files sidebar on the left. If the sidebar isn’t visible, click on the folder icon to expand it. Then, drag and drop the dataset.csv file into the Files section. This action uploads the file directly to your Colab environment, making it accessible for use in the notebook.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3 - Run the Notebook</a:t>
            </a:r>
            <a:endParaRPr/>
          </a:p>
        </p:txBody>
      </p:sp>
      <p:pic>
        <p:nvPicPr>
          <p:cNvPr id="212" name="Google Shape;212;p27"/>
          <p:cNvPicPr preferRelativeResize="0"/>
          <p:nvPr/>
        </p:nvPicPr>
        <p:blipFill rotWithShape="1">
          <a:blip r:embed="rId3">
            <a:alphaModFix/>
          </a:blip>
          <a:srcRect/>
          <a:stretch/>
        </p:blipFill>
        <p:spPr>
          <a:xfrm>
            <a:off x="311700" y="2703275"/>
            <a:ext cx="5936176" cy="1266200"/>
          </a:xfrm>
          <a:prstGeom prst="rect">
            <a:avLst/>
          </a:prstGeom>
          <a:noFill/>
          <a:ln>
            <a:noFill/>
          </a:ln>
        </p:spPr>
      </p:pic>
      <p:sp>
        <p:nvSpPr>
          <p:cNvPr id="213" name="Google Shape;213;p27"/>
          <p:cNvSpPr txBox="1"/>
          <p:nvPr/>
        </p:nvSpPr>
        <p:spPr>
          <a:xfrm>
            <a:off x="311700" y="1163413"/>
            <a:ext cx="8050800" cy="93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Run all cells in the notebook and save the outputted Comparison of Model Accuracies chart as a screenshot. Every time you run the notebook, make sure you take a screenshot and save the new outputted chart, you will need these screenshots for the final step.</a:t>
            </a:r>
            <a:endParaRPr sz="1800" b="0" i="0" u="none" strike="noStrike" cap="none">
              <a:solidFill>
                <a:schemeClr val="dk2"/>
              </a:solidFill>
              <a:latin typeface="Arial"/>
              <a:ea typeface="Arial"/>
              <a:cs typeface="Arial"/>
              <a:sym typeface="Arial"/>
            </a:endParaRPr>
          </a:p>
        </p:txBody>
      </p:sp>
      <p:pic>
        <p:nvPicPr>
          <p:cNvPr id="214" name="Google Shape;214;p27"/>
          <p:cNvPicPr preferRelativeResize="0"/>
          <p:nvPr/>
        </p:nvPicPr>
        <p:blipFill rotWithShape="1">
          <a:blip r:embed="rId4">
            <a:alphaModFix/>
          </a:blip>
          <a:srcRect/>
          <a:stretch/>
        </p:blipFill>
        <p:spPr>
          <a:xfrm>
            <a:off x="6351851" y="2248413"/>
            <a:ext cx="2591324" cy="20513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4 - Experiment with the Genres</a:t>
            </a:r>
            <a:endParaRPr/>
          </a:p>
        </p:txBody>
      </p:sp>
      <p:sp>
        <p:nvSpPr>
          <p:cNvPr id="220" name="Google Shape;220;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800"/>
              </a:spcBef>
              <a:spcAft>
                <a:spcPts val="0"/>
              </a:spcAft>
              <a:buClr>
                <a:schemeClr val="dk1"/>
              </a:buClr>
              <a:buSzPct val="62857"/>
              <a:buFont typeface="Arial"/>
              <a:buNone/>
            </a:pPr>
            <a:r>
              <a:rPr lang="en" sz="1750">
                <a:solidFill>
                  <a:schemeClr val="dk1"/>
                </a:solidFill>
                <a:latin typeface="Roboto"/>
                <a:ea typeface="Roboto"/>
                <a:cs typeface="Roboto"/>
                <a:sym typeface="Roboto"/>
              </a:rPr>
              <a:t>Select Genres</a:t>
            </a:r>
            <a:endParaRPr sz="1750">
              <a:solidFill>
                <a:schemeClr val="dk1"/>
              </a:solidFill>
              <a:latin typeface="Roboto"/>
              <a:ea typeface="Roboto"/>
              <a:cs typeface="Roboto"/>
              <a:sym typeface="Roboto"/>
            </a:endParaRPr>
          </a:p>
          <a:p>
            <a:pPr marL="0" lvl="0" indent="0" algn="l" rtl="0">
              <a:lnSpc>
                <a:spcPct val="115000"/>
              </a:lnSpc>
              <a:spcBef>
                <a:spcPts val="800"/>
              </a:spcBef>
              <a:spcAft>
                <a:spcPts val="0"/>
              </a:spcAft>
              <a:buClr>
                <a:schemeClr val="dk1"/>
              </a:buClr>
              <a:buSzPct val="91666"/>
              <a:buFont typeface="Arial"/>
              <a:buNone/>
            </a:pPr>
            <a:r>
              <a:rPr lang="en" sz="1200">
                <a:solidFill>
                  <a:schemeClr val="dk1"/>
                </a:solidFill>
                <a:latin typeface="Roboto"/>
                <a:ea typeface="Roboto"/>
                <a:cs typeface="Roboto"/>
                <a:sym typeface="Roboto"/>
              </a:rPr>
              <a:t>For this project, you’ll conduct three classification experiments. One experiment should be binary (classifying between two genres), while the other two will be multiclass (classifying among multiple genres).</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ct val="91666"/>
              <a:buFont typeface="Arial"/>
              <a:buNone/>
            </a:pPr>
            <a:r>
              <a:rPr lang="en" sz="1200">
                <a:solidFill>
                  <a:schemeClr val="dk1"/>
                </a:solidFill>
                <a:latin typeface="Roboto"/>
                <a:ea typeface="Roboto"/>
                <a:cs typeface="Roboto"/>
                <a:sym typeface="Roboto"/>
              </a:rPr>
              <a:t>Choose Your Genres Below are some genre options available in the dataset:</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['rock', 'rap', 'jazz', 'latin', 'country', 'pop', 'classical', 'electronic', 'acoustic', 'r-and-b']</a:t>
            </a:r>
            <a:endParaRPr sz="1100">
              <a:solidFill>
                <a:schemeClr val="dk1"/>
              </a:solidFill>
              <a:latin typeface="Roboto Mono"/>
              <a:ea typeface="Roboto Mono"/>
              <a:cs typeface="Roboto Mono"/>
              <a:sym typeface="Roboto Mono"/>
            </a:endParaRPr>
          </a:p>
          <a:p>
            <a:pPr marL="0" lvl="0" indent="0" algn="l" rtl="0">
              <a:lnSpc>
                <a:spcPct val="115000"/>
              </a:lnSpc>
              <a:spcBef>
                <a:spcPts val="600"/>
              </a:spcBef>
              <a:spcAft>
                <a:spcPts val="0"/>
              </a:spcAft>
              <a:buClr>
                <a:schemeClr val="dk1"/>
              </a:buClr>
              <a:buSzPct val="91666"/>
              <a:buFont typeface="Arial"/>
              <a:buNone/>
            </a:pPr>
            <a:r>
              <a:rPr lang="en" sz="1200">
                <a:solidFill>
                  <a:schemeClr val="dk1"/>
                </a:solidFill>
                <a:latin typeface="Roboto"/>
                <a:ea typeface="Roboto"/>
                <a:cs typeface="Roboto"/>
                <a:sym typeface="Roboto"/>
              </a:rPr>
              <a:t>Feel free to explore the dataset if you'd like to use other genres, this dataset has over 100 genres available!</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0"/>
              </a:spcAft>
              <a:buClr>
                <a:schemeClr val="dk1"/>
              </a:buClr>
              <a:buSzPct val="56410"/>
              <a:buFont typeface="Arial"/>
              <a:buNone/>
            </a:pPr>
            <a:r>
              <a:rPr lang="en" sz="1950">
                <a:solidFill>
                  <a:schemeClr val="dk1"/>
                </a:solidFill>
                <a:latin typeface="Roboto"/>
                <a:ea typeface="Roboto"/>
                <a:cs typeface="Roboto"/>
                <a:sym typeface="Roboto"/>
              </a:rPr>
              <a:t>Instructions</a:t>
            </a:r>
            <a:endParaRPr sz="1950">
              <a:solidFill>
                <a:schemeClr val="dk1"/>
              </a:solidFill>
              <a:latin typeface="Roboto"/>
              <a:ea typeface="Roboto"/>
              <a:cs typeface="Roboto"/>
              <a:sym typeface="Roboto"/>
            </a:endParaRPr>
          </a:p>
          <a:p>
            <a:pPr marL="0" lvl="0" indent="0" algn="l" rtl="0">
              <a:lnSpc>
                <a:spcPct val="115000"/>
              </a:lnSpc>
              <a:spcBef>
                <a:spcPts val="1200"/>
              </a:spcBef>
              <a:spcAft>
                <a:spcPts val="0"/>
              </a:spcAft>
              <a:buClr>
                <a:schemeClr val="dk1"/>
              </a:buClr>
              <a:buSzPct val="91666"/>
              <a:buFont typeface="Arial"/>
              <a:buNone/>
            </a:pPr>
            <a:r>
              <a:rPr lang="en" sz="1200" b="1">
                <a:solidFill>
                  <a:schemeClr val="dk1"/>
                </a:solidFill>
                <a:latin typeface="Roboto"/>
                <a:ea typeface="Roboto"/>
                <a:cs typeface="Roboto"/>
                <a:sym typeface="Roboto"/>
              </a:rPr>
              <a:t>Binary Experiment:</a:t>
            </a:r>
            <a:r>
              <a:rPr lang="en" sz="1200">
                <a:solidFill>
                  <a:schemeClr val="dk1"/>
                </a:solidFill>
                <a:latin typeface="Roboto"/>
                <a:ea typeface="Roboto"/>
                <a:cs typeface="Roboto"/>
                <a:sym typeface="Roboto"/>
              </a:rPr>
              <a:t> Choose two genres that you want to classify between (e.g., Rock vs. Jazz). This experiment will help you understand classification when only two classes are present.</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ct val="91666"/>
              <a:buFont typeface="Arial"/>
              <a:buNone/>
            </a:pPr>
            <a:r>
              <a:rPr lang="en" sz="1200" b="1">
                <a:solidFill>
                  <a:schemeClr val="dk1"/>
                </a:solidFill>
                <a:latin typeface="Roboto"/>
                <a:ea typeface="Roboto"/>
                <a:cs typeface="Roboto"/>
                <a:sym typeface="Roboto"/>
              </a:rPr>
              <a:t>Multiclass Experiments:</a:t>
            </a:r>
            <a:r>
              <a:rPr lang="en" sz="1200">
                <a:solidFill>
                  <a:schemeClr val="dk1"/>
                </a:solidFill>
                <a:latin typeface="Roboto"/>
                <a:ea typeface="Roboto"/>
                <a:cs typeface="Roboto"/>
                <a:sym typeface="Roboto"/>
              </a:rPr>
              <a:t> For the other two experiments, choose three or more genres to create multiclass classification problems (e.g., Rock, Pop, and Classical). These experiments will show how classification models perform with more categories.</a:t>
            </a:r>
            <a:endParaRPr sz="1200">
              <a:solidFill>
                <a:schemeClr val="dk1"/>
              </a:solidFill>
              <a:latin typeface="Roboto"/>
              <a:ea typeface="Roboto"/>
              <a:cs typeface="Roboto"/>
              <a:sym typeface="Roboto"/>
            </a:endParaRPr>
          </a:p>
          <a:p>
            <a:pPr marL="0" lvl="0" indent="0" algn="l" rtl="0">
              <a:lnSpc>
                <a:spcPct val="115000"/>
              </a:lnSpc>
              <a:spcBef>
                <a:spcPts val="500"/>
              </a:spcBef>
              <a:spcAft>
                <a:spcPts val="1200"/>
              </a:spcAft>
              <a:buSzPct val="108108"/>
              <a:buNone/>
            </a:pP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4 - Experiment with the Genres</a:t>
            </a:r>
            <a:endParaRPr/>
          </a:p>
        </p:txBody>
      </p:sp>
      <p:pic>
        <p:nvPicPr>
          <p:cNvPr id="226" name="Google Shape;226;p29"/>
          <p:cNvPicPr preferRelativeResize="0"/>
          <p:nvPr/>
        </p:nvPicPr>
        <p:blipFill rotWithShape="1">
          <a:blip r:embed="rId3">
            <a:alphaModFix/>
          </a:blip>
          <a:srcRect r="7114"/>
          <a:stretch/>
        </p:blipFill>
        <p:spPr>
          <a:xfrm>
            <a:off x="0" y="1537015"/>
            <a:ext cx="9143999" cy="17700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5 - Experiment with the Features</a:t>
            </a:r>
            <a:endParaRPr/>
          </a:p>
        </p:txBody>
      </p:sp>
      <p:sp>
        <p:nvSpPr>
          <p:cNvPr id="232" name="Google Shape;232;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800"/>
              </a:spcBef>
              <a:spcAft>
                <a:spcPts val="0"/>
              </a:spcAft>
              <a:buClr>
                <a:schemeClr val="dk1"/>
              </a:buClr>
              <a:buSzPts val="1100"/>
              <a:buFont typeface="Arial"/>
              <a:buNone/>
            </a:pPr>
            <a:r>
              <a:rPr lang="en" sz="1750">
                <a:solidFill>
                  <a:schemeClr val="dk1"/>
                </a:solidFill>
                <a:latin typeface="Roboto"/>
                <a:ea typeface="Roboto"/>
                <a:cs typeface="Roboto"/>
                <a:sym typeface="Roboto"/>
              </a:rPr>
              <a:t>Feature Selection Experiments</a:t>
            </a:r>
            <a:endParaRPr sz="1750">
              <a:solidFill>
                <a:schemeClr val="dk1"/>
              </a:solidFill>
              <a:latin typeface="Roboto"/>
              <a:ea typeface="Roboto"/>
              <a:cs typeface="Roboto"/>
              <a:sym typeface="Roboto"/>
            </a:endParaRPr>
          </a:p>
          <a:p>
            <a:pPr marL="0" lvl="0" indent="0" algn="l" rtl="0">
              <a:lnSpc>
                <a:spcPct val="115000"/>
              </a:lnSpc>
              <a:spcBef>
                <a:spcPts val="800"/>
              </a:spcBef>
              <a:spcAft>
                <a:spcPts val="0"/>
              </a:spcAft>
              <a:buClr>
                <a:schemeClr val="dk1"/>
              </a:buClr>
              <a:buSzPts val="1100"/>
              <a:buFont typeface="Arial"/>
              <a:buNone/>
            </a:pPr>
            <a:r>
              <a:rPr lang="en" sz="1200" b="1">
                <a:solidFill>
                  <a:schemeClr val="dk1"/>
                </a:solidFill>
                <a:latin typeface="Roboto"/>
                <a:ea typeface="Roboto"/>
                <a:cs typeface="Roboto"/>
                <a:sym typeface="Roboto"/>
              </a:rPr>
              <a:t>Experiment 1: Train with all features</a:t>
            </a:r>
            <a:r>
              <a:rPr lang="en" sz="1200">
                <a:solidFill>
                  <a:schemeClr val="dk1"/>
                </a:solidFill>
                <a:latin typeface="Roboto"/>
                <a:ea typeface="Roboto"/>
                <a:cs typeface="Roboto"/>
                <a:sym typeface="Roboto"/>
              </a:rPr>
              <a:t> Train your models (SVM, KNN, and Random Forest) using all features to establish a baseline. You can do this by running the rest of the notebook without making any changes.</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b="1">
                <a:solidFill>
                  <a:schemeClr val="dk1"/>
                </a:solidFill>
                <a:latin typeface="Roboto"/>
                <a:ea typeface="Roboto"/>
                <a:cs typeface="Roboto"/>
                <a:sym typeface="Roboto"/>
              </a:rPr>
              <a:t>Experiment 2: Remove one highly correlated feature</a:t>
            </a:r>
            <a:r>
              <a:rPr lang="en" sz="1200">
                <a:solidFill>
                  <a:schemeClr val="dk1"/>
                </a:solidFill>
                <a:latin typeface="Roboto"/>
                <a:ea typeface="Roboto"/>
                <a:cs typeface="Roboto"/>
                <a:sym typeface="Roboto"/>
              </a:rPr>
              <a:t> Identify a pair of features with a correlation around |0.7| or higher, then remove one and re-train your models. Note any differences compared to the baseline.</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b="1">
                <a:solidFill>
                  <a:schemeClr val="dk1"/>
                </a:solidFill>
                <a:latin typeface="Roboto"/>
                <a:ea typeface="Roboto"/>
                <a:cs typeface="Roboto"/>
                <a:sym typeface="Roboto"/>
              </a:rPr>
              <a:t>Experiment 3: Remove multiple correlated features</a:t>
            </a:r>
            <a:r>
              <a:rPr lang="en" sz="1200">
                <a:solidFill>
                  <a:schemeClr val="dk1"/>
                </a:solidFill>
                <a:latin typeface="Roboto"/>
                <a:ea typeface="Roboto"/>
                <a:cs typeface="Roboto"/>
                <a:sym typeface="Roboto"/>
              </a:rPr>
              <a:t> Remove multiple features with correlations around |0.7| or higher. Re-train your models and compare these results with both the baseline and Experiment 2.</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These experiments will help you understand the impact of correlated features on model performance.</a:t>
            </a:r>
            <a:endParaRPr sz="1200">
              <a:solidFill>
                <a:schemeClr val="dk1"/>
              </a:solidFill>
              <a:latin typeface="Roboto"/>
              <a:ea typeface="Roboto"/>
              <a:cs typeface="Roboto"/>
              <a:sym typeface="Roboto"/>
            </a:endParaRPr>
          </a:p>
          <a:p>
            <a:pPr marL="0" lvl="0" indent="0" algn="l" rtl="0">
              <a:lnSpc>
                <a:spcPct val="115000"/>
              </a:lnSpc>
              <a:spcBef>
                <a:spcPts val="500"/>
              </a:spcBef>
              <a:spcAft>
                <a:spcPts val="1200"/>
              </a:spcAft>
              <a:buSzPts val="1800"/>
              <a:buNone/>
            </a:pP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5 - Experiment with the Features</a:t>
            </a:r>
            <a:endParaRPr/>
          </a:p>
        </p:txBody>
      </p:sp>
      <p:pic>
        <p:nvPicPr>
          <p:cNvPr id="238" name="Google Shape;238;p31"/>
          <p:cNvPicPr preferRelativeResize="0"/>
          <p:nvPr/>
        </p:nvPicPr>
        <p:blipFill rotWithShape="1">
          <a:blip r:embed="rId3">
            <a:alphaModFix/>
          </a:blip>
          <a:srcRect/>
          <a:stretch/>
        </p:blipFill>
        <p:spPr>
          <a:xfrm>
            <a:off x="207400" y="1017725"/>
            <a:ext cx="5075625" cy="3913500"/>
          </a:xfrm>
          <a:prstGeom prst="rect">
            <a:avLst/>
          </a:prstGeom>
          <a:noFill/>
          <a:ln>
            <a:noFill/>
          </a:ln>
        </p:spPr>
      </p:pic>
      <p:sp>
        <p:nvSpPr>
          <p:cNvPr id="239" name="Google Shape;239;p31"/>
          <p:cNvSpPr txBox="1"/>
          <p:nvPr/>
        </p:nvSpPr>
        <p:spPr>
          <a:xfrm>
            <a:off x="5421300" y="937025"/>
            <a:ext cx="3722700" cy="93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Arial"/>
                <a:ea typeface="Arial"/>
                <a:cs typeface="Arial"/>
                <a:sym typeface="Arial"/>
              </a:rPr>
              <a:t>Hints:</a:t>
            </a:r>
            <a:endParaRPr sz="1800" b="1" i="0" u="none" strike="noStrike" cap="none">
              <a:solidFill>
                <a:schemeClr val="dk2"/>
              </a:solidFill>
              <a:latin typeface="Arial"/>
              <a:ea typeface="Arial"/>
              <a:cs typeface="Arial"/>
              <a:sym typeface="Arial"/>
            </a:endParaRPr>
          </a:p>
          <a:p>
            <a:pPr marL="457200" marR="0" lvl="0" indent="-34290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Ignore all values with 1.00 correlation! They are tautologies, energy being correlated with energy is not meaningful.</a:t>
            </a:r>
            <a:endParaRPr sz="1800" b="0" i="0" u="none" strike="noStrike" cap="none">
              <a:solidFill>
                <a:schemeClr val="dk2"/>
              </a:solidFill>
              <a:latin typeface="Arial"/>
              <a:ea typeface="Arial"/>
              <a:cs typeface="Arial"/>
              <a:sym typeface="Arial"/>
            </a:endParaRPr>
          </a:p>
          <a:p>
            <a:pPr marL="457200" marR="0" lvl="0" indent="-34290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Attributes with high correlations (negative or positive) with track_genre, our dependent variable should not be removed as they very useful for predicting the genre.</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848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Classification Models</a:t>
            </a:r>
            <a:endParaRPr/>
          </a:p>
        </p:txBody>
      </p:sp>
      <p:pic>
        <p:nvPicPr>
          <p:cNvPr id="61" name="Google Shape;61;p14"/>
          <p:cNvPicPr preferRelativeResize="0"/>
          <p:nvPr/>
        </p:nvPicPr>
        <p:blipFill rotWithShape="1">
          <a:blip r:embed="rId3">
            <a:alphaModFix/>
          </a:blip>
          <a:srcRect/>
          <a:stretch/>
        </p:blipFill>
        <p:spPr>
          <a:xfrm>
            <a:off x="1304075" y="1107300"/>
            <a:ext cx="5829774" cy="3758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Step 6 - Compare the Models</a:t>
            </a:r>
            <a:endParaRPr/>
          </a:p>
        </p:txBody>
      </p:sp>
      <p:sp>
        <p:nvSpPr>
          <p:cNvPr id="245" name="Google Shape;245;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Using the screenshots you’ve taken of the Comparison of Model Accuracies chart during these different experiments, write a summary of these results and how they varied based on the experiments. In your summary, make sure you include which model performed the best and support this claim with evidence.</a:t>
            </a:r>
            <a:endParaRPr/>
          </a:p>
        </p:txBody>
      </p:sp>
      <p:pic>
        <p:nvPicPr>
          <p:cNvPr id="246" name="Google Shape;246;p32"/>
          <p:cNvPicPr preferRelativeResize="0"/>
          <p:nvPr/>
        </p:nvPicPr>
        <p:blipFill rotWithShape="1">
          <a:blip r:embed="rId3">
            <a:alphaModFix/>
          </a:blip>
          <a:srcRect/>
          <a:stretch/>
        </p:blipFill>
        <p:spPr>
          <a:xfrm>
            <a:off x="2810225" y="2571750"/>
            <a:ext cx="3103775" cy="245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Classification</a:t>
            </a:r>
            <a:endParaRPr/>
          </a:p>
        </p:txBody>
      </p:sp>
      <p:sp>
        <p:nvSpPr>
          <p:cNvPr id="252" name="Google Shape;252;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sz="1600">
                <a:solidFill>
                  <a:schemeClr val="dk1"/>
                </a:solidFill>
              </a:rPr>
              <a:t>Congratulations on completing the music genre classification project! You've explored how to use machine learning models for classification, tested the effects of correlated features, and compared model performances. But there’s always more to try! For example, you could experiment with </a:t>
            </a:r>
            <a:r>
              <a:rPr lang="en" sz="1600" b="1">
                <a:solidFill>
                  <a:schemeClr val="dk1"/>
                </a:solidFill>
              </a:rPr>
              <a:t>tuning model hyperparameters</a:t>
            </a:r>
            <a:r>
              <a:rPr lang="en" sz="1600">
                <a:solidFill>
                  <a:schemeClr val="dk1"/>
                </a:solidFill>
              </a:rPr>
              <a:t> (like adjusting </a:t>
            </a:r>
            <a:r>
              <a:rPr lang="en" sz="1600">
                <a:solidFill>
                  <a:srgbClr val="188038"/>
                </a:solidFill>
                <a:latin typeface="Roboto Mono"/>
                <a:ea typeface="Roboto Mono"/>
                <a:cs typeface="Roboto Mono"/>
                <a:sym typeface="Roboto Mono"/>
              </a:rPr>
              <a:t>n_neighbors</a:t>
            </a:r>
            <a:r>
              <a:rPr lang="en" sz="1600">
                <a:solidFill>
                  <a:schemeClr val="dk1"/>
                </a:solidFill>
              </a:rPr>
              <a:t> in KNN or </a:t>
            </a:r>
            <a:r>
              <a:rPr lang="en" sz="1600">
                <a:solidFill>
                  <a:srgbClr val="188038"/>
                </a:solidFill>
                <a:latin typeface="Roboto Mono"/>
                <a:ea typeface="Roboto Mono"/>
                <a:cs typeface="Roboto Mono"/>
                <a:sym typeface="Roboto Mono"/>
              </a:rPr>
              <a:t>n_estimators</a:t>
            </a:r>
            <a:r>
              <a:rPr lang="en" sz="1600">
                <a:solidFill>
                  <a:schemeClr val="dk1"/>
                </a:solidFill>
              </a:rPr>
              <a:t> in Random Forest) to see if you can improve accuracy. Another interesting approach is to try </a:t>
            </a:r>
            <a:r>
              <a:rPr lang="en" sz="1600" b="1">
                <a:solidFill>
                  <a:schemeClr val="dk1"/>
                </a:solidFill>
              </a:rPr>
              <a:t>using One-vs-Rest (OVR) or One-vs-One (OVO) classification methods</a:t>
            </a:r>
            <a:r>
              <a:rPr lang="en" sz="1600">
                <a:solidFill>
                  <a:schemeClr val="dk1"/>
                </a:solidFill>
              </a:rPr>
              <a:t>—these techniques allow you to handle multiclass classification in different ways, which may affect the performance of models like SVM. Keep experimenting, and see how each approach provides new insights into your analysis!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Types of Classification Models</a:t>
            </a:r>
            <a:endParaRPr/>
          </a:p>
        </p:txBody>
      </p:sp>
      <p:pic>
        <p:nvPicPr>
          <p:cNvPr id="67" name="Google Shape;67;p15"/>
          <p:cNvPicPr preferRelativeResize="0"/>
          <p:nvPr/>
        </p:nvPicPr>
        <p:blipFill rotWithShape="1">
          <a:blip r:embed="rId3">
            <a:alphaModFix/>
          </a:blip>
          <a:srcRect/>
          <a:stretch/>
        </p:blipFill>
        <p:spPr>
          <a:xfrm>
            <a:off x="1060900" y="1156150"/>
            <a:ext cx="679284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81575" y="3751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Multi-Class Classification</a:t>
            </a:r>
            <a:endParaRPr/>
          </a:p>
        </p:txBody>
      </p:sp>
      <p:pic>
        <p:nvPicPr>
          <p:cNvPr id="73" name="Google Shape;73;p16"/>
          <p:cNvPicPr preferRelativeResize="0"/>
          <p:nvPr/>
        </p:nvPicPr>
        <p:blipFill rotWithShape="1">
          <a:blip r:embed="rId3">
            <a:alphaModFix/>
          </a:blip>
          <a:srcRect/>
          <a:stretch/>
        </p:blipFill>
        <p:spPr>
          <a:xfrm>
            <a:off x="474347" y="1425350"/>
            <a:ext cx="4139426" cy="2897600"/>
          </a:xfrm>
          <a:prstGeom prst="rect">
            <a:avLst/>
          </a:prstGeom>
          <a:noFill/>
          <a:ln>
            <a:noFill/>
          </a:ln>
        </p:spPr>
      </p:pic>
      <p:pic>
        <p:nvPicPr>
          <p:cNvPr id="74" name="Google Shape;74;p16"/>
          <p:cNvPicPr preferRelativeResize="0"/>
          <p:nvPr/>
        </p:nvPicPr>
        <p:blipFill rotWithShape="1">
          <a:blip r:embed="rId4">
            <a:alphaModFix/>
          </a:blip>
          <a:srcRect/>
          <a:stretch/>
        </p:blipFill>
        <p:spPr>
          <a:xfrm>
            <a:off x="4805000" y="1420399"/>
            <a:ext cx="4139425" cy="28293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848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SVM Models</a:t>
            </a:r>
            <a:endParaRPr/>
          </a:p>
        </p:txBody>
      </p:sp>
      <p:pic>
        <p:nvPicPr>
          <p:cNvPr id="80" name="Google Shape;80;p17"/>
          <p:cNvPicPr preferRelativeResize="0"/>
          <p:nvPr/>
        </p:nvPicPr>
        <p:blipFill rotWithShape="1">
          <a:blip r:embed="rId3">
            <a:alphaModFix/>
          </a:blip>
          <a:srcRect/>
          <a:stretch/>
        </p:blipFill>
        <p:spPr>
          <a:xfrm>
            <a:off x="4501275" y="1033775"/>
            <a:ext cx="4366900" cy="1740500"/>
          </a:xfrm>
          <a:prstGeom prst="rect">
            <a:avLst/>
          </a:prstGeom>
          <a:noFill/>
          <a:ln>
            <a:noFill/>
          </a:ln>
        </p:spPr>
      </p:pic>
      <p:pic>
        <p:nvPicPr>
          <p:cNvPr id="81" name="Google Shape;81;p17"/>
          <p:cNvPicPr preferRelativeResize="0"/>
          <p:nvPr/>
        </p:nvPicPr>
        <p:blipFill rotWithShape="1">
          <a:blip r:embed="rId4">
            <a:alphaModFix/>
          </a:blip>
          <a:srcRect/>
          <a:stretch/>
        </p:blipFill>
        <p:spPr>
          <a:xfrm>
            <a:off x="133175" y="1033771"/>
            <a:ext cx="4366900" cy="3551455"/>
          </a:xfrm>
          <a:prstGeom prst="rect">
            <a:avLst/>
          </a:prstGeom>
          <a:noFill/>
          <a:ln>
            <a:noFill/>
          </a:ln>
        </p:spPr>
      </p:pic>
      <p:pic>
        <p:nvPicPr>
          <p:cNvPr id="82" name="Google Shape;82;p17"/>
          <p:cNvPicPr preferRelativeResize="0"/>
          <p:nvPr/>
        </p:nvPicPr>
        <p:blipFill rotWithShape="1">
          <a:blip r:embed="rId5">
            <a:alphaModFix/>
          </a:blip>
          <a:srcRect/>
          <a:stretch/>
        </p:blipFill>
        <p:spPr>
          <a:xfrm>
            <a:off x="4419600" y="2781044"/>
            <a:ext cx="4366899" cy="1914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SVM Algorithm</a:t>
            </a:r>
            <a:endParaRPr/>
          </a:p>
        </p:txBody>
      </p:sp>
      <p:grpSp>
        <p:nvGrpSpPr>
          <p:cNvPr id="88" name="Google Shape;88;p18"/>
          <p:cNvGrpSpPr/>
          <p:nvPr/>
        </p:nvGrpSpPr>
        <p:grpSpPr>
          <a:xfrm>
            <a:off x="5632317" y="1189775"/>
            <a:ext cx="3305700" cy="3483050"/>
            <a:chOff x="5632317" y="1189775"/>
            <a:chExt cx="3305700" cy="3483050"/>
          </a:xfrm>
        </p:grpSpPr>
        <p:sp>
          <p:nvSpPr>
            <p:cNvPr id="89" name="Google Shape;89;p18"/>
            <p:cNvSpPr/>
            <p:nvPr/>
          </p:nvSpPr>
          <p:spPr>
            <a:xfrm>
              <a:off x="5632317" y="1189775"/>
              <a:ext cx="33057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Training and Prediction</a:t>
              </a:r>
              <a:endParaRPr sz="1400" b="0" i="0" u="none" strike="noStrike" cap="none">
                <a:solidFill>
                  <a:srgbClr val="FFFFFF"/>
                </a:solidFill>
                <a:latin typeface="Roboto"/>
                <a:ea typeface="Roboto"/>
                <a:cs typeface="Roboto"/>
                <a:sym typeface="Roboto"/>
              </a:endParaRPr>
            </a:p>
          </p:txBody>
        </p:sp>
        <p:sp>
          <p:nvSpPr>
            <p:cNvPr id="90" name="Google Shape;90;p1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SVM learns from the training data, adjusting parameters to minimize errors while keeping the widest margin possible.</a:t>
              </a:r>
              <a:endParaRPr sz="1200" b="0" i="0" u="none" strike="noStrike" cap="none">
                <a:solidFill>
                  <a:srgbClr val="000000"/>
                </a:solidFill>
                <a:latin typeface="Roboto"/>
                <a:ea typeface="Roboto"/>
                <a:cs typeface="Roboto"/>
                <a:sym typeface="Roboto"/>
              </a:endParaRPr>
            </a:p>
            <a:p>
              <a:pPr marL="0" marR="0" lvl="0" indent="0" algn="l"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With the trained model, SVM can classify new, unseen data points based on which side of the hyperplane they fall on.</a:t>
              </a:r>
              <a:endParaRPr sz="1200" b="0" i="0" u="none" strike="noStrike" cap="none">
                <a:solidFill>
                  <a:srgbClr val="000000"/>
                </a:solidFill>
                <a:latin typeface="Roboto"/>
                <a:ea typeface="Roboto"/>
                <a:cs typeface="Roboto"/>
                <a:sym typeface="Roboto"/>
              </a:endParaRPr>
            </a:p>
          </p:txBody>
        </p:sp>
      </p:grpSp>
      <p:grpSp>
        <p:nvGrpSpPr>
          <p:cNvPr id="91" name="Google Shape;91;p18"/>
          <p:cNvGrpSpPr/>
          <p:nvPr/>
        </p:nvGrpSpPr>
        <p:grpSpPr>
          <a:xfrm>
            <a:off x="0" y="1189989"/>
            <a:ext cx="3546900" cy="3482836"/>
            <a:chOff x="0" y="1189989"/>
            <a:chExt cx="3546900" cy="3482836"/>
          </a:xfrm>
        </p:grpSpPr>
        <p:sp>
          <p:nvSpPr>
            <p:cNvPr id="92" name="Google Shape;92;p18"/>
            <p:cNvSpPr/>
            <p:nvPr/>
          </p:nvSpPr>
          <p:spPr>
            <a:xfrm>
              <a:off x="0" y="1189989"/>
              <a:ext cx="35469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Input Data</a:t>
              </a:r>
              <a:endParaRPr sz="1400" b="0" i="0" u="none" strike="noStrike" cap="none">
                <a:solidFill>
                  <a:srgbClr val="FFFFFF"/>
                </a:solidFill>
                <a:latin typeface="Roboto"/>
                <a:ea typeface="Roboto"/>
                <a:cs typeface="Roboto"/>
                <a:sym typeface="Roboto"/>
              </a:endParaRPr>
            </a:p>
          </p:txBody>
        </p:sp>
        <p:sp>
          <p:nvSpPr>
            <p:cNvPr id="93" name="Google Shape;93;p1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Collect and preprocess the data, ensuring features are properly scaled and relevant for the classification task.</a:t>
              </a:r>
              <a:endParaRPr sz="1200" b="0" i="0" u="none" strike="noStrike" cap="none">
                <a:solidFill>
                  <a:srgbClr val="000000"/>
                </a:solidFill>
                <a:latin typeface="Roboto"/>
                <a:ea typeface="Roboto"/>
                <a:cs typeface="Roboto"/>
                <a:sym typeface="Roboto"/>
              </a:endParaRPr>
            </a:p>
          </p:txBody>
        </p:sp>
      </p:grpSp>
      <p:grpSp>
        <p:nvGrpSpPr>
          <p:cNvPr id="94" name="Google Shape;94;p18"/>
          <p:cNvGrpSpPr/>
          <p:nvPr/>
        </p:nvGrpSpPr>
        <p:grpSpPr>
          <a:xfrm>
            <a:off x="2944204" y="1189775"/>
            <a:ext cx="3305700" cy="3483050"/>
            <a:chOff x="2944204" y="1189775"/>
            <a:chExt cx="3305700" cy="3483050"/>
          </a:xfrm>
        </p:grpSpPr>
        <p:sp>
          <p:nvSpPr>
            <p:cNvPr id="95" name="Google Shape;95;p18"/>
            <p:cNvSpPr/>
            <p:nvPr/>
          </p:nvSpPr>
          <p:spPr>
            <a:xfrm>
              <a:off x="2944204" y="1189775"/>
              <a:ext cx="33057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Define the Hyperplane</a:t>
              </a:r>
              <a:endParaRPr sz="1400" b="0" i="0" u="none" strike="noStrike" cap="none">
                <a:solidFill>
                  <a:srgbClr val="FFFFFF"/>
                </a:solidFill>
                <a:latin typeface="Roboto"/>
                <a:ea typeface="Roboto"/>
                <a:cs typeface="Roboto"/>
                <a:sym typeface="Roboto"/>
              </a:endParaRPr>
            </a:p>
          </p:txBody>
        </p:sp>
        <p:sp>
          <p:nvSpPr>
            <p:cNvPr id="96" name="Google Shape;96;p1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SVM identifies the optimal hyperplane by maximizing the margin between classes.</a:t>
              </a:r>
              <a:endParaRPr sz="12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Support vectors (the closest data points) help determine the position and orientation of this hyperplane.</a:t>
              </a:r>
              <a:endParaRPr sz="12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848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KNN Models</a:t>
            </a:r>
            <a:endParaRPr/>
          </a:p>
        </p:txBody>
      </p:sp>
      <p:pic>
        <p:nvPicPr>
          <p:cNvPr id="102" name="Google Shape;102;p19"/>
          <p:cNvPicPr preferRelativeResize="0"/>
          <p:nvPr/>
        </p:nvPicPr>
        <p:blipFill rotWithShape="1">
          <a:blip r:embed="rId3">
            <a:alphaModFix/>
          </a:blip>
          <a:srcRect/>
          <a:stretch/>
        </p:blipFill>
        <p:spPr>
          <a:xfrm>
            <a:off x="4677475" y="1255200"/>
            <a:ext cx="4383276" cy="3667001"/>
          </a:xfrm>
          <a:prstGeom prst="rect">
            <a:avLst/>
          </a:prstGeom>
          <a:noFill/>
          <a:ln>
            <a:noFill/>
          </a:ln>
        </p:spPr>
      </p:pic>
      <p:pic>
        <p:nvPicPr>
          <p:cNvPr id="103" name="Google Shape;103;p19"/>
          <p:cNvPicPr preferRelativeResize="0"/>
          <p:nvPr/>
        </p:nvPicPr>
        <p:blipFill rotWithShape="1">
          <a:blip r:embed="rId4">
            <a:alphaModFix/>
          </a:blip>
          <a:srcRect l="16477" t="22086" r="17798" b="12295"/>
          <a:stretch/>
        </p:blipFill>
        <p:spPr>
          <a:xfrm>
            <a:off x="311700" y="1168651"/>
            <a:ext cx="4533232" cy="339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848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KNN Algorithm</a:t>
            </a:r>
            <a:endParaRPr/>
          </a:p>
        </p:txBody>
      </p:sp>
      <p:grpSp>
        <p:nvGrpSpPr>
          <p:cNvPr id="109" name="Google Shape;109;p20"/>
          <p:cNvGrpSpPr/>
          <p:nvPr/>
        </p:nvGrpSpPr>
        <p:grpSpPr>
          <a:xfrm flipH="1">
            <a:off x="5775700" y="2414705"/>
            <a:ext cx="2941829" cy="1047300"/>
            <a:chOff x="857520" y="1684225"/>
            <a:chExt cx="2941829" cy="1047300"/>
          </a:xfrm>
        </p:grpSpPr>
        <p:sp>
          <p:nvSpPr>
            <p:cNvPr id="110" name="Google Shape;110;p20"/>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Odd vs Even K</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1600"/>
                </a:spcAft>
                <a:buClr>
                  <a:srgbClr val="000000"/>
                </a:buClr>
                <a:buSzPts val="1000"/>
                <a:buFont typeface="Arial"/>
                <a:buNone/>
              </a:pPr>
              <a:r>
                <a:rPr lang="en" sz="1000" b="0" i="0" u="none" strike="noStrike" cap="none">
                  <a:solidFill>
                    <a:srgbClr val="000000"/>
                  </a:solidFill>
                  <a:latin typeface="Roboto"/>
                  <a:ea typeface="Roboto"/>
                  <a:cs typeface="Roboto"/>
                  <a:sym typeface="Roboto"/>
                </a:rPr>
                <a:t>For binary classification, an odd K value helps avoid ties when neighbors vote on the class.</a:t>
              </a:r>
              <a:endParaRPr sz="1000" b="0" i="0" u="none" strike="noStrike" cap="none">
                <a:solidFill>
                  <a:srgbClr val="000000"/>
                </a:solidFill>
                <a:latin typeface="Roboto"/>
                <a:ea typeface="Roboto"/>
                <a:cs typeface="Roboto"/>
                <a:sym typeface="Roboto"/>
              </a:endParaRPr>
            </a:p>
          </p:txBody>
        </p:sp>
        <p:cxnSp>
          <p:nvCxnSpPr>
            <p:cNvPr id="111" name="Google Shape;111;p20"/>
            <p:cNvCxnSpPr/>
            <p:nvPr/>
          </p:nvCxnSpPr>
          <p:spPr>
            <a:xfrm rot="10800000">
              <a:off x="3046949" y="2215320"/>
              <a:ext cx="752400" cy="0"/>
            </a:xfrm>
            <a:prstGeom prst="straightConnector1">
              <a:avLst/>
            </a:prstGeom>
            <a:noFill/>
            <a:ln w="9525" cap="flat" cmpd="sng">
              <a:solidFill>
                <a:srgbClr val="C2C2C2"/>
              </a:solidFill>
              <a:prstDash val="solid"/>
              <a:round/>
              <a:headEnd type="none" w="sm" len="sm"/>
              <a:tailEnd type="none" w="sm" len="sm"/>
            </a:ln>
          </p:spPr>
        </p:cxnSp>
        <p:sp>
          <p:nvSpPr>
            <p:cNvPr id="112" name="Google Shape;112;p20"/>
            <p:cNvSpPr/>
            <p:nvPr/>
          </p:nvSpPr>
          <p:spPr>
            <a:xfrm>
              <a:off x="3020371" y="2111851"/>
              <a:ext cx="198600" cy="198300"/>
            </a:xfrm>
            <a:prstGeom prst="ellipse">
              <a:avLst/>
            </a:prstGeom>
            <a:solidFill>
              <a:srgbClr val="8020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0"/>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800"/>
                <a:buFont typeface="Arial"/>
                <a:buNone/>
              </a:pPr>
              <a:r>
                <a:rPr lang="en" sz="800" b="0" i="0" u="none" strike="noStrike" cap="none">
                  <a:solidFill>
                    <a:srgbClr val="FFFFFF"/>
                  </a:solidFill>
                  <a:latin typeface="Roboto"/>
                  <a:ea typeface="Roboto"/>
                  <a:cs typeface="Roboto"/>
                  <a:sym typeface="Roboto"/>
                </a:rPr>
                <a:t>o</a:t>
              </a:r>
              <a:endParaRPr sz="1400" b="0" i="0" u="none" strike="noStrike" cap="none">
                <a:solidFill>
                  <a:srgbClr val="FFFFFF"/>
                </a:solidFill>
                <a:latin typeface="Arial"/>
                <a:ea typeface="Arial"/>
                <a:cs typeface="Arial"/>
                <a:sym typeface="Arial"/>
              </a:endParaRPr>
            </a:p>
          </p:txBody>
        </p:sp>
      </p:grpSp>
      <p:grpSp>
        <p:nvGrpSpPr>
          <p:cNvPr id="114" name="Google Shape;114;p20"/>
          <p:cNvGrpSpPr/>
          <p:nvPr/>
        </p:nvGrpSpPr>
        <p:grpSpPr>
          <a:xfrm>
            <a:off x="685165" y="3108030"/>
            <a:ext cx="3319714" cy="1047300"/>
            <a:chOff x="857520" y="1684225"/>
            <a:chExt cx="3319714" cy="1047300"/>
          </a:xfrm>
        </p:grpSpPr>
        <p:sp>
          <p:nvSpPr>
            <p:cNvPr id="115" name="Google Shape;115;p20"/>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Start with sqrt(n)</a:t>
              </a:r>
              <a:endParaRPr sz="14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1600"/>
                </a:spcAft>
                <a:buClr>
                  <a:srgbClr val="000000"/>
                </a:buClr>
                <a:buSzPts val="1000"/>
                <a:buFont typeface="Arial"/>
                <a:buNone/>
              </a:pPr>
              <a:r>
                <a:rPr lang="en" sz="1000" b="0" i="0" u="none" strike="noStrike" cap="none">
                  <a:solidFill>
                    <a:srgbClr val="000000"/>
                  </a:solidFill>
                  <a:latin typeface="Roboto"/>
                  <a:ea typeface="Roboto"/>
                  <a:cs typeface="Roboto"/>
                  <a:sym typeface="Roboto"/>
                </a:rPr>
                <a:t>A common rule of thumb is to start with K equal to the square root of the number of data points (n).</a:t>
              </a:r>
              <a:endParaRPr sz="1000" b="0" i="0" u="none" strike="noStrike" cap="none">
                <a:solidFill>
                  <a:srgbClr val="000000"/>
                </a:solidFill>
                <a:latin typeface="Roboto"/>
                <a:ea typeface="Roboto"/>
                <a:cs typeface="Roboto"/>
                <a:sym typeface="Roboto"/>
              </a:endParaRPr>
            </a:p>
          </p:txBody>
        </p:sp>
        <p:cxnSp>
          <p:nvCxnSpPr>
            <p:cNvPr id="116" name="Google Shape;116;p20"/>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117" name="Google Shape;117;p20"/>
            <p:cNvSpPr/>
            <p:nvPr/>
          </p:nvSpPr>
          <p:spPr>
            <a:xfrm>
              <a:off x="3020371" y="2111851"/>
              <a:ext cx="198600" cy="198300"/>
            </a:xfrm>
            <a:prstGeom prst="ellipse">
              <a:avLst/>
            </a:prstGeom>
            <a:solidFill>
              <a:srgbClr val="932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800"/>
                <a:buFont typeface="Arial"/>
                <a:buNone/>
              </a:pPr>
              <a:r>
                <a:rPr lang="en" sz="800" b="0" i="0" u="none" strike="noStrike" cap="none">
                  <a:solidFill>
                    <a:srgbClr val="FFFFFF"/>
                  </a:solidFill>
                  <a:latin typeface="Roboto"/>
                  <a:ea typeface="Roboto"/>
                  <a:cs typeface="Roboto"/>
                  <a:sym typeface="Roboto"/>
                </a:rPr>
                <a:t>o</a:t>
              </a:r>
              <a:endParaRPr sz="1400" b="0" i="0" u="none" strike="noStrike" cap="none">
                <a:solidFill>
                  <a:srgbClr val="FFFFFF"/>
                </a:solidFill>
                <a:latin typeface="Arial"/>
                <a:ea typeface="Arial"/>
                <a:cs typeface="Arial"/>
                <a:sym typeface="Arial"/>
              </a:endParaRPr>
            </a:p>
          </p:txBody>
        </p:sp>
      </p:grpSp>
      <p:grpSp>
        <p:nvGrpSpPr>
          <p:cNvPr id="119" name="Google Shape;119;p20"/>
          <p:cNvGrpSpPr/>
          <p:nvPr/>
        </p:nvGrpSpPr>
        <p:grpSpPr>
          <a:xfrm flipH="1">
            <a:off x="4987100" y="1220655"/>
            <a:ext cx="3730429" cy="1047300"/>
            <a:chOff x="857520" y="1684225"/>
            <a:chExt cx="3730429" cy="1047300"/>
          </a:xfrm>
        </p:grpSpPr>
        <p:sp>
          <p:nvSpPr>
            <p:cNvPr id="120" name="Google Shape;120;p20"/>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Grid Search</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1600"/>
                </a:spcAft>
                <a:buClr>
                  <a:srgbClr val="000000"/>
                </a:buClr>
                <a:buSzPts val="1000"/>
                <a:buFont typeface="Arial"/>
                <a:buNone/>
              </a:pPr>
              <a:r>
                <a:rPr lang="en" sz="1000" b="0" i="0" u="none" strike="noStrike" cap="none">
                  <a:solidFill>
                    <a:srgbClr val="000000"/>
                  </a:solidFill>
                  <a:latin typeface="Roboto"/>
                  <a:ea typeface="Roboto"/>
                  <a:cs typeface="Roboto"/>
                  <a:sym typeface="Roboto"/>
                </a:rPr>
                <a:t>Use a grid search algorithm to systematically test a range of K values and find the optimal one.</a:t>
              </a:r>
              <a:endParaRPr sz="1000" b="0" i="0" u="none" strike="noStrike" cap="none">
                <a:solidFill>
                  <a:srgbClr val="000000"/>
                </a:solidFill>
                <a:latin typeface="Roboto"/>
                <a:ea typeface="Roboto"/>
                <a:cs typeface="Roboto"/>
                <a:sym typeface="Roboto"/>
              </a:endParaRPr>
            </a:p>
          </p:txBody>
        </p:sp>
        <p:cxnSp>
          <p:nvCxnSpPr>
            <p:cNvPr id="121" name="Google Shape;121;p20"/>
            <p:cNvCxnSpPr/>
            <p:nvPr/>
          </p:nvCxnSpPr>
          <p:spPr>
            <a:xfrm rot="10800000">
              <a:off x="3046849" y="2215320"/>
              <a:ext cx="1541100" cy="0"/>
            </a:xfrm>
            <a:prstGeom prst="straightConnector1">
              <a:avLst/>
            </a:prstGeom>
            <a:noFill/>
            <a:ln w="9525" cap="flat" cmpd="sng">
              <a:solidFill>
                <a:srgbClr val="C2C2C2"/>
              </a:solidFill>
              <a:prstDash val="solid"/>
              <a:round/>
              <a:headEnd type="none" w="sm" len="sm"/>
              <a:tailEnd type="none" w="sm" len="sm"/>
            </a:ln>
          </p:spPr>
        </p:cxnSp>
        <p:sp>
          <p:nvSpPr>
            <p:cNvPr id="122" name="Google Shape;122;p20"/>
            <p:cNvSpPr/>
            <p:nvPr/>
          </p:nvSpPr>
          <p:spPr>
            <a:xfrm>
              <a:off x="3020371" y="2111851"/>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800"/>
                <a:buFont typeface="Arial"/>
                <a:buNone/>
              </a:pPr>
              <a:r>
                <a:rPr lang="en" sz="800" b="0" i="0" u="none" strike="noStrike" cap="none">
                  <a:solidFill>
                    <a:srgbClr val="FFFFFF"/>
                  </a:solidFill>
                  <a:latin typeface="Roboto"/>
                  <a:ea typeface="Roboto"/>
                  <a:cs typeface="Roboto"/>
                  <a:sym typeface="Roboto"/>
                </a:rPr>
                <a:t>o</a:t>
              </a:r>
              <a:endParaRPr sz="1400" b="0" i="0" u="none" strike="noStrike" cap="none">
                <a:solidFill>
                  <a:srgbClr val="FFFFFF"/>
                </a:solidFill>
                <a:latin typeface="Arial"/>
                <a:ea typeface="Arial"/>
                <a:cs typeface="Arial"/>
                <a:sym typeface="Arial"/>
              </a:endParaRPr>
            </a:p>
          </p:txBody>
        </p:sp>
      </p:grpSp>
      <p:grpSp>
        <p:nvGrpSpPr>
          <p:cNvPr id="124" name="Google Shape;124;p20"/>
          <p:cNvGrpSpPr/>
          <p:nvPr/>
        </p:nvGrpSpPr>
        <p:grpSpPr>
          <a:xfrm>
            <a:off x="2967048" y="1373675"/>
            <a:ext cx="3509167" cy="3251991"/>
            <a:chOff x="3217473" y="1225350"/>
            <a:chExt cx="3118151" cy="3159727"/>
          </a:xfrm>
        </p:grpSpPr>
        <p:sp>
          <p:nvSpPr>
            <p:cNvPr id="125" name="Google Shape;125;p20"/>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20"/>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20"/>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20"/>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20"/>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5615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20"/>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5615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771E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20"/>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5615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5615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80209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932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39" name="Google Shape;139;p20"/>
          <p:cNvGrpSpPr/>
          <p:nvPr/>
        </p:nvGrpSpPr>
        <p:grpSpPr>
          <a:xfrm>
            <a:off x="685165" y="1853920"/>
            <a:ext cx="3319714" cy="1047300"/>
            <a:chOff x="857520" y="1684225"/>
            <a:chExt cx="3319714" cy="1047300"/>
          </a:xfrm>
        </p:grpSpPr>
        <p:sp>
          <p:nvSpPr>
            <p:cNvPr id="140" name="Google Shape;140;p20"/>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Cross-Validation</a:t>
              </a:r>
              <a:endParaRPr sz="14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1600"/>
                </a:spcAft>
                <a:buClr>
                  <a:srgbClr val="000000"/>
                </a:buClr>
                <a:buSzPts val="1000"/>
                <a:buFont typeface="Arial"/>
                <a:buNone/>
              </a:pPr>
              <a:r>
                <a:rPr lang="en" sz="1000" b="0" i="0" u="none" strike="noStrike" cap="none">
                  <a:solidFill>
                    <a:srgbClr val="000000"/>
                  </a:solidFill>
                  <a:latin typeface="Roboto"/>
                  <a:ea typeface="Roboto"/>
                  <a:cs typeface="Roboto"/>
                  <a:sym typeface="Roboto"/>
                </a:rPr>
                <a:t>Test different K values on subsets of your data to see which provides the best accuracy and generalization on unseen data. </a:t>
              </a:r>
              <a:endParaRPr sz="1000" b="1" i="0" u="none" strike="noStrike" cap="none">
                <a:solidFill>
                  <a:srgbClr val="000000"/>
                </a:solidFill>
                <a:latin typeface="Roboto"/>
                <a:ea typeface="Roboto"/>
                <a:cs typeface="Roboto"/>
                <a:sym typeface="Roboto"/>
              </a:endParaRPr>
            </a:p>
          </p:txBody>
        </p:sp>
        <p:cxnSp>
          <p:nvCxnSpPr>
            <p:cNvPr id="141" name="Google Shape;141;p20"/>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142" name="Google Shape;142;p20"/>
            <p:cNvSpPr/>
            <p:nvPr/>
          </p:nvSpPr>
          <p:spPr>
            <a:xfrm>
              <a:off x="3020371" y="2111851"/>
              <a:ext cx="198600" cy="198300"/>
            </a:xfrm>
            <a:prstGeom prst="ellipse">
              <a:avLst/>
            </a:prstGeom>
            <a:solidFill>
              <a:srgbClr val="771E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0"/>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800"/>
                <a:buFont typeface="Arial"/>
                <a:buNone/>
              </a:pPr>
              <a:r>
                <a:rPr lang="en" sz="800" b="0" i="0" u="none" strike="noStrike" cap="none">
                  <a:solidFill>
                    <a:srgbClr val="FFFFFF"/>
                  </a:solidFill>
                  <a:latin typeface="Roboto"/>
                  <a:ea typeface="Roboto"/>
                  <a:cs typeface="Roboto"/>
                  <a:sym typeface="Roboto"/>
                </a:rPr>
                <a:t>o</a:t>
              </a: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Recap on Decision Tree Models</a:t>
            </a:r>
            <a:endParaRPr/>
          </a:p>
        </p:txBody>
      </p:sp>
      <p:sp>
        <p:nvSpPr>
          <p:cNvPr id="149" name="Google Shape;149;p21"/>
          <p:cNvSpPr txBox="1"/>
          <p:nvPr/>
        </p:nvSpPr>
        <p:spPr>
          <a:xfrm>
            <a:off x="368675" y="1284275"/>
            <a:ext cx="3742800" cy="3499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280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A decision tree has a few key parts:</a:t>
            </a:r>
            <a:endParaRPr sz="1200" b="1" i="0" u="none" strike="noStrike" cap="none">
              <a:solidFill>
                <a:schemeClr val="dk1"/>
              </a:solidFill>
              <a:latin typeface="Arial"/>
              <a:ea typeface="Arial"/>
              <a:cs typeface="Arial"/>
              <a:sym typeface="Arial"/>
            </a:endParaRPr>
          </a:p>
          <a:p>
            <a:pPr marL="457200" marR="0" lvl="0" indent="-304800" algn="l" rtl="0">
              <a:lnSpc>
                <a:spcPct val="150000"/>
              </a:lnSpc>
              <a:spcBef>
                <a:spcPts val="280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Nodes</a:t>
            </a:r>
            <a:r>
              <a:rPr lang="en" sz="1200" b="0" i="0" u="none" strike="noStrike" cap="none">
                <a:solidFill>
                  <a:schemeClr val="dk1"/>
                </a:solidFill>
                <a:latin typeface="Arial"/>
                <a:ea typeface="Arial"/>
                <a:cs typeface="Arial"/>
                <a:sym typeface="Arial"/>
              </a:rPr>
              <a:t>: These are decision points where the data gets split based on a certain feature.</a:t>
            </a:r>
            <a:endParaRPr sz="1200" b="0" i="0" u="none" strike="noStrike" cap="none">
              <a:solidFill>
                <a:schemeClr val="dk1"/>
              </a:solidFill>
              <a:latin typeface="Arial"/>
              <a:ea typeface="Arial"/>
              <a:cs typeface="Arial"/>
              <a:sym typeface="Arial"/>
            </a:endParaRPr>
          </a:p>
          <a:p>
            <a:pPr marL="457200" marR="0" lvl="0" indent="-304800" algn="l" rtl="0">
              <a:lnSpc>
                <a:spcPct val="150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Edges</a:t>
            </a:r>
            <a:r>
              <a:rPr lang="en" sz="1200" b="0" i="0" u="none" strike="noStrike" cap="none">
                <a:solidFill>
                  <a:schemeClr val="dk1"/>
                </a:solidFill>
                <a:latin typeface="Arial"/>
                <a:ea typeface="Arial"/>
                <a:cs typeface="Arial"/>
                <a:sym typeface="Arial"/>
              </a:rPr>
              <a:t>: These are the paths that connect one decision point to another, showing the result of each split.</a:t>
            </a:r>
            <a:endParaRPr sz="1200" b="0" i="0" u="none" strike="noStrike" cap="none">
              <a:solidFill>
                <a:schemeClr val="dk1"/>
              </a:solidFill>
              <a:latin typeface="Arial"/>
              <a:ea typeface="Arial"/>
              <a:cs typeface="Arial"/>
              <a:sym typeface="Arial"/>
            </a:endParaRPr>
          </a:p>
          <a:p>
            <a:pPr marL="457200" marR="0" lvl="0" indent="-304800" algn="l" rtl="0">
              <a:lnSpc>
                <a:spcPct val="150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Root</a:t>
            </a:r>
            <a:r>
              <a:rPr lang="en" sz="1200" b="0" i="0" u="none" strike="noStrike" cap="none">
                <a:solidFill>
                  <a:schemeClr val="dk1"/>
                </a:solidFill>
                <a:latin typeface="Arial"/>
                <a:ea typeface="Arial"/>
                <a:cs typeface="Arial"/>
                <a:sym typeface="Arial"/>
              </a:rPr>
              <a:t>: This is the very first decision point in the tree where the initial split happens.</a:t>
            </a:r>
            <a:endParaRPr sz="1200" b="0" i="0" u="none" strike="noStrike" cap="none">
              <a:solidFill>
                <a:schemeClr val="dk1"/>
              </a:solidFill>
              <a:latin typeface="Arial"/>
              <a:ea typeface="Arial"/>
              <a:cs typeface="Arial"/>
              <a:sym typeface="Arial"/>
            </a:endParaRPr>
          </a:p>
          <a:p>
            <a:pPr marL="457200" marR="0" lvl="0" indent="-304800" algn="l" rtl="0">
              <a:lnSpc>
                <a:spcPct val="150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Leaves</a:t>
            </a:r>
            <a:r>
              <a:rPr lang="en" sz="1200" b="0" i="0" u="none" strike="noStrike" cap="none">
                <a:solidFill>
                  <a:schemeClr val="dk1"/>
                </a:solidFill>
                <a:latin typeface="Arial"/>
                <a:ea typeface="Arial"/>
                <a:cs typeface="Arial"/>
                <a:sym typeface="Arial"/>
              </a:rPr>
              <a:t>: These are the endpoints of the tree, where the final decisions or predictions are made.</a:t>
            </a:r>
            <a:endParaRPr sz="1200" b="0" i="0" u="none" strike="noStrike" cap="none">
              <a:solidFill>
                <a:schemeClr val="dk1"/>
              </a:solidFill>
              <a:latin typeface="Arial"/>
              <a:ea typeface="Arial"/>
              <a:cs typeface="Arial"/>
              <a:sym typeface="Arial"/>
            </a:endParaRPr>
          </a:p>
        </p:txBody>
      </p:sp>
      <p:pic>
        <p:nvPicPr>
          <p:cNvPr id="150" name="Google Shape;150;p21"/>
          <p:cNvPicPr preferRelativeResize="0"/>
          <p:nvPr/>
        </p:nvPicPr>
        <p:blipFill rotWithShape="1">
          <a:blip r:embed="rId3">
            <a:alphaModFix/>
          </a:blip>
          <a:srcRect/>
          <a:stretch/>
        </p:blipFill>
        <p:spPr>
          <a:xfrm>
            <a:off x="4111475" y="1554100"/>
            <a:ext cx="4727725" cy="295955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On-screen Show (16:9)</PresentationFormat>
  <Paragraphs>89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vt:lpstr>
      <vt:lpstr>Roboto Mono</vt:lpstr>
      <vt:lpstr>Simple Light</vt:lpstr>
      <vt:lpstr>Project 2: Classification </vt:lpstr>
      <vt:lpstr>Classification Models</vt:lpstr>
      <vt:lpstr>Types of Classification Models</vt:lpstr>
      <vt:lpstr>Multi-Class Classification</vt:lpstr>
      <vt:lpstr>Recap on SVM Models</vt:lpstr>
      <vt:lpstr>Recap on SVM Algorithm</vt:lpstr>
      <vt:lpstr>Recap on KNN Models</vt:lpstr>
      <vt:lpstr>Recap on KNN Algorithm</vt:lpstr>
      <vt:lpstr>Recap on Decision Tree Models</vt:lpstr>
      <vt:lpstr>Recap on Random Forest Algorithms</vt:lpstr>
      <vt:lpstr>Overfitting and Underfitting</vt:lpstr>
      <vt:lpstr>Classification Project</vt:lpstr>
      <vt:lpstr>Step 1 - Download Dataset from Kaggle</vt:lpstr>
      <vt:lpstr>Step 2 - Set Up Google Colab</vt:lpstr>
      <vt:lpstr>Step 3 - Run the Notebook</vt:lpstr>
      <vt:lpstr>Step 4 - Experiment with the Genres</vt:lpstr>
      <vt:lpstr>Step 4 - Experiment with the Genres</vt:lpstr>
      <vt:lpstr>Step 5 - Experiment with the Features</vt:lpstr>
      <vt:lpstr>Step 5 - Experiment with the Features</vt:lpstr>
      <vt:lpstr>Step 6 - Compare the Models</vt:lpstr>
      <vt:lpstr>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Carlo Burga</cp:lastModifiedBy>
  <cp:revision>1</cp:revision>
  <dcterms:modified xsi:type="dcterms:W3CDTF">2024-11-20T01:05:15Z</dcterms:modified>
</cp:coreProperties>
</file>