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30"/>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x="9144000" cy="5143500" type="screen16x9"/>
  <p:notesSz cx="6858000" cy="9144000"/>
  <p:embeddedFontLs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3"/>
  </p:normalViewPr>
  <p:slideViewPr>
    <p:cSldViewPr snapToGrid="0">
      <p:cViewPr varScale="1">
        <p:scale>
          <a:sx n="88" d="100"/>
          <a:sy n="88" d="100"/>
        </p:scale>
        <p:origin x="821" y="25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2.fntdata"/><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 Carlo Burga" userId="ad8c35be-c1cb-40f5-848f-0f856e13a741" providerId="ADAL" clId="{F18906AE-D8FE-4B0B-9D3D-D0BEC754B5A3}"/>
    <pc:docChg chg="modSld">
      <pc:chgData name="Jose Carlo Burga" userId="ad8c35be-c1cb-40f5-848f-0f856e13a741" providerId="ADAL" clId="{F18906AE-D8FE-4B0B-9D3D-D0BEC754B5A3}" dt="2024-11-26T23:19:31.543" v="0" actId="1036"/>
      <pc:docMkLst>
        <pc:docMk/>
      </pc:docMkLst>
      <pc:sldChg chg="modSp mod">
        <pc:chgData name="Jose Carlo Burga" userId="ad8c35be-c1cb-40f5-848f-0f856e13a741" providerId="ADAL" clId="{F18906AE-D8FE-4B0B-9D3D-D0BEC754B5A3}" dt="2024-11-26T23:19:31.543" v="0" actId="1036"/>
        <pc:sldMkLst>
          <pc:docMk/>
          <pc:sldMk cId="0" sldId="258"/>
        </pc:sldMkLst>
        <pc:picChg chg="mod">
          <ac:chgData name="Jose Carlo Burga" userId="ad8c35be-c1cb-40f5-848f-0f856e13a741" providerId="ADAL" clId="{F18906AE-D8FE-4B0B-9D3D-D0BEC754B5A3}" dt="2024-11-26T23:19:31.543" v="0" actId="1036"/>
          <ac:picMkLst>
            <pc:docMk/>
            <pc:sldMk cId="0" sldId="258"/>
            <ac:picMk id="69"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1273a00473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1273a0047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1273a00473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1273a00473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113eb8b442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113eb8b44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1273a00473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1273a00473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113eb8b442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113eb8b44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1273a00473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1273a00473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1273a00473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1273a00473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1273a00473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1273a00473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113eb8b442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3113eb8b442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1304a7aa21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1304a7aa2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113eb8b442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113eb8b44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1304a7aa21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1304a7aa2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1304a7aa21_0_2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1304a7aa21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1304a7aa21_0_2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1304a7aa21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3113eb8b442_1_7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3113eb8b442_1_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1304a7aa21_0_2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1304a7aa21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113eb8b442_1_7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113eb8b442_1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1273a00473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1273a0047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1273a00473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1273a0047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1273a00473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1273a0047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1273a00473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1273a0047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1273a00473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1273a0047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1273a00473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1273a00473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1273a00473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1273a00473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K </a:t>
            </a:r>
            <a:r>
              <a:rPr lang="en" dirty="0"/>
              <a:t>Means </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lnSpc>
                <a:spcPct val="115000"/>
              </a:lnSpc>
              <a:spcBef>
                <a:spcPts val="700"/>
              </a:spcBef>
              <a:spcAft>
                <a:spcPts val="0"/>
              </a:spcAft>
              <a:buNone/>
            </a:pPr>
            <a:r>
              <a:rPr lang="en" sz="1800" b="1">
                <a:solidFill>
                  <a:srgbClr val="2A1A00"/>
                </a:solidFill>
              </a:rPr>
              <a:t>CUNY LaGuardia Community College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Centroid Process - Finish when Stable</a:t>
            </a:r>
            <a:endParaRPr/>
          </a:p>
        </p:txBody>
      </p:sp>
      <p:sp>
        <p:nvSpPr>
          <p:cNvPr id="144" name="Google Shape;144;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You keep adjusting the flag positions and re-claiming trees until the territories stabilize. At this point, each flag is at the center of its territory, and every tree is claimed by its closest sibling’s flag.</a:t>
            </a:r>
            <a:endParaRPr/>
          </a:p>
        </p:txBody>
      </p:sp>
      <p:pic>
        <p:nvPicPr>
          <p:cNvPr id="145" name="Google Shape;145;p22"/>
          <p:cNvPicPr preferRelativeResize="0"/>
          <p:nvPr/>
        </p:nvPicPr>
        <p:blipFill>
          <a:blip r:embed="rId3">
            <a:alphaModFix/>
          </a:blip>
          <a:stretch>
            <a:fillRect/>
          </a:stretch>
        </p:blipFill>
        <p:spPr>
          <a:xfrm>
            <a:off x="2453700" y="2571750"/>
            <a:ext cx="4236604" cy="2571750"/>
          </a:xfrm>
          <a:prstGeom prst="rect">
            <a:avLst/>
          </a:prstGeom>
          <a:noFill/>
          <a:ln>
            <a:noFill/>
          </a:ln>
        </p:spPr>
      </p:pic>
      <p:sp>
        <p:nvSpPr>
          <p:cNvPr id="146" name="Google Shape;146;p22"/>
          <p:cNvSpPr/>
          <p:nvPr/>
        </p:nvSpPr>
        <p:spPr>
          <a:xfrm rot="10800000">
            <a:off x="2418250" y="2644900"/>
            <a:ext cx="2045100" cy="1261500"/>
          </a:xfrm>
          <a:prstGeom prst="corner">
            <a:avLst>
              <a:gd name="adj1" fmla="val 50184"/>
              <a:gd name="adj2" fmla="val 162117"/>
            </a:avLst>
          </a:prstGeom>
          <a:no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 name="Google Shape;147;p22"/>
          <p:cNvSpPr/>
          <p:nvPr/>
        </p:nvSpPr>
        <p:spPr>
          <a:xfrm>
            <a:off x="4572000" y="2631650"/>
            <a:ext cx="2118300" cy="1261500"/>
          </a:xfrm>
          <a:prstGeom prst="rect">
            <a:avLst/>
          </a:prstGeom>
          <a:noFill/>
          <a:ln w="114300"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8" name="Google Shape;148;p22"/>
          <p:cNvSpPr/>
          <p:nvPr/>
        </p:nvSpPr>
        <p:spPr>
          <a:xfrm rot="-5400000">
            <a:off x="5014850" y="3455175"/>
            <a:ext cx="1203000" cy="2173800"/>
          </a:xfrm>
          <a:prstGeom prst="corner">
            <a:avLst>
              <a:gd name="adj1" fmla="val 166324"/>
              <a:gd name="adj2" fmla="val 100000"/>
            </a:avLst>
          </a:prstGeom>
          <a:noFill/>
          <a:ln w="1143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49" name="Google Shape;149;p22"/>
          <p:cNvPicPr preferRelativeResize="0"/>
          <p:nvPr/>
        </p:nvPicPr>
        <p:blipFill>
          <a:blip r:embed="rId4">
            <a:alphaModFix/>
          </a:blip>
          <a:stretch>
            <a:fillRect/>
          </a:stretch>
        </p:blipFill>
        <p:spPr>
          <a:xfrm>
            <a:off x="5440651" y="4114775"/>
            <a:ext cx="533400" cy="813026"/>
          </a:xfrm>
          <a:prstGeom prst="rect">
            <a:avLst/>
          </a:prstGeom>
          <a:noFill/>
          <a:ln>
            <a:noFill/>
          </a:ln>
        </p:spPr>
      </p:pic>
      <p:sp>
        <p:nvSpPr>
          <p:cNvPr id="150" name="Google Shape;150;p22"/>
          <p:cNvSpPr/>
          <p:nvPr/>
        </p:nvSpPr>
        <p:spPr>
          <a:xfrm>
            <a:off x="2455725" y="3940575"/>
            <a:ext cx="2007600" cy="1203000"/>
          </a:xfrm>
          <a:prstGeom prst="rect">
            <a:avLst/>
          </a:prstGeom>
          <a:noFill/>
          <a:ln w="114300" cap="flat" cmpd="sng">
            <a:solidFill>
              <a:srgbClr val="B02B2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51" name="Google Shape;151;p22"/>
          <p:cNvPicPr preferRelativeResize="0"/>
          <p:nvPr/>
        </p:nvPicPr>
        <p:blipFill>
          <a:blip r:embed="rId5">
            <a:alphaModFix/>
          </a:blip>
          <a:stretch>
            <a:fillRect/>
          </a:stretch>
        </p:blipFill>
        <p:spPr>
          <a:xfrm>
            <a:off x="3011501" y="4077950"/>
            <a:ext cx="533400" cy="813026"/>
          </a:xfrm>
          <a:prstGeom prst="rect">
            <a:avLst/>
          </a:prstGeom>
          <a:noFill/>
          <a:ln>
            <a:noFill/>
          </a:ln>
        </p:spPr>
      </p:pic>
      <p:pic>
        <p:nvPicPr>
          <p:cNvPr id="152" name="Google Shape;152;p22"/>
          <p:cNvPicPr preferRelativeResize="0"/>
          <p:nvPr/>
        </p:nvPicPr>
        <p:blipFill>
          <a:blip r:embed="rId6">
            <a:alphaModFix/>
          </a:blip>
          <a:stretch>
            <a:fillRect/>
          </a:stretch>
        </p:blipFill>
        <p:spPr>
          <a:xfrm>
            <a:off x="3050014" y="2647962"/>
            <a:ext cx="533400" cy="813026"/>
          </a:xfrm>
          <a:prstGeom prst="rect">
            <a:avLst/>
          </a:prstGeom>
          <a:noFill/>
          <a:ln>
            <a:noFill/>
          </a:ln>
        </p:spPr>
      </p:pic>
      <p:pic>
        <p:nvPicPr>
          <p:cNvPr id="153" name="Google Shape;153;p22"/>
          <p:cNvPicPr preferRelativeResize="0"/>
          <p:nvPr/>
        </p:nvPicPr>
        <p:blipFill>
          <a:blip r:embed="rId7">
            <a:alphaModFix/>
          </a:blip>
          <a:stretch>
            <a:fillRect/>
          </a:stretch>
        </p:blipFill>
        <p:spPr>
          <a:xfrm>
            <a:off x="5478376" y="2644937"/>
            <a:ext cx="533400" cy="8130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Centroid Process - Recap</a:t>
            </a:r>
            <a:endParaRPr/>
          </a:p>
        </p:txBody>
      </p:sp>
      <p:sp>
        <p:nvSpPr>
          <p:cNvPr id="159" name="Google Shape;159;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1200"/>
              </a:spcAft>
              <a:buNone/>
            </a:pPr>
            <a:r>
              <a:rPr lang="en"/>
              <a:t>In this analogy, trees (data points) never move; they’re simply claimed by the closest flag (centroid). Through iterative re-positioning, each sibling finds the most central spot for their flag, resulting in stable territories that reflect the forest’s natural divisions. These territories are clusters, and often reveal meaningful grouping within the dataset, that can then go on to be labeled and used to extract insights and make predictions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Centroid Process - Exceptions Part 1</a:t>
            </a:r>
            <a:endParaRPr/>
          </a:p>
        </p:txBody>
      </p:sp>
      <p:sp>
        <p:nvSpPr>
          <p:cNvPr id="165" name="Google Shape;165;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1200"/>
              </a:spcBef>
              <a:spcAft>
                <a:spcPts val="0"/>
              </a:spcAft>
              <a:buNone/>
            </a:pPr>
            <a:r>
              <a:rPr lang="en" b="1"/>
              <a:t>K = 1 (Single Cluster)</a:t>
            </a:r>
            <a:endParaRPr b="1"/>
          </a:p>
          <a:p>
            <a:pPr marL="457200" lvl="0" indent="-325755" algn="l" rtl="0">
              <a:spcBef>
                <a:spcPts val="1200"/>
              </a:spcBef>
              <a:spcAft>
                <a:spcPts val="0"/>
              </a:spcAft>
              <a:buSzPct val="100000"/>
              <a:buChar char="●"/>
            </a:pPr>
            <a:r>
              <a:rPr lang="en"/>
              <a:t>With K = 1, there’s only one cluster, so the centroid just moves to the overall average of all points. This happens in two steps and doesn’t actually separate data into multiple groups.</a:t>
            </a:r>
            <a:endParaRPr/>
          </a:p>
          <a:p>
            <a:pPr marL="0" lvl="0" indent="0" algn="l" rtl="0">
              <a:spcBef>
                <a:spcPts val="1200"/>
              </a:spcBef>
              <a:spcAft>
                <a:spcPts val="0"/>
              </a:spcAft>
              <a:buNone/>
            </a:pPr>
            <a:r>
              <a:rPr lang="en" b="1"/>
              <a:t>Poor Initial Placement of Centroids</a:t>
            </a:r>
            <a:endParaRPr b="1"/>
          </a:p>
          <a:p>
            <a:pPr marL="457200" lvl="0" indent="-325755" algn="l" rtl="0">
              <a:spcBef>
                <a:spcPts val="1200"/>
              </a:spcBef>
              <a:spcAft>
                <a:spcPts val="0"/>
              </a:spcAft>
              <a:buSzPct val="100000"/>
              <a:buChar char="●"/>
            </a:pPr>
            <a:r>
              <a:rPr lang="en"/>
              <a:t>If centroids start in bad positions (e.g., too close together), K-Means may find incorrect or inefficient clusters. Running K-Means multiple times from different starting points can improve results.</a:t>
            </a:r>
            <a:endParaRPr/>
          </a:p>
          <a:p>
            <a:pPr marL="0" lvl="0" indent="0" algn="l" rtl="0">
              <a:spcBef>
                <a:spcPts val="1200"/>
              </a:spcBef>
              <a:spcAft>
                <a:spcPts val="0"/>
              </a:spcAft>
              <a:buNone/>
            </a:pPr>
            <a:r>
              <a:rPr lang="en" b="1"/>
              <a:t>Choosing the Wrong Number of Clusters (K)</a:t>
            </a:r>
            <a:endParaRPr b="1"/>
          </a:p>
          <a:p>
            <a:pPr marL="457200" lvl="0" indent="-325755" algn="l" rtl="0">
              <a:spcBef>
                <a:spcPts val="1200"/>
              </a:spcBef>
              <a:spcAft>
                <a:spcPts val="0"/>
              </a:spcAft>
              <a:buSzPct val="100000"/>
              <a:buChar char="●"/>
            </a:pPr>
            <a:r>
              <a:rPr lang="en"/>
              <a:t>Setting K too low merges distinct groups, while too high splits groups unnecessarily. Use methods like the Elbow Method to help find a better 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Centroid Process - Exceptions Part 2</a:t>
            </a:r>
            <a:endParaRPr/>
          </a:p>
        </p:txBody>
      </p:sp>
      <p:sp>
        <p:nvSpPr>
          <p:cNvPr id="171" name="Google Shape;171;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1200"/>
              </a:spcBef>
              <a:spcAft>
                <a:spcPts val="0"/>
              </a:spcAft>
              <a:buNone/>
            </a:pPr>
            <a:r>
              <a:rPr lang="en" b="1"/>
              <a:t>Empty Clusters</a:t>
            </a:r>
            <a:endParaRPr b="1"/>
          </a:p>
          <a:p>
            <a:pPr marL="457200" lvl="0" indent="-334327" algn="l" rtl="0">
              <a:spcBef>
                <a:spcPts val="1200"/>
              </a:spcBef>
              <a:spcAft>
                <a:spcPts val="0"/>
              </a:spcAft>
              <a:buSzPct val="100000"/>
              <a:buChar char="●"/>
            </a:pPr>
            <a:r>
              <a:rPr lang="en"/>
              <a:t>Sometimes, a centroid ends up with no points assigned to it, leaving an “empty cluster.” Reinitialize the empty centroid to a new location to fix this.</a:t>
            </a:r>
            <a:endParaRPr/>
          </a:p>
          <a:p>
            <a:pPr marL="0" lvl="0" indent="0" algn="l" rtl="0">
              <a:spcBef>
                <a:spcPts val="1200"/>
              </a:spcBef>
              <a:spcAft>
                <a:spcPts val="0"/>
              </a:spcAft>
              <a:buNone/>
            </a:pPr>
            <a:r>
              <a:rPr lang="en" b="1"/>
              <a:t>Non-Spherical or Irregular Clusters</a:t>
            </a:r>
            <a:endParaRPr b="1"/>
          </a:p>
          <a:p>
            <a:pPr marL="457200" lvl="0" indent="-334327" algn="l" rtl="0">
              <a:spcBef>
                <a:spcPts val="1200"/>
              </a:spcBef>
              <a:spcAft>
                <a:spcPts val="0"/>
              </a:spcAft>
              <a:buSzPct val="100000"/>
              <a:buChar char="●"/>
            </a:pPr>
            <a:r>
              <a:rPr lang="en"/>
              <a:t>K-Means expects spherical clusters, so it struggles with elongated or irregular shapes. For complex shapes, consider other methods like DBSCAN.</a:t>
            </a:r>
            <a:endParaRPr/>
          </a:p>
          <a:p>
            <a:pPr marL="0" lvl="0" indent="0" algn="l" rtl="0">
              <a:spcBef>
                <a:spcPts val="1200"/>
              </a:spcBef>
              <a:spcAft>
                <a:spcPts val="0"/>
              </a:spcAft>
              <a:buNone/>
            </a:pPr>
            <a:r>
              <a:rPr lang="en" b="1"/>
              <a:t>Overlapping Clusters</a:t>
            </a:r>
            <a:endParaRPr b="1"/>
          </a:p>
          <a:p>
            <a:pPr marL="457200" lvl="0" indent="-334327" algn="l" rtl="0">
              <a:spcBef>
                <a:spcPts val="1200"/>
              </a:spcBef>
              <a:spcAft>
                <a:spcPts val="0"/>
              </a:spcAft>
              <a:buSzPct val="100000"/>
              <a:buChar char="●"/>
            </a:pPr>
            <a:r>
              <a:rPr lang="en"/>
              <a:t>When clusters overlap, boundary points may keep switching clusters, causing instability. Increasing K or using soft clustering can create clearer clusters in overlapping areas.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Choosing K - The Elbow Method</a:t>
            </a:r>
            <a:endParaRPr/>
          </a:p>
        </p:txBody>
      </p:sp>
      <p:pic>
        <p:nvPicPr>
          <p:cNvPr id="177" name="Google Shape;177;p26"/>
          <p:cNvPicPr preferRelativeResize="0"/>
          <p:nvPr/>
        </p:nvPicPr>
        <p:blipFill>
          <a:blip r:embed="rId3">
            <a:alphaModFix/>
          </a:blip>
          <a:stretch>
            <a:fillRect/>
          </a:stretch>
        </p:blipFill>
        <p:spPr>
          <a:xfrm>
            <a:off x="1734888" y="1408500"/>
            <a:ext cx="5197476" cy="38209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Choosing K - The Elbow Method</a:t>
            </a:r>
            <a:endParaRPr/>
          </a:p>
        </p:txBody>
      </p:sp>
      <p:pic>
        <p:nvPicPr>
          <p:cNvPr id="183" name="Google Shape;183;p27"/>
          <p:cNvPicPr preferRelativeResize="0"/>
          <p:nvPr/>
        </p:nvPicPr>
        <p:blipFill>
          <a:blip r:embed="rId3">
            <a:alphaModFix/>
          </a:blip>
          <a:stretch>
            <a:fillRect/>
          </a:stretch>
        </p:blipFill>
        <p:spPr>
          <a:xfrm>
            <a:off x="919238" y="2014800"/>
            <a:ext cx="7305526" cy="3089200"/>
          </a:xfrm>
          <a:prstGeom prst="rect">
            <a:avLst/>
          </a:prstGeom>
          <a:noFill/>
          <a:ln>
            <a:noFill/>
          </a:ln>
        </p:spPr>
      </p:pic>
      <p:sp>
        <p:nvSpPr>
          <p:cNvPr id="184" name="Google Shape;184;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1200"/>
              </a:spcAft>
              <a:buNone/>
            </a:pPr>
            <a:r>
              <a:rPr lang="en"/>
              <a:t>The Elbow Method shows where adding more clusters stops improving cluster quality significantly, helping to avoid overfitting with unnecessary clusters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Choosing K - The Silhouette Method</a:t>
            </a:r>
            <a:endParaRPr/>
          </a:p>
        </p:txBody>
      </p:sp>
      <p:pic>
        <p:nvPicPr>
          <p:cNvPr id="190" name="Google Shape;190;p28"/>
          <p:cNvPicPr preferRelativeResize="0"/>
          <p:nvPr/>
        </p:nvPicPr>
        <p:blipFill rotWithShape="1">
          <a:blip r:embed="rId3">
            <a:alphaModFix/>
          </a:blip>
          <a:srcRect t="4580"/>
          <a:stretch/>
        </p:blipFill>
        <p:spPr>
          <a:xfrm>
            <a:off x="508950" y="1352200"/>
            <a:ext cx="8126100" cy="3484800"/>
          </a:xfrm>
          <a:prstGeom prst="rect">
            <a:avLst/>
          </a:prstGeom>
          <a:noFill/>
          <a:ln>
            <a:noFill/>
          </a:ln>
        </p:spPr>
      </p:pic>
      <p:sp>
        <p:nvSpPr>
          <p:cNvPr id="191" name="Google Shape;191;p28"/>
          <p:cNvSpPr/>
          <p:nvPr/>
        </p:nvSpPr>
        <p:spPr>
          <a:xfrm>
            <a:off x="1243075" y="1914125"/>
            <a:ext cx="323400" cy="323400"/>
          </a:xfrm>
          <a:prstGeom prst="ellipse">
            <a:avLst/>
          </a:prstGeom>
          <a:noFill/>
          <a:ln w="19050" cap="flat" cmpd="sng">
            <a:solidFill>
              <a:srgbClr val="D8372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Choosing K - The Silhouette Method </a:t>
            </a:r>
            <a:endParaRPr/>
          </a:p>
        </p:txBody>
      </p:sp>
      <p:pic>
        <p:nvPicPr>
          <p:cNvPr id="197" name="Google Shape;197;p29"/>
          <p:cNvPicPr preferRelativeResize="0"/>
          <p:nvPr/>
        </p:nvPicPr>
        <p:blipFill rotWithShape="1">
          <a:blip r:embed="rId3">
            <a:alphaModFix/>
          </a:blip>
          <a:srcRect/>
          <a:stretch/>
        </p:blipFill>
        <p:spPr>
          <a:xfrm>
            <a:off x="401750" y="1972875"/>
            <a:ext cx="8359100" cy="2970900"/>
          </a:xfrm>
          <a:prstGeom prst="rect">
            <a:avLst/>
          </a:prstGeom>
          <a:noFill/>
          <a:ln>
            <a:noFill/>
          </a:ln>
        </p:spPr>
      </p:pic>
      <p:sp>
        <p:nvSpPr>
          <p:cNvPr id="198" name="Google Shape;198;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1200"/>
              </a:spcAft>
              <a:buNone/>
            </a:pPr>
            <a:r>
              <a:rPr lang="en"/>
              <a:t>The Silhouette Method evaluates how well data points fit within their assigned clusters by measuring both internal cohesion and external separation between clusters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Distance</a:t>
            </a:r>
            <a:endParaRPr/>
          </a:p>
        </p:txBody>
      </p:sp>
      <p:pic>
        <p:nvPicPr>
          <p:cNvPr id="204" name="Google Shape;204;p30"/>
          <p:cNvPicPr preferRelativeResize="0"/>
          <p:nvPr/>
        </p:nvPicPr>
        <p:blipFill>
          <a:blip r:embed="rId3">
            <a:alphaModFix/>
          </a:blip>
          <a:stretch>
            <a:fillRect/>
          </a:stretch>
        </p:blipFill>
        <p:spPr>
          <a:xfrm>
            <a:off x="647700" y="1220075"/>
            <a:ext cx="7848600" cy="3362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Initialization Methods</a:t>
            </a:r>
            <a:endParaRPr/>
          </a:p>
        </p:txBody>
      </p:sp>
      <p:pic>
        <p:nvPicPr>
          <p:cNvPr id="210" name="Google Shape;210;p31"/>
          <p:cNvPicPr preferRelativeResize="0"/>
          <p:nvPr/>
        </p:nvPicPr>
        <p:blipFill>
          <a:blip r:embed="rId3">
            <a:alphaModFix/>
          </a:blip>
          <a:stretch>
            <a:fillRect/>
          </a:stretch>
        </p:blipFill>
        <p:spPr>
          <a:xfrm>
            <a:off x="473850" y="1405025"/>
            <a:ext cx="3980900" cy="2803750"/>
          </a:xfrm>
          <a:prstGeom prst="rect">
            <a:avLst/>
          </a:prstGeom>
          <a:noFill/>
          <a:ln>
            <a:noFill/>
          </a:ln>
        </p:spPr>
      </p:pic>
      <p:pic>
        <p:nvPicPr>
          <p:cNvPr id="211" name="Google Shape;211;p31"/>
          <p:cNvPicPr preferRelativeResize="0"/>
          <p:nvPr/>
        </p:nvPicPr>
        <p:blipFill>
          <a:blip r:embed="rId4">
            <a:alphaModFix/>
          </a:blip>
          <a:stretch>
            <a:fillRect/>
          </a:stretch>
        </p:blipFill>
        <p:spPr>
          <a:xfrm>
            <a:off x="4684050" y="1405025"/>
            <a:ext cx="3980900" cy="280377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84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K Means?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K-Means is an unsupervised clustering algorithm that groups data points into K distinct clusters based on their features. Unlike the classification algorithms covered before, K-Means doesn’t use labels or classes; instead, it finds natural groupings within the data based on similar characteristics. </a:t>
            </a:r>
            <a:endParaRPr/>
          </a:p>
          <a:p>
            <a:pPr marL="0" lvl="0" indent="0" algn="l" rtl="0">
              <a:spcBef>
                <a:spcPts val="1200"/>
              </a:spcBef>
              <a:spcAft>
                <a:spcPts val="1200"/>
              </a:spcAft>
              <a:buNone/>
            </a:pPr>
            <a:endParaRPr b="1"/>
          </a:p>
        </p:txBody>
      </p:sp>
      <p:pic>
        <p:nvPicPr>
          <p:cNvPr id="62" name="Google Shape;62;p14"/>
          <p:cNvPicPr preferRelativeResize="0"/>
          <p:nvPr/>
        </p:nvPicPr>
        <p:blipFill>
          <a:blip r:embed="rId3">
            <a:alphaModFix/>
          </a:blip>
          <a:stretch>
            <a:fillRect/>
          </a:stretch>
        </p:blipFill>
        <p:spPr>
          <a:xfrm>
            <a:off x="1847675" y="2571749"/>
            <a:ext cx="4977076" cy="2530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Initialization Methods - K Means++</a:t>
            </a:r>
            <a:endParaRPr/>
          </a:p>
        </p:txBody>
      </p:sp>
      <p:sp>
        <p:nvSpPr>
          <p:cNvPr id="217" name="Google Shape;217;p32"/>
          <p:cNvSpPr/>
          <p:nvPr/>
        </p:nvSpPr>
        <p:spPr>
          <a:xfrm>
            <a:off x="3297500" y="1165742"/>
            <a:ext cx="2540100" cy="2540100"/>
          </a:xfrm>
          <a:prstGeom prst="donut">
            <a:avLst>
              <a:gd name="adj" fmla="val 16067"/>
            </a:avLst>
          </a:prstGeom>
          <a:solidFill>
            <a:srgbClr val="000000">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32"/>
          <p:cNvGrpSpPr/>
          <p:nvPr/>
        </p:nvGrpSpPr>
        <p:grpSpPr>
          <a:xfrm>
            <a:off x="902519" y="1315125"/>
            <a:ext cx="2709950" cy="669600"/>
            <a:chOff x="902519" y="1315125"/>
            <a:chExt cx="2709950" cy="669600"/>
          </a:xfrm>
        </p:grpSpPr>
        <p:cxnSp>
          <p:nvCxnSpPr>
            <p:cNvPr id="219" name="Google Shape;219;p32"/>
            <p:cNvCxnSpPr/>
            <p:nvPr/>
          </p:nvCxnSpPr>
          <p:spPr>
            <a:xfrm>
              <a:off x="3178969" y="1638300"/>
              <a:ext cx="433500" cy="252300"/>
            </a:xfrm>
            <a:prstGeom prst="straightConnector1">
              <a:avLst/>
            </a:prstGeom>
            <a:noFill/>
            <a:ln w="19050" cap="flat" cmpd="sng">
              <a:solidFill>
                <a:srgbClr val="65F0AC"/>
              </a:solidFill>
              <a:prstDash val="solid"/>
              <a:round/>
              <a:headEnd type="oval" w="med" len="med"/>
              <a:tailEnd type="none" w="sm" len="sm"/>
            </a:ln>
          </p:spPr>
        </p:cxnSp>
        <p:sp>
          <p:nvSpPr>
            <p:cNvPr id="220" name="Google Shape;220;p32"/>
            <p:cNvSpPr txBox="1"/>
            <p:nvPr/>
          </p:nvSpPr>
          <p:spPr>
            <a:xfrm>
              <a:off x="902519" y="1315125"/>
              <a:ext cx="2273400" cy="6696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000">
                  <a:latin typeface="Roboto"/>
                  <a:ea typeface="Roboto"/>
                  <a:cs typeface="Roboto"/>
                  <a:sym typeface="Roboto"/>
                </a:rPr>
                <a:t>Add data points to cluster</a:t>
              </a:r>
              <a:endParaRPr sz="1000">
                <a:latin typeface="Roboto"/>
                <a:ea typeface="Roboto"/>
                <a:cs typeface="Roboto"/>
                <a:sym typeface="Roboto"/>
              </a:endParaRPr>
            </a:p>
            <a:p>
              <a:pPr marL="0" lvl="0" indent="0" algn="r" rtl="0">
                <a:lnSpc>
                  <a:spcPct val="115000"/>
                </a:lnSpc>
                <a:spcBef>
                  <a:spcPts val="0"/>
                </a:spcBef>
                <a:spcAft>
                  <a:spcPts val="0"/>
                </a:spcAft>
                <a:buNone/>
              </a:pPr>
              <a:endParaRPr sz="800">
                <a:latin typeface="Roboto"/>
                <a:ea typeface="Roboto"/>
                <a:cs typeface="Roboto"/>
                <a:sym typeface="Roboto"/>
              </a:endParaRPr>
            </a:p>
            <a:p>
              <a:pPr marL="0" lvl="0" indent="0" algn="r" rtl="0">
                <a:lnSpc>
                  <a:spcPct val="115000"/>
                </a:lnSpc>
                <a:spcBef>
                  <a:spcPts val="0"/>
                </a:spcBef>
                <a:spcAft>
                  <a:spcPts val="0"/>
                </a:spcAft>
                <a:buNone/>
              </a:pPr>
              <a:r>
                <a:rPr lang="en" sz="1000" b="1">
                  <a:latin typeface="Roboto"/>
                  <a:ea typeface="Roboto"/>
                  <a:cs typeface="Roboto"/>
                  <a:sym typeface="Roboto"/>
                </a:rPr>
                <a:t>Assign all points closest to this new centroid to its cluster.</a:t>
              </a:r>
              <a:endParaRPr sz="1000" b="1">
                <a:latin typeface="Roboto"/>
                <a:ea typeface="Roboto"/>
                <a:cs typeface="Roboto"/>
                <a:sym typeface="Roboto"/>
              </a:endParaRPr>
            </a:p>
          </p:txBody>
        </p:sp>
      </p:grpSp>
      <p:grpSp>
        <p:nvGrpSpPr>
          <p:cNvPr id="221" name="Google Shape;221;p32"/>
          <p:cNvGrpSpPr/>
          <p:nvPr/>
        </p:nvGrpSpPr>
        <p:grpSpPr>
          <a:xfrm>
            <a:off x="5517319" y="1315125"/>
            <a:ext cx="2384906" cy="669600"/>
            <a:chOff x="5517319" y="1315125"/>
            <a:chExt cx="2384906" cy="669600"/>
          </a:xfrm>
        </p:grpSpPr>
        <p:cxnSp>
          <p:nvCxnSpPr>
            <p:cNvPr id="222" name="Google Shape;222;p32"/>
            <p:cNvCxnSpPr/>
            <p:nvPr/>
          </p:nvCxnSpPr>
          <p:spPr>
            <a:xfrm flipH="1">
              <a:off x="5517319" y="1638300"/>
              <a:ext cx="433500" cy="252300"/>
            </a:xfrm>
            <a:prstGeom prst="straightConnector1">
              <a:avLst/>
            </a:prstGeom>
            <a:noFill/>
            <a:ln w="19050" cap="flat" cmpd="sng">
              <a:solidFill>
                <a:srgbClr val="085630"/>
              </a:solidFill>
              <a:prstDash val="solid"/>
              <a:round/>
              <a:headEnd type="oval" w="med" len="med"/>
              <a:tailEnd type="none" w="sm" len="sm"/>
            </a:ln>
          </p:spPr>
        </p:cxnSp>
        <p:sp>
          <p:nvSpPr>
            <p:cNvPr id="223" name="Google Shape;223;p32"/>
            <p:cNvSpPr txBox="1"/>
            <p:nvPr/>
          </p:nvSpPr>
          <p:spPr>
            <a:xfrm>
              <a:off x="5962125" y="1315125"/>
              <a:ext cx="1940100" cy="66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latin typeface="Roboto"/>
                  <a:ea typeface="Roboto"/>
                  <a:cs typeface="Roboto"/>
                  <a:sym typeface="Roboto"/>
                </a:rPr>
                <a:t>Calculate Distances for Remaining Points</a:t>
              </a:r>
              <a:endParaRPr sz="1000">
                <a:latin typeface="Roboto"/>
                <a:ea typeface="Roboto"/>
                <a:cs typeface="Roboto"/>
                <a:sym typeface="Roboto"/>
              </a:endParaRPr>
            </a:p>
            <a:p>
              <a:pPr marL="0" lvl="0" indent="0" algn="l" rtl="0">
                <a:lnSpc>
                  <a:spcPct val="115000"/>
                </a:lnSpc>
                <a:spcBef>
                  <a:spcPts val="0"/>
                </a:spcBef>
                <a:spcAft>
                  <a:spcPts val="0"/>
                </a:spcAft>
                <a:buNone/>
              </a:pPr>
              <a:endParaRPr sz="800">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 sz="1000" b="1">
                  <a:latin typeface="Roboto"/>
                  <a:ea typeface="Roboto"/>
                  <a:cs typeface="Roboto"/>
                  <a:sym typeface="Roboto"/>
                </a:rPr>
                <a:t>For each remaining data point, calculate its distance to the nearest centroid chosen so far.</a:t>
              </a:r>
              <a:endParaRPr sz="1000" b="1">
                <a:latin typeface="Roboto"/>
                <a:ea typeface="Roboto"/>
                <a:cs typeface="Roboto"/>
                <a:sym typeface="Roboto"/>
              </a:endParaRPr>
            </a:p>
            <a:p>
              <a:pPr marL="0" lvl="0" indent="0" algn="l" rtl="0">
                <a:lnSpc>
                  <a:spcPct val="115000"/>
                </a:lnSpc>
                <a:spcBef>
                  <a:spcPts val="0"/>
                </a:spcBef>
                <a:spcAft>
                  <a:spcPts val="0"/>
                </a:spcAft>
                <a:buNone/>
              </a:pPr>
              <a:endParaRPr sz="1000" b="1">
                <a:latin typeface="Roboto"/>
                <a:ea typeface="Roboto"/>
                <a:cs typeface="Roboto"/>
                <a:sym typeface="Roboto"/>
              </a:endParaRPr>
            </a:p>
          </p:txBody>
        </p:sp>
      </p:grpSp>
      <p:grpSp>
        <p:nvGrpSpPr>
          <p:cNvPr id="224" name="Google Shape;224;p32"/>
          <p:cNvGrpSpPr/>
          <p:nvPr/>
        </p:nvGrpSpPr>
        <p:grpSpPr>
          <a:xfrm>
            <a:off x="2727350" y="3535140"/>
            <a:ext cx="3402900" cy="1143785"/>
            <a:chOff x="2727350" y="3535140"/>
            <a:chExt cx="3402900" cy="1143785"/>
          </a:xfrm>
        </p:grpSpPr>
        <p:cxnSp>
          <p:nvCxnSpPr>
            <p:cNvPr id="225" name="Google Shape;225;p32"/>
            <p:cNvCxnSpPr/>
            <p:nvPr/>
          </p:nvCxnSpPr>
          <p:spPr>
            <a:xfrm rot="10800000">
              <a:off x="4556399" y="3535140"/>
              <a:ext cx="0" cy="460500"/>
            </a:xfrm>
            <a:prstGeom prst="straightConnector1">
              <a:avLst/>
            </a:prstGeom>
            <a:noFill/>
            <a:ln w="19050" cap="flat" cmpd="sng">
              <a:solidFill>
                <a:srgbClr val="0E9453"/>
              </a:solidFill>
              <a:prstDash val="solid"/>
              <a:round/>
              <a:headEnd type="oval" w="med" len="med"/>
              <a:tailEnd type="none" w="sm" len="sm"/>
            </a:ln>
          </p:spPr>
        </p:cxnSp>
        <p:sp>
          <p:nvSpPr>
            <p:cNvPr id="226" name="Google Shape;226;p32"/>
            <p:cNvSpPr txBox="1"/>
            <p:nvPr/>
          </p:nvSpPr>
          <p:spPr>
            <a:xfrm>
              <a:off x="2727350" y="4009325"/>
              <a:ext cx="3402900" cy="669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latin typeface="Roboto"/>
                  <a:ea typeface="Roboto"/>
                  <a:cs typeface="Roboto"/>
                  <a:sym typeface="Roboto"/>
                </a:rPr>
                <a:t> Select Next Centroid Based on Probability</a:t>
              </a:r>
              <a:endParaRPr sz="1000">
                <a:latin typeface="Roboto"/>
                <a:ea typeface="Roboto"/>
                <a:cs typeface="Roboto"/>
                <a:sym typeface="Roboto"/>
              </a:endParaRPr>
            </a:p>
            <a:p>
              <a:pPr marL="0" lvl="0" indent="0" algn="ctr" rtl="0">
                <a:lnSpc>
                  <a:spcPct val="115000"/>
                </a:lnSpc>
                <a:spcBef>
                  <a:spcPts val="0"/>
                </a:spcBef>
                <a:spcAft>
                  <a:spcPts val="0"/>
                </a:spcAft>
                <a:buNone/>
              </a:pPr>
              <a:endParaRPr sz="800">
                <a:latin typeface="Roboto"/>
                <a:ea typeface="Roboto"/>
                <a:cs typeface="Roboto"/>
                <a:sym typeface="Roboto"/>
              </a:endParaRPr>
            </a:p>
            <a:p>
              <a:pPr marL="0" lvl="0" indent="0" algn="ctr" rtl="0">
                <a:lnSpc>
                  <a:spcPct val="115000"/>
                </a:lnSpc>
                <a:spcBef>
                  <a:spcPts val="0"/>
                </a:spcBef>
                <a:spcAft>
                  <a:spcPts val="0"/>
                </a:spcAft>
                <a:buClr>
                  <a:schemeClr val="dk1"/>
                </a:buClr>
                <a:buSzPts val="1100"/>
                <a:buFont typeface="Arial"/>
                <a:buNone/>
              </a:pPr>
              <a:r>
                <a:rPr lang="en" sz="1000" b="1">
                  <a:latin typeface="Roboto"/>
                  <a:ea typeface="Roboto"/>
                  <a:cs typeface="Roboto"/>
                  <a:sym typeface="Roboto"/>
                </a:rPr>
                <a:t>Select the next centroid with a probability proportional to the square of the distance to the nearest existing centroid. This means points that are farther from any centroid have a higher chance of being selected.</a:t>
              </a:r>
              <a:endParaRPr sz="1000" b="1">
                <a:latin typeface="Roboto"/>
                <a:ea typeface="Roboto"/>
                <a:cs typeface="Roboto"/>
                <a:sym typeface="Roboto"/>
              </a:endParaRPr>
            </a:p>
            <a:p>
              <a:pPr marL="0" lvl="0" indent="0" algn="ctr" rtl="0">
                <a:lnSpc>
                  <a:spcPct val="115000"/>
                </a:lnSpc>
                <a:spcBef>
                  <a:spcPts val="0"/>
                </a:spcBef>
                <a:spcAft>
                  <a:spcPts val="0"/>
                </a:spcAft>
                <a:buClr>
                  <a:schemeClr val="dk1"/>
                </a:buClr>
                <a:buSzPts val="1100"/>
                <a:buFont typeface="Arial"/>
                <a:buNone/>
              </a:pPr>
              <a:endParaRPr sz="1000" b="1">
                <a:latin typeface="Roboto"/>
                <a:ea typeface="Roboto"/>
                <a:cs typeface="Roboto"/>
                <a:sym typeface="Roboto"/>
              </a:endParaRPr>
            </a:p>
            <a:p>
              <a:pPr marL="0" lvl="0" indent="0" algn="ctr" rtl="0">
                <a:lnSpc>
                  <a:spcPct val="115000"/>
                </a:lnSpc>
                <a:spcBef>
                  <a:spcPts val="0"/>
                </a:spcBef>
                <a:spcAft>
                  <a:spcPts val="0"/>
                </a:spcAft>
                <a:buNone/>
              </a:pPr>
              <a:endParaRPr sz="1000" b="1">
                <a:latin typeface="Roboto"/>
                <a:ea typeface="Roboto"/>
                <a:cs typeface="Roboto"/>
                <a:sym typeface="Roboto"/>
              </a:endParaRPr>
            </a:p>
          </p:txBody>
        </p:sp>
      </p:grpSp>
      <p:sp>
        <p:nvSpPr>
          <p:cNvPr id="227" name="Google Shape;227;p32"/>
          <p:cNvSpPr txBox="1"/>
          <p:nvPr/>
        </p:nvSpPr>
        <p:spPr>
          <a:xfrm>
            <a:off x="3845784" y="2056460"/>
            <a:ext cx="1443600" cy="80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b="1">
                <a:latin typeface="Roboto"/>
                <a:ea typeface="Roboto"/>
                <a:cs typeface="Roboto"/>
                <a:sym typeface="Roboto"/>
              </a:rPr>
              <a:t>Choose the first centroid randomly</a:t>
            </a:r>
            <a:endParaRPr sz="1200"/>
          </a:p>
        </p:txBody>
      </p:sp>
      <p:sp>
        <p:nvSpPr>
          <p:cNvPr id="228" name="Google Shape;228;p32"/>
          <p:cNvSpPr/>
          <p:nvPr/>
        </p:nvSpPr>
        <p:spPr>
          <a:xfrm rot="1800047">
            <a:off x="3219843" y="1086434"/>
            <a:ext cx="2690936" cy="2690936"/>
          </a:xfrm>
          <a:prstGeom prst="blockArc">
            <a:avLst>
              <a:gd name="adj1" fmla="val 14414370"/>
              <a:gd name="adj2" fmla="val 694"/>
              <a:gd name="adj3" fmla="val 9562"/>
            </a:avLst>
          </a:prstGeom>
          <a:solidFill>
            <a:srgbClr val="085630"/>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2"/>
          <p:cNvSpPr/>
          <p:nvPr/>
        </p:nvSpPr>
        <p:spPr>
          <a:xfrm rot="-1800047" flipH="1">
            <a:off x="3221956" y="1086434"/>
            <a:ext cx="2690936" cy="2690936"/>
          </a:xfrm>
          <a:prstGeom prst="blockArc">
            <a:avLst>
              <a:gd name="adj1" fmla="val 14348563"/>
              <a:gd name="adj2" fmla="val 21472873"/>
              <a:gd name="adj3" fmla="val 9381"/>
            </a:avLst>
          </a:prstGeom>
          <a:solidFill>
            <a:srgbClr val="65F0AC"/>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2"/>
          <p:cNvSpPr/>
          <p:nvPr/>
        </p:nvSpPr>
        <p:spPr>
          <a:xfrm rot="-8100000">
            <a:off x="4382715" y="1027393"/>
            <a:ext cx="363170" cy="363170"/>
          </a:xfrm>
          <a:prstGeom prst="rtTriangle">
            <a:avLst/>
          </a:prstGeom>
          <a:solidFill>
            <a:srgbClr val="65F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2"/>
          <p:cNvSpPr/>
          <p:nvPr/>
        </p:nvSpPr>
        <p:spPr>
          <a:xfrm rot="-9000757" flipH="1">
            <a:off x="3220953" y="1084808"/>
            <a:ext cx="2690226" cy="2690226"/>
          </a:xfrm>
          <a:prstGeom prst="blockArc">
            <a:avLst>
              <a:gd name="adj1" fmla="val 14316164"/>
              <a:gd name="adj2" fmla="val 21502663"/>
              <a:gd name="adj3" fmla="val 9415"/>
            </a:avLst>
          </a:prstGeom>
          <a:solidFill>
            <a:srgbClr val="0E9453"/>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2"/>
          <p:cNvSpPr/>
          <p:nvPr/>
        </p:nvSpPr>
        <p:spPr>
          <a:xfrm rot="-1027861">
            <a:off x="5485874" y="2849832"/>
            <a:ext cx="312672" cy="312672"/>
          </a:xfrm>
          <a:prstGeom prst="rtTriangle">
            <a:avLst/>
          </a:prstGeom>
          <a:solidFill>
            <a:srgbClr val="0856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2"/>
          <p:cNvSpPr/>
          <p:nvPr/>
        </p:nvSpPr>
        <p:spPr>
          <a:xfrm rot="6359841">
            <a:off x="3315801" y="2847762"/>
            <a:ext cx="363580" cy="363580"/>
          </a:xfrm>
          <a:prstGeom prst="rtTriangle">
            <a:avLst/>
          </a:prstGeom>
          <a:solidFill>
            <a:srgbClr val="0E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Initialization Methods - K Medoids </a:t>
            </a:r>
            <a:endParaRPr/>
          </a:p>
        </p:txBody>
      </p:sp>
      <p:pic>
        <p:nvPicPr>
          <p:cNvPr id="239" name="Google Shape;239;p33"/>
          <p:cNvPicPr preferRelativeResize="0"/>
          <p:nvPr/>
        </p:nvPicPr>
        <p:blipFill>
          <a:blip r:embed="rId3">
            <a:alphaModFix/>
          </a:blip>
          <a:stretch>
            <a:fillRect/>
          </a:stretch>
        </p:blipFill>
        <p:spPr>
          <a:xfrm>
            <a:off x="786650" y="1186775"/>
            <a:ext cx="7570697" cy="3820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Initialization Methods - K Medoids Maximin </a:t>
            </a:r>
            <a:endParaRPr/>
          </a:p>
        </p:txBody>
      </p:sp>
      <p:sp>
        <p:nvSpPr>
          <p:cNvPr id="245" name="Google Shape;245;p34"/>
          <p:cNvSpPr/>
          <p:nvPr/>
        </p:nvSpPr>
        <p:spPr>
          <a:xfrm>
            <a:off x="3297500" y="1165742"/>
            <a:ext cx="2540100" cy="2540100"/>
          </a:xfrm>
          <a:prstGeom prst="donut">
            <a:avLst>
              <a:gd name="adj" fmla="val 16067"/>
            </a:avLst>
          </a:prstGeom>
          <a:solidFill>
            <a:srgbClr val="000000">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 name="Google Shape;246;p34"/>
          <p:cNvGrpSpPr/>
          <p:nvPr/>
        </p:nvGrpSpPr>
        <p:grpSpPr>
          <a:xfrm>
            <a:off x="902519" y="1315125"/>
            <a:ext cx="2709950" cy="669600"/>
            <a:chOff x="902519" y="1315125"/>
            <a:chExt cx="2709950" cy="669600"/>
          </a:xfrm>
        </p:grpSpPr>
        <p:cxnSp>
          <p:nvCxnSpPr>
            <p:cNvPr id="247" name="Google Shape;247;p34"/>
            <p:cNvCxnSpPr/>
            <p:nvPr/>
          </p:nvCxnSpPr>
          <p:spPr>
            <a:xfrm>
              <a:off x="3178969" y="1638300"/>
              <a:ext cx="433500" cy="252300"/>
            </a:xfrm>
            <a:prstGeom prst="straightConnector1">
              <a:avLst/>
            </a:prstGeom>
            <a:noFill/>
            <a:ln w="19050" cap="flat" cmpd="sng">
              <a:solidFill>
                <a:srgbClr val="65F0AC"/>
              </a:solidFill>
              <a:prstDash val="solid"/>
              <a:round/>
              <a:headEnd type="oval" w="med" len="med"/>
              <a:tailEnd type="none" w="sm" len="sm"/>
            </a:ln>
          </p:spPr>
        </p:cxnSp>
        <p:sp>
          <p:nvSpPr>
            <p:cNvPr id="248" name="Google Shape;248;p34"/>
            <p:cNvSpPr txBox="1"/>
            <p:nvPr/>
          </p:nvSpPr>
          <p:spPr>
            <a:xfrm>
              <a:off x="902519" y="1315125"/>
              <a:ext cx="2273400" cy="6696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000">
                  <a:latin typeface="Roboto"/>
                  <a:ea typeface="Roboto"/>
                  <a:cs typeface="Roboto"/>
                  <a:sym typeface="Roboto"/>
                </a:rPr>
                <a:t>Add data points to cluster</a:t>
              </a:r>
              <a:endParaRPr sz="1000">
                <a:latin typeface="Roboto"/>
                <a:ea typeface="Roboto"/>
                <a:cs typeface="Roboto"/>
                <a:sym typeface="Roboto"/>
              </a:endParaRPr>
            </a:p>
            <a:p>
              <a:pPr marL="0" lvl="0" indent="0" algn="r" rtl="0">
                <a:lnSpc>
                  <a:spcPct val="115000"/>
                </a:lnSpc>
                <a:spcBef>
                  <a:spcPts val="0"/>
                </a:spcBef>
                <a:spcAft>
                  <a:spcPts val="0"/>
                </a:spcAft>
                <a:buNone/>
              </a:pPr>
              <a:endParaRPr sz="800">
                <a:latin typeface="Roboto"/>
                <a:ea typeface="Roboto"/>
                <a:cs typeface="Roboto"/>
                <a:sym typeface="Roboto"/>
              </a:endParaRPr>
            </a:p>
            <a:p>
              <a:pPr marL="0" lvl="0" indent="0" algn="r" rtl="0">
                <a:lnSpc>
                  <a:spcPct val="115000"/>
                </a:lnSpc>
                <a:spcBef>
                  <a:spcPts val="0"/>
                </a:spcBef>
                <a:spcAft>
                  <a:spcPts val="0"/>
                </a:spcAft>
                <a:buNone/>
              </a:pPr>
              <a:r>
                <a:rPr lang="en" sz="1000" b="1">
                  <a:latin typeface="Roboto"/>
                  <a:ea typeface="Roboto"/>
                  <a:cs typeface="Roboto"/>
                  <a:sym typeface="Roboto"/>
                </a:rPr>
                <a:t>Assign all points closest to this new medoid to its cluster.</a:t>
              </a:r>
              <a:endParaRPr sz="1000" b="1">
                <a:latin typeface="Roboto"/>
                <a:ea typeface="Roboto"/>
                <a:cs typeface="Roboto"/>
                <a:sym typeface="Roboto"/>
              </a:endParaRPr>
            </a:p>
          </p:txBody>
        </p:sp>
      </p:grpSp>
      <p:grpSp>
        <p:nvGrpSpPr>
          <p:cNvPr id="249" name="Google Shape;249;p34"/>
          <p:cNvGrpSpPr/>
          <p:nvPr/>
        </p:nvGrpSpPr>
        <p:grpSpPr>
          <a:xfrm>
            <a:off x="5517319" y="1315125"/>
            <a:ext cx="2384906" cy="669600"/>
            <a:chOff x="5517319" y="1315125"/>
            <a:chExt cx="2384906" cy="669600"/>
          </a:xfrm>
        </p:grpSpPr>
        <p:cxnSp>
          <p:nvCxnSpPr>
            <p:cNvPr id="250" name="Google Shape;250;p34"/>
            <p:cNvCxnSpPr/>
            <p:nvPr/>
          </p:nvCxnSpPr>
          <p:spPr>
            <a:xfrm flipH="1">
              <a:off x="5517319" y="1638300"/>
              <a:ext cx="433500" cy="252300"/>
            </a:xfrm>
            <a:prstGeom prst="straightConnector1">
              <a:avLst/>
            </a:prstGeom>
            <a:noFill/>
            <a:ln w="19050" cap="flat" cmpd="sng">
              <a:solidFill>
                <a:srgbClr val="085630"/>
              </a:solidFill>
              <a:prstDash val="solid"/>
              <a:round/>
              <a:headEnd type="oval" w="med" len="med"/>
              <a:tailEnd type="none" w="sm" len="sm"/>
            </a:ln>
          </p:spPr>
        </p:cxnSp>
        <p:sp>
          <p:nvSpPr>
            <p:cNvPr id="251" name="Google Shape;251;p34"/>
            <p:cNvSpPr txBox="1"/>
            <p:nvPr/>
          </p:nvSpPr>
          <p:spPr>
            <a:xfrm>
              <a:off x="5962125" y="1315125"/>
              <a:ext cx="1940100" cy="66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latin typeface="Roboto"/>
                  <a:ea typeface="Roboto"/>
                  <a:cs typeface="Roboto"/>
                  <a:sym typeface="Roboto"/>
                </a:rPr>
                <a:t>Calculate Distances for Remaining Points</a:t>
              </a:r>
              <a:endParaRPr sz="1000">
                <a:latin typeface="Roboto"/>
                <a:ea typeface="Roboto"/>
                <a:cs typeface="Roboto"/>
                <a:sym typeface="Roboto"/>
              </a:endParaRPr>
            </a:p>
            <a:p>
              <a:pPr marL="0" lvl="0" indent="0" algn="l" rtl="0">
                <a:lnSpc>
                  <a:spcPct val="115000"/>
                </a:lnSpc>
                <a:spcBef>
                  <a:spcPts val="0"/>
                </a:spcBef>
                <a:spcAft>
                  <a:spcPts val="0"/>
                </a:spcAft>
                <a:buNone/>
              </a:pPr>
              <a:endParaRPr sz="800">
                <a:latin typeface="Roboto"/>
                <a:ea typeface="Roboto"/>
                <a:cs typeface="Roboto"/>
                <a:sym typeface="Roboto"/>
              </a:endParaRPr>
            </a:p>
            <a:p>
              <a:pPr marL="0" lvl="0" indent="0" algn="l" rtl="0">
                <a:lnSpc>
                  <a:spcPct val="115000"/>
                </a:lnSpc>
                <a:spcBef>
                  <a:spcPts val="0"/>
                </a:spcBef>
                <a:spcAft>
                  <a:spcPts val="0"/>
                </a:spcAft>
                <a:buNone/>
              </a:pPr>
              <a:r>
                <a:rPr lang="en" sz="1000" b="1">
                  <a:latin typeface="Roboto"/>
                  <a:ea typeface="Roboto"/>
                  <a:cs typeface="Roboto"/>
                  <a:sym typeface="Roboto"/>
                </a:rPr>
                <a:t>For each remaining data point, calculate its distance to the nearest medoid chosen so far.</a:t>
              </a:r>
              <a:endParaRPr sz="1000" b="1">
                <a:latin typeface="Roboto"/>
                <a:ea typeface="Roboto"/>
                <a:cs typeface="Roboto"/>
                <a:sym typeface="Roboto"/>
              </a:endParaRPr>
            </a:p>
            <a:p>
              <a:pPr marL="0" lvl="0" indent="0" algn="l" rtl="0">
                <a:lnSpc>
                  <a:spcPct val="115000"/>
                </a:lnSpc>
                <a:spcBef>
                  <a:spcPts val="0"/>
                </a:spcBef>
                <a:spcAft>
                  <a:spcPts val="0"/>
                </a:spcAft>
                <a:buNone/>
              </a:pPr>
              <a:endParaRPr sz="1000" b="1">
                <a:latin typeface="Roboto"/>
                <a:ea typeface="Roboto"/>
                <a:cs typeface="Roboto"/>
                <a:sym typeface="Roboto"/>
              </a:endParaRPr>
            </a:p>
          </p:txBody>
        </p:sp>
      </p:grpSp>
      <p:grpSp>
        <p:nvGrpSpPr>
          <p:cNvPr id="252" name="Google Shape;252;p34"/>
          <p:cNvGrpSpPr/>
          <p:nvPr/>
        </p:nvGrpSpPr>
        <p:grpSpPr>
          <a:xfrm>
            <a:off x="2727350" y="3535140"/>
            <a:ext cx="3402900" cy="1143785"/>
            <a:chOff x="2727350" y="3535140"/>
            <a:chExt cx="3402900" cy="1143785"/>
          </a:xfrm>
        </p:grpSpPr>
        <p:cxnSp>
          <p:nvCxnSpPr>
            <p:cNvPr id="253" name="Google Shape;253;p34"/>
            <p:cNvCxnSpPr/>
            <p:nvPr/>
          </p:nvCxnSpPr>
          <p:spPr>
            <a:xfrm rot="10800000">
              <a:off x="4556399" y="3535140"/>
              <a:ext cx="0" cy="460500"/>
            </a:xfrm>
            <a:prstGeom prst="straightConnector1">
              <a:avLst/>
            </a:prstGeom>
            <a:noFill/>
            <a:ln w="19050" cap="flat" cmpd="sng">
              <a:solidFill>
                <a:srgbClr val="0E9453"/>
              </a:solidFill>
              <a:prstDash val="solid"/>
              <a:round/>
              <a:headEnd type="oval" w="med" len="med"/>
              <a:tailEnd type="none" w="sm" len="sm"/>
            </a:ln>
          </p:spPr>
        </p:cxnSp>
        <p:sp>
          <p:nvSpPr>
            <p:cNvPr id="254" name="Google Shape;254;p34"/>
            <p:cNvSpPr txBox="1"/>
            <p:nvPr/>
          </p:nvSpPr>
          <p:spPr>
            <a:xfrm>
              <a:off x="2727350" y="4009325"/>
              <a:ext cx="3402900" cy="669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latin typeface="Roboto"/>
                  <a:ea typeface="Roboto"/>
                  <a:cs typeface="Roboto"/>
                  <a:sym typeface="Roboto"/>
                </a:rPr>
                <a:t> Select Next Centroid Based on Maximum Distance</a:t>
              </a:r>
              <a:endParaRPr sz="1000">
                <a:latin typeface="Roboto"/>
                <a:ea typeface="Roboto"/>
                <a:cs typeface="Roboto"/>
                <a:sym typeface="Roboto"/>
              </a:endParaRPr>
            </a:p>
            <a:p>
              <a:pPr marL="0" lvl="0" indent="0" algn="ctr" rtl="0">
                <a:lnSpc>
                  <a:spcPct val="115000"/>
                </a:lnSpc>
                <a:spcBef>
                  <a:spcPts val="0"/>
                </a:spcBef>
                <a:spcAft>
                  <a:spcPts val="0"/>
                </a:spcAft>
                <a:buNone/>
              </a:pPr>
              <a:endParaRPr sz="800">
                <a:latin typeface="Roboto"/>
                <a:ea typeface="Roboto"/>
                <a:cs typeface="Roboto"/>
                <a:sym typeface="Roboto"/>
              </a:endParaRPr>
            </a:p>
            <a:p>
              <a:pPr marL="0" lvl="0" indent="0" algn="ctr" rtl="0">
                <a:lnSpc>
                  <a:spcPct val="115000"/>
                </a:lnSpc>
                <a:spcBef>
                  <a:spcPts val="0"/>
                </a:spcBef>
                <a:spcAft>
                  <a:spcPts val="0"/>
                </a:spcAft>
                <a:buNone/>
              </a:pPr>
              <a:r>
                <a:rPr lang="en" sz="1000" b="1">
                  <a:latin typeface="Roboto"/>
                  <a:ea typeface="Roboto"/>
                  <a:cs typeface="Roboto"/>
                  <a:sym typeface="Roboto"/>
                </a:rPr>
                <a:t>Select the data point with the greatest distance from all other existing medoids. This means points that are farther from any medoid have a higher chance of being selected.</a:t>
              </a:r>
              <a:endParaRPr sz="1000" b="1">
                <a:latin typeface="Roboto"/>
                <a:ea typeface="Roboto"/>
                <a:cs typeface="Roboto"/>
                <a:sym typeface="Roboto"/>
              </a:endParaRPr>
            </a:p>
            <a:p>
              <a:pPr marL="0" lvl="0" indent="0" algn="ctr" rtl="0">
                <a:lnSpc>
                  <a:spcPct val="115000"/>
                </a:lnSpc>
                <a:spcBef>
                  <a:spcPts val="0"/>
                </a:spcBef>
                <a:spcAft>
                  <a:spcPts val="0"/>
                </a:spcAft>
                <a:buNone/>
              </a:pPr>
              <a:endParaRPr sz="1000" b="1">
                <a:latin typeface="Roboto"/>
                <a:ea typeface="Roboto"/>
                <a:cs typeface="Roboto"/>
                <a:sym typeface="Roboto"/>
              </a:endParaRPr>
            </a:p>
            <a:p>
              <a:pPr marL="0" lvl="0" indent="0" algn="ctr" rtl="0">
                <a:lnSpc>
                  <a:spcPct val="115000"/>
                </a:lnSpc>
                <a:spcBef>
                  <a:spcPts val="0"/>
                </a:spcBef>
                <a:spcAft>
                  <a:spcPts val="0"/>
                </a:spcAft>
                <a:buNone/>
              </a:pPr>
              <a:endParaRPr sz="1000" b="1">
                <a:latin typeface="Roboto"/>
                <a:ea typeface="Roboto"/>
                <a:cs typeface="Roboto"/>
                <a:sym typeface="Roboto"/>
              </a:endParaRPr>
            </a:p>
          </p:txBody>
        </p:sp>
      </p:grpSp>
      <p:sp>
        <p:nvSpPr>
          <p:cNvPr id="255" name="Google Shape;255;p34"/>
          <p:cNvSpPr txBox="1"/>
          <p:nvPr/>
        </p:nvSpPr>
        <p:spPr>
          <a:xfrm>
            <a:off x="3845784" y="2056460"/>
            <a:ext cx="1443600" cy="80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b="1">
                <a:latin typeface="Roboto"/>
                <a:ea typeface="Roboto"/>
                <a:cs typeface="Roboto"/>
                <a:sym typeface="Roboto"/>
              </a:rPr>
              <a:t>Choose the first medoid randomly</a:t>
            </a:r>
            <a:endParaRPr sz="1200"/>
          </a:p>
        </p:txBody>
      </p:sp>
      <p:sp>
        <p:nvSpPr>
          <p:cNvPr id="256" name="Google Shape;256;p34"/>
          <p:cNvSpPr/>
          <p:nvPr/>
        </p:nvSpPr>
        <p:spPr>
          <a:xfrm rot="1800047">
            <a:off x="3219843" y="1086434"/>
            <a:ext cx="2690936" cy="2690936"/>
          </a:xfrm>
          <a:prstGeom prst="blockArc">
            <a:avLst>
              <a:gd name="adj1" fmla="val 14414370"/>
              <a:gd name="adj2" fmla="val 694"/>
              <a:gd name="adj3" fmla="val 9562"/>
            </a:avLst>
          </a:prstGeom>
          <a:solidFill>
            <a:srgbClr val="4E51A7"/>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rot="-1800047" flipH="1">
            <a:off x="3221956" y="1086434"/>
            <a:ext cx="2690936" cy="2690936"/>
          </a:xfrm>
          <a:prstGeom prst="blockArc">
            <a:avLst>
              <a:gd name="adj1" fmla="val 14348563"/>
              <a:gd name="adj2" fmla="val 21472873"/>
              <a:gd name="adj3" fmla="val 9381"/>
            </a:avLst>
          </a:prstGeom>
          <a:solidFill>
            <a:srgbClr val="8E7CC3"/>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rot="-8100000">
            <a:off x="4382715" y="1027393"/>
            <a:ext cx="363170" cy="363170"/>
          </a:xfrm>
          <a:prstGeom prst="rtTriangle">
            <a:avLst/>
          </a:pr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4"/>
          <p:cNvSpPr/>
          <p:nvPr/>
        </p:nvSpPr>
        <p:spPr>
          <a:xfrm rot="-9000757" flipH="1">
            <a:off x="3220953" y="1084808"/>
            <a:ext cx="2690226" cy="2690226"/>
          </a:xfrm>
          <a:prstGeom prst="blockArc">
            <a:avLst>
              <a:gd name="adj1" fmla="val 14316164"/>
              <a:gd name="adj2" fmla="val 21502663"/>
              <a:gd name="adj3" fmla="val 9415"/>
            </a:avLst>
          </a:prstGeom>
          <a:solidFill>
            <a:srgbClr val="674EA7"/>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4"/>
          <p:cNvSpPr/>
          <p:nvPr/>
        </p:nvSpPr>
        <p:spPr>
          <a:xfrm rot="-1027861">
            <a:off x="5485874" y="2849832"/>
            <a:ext cx="312672" cy="312672"/>
          </a:xfrm>
          <a:prstGeom prst="rtTriangle">
            <a:avLst/>
          </a:prstGeom>
          <a:solidFill>
            <a:srgbClr val="4E5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4"/>
          <p:cNvSpPr/>
          <p:nvPr/>
        </p:nvSpPr>
        <p:spPr>
          <a:xfrm rot="6359841">
            <a:off x="3315801" y="2847762"/>
            <a:ext cx="363580" cy="363580"/>
          </a:xfrm>
          <a:prstGeom prst="rtTriangle">
            <a:avLst/>
          </a:pr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K-Means in the Real World</a:t>
            </a:r>
            <a:endParaRPr/>
          </a:p>
        </p:txBody>
      </p:sp>
      <p:pic>
        <p:nvPicPr>
          <p:cNvPr id="267" name="Google Shape;267;p35"/>
          <p:cNvPicPr preferRelativeResize="0"/>
          <p:nvPr/>
        </p:nvPicPr>
        <p:blipFill rotWithShape="1">
          <a:blip r:embed="rId3">
            <a:alphaModFix/>
          </a:blip>
          <a:srcRect t="12157"/>
          <a:stretch/>
        </p:blipFill>
        <p:spPr>
          <a:xfrm>
            <a:off x="979250" y="1347425"/>
            <a:ext cx="7185500" cy="3201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Applications of K-Means</a:t>
            </a:r>
            <a:endParaRPr/>
          </a:p>
        </p:txBody>
      </p:sp>
      <p:pic>
        <p:nvPicPr>
          <p:cNvPr id="273" name="Google Shape;273;p36"/>
          <p:cNvPicPr preferRelativeResize="0"/>
          <p:nvPr/>
        </p:nvPicPr>
        <p:blipFill rotWithShape="1">
          <a:blip r:embed="rId3">
            <a:alphaModFix/>
          </a:blip>
          <a:srcRect t="16673"/>
          <a:stretch/>
        </p:blipFill>
        <p:spPr>
          <a:xfrm>
            <a:off x="3602375" y="1235625"/>
            <a:ext cx="5458525" cy="3183775"/>
          </a:xfrm>
          <a:prstGeom prst="rect">
            <a:avLst/>
          </a:prstGeom>
          <a:noFill/>
          <a:ln>
            <a:noFill/>
          </a:ln>
        </p:spPr>
      </p:pic>
      <p:sp>
        <p:nvSpPr>
          <p:cNvPr id="274" name="Google Shape;274;p36"/>
          <p:cNvSpPr txBox="1"/>
          <p:nvPr/>
        </p:nvSpPr>
        <p:spPr>
          <a:xfrm>
            <a:off x="345875" y="1765513"/>
            <a:ext cx="32565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2"/>
                </a:solidFill>
              </a:rPr>
              <a:t>How does K-Means help in these specific use cases? What are some other ways that K-Means could be used to generate insights or predictions from unlabeled data?</a:t>
            </a:r>
            <a:endParaRPr sz="18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Advantages and Disadvantages</a:t>
            </a:r>
            <a:endParaRPr/>
          </a:p>
        </p:txBody>
      </p:sp>
      <p:pic>
        <p:nvPicPr>
          <p:cNvPr id="280" name="Google Shape;280;p37"/>
          <p:cNvPicPr preferRelativeResize="0"/>
          <p:nvPr/>
        </p:nvPicPr>
        <p:blipFill rotWithShape="1">
          <a:blip r:embed="rId3">
            <a:alphaModFix/>
          </a:blip>
          <a:srcRect t="13788" b="9394"/>
          <a:stretch/>
        </p:blipFill>
        <p:spPr>
          <a:xfrm>
            <a:off x="1119913" y="1073650"/>
            <a:ext cx="6904174" cy="39776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Unsupervised Learning</a:t>
            </a:r>
            <a:endParaRPr/>
          </a:p>
        </p:txBody>
      </p:sp>
      <p:sp>
        <p:nvSpPr>
          <p:cNvPr id="68" name="Google Shape;68;p15"/>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Clr>
                <a:schemeClr val="dk1"/>
              </a:buClr>
              <a:buSzPts val="1100"/>
              <a:buFont typeface="Arial"/>
              <a:buNone/>
            </a:pPr>
            <a:r>
              <a:rPr lang="en"/>
              <a:t>Unsupervised learning algorithms organize data into groups without needing any labels. It looks for patterns and similarities within the data.</a:t>
            </a:r>
            <a:endParaRPr/>
          </a:p>
          <a:p>
            <a:pPr marL="0" lvl="0" indent="0" algn="l" rtl="0">
              <a:spcBef>
                <a:spcPts val="1200"/>
              </a:spcBef>
              <a:spcAft>
                <a:spcPts val="1200"/>
              </a:spcAft>
              <a:buNone/>
            </a:pPr>
            <a:r>
              <a:rPr lang="en"/>
              <a:t>For instance, in a pet shop, an unsupervised learning model like K-Means would look at features like feathers, fur, scales, legs or fins, and group the pets with similar features. These groups are called clusters.</a:t>
            </a:r>
            <a:endParaRPr/>
          </a:p>
        </p:txBody>
      </p:sp>
      <p:pic>
        <p:nvPicPr>
          <p:cNvPr id="69" name="Google Shape;69;p15"/>
          <p:cNvPicPr preferRelativeResize="0"/>
          <p:nvPr/>
        </p:nvPicPr>
        <p:blipFill rotWithShape="1">
          <a:blip r:embed="rId3">
            <a:alphaModFix/>
          </a:blip>
          <a:srcRect b="11095"/>
          <a:stretch/>
        </p:blipFill>
        <p:spPr>
          <a:xfrm>
            <a:off x="4489027" y="1342431"/>
            <a:ext cx="4549549" cy="24760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Centroids</a:t>
            </a:r>
            <a:endParaRPr/>
          </a:p>
        </p:txBody>
      </p:sp>
      <p:sp>
        <p:nvSpPr>
          <p:cNvPr id="75" name="Google Shape;75;p16"/>
          <p:cNvSpPr txBox="1">
            <a:spLocks noGrp="1"/>
          </p:cNvSpPr>
          <p:nvPr>
            <p:ph type="body" idx="1"/>
          </p:nvPr>
        </p:nvSpPr>
        <p:spPr>
          <a:xfrm>
            <a:off x="311700" y="1152475"/>
            <a:ext cx="5014500" cy="3416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Clr>
                <a:schemeClr val="dk1"/>
              </a:buClr>
              <a:buSzPts val="688"/>
              <a:buFont typeface="Arial"/>
              <a:buNone/>
            </a:pPr>
            <a:r>
              <a:rPr lang="en" sz="1825"/>
              <a:t>A </a:t>
            </a:r>
            <a:r>
              <a:rPr lang="en" sz="1825" b="1"/>
              <a:t>centroid </a:t>
            </a:r>
            <a:r>
              <a:rPr lang="en" sz="1825"/>
              <a:t>in K-Means is a point that represents the center of a cluster. Initially, centroids are placed randomly. Then, with each iteration, they are moved to the average (</a:t>
            </a:r>
            <a:r>
              <a:rPr lang="en" sz="1825" b="1"/>
              <a:t>mean</a:t>
            </a:r>
            <a:r>
              <a:rPr lang="en" sz="1825"/>
              <a:t>) position of all points assigned to them. This process continues until the centroids stabilize at the center of their clusters, effectively capturing the main characteristics of each group.</a:t>
            </a:r>
            <a:endParaRPr sz="1825"/>
          </a:p>
          <a:p>
            <a:pPr marL="0" lvl="0" indent="0" algn="l" rtl="0">
              <a:lnSpc>
                <a:spcPct val="105000"/>
              </a:lnSpc>
              <a:spcBef>
                <a:spcPts val="1200"/>
              </a:spcBef>
              <a:spcAft>
                <a:spcPts val="0"/>
              </a:spcAft>
              <a:buClr>
                <a:schemeClr val="dk1"/>
              </a:buClr>
              <a:buSzPts val="688"/>
              <a:buFont typeface="Arial"/>
              <a:buNone/>
            </a:pPr>
            <a:endParaRPr sz="1825"/>
          </a:p>
          <a:p>
            <a:pPr marL="0" lvl="0" indent="0" algn="l" rtl="0">
              <a:lnSpc>
                <a:spcPct val="105000"/>
              </a:lnSpc>
              <a:spcBef>
                <a:spcPts val="1200"/>
              </a:spcBef>
              <a:spcAft>
                <a:spcPts val="0"/>
              </a:spcAft>
              <a:buClr>
                <a:schemeClr val="dk1"/>
              </a:buClr>
              <a:buSzPts val="688"/>
              <a:buFont typeface="Arial"/>
              <a:buNone/>
            </a:pPr>
            <a:endParaRPr sz="1825"/>
          </a:p>
          <a:p>
            <a:pPr marL="0" lvl="0" indent="0" algn="l" rtl="0">
              <a:lnSpc>
                <a:spcPct val="105000"/>
              </a:lnSpc>
              <a:spcBef>
                <a:spcPts val="1200"/>
              </a:spcBef>
              <a:spcAft>
                <a:spcPts val="0"/>
              </a:spcAft>
              <a:buClr>
                <a:schemeClr val="dk1"/>
              </a:buClr>
              <a:buSzPts val="688"/>
              <a:buFont typeface="Arial"/>
              <a:buNone/>
            </a:pPr>
            <a:endParaRPr sz="1825"/>
          </a:p>
          <a:p>
            <a:pPr marL="0" lvl="0" indent="0" algn="l" rtl="0">
              <a:lnSpc>
                <a:spcPct val="105000"/>
              </a:lnSpc>
              <a:spcBef>
                <a:spcPts val="1200"/>
              </a:spcBef>
              <a:spcAft>
                <a:spcPts val="0"/>
              </a:spcAft>
              <a:buClr>
                <a:schemeClr val="dk1"/>
              </a:buClr>
              <a:buSzPts val="688"/>
              <a:buFont typeface="Arial"/>
              <a:buNone/>
            </a:pPr>
            <a:endParaRPr sz="1825"/>
          </a:p>
          <a:p>
            <a:pPr marL="0" lvl="0" indent="0" algn="l" rtl="0">
              <a:lnSpc>
                <a:spcPct val="105000"/>
              </a:lnSpc>
              <a:spcBef>
                <a:spcPts val="1200"/>
              </a:spcBef>
              <a:spcAft>
                <a:spcPts val="0"/>
              </a:spcAft>
              <a:buClr>
                <a:schemeClr val="dk1"/>
              </a:buClr>
              <a:buSzPts val="688"/>
              <a:buFont typeface="Arial"/>
              <a:buNone/>
            </a:pPr>
            <a:endParaRPr sz="1825"/>
          </a:p>
          <a:p>
            <a:pPr marL="0" lvl="0" indent="0" algn="l" rtl="0">
              <a:lnSpc>
                <a:spcPct val="105000"/>
              </a:lnSpc>
              <a:spcBef>
                <a:spcPts val="1200"/>
              </a:spcBef>
              <a:spcAft>
                <a:spcPts val="0"/>
              </a:spcAft>
              <a:buClr>
                <a:schemeClr val="dk1"/>
              </a:buClr>
              <a:buSzPts val="688"/>
              <a:buFont typeface="Arial"/>
              <a:buNone/>
            </a:pPr>
            <a:endParaRPr sz="1825"/>
          </a:p>
          <a:p>
            <a:pPr marL="0" lvl="0" indent="0" algn="l" rtl="0">
              <a:lnSpc>
                <a:spcPct val="105000"/>
              </a:lnSpc>
              <a:spcBef>
                <a:spcPts val="1200"/>
              </a:spcBef>
              <a:spcAft>
                <a:spcPts val="1200"/>
              </a:spcAft>
              <a:buSzPts val="688"/>
              <a:buNone/>
            </a:pPr>
            <a:endParaRPr sz="1825"/>
          </a:p>
        </p:txBody>
      </p:sp>
      <p:pic>
        <p:nvPicPr>
          <p:cNvPr id="76" name="Google Shape;76;p16"/>
          <p:cNvPicPr preferRelativeResize="0"/>
          <p:nvPr/>
        </p:nvPicPr>
        <p:blipFill rotWithShape="1">
          <a:blip r:embed="rId3">
            <a:alphaModFix/>
          </a:blip>
          <a:srcRect l="56251" t="10328" b="11307"/>
          <a:stretch/>
        </p:blipFill>
        <p:spPr>
          <a:xfrm>
            <a:off x="5720000" y="1410325"/>
            <a:ext cx="3112299" cy="2322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Centroids find the Center</a:t>
            </a:r>
            <a:endParaRPr/>
          </a:p>
        </p:txBody>
      </p:sp>
      <p:pic>
        <p:nvPicPr>
          <p:cNvPr id="82" name="Google Shape;82;p17"/>
          <p:cNvPicPr preferRelativeResize="0"/>
          <p:nvPr/>
        </p:nvPicPr>
        <p:blipFill>
          <a:blip r:embed="rId3">
            <a:alphaModFix/>
          </a:blip>
          <a:stretch>
            <a:fillRect/>
          </a:stretch>
        </p:blipFill>
        <p:spPr>
          <a:xfrm>
            <a:off x="512063" y="1169074"/>
            <a:ext cx="8119867" cy="34164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Centroid Process</a:t>
            </a:r>
            <a:endParaRPr/>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Imagine you and your siblings inherit a large forest, and you need to divide it into territories. You each plant a flag at a random spot in the forest to mark your starting area, and then begin a process of claiming trees.</a:t>
            </a:r>
            <a:endParaRPr/>
          </a:p>
        </p:txBody>
      </p:sp>
      <p:pic>
        <p:nvPicPr>
          <p:cNvPr id="89" name="Google Shape;89;p18"/>
          <p:cNvPicPr preferRelativeResize="0"/>
          <p:nvPr/>
        </p:nvPicPr>
        <p:blipFill>
          <a:blip r:embed="rId3">
            <a:alphaModFix/>
          </a:blip>
          <a:stretch>
            <a:fillRect/>
          </a:stretch>
        </p:blipFill>
        <p:spPr>
          <a:xfrm>
            <a:off x="2453700" y="2571750"/>
            <a:ext cx="4236604" cy="2571750"/>
          </a:xfrm>
          <a:prstGeom prst="rect">
            <a:avLst/>
          </a:prstGeom>
          <a:noFill/>
          <a:ln>
            <a:noFill/>
          </a:ln>
        </p:spPr>
      </p:pic>
      <p:pic>
        <p:nvPicPr>
          <p:cNvPr id="90" name="Google Shape;90;p18"/>
          <p:cNvPicPr preferRelativeResize="0"/>
          <p:nvPr/>
        </p:nvPicPr>
        <p:blipFill>
          <a:blip r:embed="rId4">
            <a:alphaModFix/>
          </a:blip>
          <a:stretch>
            <a:fillRect/>
          </a:stretch>
        </p:blipFill>
        <p:spPr>
          <a:xfrm>
            <a:off x="3753651" y="2960125"/>
            <a:ext cx="533400" cy="813026"/>
          </a:xfrm>
          <a:prstGeom prst="rect">
            <a:avLst/>
          </a:prstGeom>
          <a:noFill/>
          <a:ln>
            <a:noFill/>
          </a:ln>
        </p:spPr>
      </p:pic>
      <p:pic>
        <p:nvPicPr>
          <p:cNvPr id="91" name="Google Shape;91;p18"/>
          <p:cNvPicPr preferRelativeResize="0"/>
          <p:nvPr/>
        </p:nvPicPr>
        <p:blipFill>
          <a:blip r:embed="rId4">
            <a:alphaModFix/>
          </a:blip>
          <a:stretch>
            <a:fillRect/>
          </a:stretch>
        </p:blipFill>
        <p:spPr>
          <a:xfrm>
            <a:off x="3126226" y="3377950"/>
            <a:ext cx="533400" cy="813026"/>
          </a:xfrm>
          <a:prstGeom prst="rect">
            <a:avLst/>
          </a:prstGeom>
          <a:noFill/>
          <a:ln>
            <a:noFill/>
          </a:ln>
        </p:spPr>
      </p:pic>
      <p:pic>
        <p:nvPicPr>
          <p:cNvPr id="92" name="Google Shape;92;p18"/>
          <p:cNvPicPr preferRelativeResize="0"/>
          <p:nvPr/>
        </p:nvPicPr>
        <p:blipFill>
          <a:blip r:embed="rId4">
            <a:alphaModFix/>
          </a:blip>
          <a:stretch>
            <a:fillRect/>
          </a:stretch>
        </p:blipFill>
        <p:spPr>
          <a:xfrm>
            <a:off x="6024151" y="2837237"/>
            <a:ext cx="533400" cy="813026"/>
          </a:xfrm>
          <a:prstGeom prst="rect">
            <a:avLst/>
          </a:prstGeom>
          <a:noFill/>
          <a:ln>
            <a:noFill/>
          </a:ln>
        </p:spPr>
      </p:pic>
      <p:pic>
        <p:nvPicPr>
          <p:cNvPr id="93" name="Google Shape;93;p18"/>
          <p:cNvPicPr preferRelativeResize="0"/>
          <p:nvPr/>
        </p:nvPicPr>
        <p:blipFill>
          <a:blip r:embed="rId4">
            <a:alphaModFix/>
          </a:blip>
          <a:stretch>
            <a:fillRect/>
          </a:stretch>
        </p:blipFill>
        <p:spPr>
          <a:xfrm>
            <a:off x="4899001" y="4190975"/>
            <a:ext cx="533400" cy="8130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Centroid Process - Initial Positioning</a:t>
            </a:r>
            <a:endParaRPr/>
          </a:p>
        </p:txBody>
      </p:sp>
      <p:sp>
        <p:nvSpPr>
          <p:cNvPr id="99" name="Google Shape;9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Each tree in the forest is claimed by the sibling whose flag is closest, forming three initial territories around the flags. No trees move; they’re simply assigned to the nearest flag. </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00" name="Google Shape;100;p19"/>
          <p:cNvPicPr preferRelativeResize="0"/>
          <p:nvPr/>
        </p:nvPicPr>
        <p:blipFill>
          <a:blip r:embed="rId3">
            <a:alphaModFix/>
          </a:blip>
          <a:stretch>
            <a:fillRect/>
          </a:stretch>
        </p:blipFill>
        <p:spPr>
          <a:xfrm>
            <a:off x="2453700" y="2571750"/>
            <a:ext cx="4236604" cy="2571750"/>
          </a:xfrm>
          <a:prstGeom prst="rect">
            <a:avLst/>
          </a:prstGeom>
          <a:noFill/>
          <a:ln>
            <a:noFill/>
          </a:ln>
        </p:spPr>
      </p:pic>
      <p:sp>
        <p:nvSpPr>
          <p:cNvPr id="101" name="Google Shape;101;p19"/>
          <p:cNvSpPr/>
          <p:nvPr/>
        </p:nvSpPr>
        <p:spPr>
          <a:xfrm rot="10800000">
            <a:off x="2418250" y="2644925"/>
            <a:ext cx="2045100" cy="1818300"/>
          </a:xfrm>
          <a:prstGeom prst="corner">
            <a:avLst>
              <a:gd name="adj1" fmla="val 50184"/>
              <a:gd name="adj2" fmla="val 37045"/>
            </a:avLst>
          </a:prstGeom>
          <a:no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02" name="Google Shape;102;p19"/>
          <p:cNvPicPr preferRelativeResize="0"/>
          <p:nvPr/>
        </p:nvPicPr>
        <p:blipFill>
          <a:blip r:embed="rId4">
            <a:alphaModFix/>
          </a:blip>
          <a:stretch>
            <a:fillRect/>
          </a:stretch>
        </p:blipFill>
        <p:spPr>
          <a:xfrm>
            <a:off x="3753651" y="2960125"/>
            <a:ext cx="533400" cy="813026"/>
          </a:xfrm>
          <a:prstGeom prst="rect">
            <a:avLst/>
          </a:prstGeom>
          <a:noFill/>
          <a:ln>
            <a:noFill/>
          </a:ln>
        </p:spPr>
      </p:pic>
      <p:pic>
        <p:nvPicPr>
          <p:cNvPr id="103" name="Google Shape;103;p19"/>
          <p:cNvPicPr preferRelativeResize="0"/>
          <p:nvPr/>
        </p:nvPicPr>
        <p:blipFill>
          <a:blip r:embed="rId4">
            <a:alphaModFix/>
          </a:blip>
          <a:stretch>
            <a:fillRect/>
          </a:stretch>
        </p:blipFill>
        <p:spPr>
          <a:xfrm>
            <a:off x="6024151" y="2837237"/>
            <a:ext cx="533400" cy="813026"/>
          </a:xfrm>
          <a:prstGeom prst="rect">
            <a:avLst/>
          </a:prstGeom>
          <a:noFill/>
          <a:ln>
            <a:noFill/>
          </a:ln>
        </p:spPr>
      </p:pic>
      <p:pic>
        <p:nvPicPr>
          <p:cNvPr id="104" name="Google Shape;104;p19"/>
          <p:cNvPicPr preferRelativeResize="0"/>
          <p:nvPr/>
        </p:nvPicPr>
        <p:blipFill>
          <a:blip r:embed="rId4">
            <a:alphaModFix/>
          </a:blip>
          <a:stretch>
            <a:fillRect/>
          </a:stretch>
        </p:blipFill>
        <p:spPr>
          <a:xfrm>
            <a:off x="4899001" y="4190975"/>
            <a:ext cx="533400" cy="813026"/>
          </a:xfrm>
          <a:prstGeom prst="rect">
            <a:avLst/>
          </a:prstGeom>
          <a:noFill/>
          <a:ln>
            <a:noFill/>
          </a:ln>
        </p:spPr>
      </p:pic>
      <p:sp>
        <p:nvSpPr>
          <p:cNvPr id="105" name="Google Shape;105;p19"/>
          <p:cNvSpPr/>
          <p:nvPr/>
        </p:nvSpPr>
        <p:spPr>
          <a:xfrm>
            <a:off x="2455725" y="3673575"/>
            <a:ext cx="1203900" cy="1470000"/>
          </a:xfrm>
          <a:prstGeom prst="rect">
            <a:avLst/>
          </a:prstGeom>
          <a:noFill/>
          <a:ln w="114300" cap="flat" cmpd="sng">
            <a:solidFill>
              <a:srgbClr val="B02B2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06" name="Google Shape;106;p19"/>
          <p:cNvPicPr preferRelativeResize="0"/>
          <p:nvPr/>
        </p:nvPicPr>
        <p:blipFill>
          <a:blip r:embed="rId4">
            <a:alphaModFix/>
          </a:blip>
          <a:stretch>
            <a:fillRect/>
          </a:stretch>
        </p:blipFill>
        <p:spPr>
          <a:xfrm>
            <a:off x="3126226" y="3377950"/>
            <a:ext cx="533400" cy="813026"/>
          </a:xfrm>
          <a:prstGeom prst="rect">
            <a:avLst/>
          </a:prstGeom>
          <a:noFill/>
          <a:ln>
            <a:noFill/>
          </a:ln>
        </p:spPr>
      </p:pic>
      <p:sp>
        <p:nvSpPr>
          <p:cNvPr id="107" name="Google Shape;107;p19"/>
          <p:cNvSpPr/>
          <p:nvPr/>
        </p:nvSpPr>
        <p:spPr>
          <a:xfrm>
            <a:off x="4572000" y="2631650"/>
            <a:ext cx="2118300" cy="1141500"/>
          </a:xfrm>
          <a:prstGeom prst="rect">
            <a:avLst/>
          </a:prstGeom>
          <a:noFill/>
          <a:ln w="114300"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8" name="Google Shape;108;p19"/>
          <p:cNvSpPr/>
          <p:nvPr/>
        </p:nvSpPr>
        <p:spPr>
          <a:xfrm rot="-5400000">
            <a:off x="4575050" y="3015375"/>
            <a:ext cx="1306800" cy="2949600"/>
          </a:xfrm>
          <a:prstGeom prst="corner">
            <a:avLst>
              <a:gd name="adj1" fmla="val 166324"/>
              <a:gd name="adj2" fmla="val 45927"/>
            </a:avLst>
          </a:prstGeom>
          <a:noFill/>
          <a:ln w="1143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Centroid Process - Repositioning Centroids</a:t>
            </a:r>
            <a:endParaRPr/>
          </a:p>
        </p:txBody>
      </p:sp>
      <p:sp>
        <p:nvSpPr>
          <p:cNvPr id="114" name="Google Shape;114;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To make each territory fairer, each sibling moves their flag to the center of their claimed trees. This ensures each flag is more centrally located within its territory.</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15" name="Google Shape;115;p20"/>
          <p:cNvPicPr preferRelativeResize="0"/>
          <p:nvPr/>
        </p:nvPicPr>
        <p:blipFill>
          <a:blip r:embed="rId3">
            <a:alphaModFix/>
          </a:blip>
          <a:stretch>
            <a:fillRect/>
          </a:stretch>
        </p:blipFill>
        <p:spPr>
          <a:xfrm>
            <a:off x="2453700" y="2571750"/>
            <a:ext cx="4236604" cy="2571750"/>
          </a:xfrm>
          <a:prstGeom prst="rect">
            <a:avLst/>
          </a:prstGeom>
          <a:noFill/>
          <a:ln>
            <a:noFill/>
          </a:ln>
        </p:spPr>
      </p:pic>
      <p:sp>
        <p:nvSpPr>
          <p:cNvPr id="116" name="Google Shape;116;p20"/>
          <p:cNvSpPr/>
          <p:nvPr/>
        </p:nvSpPr>
        <p:spPr>
          <a:xfrm rot="10800000">
            <a:off x="2418250" y="2644925"/>
            <a:ext cx="2045100" cy="1818300"/>
          </a:xfrm>
          <a:prstGeom prst="corner">
            <a:avLst>
              <a:gd name="adj1" fmla="val 50184"/>
              <a:gd name="adj2" fmla="val 37045"/>
            </a:avLst>
          </a:prstGeom>
          <a:no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7" name="Google Shape;117;p20"/>
          <p:cNvSpPr/>
          <p:nvPr/>
        </p:nvSpPr>
        <p:spPr>
          <a:xfrm>
            <a:off x="4572000" y="2631650"/>
            <a:ext cx="2118300" cy="1141500"/>
          </a:xfrm>
          <a:prstGeom prst="rect">
            <a:avLst/>
          </a:prstGeom>
          <a:noFill/>
          <a:ln w="114300"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8" name="Google Shape;118;p20"/>
          <p:cNvSpPr/>
          <p:nvPr/>
        </p:nvSpPr>
        <p:spPr>
          <a:xfrm rot="-5400000">
            <a:off x="4575050" y="3015375"/>
            <a:ext cx="1306800" cy="2949600"/>
          </a:xfrm>
          <a:prstGeom prst="corner">
            <a:avLst>
              <a:gd name="adj1" fmla="val 166324"/>
              <a:gd name="adj2" fmla="val 45927"/>
            </a:avLst>
          </a:prstGeom>
          <a:noFill/>
          <a:ln w="1143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9" name="Google Shape;119;p20"/>
          <p:cNvPicPr preferRelativeResize="0"/>
          <p:nvPr/>
        </p:nvPicPr>
        <p:blipFill>
          <a:blip r:embed="rId4">
            <a:alphaModFix/>
          </a:blip>
          <a:stretch>
            <a:fillRect/>
          </a:stretch>
        </p:blipFill>
        <p:spPr>
          <a:xfrm>
            <a:off x="5440651" y="4114775"/>
            <a:ext cx="533400" cy="813026"/>
          </a:xfrm>
          <a:prstGeom prst="rect">
            <a:avLst/>
          </a:prstGeom>
          <a:noFill/>
          <a:ln>
            <a:noFill/>
          </a:ln>
        </p:spPr>
      </p:pic>
      <p:sp>
        <p:nvSpPr>
          <p:cNvPr id="120" name="Google Shape;120;p20"/>
          <p:cNvSpPr/>
          <p:nvPr/>
        </p:nvSpPr>
        <p:spPr>
          <a:xfrm>
            <a:off x="2455725" y="3673575"/>
            <a:ext cx="1203900" cy="1470000"/>
          </a:xfrm>
          <a:prstGeom prst="rect">
            <a:avLst/>
          </a:prstGeom>
          <a:noFill/>
          <a:ln w="114300" cap="flat" cmpd="sng">
            <a:solidFill>
              <a:srgbClr val="B02B2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21" name="Google Shape;121;p20"/>
          <p:cNvPicPr preferRelativeResize="0"/>
          <p:nvPr/>
        </p:nvPicPr>
        <p:blipFill>
          <a:blip r:embed="rId4">
            <a:alphaModFix/>
          </a:blip>
          <a:stretch>
            <a:fillRect/>
          </a:stretch>
        </p:blipFill>
        <p:spPr>
          <a:xfrm>
            <a:off x="3011501" y="4077950"/>
            <a:ext cx="533400" cy="813026"/>
          </a:xfrm>
          <a:prstGeom prst="rect">
            <a:avLst/>
          </a:prstGeom>
          <a:noFill/>
          <a:ln>
            <a:noFill/>
          </a:ln>
        </p:spPr>
      </p:pic>
      <p:pic>
        <p:nvPicPr>
          <p:cNvPr id="122" name="Google Shape;122;p20"/>
          <p:cNvPicPr preferRelativeResize="0"/>
          <p:nvPr/>
        </p:nvPicPr>
        <p:blipFill>
          <a:blip r:embed="rId4">
            <a:alphaModFix/>
          </a:blip>
          <a:stretch>
            <a:fillRect/>
          </a:stretch>
        </p:blipFill>
        <p:spPr>
          <a:xfrm>
            <a:off x="3050014" y="2647962"/>
            <a:ext cx="533400" cy="813026"/>
          </a:xfrm>
          <a:prstGeom prst="rect">
            <a:avLst/>
          </a:prstGeom>
          <a:noFill/>
          <a:ln>
            <a:noFill/>
          </a:ln>
        </p:spPr>
      </p:pic>
      <p:pic>
        <p:nvPicPr>
          <p:cNvPr id="123" name="Google Shape;123;p20"/>
          <p:cNvPicPr preferRelativeResize="0"/>
          <p:nvPr/>
        </p:nvPicPr>
        <p:blipFill>
          <a:blip r:embed="rId4">
            <a:alphaModFix/>
          </a:blip>
          <a:stretch>
            <a:fillRect/>
          </a:stretch>
        </p:blipFill>
        <p:spPr>
          <a:xfrm>
            <a:off x="5478376" y="2644937"/>
            <a:ext cx="533400" cy="8130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Centroid Process - Reallocating Clusters</a:t>
            </a:r>
            <a:endParaRPr/>
          </a:p>
        </p:txBody>
      </p:sp>
      <p:sp>
        <p:nvSpPr>
          <p:cNvPr id="129" name="Google Shape;129;p21"/>
          <p:cNvSpPr txBox="1">
            <a:spLocks noGrp="1"/>
          </p:cNvSpPr>
          <p:nvPr>
            <p:ph type="body" idx="1"/>
          </p:nvPr>
        </p:nvSpPr>
        <p:spPr>
          <a:xfrm>
            <a:off x="311700" y="1152475"/>
            <a:ext cx="8520600" cy="1009800"/>
          </a:xfrm>
          <a:prstGeom prst="rect">
            <a:avLst/>
          </a:prstGeom>
        </p:spPr>
        <p:txBody>
          <a:bodyPr spcFirstLastPara="1" wrap="square" lIns="91425" tIns="91425" rIns="91425" bIns="91425" anchor="t" anchorCtr="0">
            <a:normAutofit fontScale="47500"/>
          </a:bodyPr>
          <a:lstStyle/>
          <a:p>
            <a:pPr marL="0" lvl="0" indent="0" algn="l" rtl="0">
              <a:spcBef>
                <a:spcPts val="0"/>
              </a:spcBef>
              <a:spcAft>
                <a:spcPts val="0"/>
              </a:spcAft>
              <a:buNone/>
            </a:pPr>
            <a:r>
              <a:rPr lang="en"/>
              <a:t>To make each territory fairer, each sibling moves their flag to the center of their claimed trees. This ensures each flag is more centrally located within its territory.</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30" name="Google Shape;130;p21"/>
          <p:cNvPicPr preferRelativeResize="0"/>
          <p:nvPr/>
        </p:nvPicPr>
        <p:blipFill>
          <a:blip r:embed="rId3">
            <a:alphaModFix/>
          </a:blip>
          <a:stretch>
            <a:fillRect/>
          </a:stretch>
        </p:blipFill>
        <p:spPr>
          <a:xfrm>
            <a:off x="2453700" y="2571750"/>
            <a:ext cx="4236604" cy="2571750"/>
          </a:xfrm>
          <a:prstGeom prst="rect">
            <a:avLst/>
          </a:prstGeom>
          <a:noFill/>
          <a:ln>
            <a:noFill/>
          </a:ln>
        </p:spPr>
      </p:pic>
      <p:sp>
        <p:nvSpPr>
          <p:cNvPr id="131" name="Google Shape;131;p21"/>
          <p:cNvSpPr/>
          <p:nvPr/>
        </p:nvSpPr>
        <p:spPr>
          <a:xfrm rot="10800000">
            <a:off x="2418250" y="2644900"/>
            <a:ext cx="2045100" cy="1261500"/>
          </a:xfrm>
          <a:prstGeom prst="corner">
            <a:avLst>
              <a:gd name="adj1" fmla="val 50184"/>
              <a:gd name="adj2" fmla="val 162117"/>
            </a:avLst>
          </a:prstGeom>
          <a:no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 name="Google Shape;132;p21"/>
          <p:cNvSpPr/>
          <p:nvPr/>
        </p:nvSpPr>
        <p:spPr>
          <a:xfrm>
            <a:off x="4572000" y="2631650"/>
            <a:ext cx="2118300" cy="1261500"/>
          </a:xfrm>
          <a:prstGeom prst="rect">
            <a:avLst/>
          </a:prstGeom>
          <a:noFill/>
          <a:ln w="114300"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 name="Google Shape;133;p21"/>
          <p:cNvSpPr/>
          <p:nvPr/>
        </p:nvSpPr>
        <p:spPr>
          <a:xfrm rot="-5400000">
            <a:off x="5014850" y="3455175"/>
            <a:ext cx="1203000" cy="2173800"/>
          </a:xfrm>
          <a:prstGeom prst="corner">
            <a:avLst>
              <a:gd name="adj1" fmla="val 166324"/>
              <a:gd name="adj2" fmla="val 100000"/>
            </a:avLst>
          </a:prstGeom>
          <a:noFill/>
          <a:ln w="1143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34" name="Google Shape;134;p21"/>
          <p:cNvPicPr preferRelativeResize="0"/>
          <p:nvPr/>
        </p:nvPicPr>
        <p:blipFill>
          <a:blip r:embed="rId4">
            <a:alphaModFix/>
          </a:blip>
          <a:stretch>
            <a:fillRect/>
          </a:stretch>
        </p:blipFill>
        <p:spPr>
          <a:xfrm>
            <a:off x="5440651" y="4114775"/>
            <a:ext cx="533400" cy="813026"/>
          </a:xfrm>
          <a:prstGeom prst="rect">
            <a:avLst/>
          </a:prstGeom>
          <a:noFill/>
          <a:ln>
            <a:noFill/>
          </a:ln>
        </p:spPr>
      </p:pic>
      <p:sp>
        <p:nvSpPr>
          <p:cNvPr id="135" name="Google Shape;135;p21"/>
          <p:cNvSpPr/>
          <p:nvPr/>
        </p:nvSpPr>
        <p:spPr>
          <a:xfrm>
            <a:off x="2455725" y="3940575"/>
            <a:ext cx="2007600" cy="1203000"/>
          </a:xfrm>
          <a:prstGeom prst="rect">
            <a:avLst/>
          </a:prstGeom>
          <a:noFill/>
          <a:ln w="114300" cap="flat" cmpd="sng">
            <a:solidFill>
              <a:srgbClr val="B02B2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36" name="Google Shape;136;p21"/>
          <p:cNvPicPr preferRelativeResize="0"/>
          <p:nvPr/>
        </p:nvPicPr>
        <p:blipFill>
          <a:blip r:embed="rId4">
            <a:alphaModFix/>
          </a:blip>
          <a:stretch>
            <a:fillRect/>
          </a:stretch>
        </p:blipFill>
        <p:spPr>
          <a:xfrm>
            <a:off x="3011501" y="4077950"/>
            <a:ext cx="533400" cy="813026"/>
          </a:xfrm>
          <a:prstGeom prst="rect">
            <a:avLst/>
          </a:prstGeom>
          <a:noFill/>
          <a:ln>
            <a:noFill/>
          </a:ln>
        </p:spPr>
      </p:pic>
      <p:pic>
        <p:nvPicPr>
          <p:cNvPr id="137" name="Google Shape;137;p21"/>
          <p:cNvPicPr preferRelativeResize="0"/>
          <p:nvPr/>
        </p:nvPicPr>
        <p:blipFill>
          <a:blip r:embed="rId4">
            <a:alphaModFix/>
          </a:blip>
          <a:stretch>
            <a:fillRect/>
          </a:stretch>
        </p:blipFill>
        <p:spPr>
          <a:xfrm>
            <a:off x="3050014" y="2647962"/>
            <a:ext cx="533400" cy="813026"/>
          </a:xfrm>
          <a:prstGeom prst="rect">
            <a:avLst/>
          </a:prstGeom>
          <a:noFill/>
          <a:ln>
            <a:noFill/>
          </a:ln>
        </p:spPr>
      </p:pic>
      <p:pic>
        <p:nvPicPr>
          <p:cNvPr id="138" name="Google Shape;138;p21"/>
          <p:cNvPicPr preferRelativeResize="0"/>
          <p:nvPr/>
        </p:nvPicPr>
        <p:blipFill>
          <a:blip r:embed="rId4">
            <a:alphaModFix/>
          </a:blip>
          <a:stretch>
            <a:fillRect/>
          </a:stretch>
        </p:blipFill>
        <p:spPr>
          <a:xfrm>
            <a:off x="5478376" y="2644937"/>
            <a:ext cx="533400" cy="81302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ec227ab5-b24e-40d7-91f7-af530394d32d" xsi:nil="true"/>
    <lcf76f155ced4ddcb4097134ff3c332f xmlns="5fe8d179-c128-4aa2-8180-b52edd57061b">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C5681A6E4CA943B3C802F027C0B587" ma:contentTypeVersion="12" ma:contentTypeDescription="Create a new document." ma:contentTypeScope="" ma:versionID="3a594240d147f9f1ff8775fb978d44e5">
  <xsd:schema xmlns:xsd="http://www.w3.org/2001/XMLSchema" xmlns:xs="http://www.w3.org/2001/XMLSchema" xmlns:p="http://schemas.microsoft.com/office/2006/metadata/properties" xmlns:ns2="5fe8d179-c128-4aa2-8180-b52edd57061b" xmlns:ns3="ec227ab5-b24e-40d7-91f7-af530394d32d" targetNamespace="http://schemas.microsoft.com/office/2006/metadata/properties" ma:root="true" ma:fieldsID="7c542761b661c22e7924c4b340f0941f" ns2:_="" ns3:_="">
    <xsd:import namespace="5fe8d179-c128-4aa2-8180-b52edd57061b"/>
    <xsd:import namespace="ec227ab5-b24e-40d7-91f7-af530394d32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e8d179-c128-4aa2-8180-b52edd5706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32597c87-0a2f-4bcb-98aa-a355c729041f"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c227ab5-b24e-40d7-91f7-af530394d32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826b0847-1787-49f4-ad62-30aa9c12ab3c}" ma:internalName="TaxCatchAll" ma:showField="CatchAllData" ma:web="ec227ab5-b24e-40d7-91f7-af530394d32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D31CA2-06B5-48F1-BCB4-767E0FAD2B1B}">
  <ds:schemaRefs>
    <ds:schemaRef ds:uri="http://schemas.microsoft.com/sharepoint/v3/contenttype/forms"/>
  </ds:schemaRefs>
</ds:datastoreItem>
</file>

<file path=customXml/itemProps2.xml><?xml version="1.0" encoding="utf-8"?>
<ds:datastoreItem xmlns:ds="http://schemas.openxmlformats.org/officeDocument/2006/customXml" ds:itemID="{81B107C5-9C36-45B6-9CB3-B010B7441FA5}">
  <ds:schemaRefs>
    <ds:schemaRef ds:uri="http://schemas.microsoft.com/office/2006/metadata/properties"/>
    <ds:schemaRef ds:uri="http://schemas.microsoft.com/office/infopath/2007/PartnerControls"/>
    <ds:schemaRef ds:uri="ec227ab5-b24e-40d7-91f7-af530394d32d"/>
    <ds:schemaRef ds:uri="5fe8d179-c128-4aa2-8180-b52edd57061b"/>
  </ds:schemaRefs>
</ds:datastoreItem>
</file>

<file path=customXml/itemProps3.xml><?xml version="1.0" encoding="utf-8"?>
<ds:datastoreItem xmlns:ds="http://schemas.openxmlformats.org/officeDocument/2006/customXml" ds:itemID="{2B7FF54A-D489-44CB-B8C1-FB09AF6B4D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e8d179-c128-4aa2-8180-b52edd57061b"/>
    <ds:schemaRef ds:uri="ec227ab5-b24e-40d7-91f7-af530394d3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TotalTime>
  <Words>1017</Words>
  <Application>Microsoft Office PowerPoint</Application>
  <PresentationFormat>On-screen Show (16:9)</PresentationFormat>
  <Paragraphs>76</Paragraphs>
  <Slides>25</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Roboto</vt:lpstr>
      <vt:lpstr>Simple Light</vt:lpstr>
      <vt:lpstr>K Means </vt:lpstr>
      <vt:lpstr>What is K Means?</vt:lpstr>
      <vt:lpstr>Unsupervised Learning</vt:lpstr>
      <vt:lpstr>Centroids</vt:lpstr>
      <vt:lpstr>How Centroids find the Center</vt:lpstr>
      <vt:lpstr>The Centroid Process</vt:lpstr>
      <vt:lpstr>The Centroid Process - Initial Positioning</vt:lpstr>
      <vt:lpstr>The Centroid Process - Repositioning Centroids</vt:lpstr>
      <vt:lpstr>The Centroid Process - Reallocating Clusters</vt:lpstr>
      <vt:lpstr>The Centroid Process - Finish when Stable</vt:lpstr>
      <vt:lpstr>The Centroid Process - Recap</vt:lpstr>
      <vt:lpstr>The Centroid Process - Exceptions Part 1</vt:lpstr>
      <vt:lpstr>The Centroid Process - Exceptions Part 2</vt:lpstr>
      <vt:lpstr>Choosing K - The Elbow Method</vt:lpstr>
      <vt:lpstr>Choosing K - The Elbow Method</vt:lpstr>
      <vt:lpstr>Choosing K - The Silhouette Method</vt:lpstr>
      <vt:lpstr>Choosing K - The Silhouette Method </vt:lpstr>
      <vt:lpstr>Distance</vt:lpstr>
      <vt:lpstr>Initialization Methods</vt:lpstr>
      <vt:lpstr>Initialization Methods - K Means++</vt:lpstr>
      <vt:lpstr>Initialization Methods - K Medoids </vt:lpstr>
      <vt:lpstr>Initialization Methods - K Medoids Maximin </vt:lpstr>
      <vt:lpstr>K-Means in the Real World</vt:lpstr>
      <vt:lpstr>Applications of K-Means</vt:lpstr>
      <vt:lpstr>Advantages and Disadvantages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Jose Carlo Burga</cp:lastModifiedBy>
  <cp:revision>1</cp:revision>
  <dcterms:modified xsi:type="dcterms:W3CDTF">2024-11-26T23:19:43Z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0x010100AAC5681A6E4CA943B3C802F027C0B587</vt:lpwstr>
  </property>
</Properties>
</file>