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9" r:id="rId3"/>
    <p:sldId id="260" r:id="rId4"/>
    <p:sldId id="261" r:id="rId5"/>
    <p:sldId id="271" r:id="rId6"/>
    <p:sldId id="262" r:id="rId7"/>
    <p:sldId id="263" r:id="rId8"/>
    <p:sldId id="267" r:id="rId9"/>
    <p:sldId id="264" r:id="rId10"/>
    <p:sldId id="266" r:id="rId11"/>
    <p:sldId id="268" r:id="rId12"/>
    <p:sldId id="265" r:id="rId13"/>
    <p:sldId id="269" r:id="rId14"/>
    <p:sldId id="257"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8" autoAdjust="0"/>
    <p:restoredTop sz="94660"/>
  </p:normalViewPr>
  <p:slideViewPr>
    <p:cSldViewPr snapToGrid="0">
      <p:cViewPr varScale="1">
        <p:scale>
          <a:sx n="77" d="100"/>
          <a:sy n="77" d="100"/>
        </p:scale>
        <p:origin x="76" y="3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4409DB7-E73E-437F-ADFB-D4E0ACBED352}" type="datetimeFigureOut">
              <a:rPr lang="en-US" smtClean="0"/>
              <a:t>11/15/2021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42F8B06-6C52-4F7E-8A01-6590079F33C6}"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5665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409DB7-E73E-437F-ADFB-D4E0ACBED352}"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F8B06-6C52-4F7E-8A01-6590079F33C6}" type="slidenum">
              <a:rPr lang="en-US" smtClean="0"/>
              <a:t>‹#›</a:t>
            </a:fld>
            <a:endParaRPr lang="en-US"/>
          </a:p>
        </p:txBody>
      </p:sp>
    </p:spTree>
    <p:extLst>
      <p:ext uri="{BB962C8B-B14F-4D97-AF65-F5344CB8AC3E}">
        <p14:creationId xmlns:p14="http://schemas.microsoft.com/office/powerpoint/2010/main" val="2572172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409DB7-E73E-437F-ADFB-D4E0ACBED352}"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F8B06-6C52-4F7E-8A01-6590079F33C6}" type="slidenum">
              <a:rPr lang="en-US" smtClean="0"/>
              <a:t>‹#›</a:t>
            </a:fld>
            <a:endParaRPr lang="en-US"/>
          </a:p>
        </p:txBody>
      </p:sp>
    </p:spTree>
    <p:extLst>
      <p:ext uri="{BB962C8B-B14F-4D97-AF65-F5344CB8AC3E}">
        <p14:creationId xmlns:p14="http://schemas.microsoft.com/office/powerpoint/2010/main" val="377311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409DB7-E73E-437F-ADFB-D4E0ACBED352}"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2F8B06-6C52-4F7E-8A01-6590079F33C6}" type="slidenum">
              <a:rPr lang="en-US" smtClean="0"/>
              <a:t>‹#›</a:t>
            </a:fld>
            <a:endParaRPr lang="en-US"/>
          </a:p>
        </p:txBody>
      </p:sp>
    </p:spTree>
    <p:extLst>
      <p:ext uri="{BB962C8B-B14F-4D97-AF65-F5344CB8AC3E}">
        <p14:creationId xmlns:p14="http://schemas.microsoft.com/office/powerpoint/2010/main" val="4175106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4409DB7-E73E-437F-ADFB-D4E0ACBED352}" type="datetimeFigureOut">
              <a:rPr lang="en-US" smtClean="0"/>
              <a:t>11/15/2021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42F8B06-6C52-4F7E-8A01-6590079F33C6}"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40405645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409DB7-E73E-437F-ADFB-D4E0ACBED352}" type="datetimeFigureOut">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2F8B06-6C52-4F7E-8A01-6590079F33C6}" type="slidenum">
              <a:rPr lang="en-US" smtClean="0"/>
              <a:t>‹#›</a:t>
            </a:fld>
            <a:endParaRPr lang="en-US"/>
          </a:p>
        </p:txBody>
      </p:sp>
    </p:spTree>
    <p:extLst>
      <p:ext uri="{BB962C8B-B14F-4D97-AF65-F5344CB8AC3E}">
        <p14:creationId xmlns:p14="http://schemas.microsoft.com/office/powerpoint/2010/main" val="955836025"/>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409DB7-E73E-437F-ADFB-D4E0ACBED352}" type="datetimeFigureOut">
              <a:rPr lang="en-US" smtClean="0"/>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2F8B06-6C52-4F7E-8A01-6590079F33C6}" type="slidenum">
              <a:rPr lang="en-US" smtClean="0"/>
              <a:t>‹#›</a:t>
            </a:fld>
            <a:endParaRPr lang="en-US"/>
          </a:p>
        </p:txBody>
      </p:sp>
    </p:spTree>
    <p:extLst>
      <p:ext uri="{BB962C8B-B14F-4D97-AF65-F5344CB8AC3E}">
        <p14:creationId xmlns:p14="http://schemas.microsoft.com/office/powerpoint/2010/main" val="2317341069"/>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409DB7-E73E-437F-ADFB-D4E0ACBED352}" type="datetimeFigureOut">
              <a:rPr lang="en-US" smtClean="0"/>
              <a:t>11/15/2021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2F8B06-6C52-4F7E-8A01-6590079F33C6}" type="slidenum">
              <a:rPr lang="en-US" smtClean="0"/>
              <a:t>‹#›</a:t>
            </a:fld>
            <a:endParaRPr lang="en-US"/>
          </a:p>
        </p:txBody>
      </p:sp>
    </p:spTree>
    <p:extLst>
      <p:ext uri="{BB962C8B-B14F-4D97-AF65-F5344CB8AC3E}">
        <p14:creationId xmlns:p14="http://schemas.microsoft.com/office/powerpoint/2010/main" val="3150973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409DB7-E73E-437F-ADFB-D4E0ACBED352}" type="datetimeFigureOut">
              <a:rPr lang="en-US" smtClean="0"/>
              <a:t>11/15/2021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2F8B06-6C52-4F7E-8A01-6590079F33C6}" type="slidenum">
              <a:rPr lang="en-US" smtClean="0"/>
              <a:t>‹#›</a:t>
            </a:fld>
            <a:endParaRPr lang="en-US"/>
          </a:p>
        </p:txBody>
      </p:sp>
    </p:spTree>
    <p:extLst>
      <p:ext uri="{BB962C8B-B14F-4D97-AF65-F5344CB8AC3E}">
        <p14:creationId xmlns:p14="http://schemas.microsoft.com/office/powerpoint/2010/main" val="324907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E4409DB7-E73E-437F-ADFB-D4E0ACBED352}" type="datetimeFigureOut">
              <a:rPr lang="en-US" smtClean="0"/>
              <a:t>11/15/2021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42F8B06-6C52-4F7E-8A01-6590079F33C6}"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2717584"/>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E4409DB7-E73E-437F-ADFB-D4E0ACBED352}" type="datetimeFigureOut">
              <a:rPr lang="en-US" smtClean="0"/>
              <a:t>11/15/2021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42F8B06-6C52-4F7E-8A01-6590079F33C6}" type="slidenum">
              <a:rPr lang="en-US" smtClean="0"/>
              <a:t>‹#›</a:t>
            </a:fld>
            <a:endParaRPr lang="en-US"/>
          </a:p>
        </p:txBody>
      </p:sp>
    </p:spTree>
    <p:extLst>
      <p:ext uri="{BB962C8B-B14F-4D97-AF65-F5344CB8AC3E}">
        <p14:creationId xmlns:p14="http://schemas.microsoft.com/office/powerpoint/2010/main" val="769532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4409DB7-E73E-437F-ADFB-D4E0ACBED352}" type="datetimeFigureOut">
              <a:rPr lang="en-US" smtClean="0"/>
              <a:t>11/15/2021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42F8B06-6C52-4F7E-8A01-6590079F33C6}"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55999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D_2LkhMJcf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datacamp.com/community/open-courses/kaggle-python-tutorial-on-machine-learn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datacamp.com/community/tutorials/random-forests-classifier-pyth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DCZ3tsQIoG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6273C-AB1F-4FAF-99DA-83CA3B812B57}"/>
              </a:ext>
            </a:extLst>
          </p:cNvPr>
          <p:cNvSpPr>
            <a:spLocks noGrp="1"/>
          </p:cNvSpPr>
          <p:nvPr>
            <p:ph type="ctrTitle"/>
          </p:nvPr>
        </p:nvSpPr>
        <p:spPr>
          <a:xfrm>
            <a:off x="1580257" y="864911"/>
            <a:ext cx="9031484" cy="3467282"/>
          </a:xfrm>
        </p:spPr>
        <p:txBody>
          <a:bodyPr anchor="b">
            <a:normAutofit fontScale="90000"/>
          </a:bodyPr>
          <a:lstStyle/>
          <a:p>
            <a:r>
              <a:rPr lang="en-US" sz="5000" dirty="0"/>
              <a:t>Unit 4: Machine Learning and Modeling Techniques– Decision trees/random forest</a:t>
            </a:r>
            <a:br>
              <a:rPr lang="en-US" sz="5000" dirty="0"/>
            </a:br>
            <a:endParaRPr lang="en-US" sz="5000" dirty="0"/>
          </a:p>
        </p:txBody>
      </p:sp>
      <p:sp>
        <p:nvSpPr>
          <p:cNvPr id="10" name="Freeform: Shape 9">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98EC059-511E-4888-854A-591C09E9D585}"/>
              </a:ext>
            </a:extLst>
          </p:cNvPr>
          <p:cNvSpPr>
            <a:spLocks noGrp="1"/>
          </p:cNvSpPr>
          <p:nvPr>
            <p:ph type="subTitle" idx="1"/>
          </p:nvPr>
        </p:nvSpPr>
        <p:spPr>
          <a:xfrm>
            <a:off x="2073314" y="5493376"/>
            <a:ext cx="8045373" cy="742279"/>
          </a:xfrm>
        </p:spPr>
        <p:txBody>
          <a:bodyPr anchor="ctr">
            <a:normAutofit/>
          </a:bodyPr>
          <a:lstStyle/>
          <a:p>
            <a:r>
              <a:rPr lang="en-US" sz="1800">
                <a:solidFill>
                  <a:srgbClr val="2A1A00"/>
                </a:solidFill>
              </a:rPr>
              <a:t>Cuny</a:t>
            </a:r>
            <a:r>
              <a:rPr lang="en-US" sz="1800" dirty="0">
                <a:solidFill>
                  <a:srgbClr val="2A1A00"/>
                </a:solidFill>
              </a:rPr>
              <a:t> </a:t>
            </a:r>
            <a:r>
              <a:rPr lang="en-US" sz="1800">
                <a:solidFill>
                  <a:srgbClr val="2A1A00"/>
                </a:solidFill>
              </a:rPr>
              <a:t>LaGUardia</a:t>
            </a:r>
            <a:r>
              <a:rPr lang="en-US" sz="1800" dirty="0">
                <a:solidFill>
                  <a:srgbClr val="2A1A00"/>
                </a:solidFill>
              </a:rPr>
              <a:t> community college</a:t>
            </a:r>
          </a:p>
          <a:p>
            <a:endParaRPr lang="en-US" sz="1800" dirty="0">
              <a:solidFill>
                <a:srgbClr val="2A1A00"/>
              </a:solidFill>
            </a:endParaRPr>
          </a:p>
        </p:txBody>
      </p:sp>
    </p:spTree>
    <p:extLst>
      <p:ext uri="{BB962C8B-B14F-4D97-AF65-F5344CB8AC3E}">
        <p14:creationId xmlns:p14="http://schemas.microsoft.com/office/powerpoint/2010/main" val="2222594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7D593-64AC-4C14-95BA-487A5053657A}"/>
              </a:ext>
            </a:extLst>
          </p:cNvPr>
          <p:cNvSpPr>
            <a:spLocks noGrp="1"/>
          </p:cNvSpPr>
          <p:nvPr>
            <p:ph type="title"/>
          </p:nvPr>
        </p:nvSpPr>
        <p:spPr>
          <a:xfrm>
            <a:off x="1251679" y="645107"/>
            <a:ext cx="3384329" cy="1640894"/>
          </a:xfrm>
        </p:spPr>
        <p:txBody>
          <a:bodyPr anchor="t">
            <a:normAutofit/>
          </a:bodyPr>
          <a:lstStyle/>
          <a:p>
            <a:r>
              <a:rPr lang="en-US" sz="4000"/>
              <a:t>Random forest</a:t>
            </a:r>
          </a:p>
        </p:txBody>
      </p:sp>
      <p:sp>
        <p:nvSpPr>
          <p:cNvPr id="3" name="Content Placeholder 2">
            <a:extLst>
              <a:ext uri="{FF2B5EF4-FFF2-40B4-BE49-F238E27FC236}">
                <a16:creationId xmlns:a16="http://schemas.microsoft.com/office/drawing/2014/main" id="{C66374A7-EA11-4FDF-A5F6-F76F42EBA1D6}"/>
              </a:ext>
            </a:extLst>
          </p:cNvPr>
          <p:cNvSpPr>
            <a:spLocks noGrp="1"/>
          </p:cNvSpPr>
          <p:nvPr>
            <p:ph idx="1"/>
          </p:nvPr>
        </p:nvSpPr>
        <p:spPr>
          <a:xfrm>
            <a:off x="1251679" y="2286001"/>
            <a:ext cx="3384330" cy="3940844"/>
          </a:xfrm>
        </p:spPr>
        <p:txBody>
          <a:bodyPr>
            <a:normAutofit/>
          </a:bodyPr>
          <a:lstStyle/>
          <a:p>
            <a:r>
              <a:rPr lang="en-US"/>
              <a:t>“A random forest consists of multiple random decision trees. Two types of randomnesses are built into the trees. First, each tree is built on a random sample from the original data.  Second, at each tree node, a subset of features are randomly selected to generate the best split.”</a:t>
            </a:r>
            <a:endParaRPr lang="en-US" dirty="0"/>
          </a:p>
        </p:txBody>
      </p:sp>
      <p:pic>
        <p:nvPicPr>
          <p:cNvPr id="5" name="Picture 4">
            <a:extLst>
              <a:ext uri="{FF2B5EF4-FFF2-40B4-BE49-F238E27FC236}">
                <a16:creationId xmlns:a16="http://schemas.microsoft.com/office/drawing/2014/main" id="{A69D6BB3-2E93-4EEC-A999-FFCC1549CAE0}"/>
              </a:ext>
            </a:extLst>
          </p:cNvPr>
          <p:cNvPicPr>
            <a:picLocks noChangeAspect="1"/>
          </p:cNvPicPr>
          <p:nvPr/>
        </p:nvPicPr>
        <p:blipFill>
          <a:blip r:embed="rId2"/>
          <a:stretch>
            <a:fillRect/>
          </a:stretch>
        </p:blipFill>
        <p:spPr>
          <a:xfrm>
            <a:off x="4982635" y="1213018"/>
            <a:ext cx="6571084" cy="4764036"/>
          </a:xfrm>
          <a:prstGeom prst="rect">
            <a:avLst/>
          </a:prstGeom>
        </p:spPr>
      </p:pic>
    </p:spTree>
    <p:extLst>
      <p:ext uri="{BB962C8B-B14F-4D97-AF65-F5344CB8AC3E}">
        <p14:creationId xmlns:p14="http://schemas.microsoft.com/office/powerpoint/2010/main" val="2318599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2549C-1ECF-4E6C-8F9A-E03A8A32950A}"/>
              </a:ext>
            </a:extLst>
          </p:cNvPr>
          <p:cNvSpPr>
            <a:spLocks noGrp="1"/>
          </p:cNvSpPr>
          <p:nvPr>
            <p:ph type="title"/>
          </p:nvPr>
        </p:nvSpPr>
        <p:spPr/>
        <p:txBody>
          <a:bodyPr/>
          <a:lstStyle/>
          <a:p>
            <a:r>
              <a:rPr lang="en-US" dirty="0"/>
              <a:t>Random forest example</a:t>
            </a:r>
          </a:p>
        </p:txBody>
      </p:sp>
      <p:pic>
        <p:nvPicPr>
          <p:cNvPr id="4" name="Content Placeholder 3">
            <a:extLst>
              <a:ext uri="{FF2B5EF4-FFF2-40B4-BE49-F238E27FC236}">
                <a16:creationId xmlns:a16="http://schemas.microsoft.com/office/drawing/2014/main" id="{CB21571C-5B9F-46F0-83E9-921AF945AA47}"/>
              </a:ext>
            </a:extLst>
          </p:cNvPr>
          <p:cNvPicPr>
            <a:picLocks noGrp="1" noChangeAspect="1"/>
          </p:cNvPicPr>
          <p:nvPr>
            <p:ph idx="1"/>
          </p:nvPr>
        </p:nvPicPr>
        <p:blipFill>
          <a:blip r:embed="rId2"/>
          <a:stretch>
            <a:fillRect/>
          </a:stretch>
        </p:blipFill>
        <p:spPr>
          <a:xfrm>
            <a:off x="2419815" y="1472390"/>
            <a:ext cx="8065338" cy="4630735"/>
          </a:xfrm>
          <a:prstGeom prst="rect">
            <a:avLst/>
          </a:prstGeom>
        </p:spPr>
      </p:pic>
    </p:spTree>
    <p:extLst>
      <p:ext uri="{BB962C8B-B14F-4D97-AF65-F5344CB8AC3E}">
        <p14:creationId xmlns:p14="http://schemas.microsoft.com/office/powerpoint/2010/main" val="2802033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D6EB-2F83-434F-AA58-A06EFC8D66FB}"/>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1FA99E95-C0A2-4691-BD5E-4EB3626F5E12}"/>
              </a:ext>
            </a:extLst>
          </p:cNvPr>
          <p:cNvSpPr>
            <a:spLocks noGrp="1"/>
          </p:cNvSpPr>
          <p:nvPr>
            <p:ph idx="1"/>
          </p:nvPr>
        </p:nvSpPr>
        <p:spPr/>
        <p:txBody>
          <a:bodyPr/>
          <a:lstStyle/>
          <a:p>
            <a:r>
              <a:rPr lang="en-US" dirty="0">
                <a:hlinkClick r:id="rId2"/>
              </a:rPr>
              <a:t>https://www.youtube.com/watch?v=D_2LkhMJcfY</a:t>
            </a:r>
            <a:endParaRPr lang="en-US" dirty="0"/>
          </a:p>
          <a:p>
            <a:endParaRPr lang="en-US" dirty="0"/>
          </a:p>
          <a:p>
            <a:r>
              <a:rPr lang="en-US" dirty="0"/>
              <a:t>What are the differences between a decision tree and a random forest?</a:t>
            </a:r>
          </a:p>
          <a:p>
            <a:r>
              <a:rPr lang="en-US" dirty="0"/>
              <a:t>Which model do you think performs better? Why? </a:t>
            </a:r>
          </a:p>
        </p:txBody>
      </p:sp>
    </p:spTree>
    <p:extLst>
      <p:ext uri="{BB962C8B-B14F-4D97-AF65-F5344CB8AC3E}">
        <p14:creationId xmlns:p14="http://schemas.microsoft.com/office/powerpoint/2010/main" val="2485131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35577-8254-4E38-9872-452827ECFFEE}"/>
              </a:ext>
            </a:extLst>
          </p:cNvPr>
          <p:cNvSpPr>
            <a:spLocks noGrp="1"/>
          </p:cNvSpPr>
          <p:nvPr>
            <p:ph type="title"/>
          </p:nvPr>
        </p:nvSpPr>
        <p:spPr/>
        <p:txBody>
          <a:bodyPr/>
          <a:lstStyle/>
          <a:p>
            <a:r>
              <a:rPr lang="en-US" dirty="0"/>
              <a:t>Break – 15 mins</a:t>
            </a:r>
          </a:p>
        </p:txBody>
      </p:sp>
    </p:spTree>
    <p:extLst>
      <p:ext uri="{BB962C8B-B14F-4D97-AF65-F5344CB8AC3E}">
        <p14:creationId xmlns:p14="http://schemas.microsoft.com/office/powerpoint/2010/main" val="1743275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965D3-DF65-4AA3-998B-70D853DD143F}"/>
              </a:ext>
            </a:extLst>
          </p:cNvPr>
          <p:cNvSpPr>
            <a:spLocks noGrp="1"/>
          </p:cNvSpPr>
          <p:nvPr>
            <p:ph type="title"/>
          </p:nvPr>
        </p:nvSpPr>
        <p:spPr/>
        <p:txBody>
          <a:bodyPr>
            <a:normAutofit fontScale="90000"/>
          </a:bodyPr>
          <a:lstStyle/>
          <a:p>
            <a:r>
              <a:rPr lang="en-US" dirty="0" err="1"/>
              <a:t>Datacamp</a:t>
            </a:r>
            <a:r>
              <a:rPr lang="en-US" dirty="0"/>
              <a:t> free course on decision trees and random forests</a:t>
            </a:r>
          </a:p>
        </p:txBody>
      </p:sp>
      <p:sp>
        <p:nvSpPr>
          <p:cNvPr id="3" name="Content Placeholder 2">
            <a:extLst>
              <a:ext uri="{FF2B5EF4-FFF2-40B4-BE49-F238E27FC236}">
                <a16:creationId xmlns:a16="http://schemas.microsoft.com/office/drawing/2014/main" id="{FC0501AC-783E-4EFA-AD1A-8C1770C44BA9}"/>
              </a:ext>
            </a:extLst>
          </p:cNvPr>
          <p:cNvSpPr>
            <a:spLocks noGrp="1"/>
          </p:cNvSpPr>
          <p:nvPr>
            <p:ph idx="1"/>
          </p:nvPr>
        </p:nvSpPr>
        <p:spPr/>
        <p:txBody>
          <a:bodyPr/>
          <a:lstStyle/>
          <a:p>
            <a:r>
              <a:rPr lang="en-US" dirty="0">
                <a:hlinkClick r:id="rId2"/>
              </a:rPr>
              <a:t>https://www.datacamp.com/community/open-courses/kaggle-python-tutorial-on-machine-learning</a:t>
            </a:r>
            <a:endParaRPr lang="en-US" dirty="0"/>
          </a:p>
        </p:txBody>
      </p:sp>
    </p:spTree>
    <p:extLst>
      <p:ext uri="{BB962C8B-B14F-4D97-AF65-F5344CB8AC3E}">
        <p14:creationId xmlns:p14="http://schemas.microsoft.com/office/powerpoint/2010/main" val="2262742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23671-7A3F-4AE6-83A7-74D3005EF907}"/>
              </a:ext>
            </a:extLst>
          </p:cNvPr>
          <p:cNvSpPr>
            <a:spLocks noGrp="1"/>
          </p:cNvSpPr>
          <p:nvPr>
            <p:ph type="title"/>
          </p:nvPr>
        </p:nvSpPr>
        <p:spPr/>
        <p:txBody>
          <a:bodyPr/>
          <a:lstStyle/>
          <a:p>
            <a:r>
              <a:rPr lang="en-US" dirty="0" err="1"/>
              <a:t>Datacamp</a:t>
            </a:r>
            <a:r>
              <a:rPr lang="en-US" dirty="0"/>
              <a:t> random forest tutorial in python</a:t>
            </a:r>
          </a:p>
        </p:txBody>
      </p:sp>
      <p:sp>
        <p:nvSpPr>
          <p:cNvPr id="3" name="Content Placeholder 2">
            <a:extLst>
              <a:ext uri="{FF2B5EF4-FFF2-40B4-BE49-F238E27FC236}">
                <a16:creationId xmlns:a16="http://schemas.microsoft.com/office/drawing/2014/main" id="{AE3B036F-2FB3-4707-8344-DF4361FB0D27}"/>
              </a:ext>
            </a:extLst>
          </p:cNvPr>
          <p:cNvSpPr>
            <a:spLocks noGrp="1"/>
          </p:cNvSpPr>
          <p:nvPr>
            <p:ph idx="1"/>
          </p:nvPr>
        </p:nvSpPr>
        <p:spPr/>
        <p:txBody>
          <a:bodyPr/>
          <a:lstStyle/>
          <a:p>
            <a:r>
              <a:rPr lang="en-US" dirty="0"/>
              <a:t>Visit the </a:t>
            </a:r>
            <a:r>
              <a:rPr lang="en-US" dirty="0" err="1"/>
              <a:t>datacamp</a:t>
            </a:r>
            <a:r>
              <a:rPr lang="en-US" dirty="0"/>
              <a:t> article/tutorial on random forests.  Follow along with the article and complete the various sections</a:t>
            </a:r>
          </a:p>
          <a:p>
            <a:r>
              <a:rPr lang="en-US" dirty="0">
                <a:hlinkClick r:id="rId2"/>
              </a:rPr>
              <a:t>https://www.datacamp.com/community/tutorials/random-forests-classifier-python</a:t>
            </a:r>
            <a:endParaRPr lang="en-US" dirty="0"/>
          </a:p>
        </p:txBody>
      </p:sp>
    </p:spTree>
    <p:extLst>
      <p:ext uri="{BB962C8B-B14F-4D97-AF65-F5344CB8AC3E}">
        <p14:creationId xmlns:p14="http://schemas.microsoft.com/office/powerpoint/2010/main" val="729800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81BA1-02B6-43AC-8DDB-E7974E2F2EEF}"/>
              </a:ext>
            </a:extLst>
          </p:cNvPr>
          <p:cNvSpPr>
            <a:spLocks noGrp="1"/>
          </p:cNvSpPr>
          <p:nvPr>
            <p:ph type="title"/>
          </p:nvPr>
        </p:nvSpPr>
        <p:spPr/>
        <p:txBody>
          <a:bodyPr/>
          <a:lstStyle/>
          <a:p>
            <a:r>
              <a:rPr lang="en-US" dirty="0"/>
              <a:t>What are trees?</a:t>
            </a:r>
          </a:p>
        </p:txBody>
      </p:sp>
      <p:sp>
        <p:nvSpPr>
          <p:cNvPr id="3" name="Content Placeholder 2">
            <a:extLst>
              <a:ext uri="{FF2B5EF4-FFF2-40B4-BE49-F238E27FC236}">
                <a16:creationId xmlns:a16="http://schemas.microsoft.com/office/drawing/2014/main" id="{14DA74E6-DBA3-40C0-8E08-CB8CB3894A86}"/>
              </a:ext>
            </a:extLst>
          </p:cNvPr>
          <p:cNvSpPr>
            <a:spLocks noGrp="1"/>
          </p:cNvSpPr>
          <p:nvPr>
            <p:ph idx="1"/>
          </p:nvPr>
        </p:nvSpPr>
        <p:spPr/>
        <p:txBody>
          <a:bodyPr/>
          <a:lstStyle/>
          <a:p>
            <a:r>
              <a:rPr lang="en-US" dirty="0"/>
              <a:t>Imagine you’re playing a game outside and you always invite your best friend to play with you.  Sometimes they decide they want to come and play, other times they don’t.  You decide you want to keep track of when your friend decides to play – maybe there’s a pattern?  Maybe certain conditions impact their decision to come play?  Maybe the weather … or temperature, etc. </a:t>
            </a:r>
          </a:p>
        </p:txBody>
      </p:sp>
    </p:spTree>
    <p:extLst>
      <p:ext uri="{BB962C8B-B14F-4D97-AF65-F5344CB8AC3E}">
        <p14:creationId xmlns:p14="http://schemas.microsoft.com/office/powerpoint/2010/main" val="143747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3123-7B19-4C04-B950-93FD5C5F8262}"/>
              </a:ext>
            </a:extLst>
          </p:cNvPr>
          <p:cNvSpPr>
            <a:spLocks noGrp="1"/>
          </p:cNvSpPr>
          <p:nvPr>
            <p:ph type="title"/>
          </p:nvPr>
        </p:nvSpPr>
        <p:spPr/>
        <p:txBody>
          <a:bodyPr/>
          <a:lstStyle/>
          <a:p>
            <a:r>
              <a:rPr lang="en-US" dirty="0"/>
              <a:t>What are trees?</a:t>
            </a:r>
          </a:p>
        </p:txBody>
      </p:sp>
      <p:sp>
        <p:nvSpPr>
          <p:cNvPr id="3" name="Content Placeholder 2">
            <a:extLst>
              <a:ext uri="{FF2B5EF4-FFF2-40B4-BE49-F238E27FC236}">
                <a16:creationId xmlns:a16="http://schemas.microsoft.com/office/drawing/2014/main" id="{4A963A9A-6FDB-4414-A4B7-7F5AA4C0227B}"/>
              </a:ext>
            </a:extLst>
          </p:cNvPr>
          <p:cNvSpPr>
            <a:spLocks noGrp="1"/>
          </p:cNvSpPr>
          <p:nvPr>
            <p:ph idx="1"/>
          </p:nvPr>
        </p:nvSpPr>
        <p:spPr/>
        <p:txBody>
          <a:bodyPr/>
          <a:lstStyle/>
          <a:p>
            <a:r>
              <a:rPr lang="en-US" dirty="0"/>
              <a:t>For example, you start charting your findings</a:t>
            </a:r>
          </a:p>
        </p:txBody>
      </p:sp>
      <p:pic>
        <p:nvPicPr>
          <p:cNvPr id="4" name="Picture 3">
            <a:extLst>
              <a:ext uri="{FF2B5EF4-FFF2-40B4-BE49-F238E27FC236}">
                <a16:creationId xmlns:a16="http://schemas.microsoft.com/office/drawing/2014/main" id="{D8880BEC-0CA6-4B0C-BFEA-05E3755839FB}"/>
              </a:ext>
            </a:extLst>
          </p:cNvPr>
          <p:cNvPicPr>
            <a:picLocks noChangeAspect="1"/>
          </p:cNvPicPr>
          <p:nvPr/>
        </p:nvPicPr>
        <p:blipFill>
          <a:blip r:embed="rId2"/>
          <a:stretch>
            <a:fillRect/>
          </a:stretch>
        </p:blipFill>
        <p:spPr>
          <a:xfrm>
            <a:off x="2506469" y="3217940"/>
            <a:ext cx="7420168" cy="1956226"/>
          </a:xfrm>
          <a:prstGeom prst="rect">
            <a:avLst/>
          </a:prstGeom>
        </p:spPr>
      </p:pic>
    </p:spTree>
    <p:extLst>
      <p:ext uri="{BB962C8B-B14F-4D97-AF65-F5344CB8AC3E}">
        <p14:creationId xmlns:p14="http://schemas.microsoft.com/office/powerpoint/2010/main" val="990359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3123-7B19-4C04-B950-93FD5C5F8262}"/>
              </a:ext>
            </a:extLst>
          </p:cNvPr>
          <p:cNvSpPr>
            <a:spLocks noGrp="1"/>
          </p:cNvSpPr>
          <p:nvPr>
            <p:ph type="title"/>
          </p:nvPr>
        </p:nvSpPr>
        <p:spPr>
          <a:xfrm>
            <a:off x="1251677" y="645105"/>
            <a:ext cx="4357499" cy="1320855"/>
          </a:xfrm>
        </p:spPr>
        <p:txBody>
          <a:bodyPr>
            <a:normAutofit/>
          </a:bodyPr>
          <a:lstStyle/>
          <a:p>
            <a:r>
              <a:rPr lang="en-US" sz="4400"/>
              <a:t>What are trees?</a:t>
            </a:r>
          </a:p>
        </p:txBody>
      </p:sp>
      <p:sp>
        <p:nvSpPr>
          <p:cNvPr id="3" name="Content Placeholder 2">
            <a:extLst>
              <a:ext uri="{FF2B5EF4-FFF2-40B4-BE49-F238E27FC236}">
                <a16:creationId xmlns:a16="http://schemas.microsoft.com/office/drawing/2014/main" id="{4A963A9A-6FDB-4414-A4B7-7F5AA4C0227B}"/>
              </a:ext>
            </a:extLst>
          </p:cNvPr>
          <p:cNvSpPr>
            <a:spLocks noGrp="1"/>
          </p:cNvSpPr>
          <p:nvPr>
            <p:ph idx="1"/>
          </p:nvPr>
        </p:nvSpPr>
        <p:spPr>
          <a:xfrm>
            <a:off x="1251678" y="2286001"/>
            <a:ext cx="4363595" cy="3593591"/>
          </a:xfrm>
        </p:spPr>
        <p:txBody>
          <a:bodyPr>
            <a:normAutofit/>
          </a:bodyPr>
          <a:lstStyle/>
          <a:p>
            <a:r>
              <a:rPr lang="en-US" dirty="0">
                <a:solidFill>
                  <a:srgbClr val="000000"/>
                </a:solidFill>
              </a:rPr>
              <a:t>You want to use your collected data to help predict whether your friend will come play or not.</a:t>
            </a:r>
          </a:p>
          <a:p>
            <a:r>
              <a:rPr lang="en-US" dirty="0">
                <a:solidFill>
                  <a:srgbClr val="000000"/>
                </a:solidFill>
              </a:rPr>
              <a:t>A decision tree is a useful method, as shown -&gt; </a:t>
            </a:r>
          </a:p>
        </p:txBody>
      </p:sp>
      <p:pic>
        <p:nvPicPr>
          <p:cNvPr id="5" name="Picture 4">
            <a:extLst>
              <a:ext uri="{FF2B5EF4-FFF2-40B4-BE49-F238E27FC236}">
                <a16:creationId xmlns:a16="http://schemas.microsoft.com/office/drawing/2014/main" id="{D1CDDB0F-25CF-492B-9933-67CC87B1E350}"/>
              </a:ext>
            </a:extLst>
          </p:cNvPr>
          <p:cNvPicPr>
            <a:picLocks noChangeAspect="1"/>
          </p:cNvPicPr>
          <p:nvPr/>
        </p:nvPicPr>
        <p:blipFill>
          <a:blip r:embed="rId2"/>
          <a:stretch>
            <a:fillRect/>
          </a:stretch>
        </p:blipFill>
        <p:spPr>
          <a:xfrm>
            <a:off x="5609176" y="1275998"/>
            <a:ext cx="5931220" cy="4656006"/>
          </a:xfrm>
          <a:prstGeom prst="rect">
            <a:avLst/>
          </a:prstGeom>
        </p:spPr>
      </p:pic>
    </p:spTree>
    <p:extLst>
      <p:ext uri="{BB962C8B-B14F-4D97-AF65-F5344CB8AC3E}">
        <p14:creationId xmlns:p14="http://schemas.microsoft.com/office/powerpoint/2010/main" val="4092892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3123-7B19-4C04-B950-93FD5C5F8262}"/>
              </a:ext>
            </a:extLst>
          </p:cNvPr>
          <p:cNvSpPr>
            <a:spLocks noGrp="1"/>
          </p:cNvSpPr>
          <p:nvPr>
            <p:ph type="title"/>
          </p:nvPr>
        </p:nvSpPr>
        <p:spPr>
          <a:xfrm>
            <a:off x="1251677" y="645105"/>
            <a:ext cx="4357499" cy="1320855"/>
          </a:xfrm>
        </p:spPr>
        <p:txBody>
          <a:bodyPr>
            <a:normAutofit/>
          </a:bodyPr>
          <a:lstStyle/>
          <a:p>
            <a:r>
              <a:rPr lang="en-US" sz="4400"/>
              <a:t>What are trees?</a:t>
            </a:r>
          </a:p>
        </p:txBody>
      </p:sp>
      <p:sp>
        <p:nvSpPr>
          <p:cNvPr id="3" name="Content Placeholder 2">
            <a:extLst>
              <a:ext uri="{FF2B5EF4-FFF2-40B4-BE49-F238E27FC236}">
                <a16:creationId xmlns:a16="http://schemas.microsoft.com/office/drawing/2014/main" id="{4A963A9A-6FDB-4414-A4B7-7F5AA4C0227B}"/>
              </a:ext>
            </a:extLst>
          </p:cNvPr>
          <p:cNvSpPr>
            <a:spLocks noGrp="1"/>
          </p:cNvSpPr>
          <p:nvPr>
            <p:ph idx="1"/>
          </p:nvPr>
        </p:nvSpPr>
        <p:spPr>
          <a:xfrm>
            <a:off x="1251678" y="2286001"/>
            <a:ext cx="4363595" cy="3593591"/>
          </a:xfrm>
        </p:spPr>
        <p:txBody>
          <a:bodyPr>
            <a:normAutofit/>
          </a:bodyPr>
          <a:lstStyle/>
          <a:p>
            <a:r>
              <a:rPr lang="en-US" dirty="0">
                <a:solidFill>
                  <a:srgbClr val="000000"/>
                </a:solidFill>
              </a:rPr>
              <a:t>A simple Tree structure</a:t>
            </a:r>
          </a:p>
          <a:p>
            <a:pPr lvl="1"/>
            <a:r>
              <a:rPr lang="en-US" dirty="0">
                <a:solidFill>
                  <a:srgbClr val="000000"/>
                </a:solidFill>
              </a:rPr>
              <a:t>Decision Node</a:t>
            </a:r>
          </a:p>
          <a:p>
            <a:pPr lvl="1"/>
            <a:r>
              <a:rPr lang="en-US" dirty="0">
                <a:solidFill>
                  <a:srgbClr val="000000"/>
                </a:solidFill>
              </a:rPr>
              <a:t>Leaf Node</a:t>
            </a:r>
          </a:p>
        </p:txBody>
      </p:sp>
      <p:pic>
        <p:nvPicPr>
          <p:cNvPr id="1026" name="Picture 2" descr="https://res.cloudinary.com/dyd911kmh/image/upload/f_auto,q_auto:best/v1545934190/1_r5ikdb.png">
            <a:extLst>
              <a:ext uri="{FF2B5EF4-FFF2-40B4-BE49-F238E27FC236}">
                <a16:creationId xmlns:a16="http://schemas.microsoft.com/office/drawing/2014/main" id="{508E9965-03ED-4B52-947F-82C25A0DE9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7297" y="1895735"/>
            <a:ext cx="515302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309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3123-7B19-4C04-B950-93FD5C5F8262}"/>
              </a:ext>
            </a:extLst>
          </p:cNvPr>
          <p:cNvSpPr>
            <a:spLocks noGrp="1"/>
          </p:cNvSpPr>
          <p:nvPr>
            <p:ph type="title"/>
          </p:nvPr>
        </p:nvSpPr>
        <p:spPr>
          <a:xfrm>
            <a:off x="1251677" y="645105"/>
            <a:ext cx="5583232" cy="1320855"/>
          </a:xfrm>
        </p:spPr>
        <p:txBody>
          <a:bodyPr>
            <a:normAutofit/>
          </a:bodyPr>
          <a:lstStyle/>
          <a:p>
            <a:r>
              <a:rPr lang="en-US" sz="4400" dirty="0"/>
              <a:t>What are trees?</a:t>
            </a:r>
          </a:p>
        </p:txBody>
      </p:sp>
      <p:sp>
        <p:nvSpPr>
          <p:cNvPr id="3" name="Content Placeholder 2">
            <a:extLst>
              <a:ext uri="{FF2B5EF4-FFF2-40B4-BE49-F238E27FC236}">
                <a16:creationId xmlns:a16="http://schemas.microsoft.com/office/drawing/2014/main" id="{4A963A9A-6FDB-4414-A4B7-7F5AA4C0227B}"/>
              </a:ext>
            </a:extLst>
          </p:cNvPr>
          <p:cNvSpPr>
            <a:spLocks noGrp="1"/>
          </p:cNvSpPr>
          <p:nvPr>
            <p:ph idx="1"/>
          </p:nvPr>
        </p:nvSpPr>
        <p:spPr>
          <a:xfrm>
            <a:off x="923636" y="2216727"/>
            <a:ext cx="5264728" cy="4451928"/>
          </a:xfrm>
        </p:spPr>
        <p:txBody>
          <a:bodyPr>
            <a:normAutofit/>
          </a:bodyPr>
          <a:lstStyle/>
          <a:p>
            <a:r>
              <a:rPr lang="en-US" dirty="0">
                <a:solidFill>
                  <a:srgbClr val="000000"/>
                </a:solidFill>
              </a:rPr>
              <a:t>A decision tree consists of various parts, such as:</a:t>
            </a:r>
          </a:p>
          <a:p>
            <a:pPr lvl="1"/>
            <a:r>
              <a:rPr lang="en-US" dirty="0">
                <a:solidFill>
                  <a:srgbClr val="000000"/>
                </a:solidFill>
              </a:rPr>
              <a:t>Nodes:</a:t>
            </a:r>
          </a:p>
          <a:p>
            <a:pPr lvl="2"/>
            <a:r>
              <a:rPr lang="en-US" dirty="0">
                <a:solidFill>
                  <a:srgbClr val="000000"/>
                </a:solidFill>
              </a:rPr>
              <a:t>Split for the value of a certain attribute</a:t>
            </a:r>
          </a:p>
          <a:p>
            <a:pPr lvl="1"/>
            <a:r>
              <a:rPr lang="en-US" dirty="0">
                <a:solidFill>
                  <a:srgbClr val="000000"/>
                </a:solidFill>
              </a:rPr>
              <a:t>Edges</a:t>
            </a:r>
          </a:p>
          <a:p>
            <a:pPr lvl="2"/>
            <a:r>
              <a:rPr lang="en-US" dirty="0">
                <a:solidFill>
                  <a:srgbClr val="000000"/>
                </a:solidFill>
              </a:rPr>
              <a:t>Outcome of a split to next node </a:t>
            </a:r>
          </a:p>
          <a:p>
            <a:pPr lvl="1"/>
            <a:r>
              <a:rPr lang="en-US" dirty="0">
                <a:solidFill>
                  <a:srgbClr val="000000"/>
                </a:solidFill>
              </a:rPr>
              <a:t>Root</a:t>
            </a:r>
          </a:p>
          <a:p>
            <a:pPr lvl="2"/>
            <a:r>
              <a:rPr lang="en-US" dirty="0">
                <a:solidFill>
                  <a:srgbClr val="000000"/>
                </a:solidFill>
              </a:rPr>
              <a:t>The node that performs the first split</a:t>
            </a:r>
          </a:p>
          <a:p>
            <a:pPr lvl="1"/>
            <a:r>
              <a:rPr lang="en-US" dirty="0">
                <a:solidFill>
                  <a:srgbClr val="000000"/>
                </a:solidFill>
              </a:rPr>
              <a:t>Leaves </a:t>
            </a:r>
          </a:p>
          <a:p>
            <a:pPr lvl="2"/>
            <a:r>
              <a:rPr lang="en-US" dirty="0">
                <a:solidFill>
                  <a:srgbClr val="000000"/>
                </a:solidFill>
              </a:rPr>
              <a:t>Terminal nodes that predict the outcome</a:t>
            </a:r>
          </a:p>
        </p:txBody>
      </p:sp>
      <p:pic>
        <p:nvPicPr>
          <p:cNvPr id="5" name="Picture 4">
            <a:extLst>
              <a:ext uri="{FF2B5EF4-FFF2-40B4-BE49-F238E27FC236}">
                <a16:creationId xmlns:a16="http://schemas.microsoft.com/office/drawing/2014/main" id="{D1CDDB0F-25CF-492B-9933-67CC87B1E350}"/>
              </a:ext>
            </a:extLst>
          </p:cNvPr>
          <p:cNvPicPr>
            <a:picLocks noChangeAspect="1"/>
          </p:cNvPicPr>
          <p:nvPr/>
        </p:nvPicPr>
        <p:blipFill>
          <a:blip r:embed="rId2"/>
          <a:stretch>
            <a:fillRect/>
          </a:stretch>
        </p:blipFill>
        <p:spPr>
          <a:xfrm>
            <a:off x="6096000" y="1549350"/>
            <a:ext cx="5368206" cy="4214040"/>
          </a:xfrm>
          <a:prstGeom prst="rect">
            <a:avLst/>
          </a:prstGeom>
        </p:spPr>
      </p:pic>
    </p:spTree>
    <p:extLst>
      <p:ext uri="{BB962C8B-B14F-4D97-AF65-F5344CB8AC3E}">
        <p14:creationId xmlns:p14="http://schemas.microsoft.com/office/powerpoint/2010/main" val="4167400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7F31C52B-DEF9-4845-9A79-72C9330F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Freeform 10">
            <a:extLst>
              <a:ext uri="{FF2B5EF4-FFF2-40B4-BE49-F238E27FC236}">
                <a16:creationId xmlns:a16="http://schemas.microsoft.com/office/drawing/2014/main" id="{63DACD0E-B2B1-49C4-B085-D93AC5F6E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2" name="Title 1">
            <a:extLst>
              <a:ext uri="{FF2B5EF4-FFF2-40B4-BE49-F238E27FC236}">
                <a16:creationId xmlns:a16="http://schemas.microsoft.com/office/drawing/2014/main" id="{AF883DA2-31B8-4DC6-B8FE-D43DABA5637D}"/>
              </a:ext>
            </a:extLst>
          </p:cNvPr>
          <p:cNvSpPr>
            <a:spLocks noGrp="1"/>
          </p:cNvSpPr>
          <p:nvPr>
            <p:ph type="title"/>
          </p:nvPr>
        </p:nvSpPr>
        <p:spPr>
          <a:xfrm>
            <a:off x="754144" y="484631"/>
            <a:ext cx="6340519" cy="1638469"/>
          </a:xfrm>
        </p:spPr>
        <p:txBody>
          <a:bodyPr>
            <a:normAutofit/>
          </a:bodyPr>
          <a:lstStyle/>
          <a:p>
            <a:r>
              <a:rPr lang="en-US" dirty="0"/>
              <a:t>Decision trees and random forest</a:t>
            </a:r>
          </a:p>
        </p:txBody>
      </p:sp>
      <p:sp>
        <p:nvSpPr>
          <p:cNvPr id="13" name="Rectangle 12">
            <a:extLst>
              <a:ext uri="{FF2B5EF4-FFF2-40B4-BE49-F238E27FC236}">
                <a16:creationId xmlns:a16="http://schemas.microsoft.com/office/drawing/2014/main" id="{F2F5074D-2B0A-40BB-B69E-C08F65EC3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58EB9E48-264A-4785-B412-0A89BB7483D4}"/>
              </a:ext>
            </a:extLst>
          </p:cNvPr>
          <p:cNvSpPr>
            <a:spLocks noGrp="1"/>
          </p:cNvSpPr>
          <p:nvPr>
            <p:ph idx="1"/>
          </p:nvPr>
        </p:nvSpPr>
        <p:spPr>
          <a:xfrm>
            <a:off x="765051" y="2443140"/>
            <a:ext cx="6476258" cy="3930227"/>
          </a:xfrm>
        </p:spPr>
        <p:txBody>
          <a:bodyPr>
            <a:normAutofit/>
          </a:bodyPr>
          <a:lstStyle/>
          <a:p>
            <a:pPr marL="0" indent="0">
              <a:buNone/>
            </a:pPr>
            <a:r>
              <a:rPr lang="en-US" dirty="0">
                <a:solidFill>
                  <a:srgbClr val="000000"/>
                </a:solidFill>
              </a:rPr>
              <a:t>“Decision trees are a type of model used for both classification and regression. Trees answer sequential questions which send us down a certain route of the tree given the answer.  The model behaves with “if this than that” conditions ultimately yielding a specific result.” </a:t>
            </a:r>
            <a:r>
              <a:rPr lang="en-US" sz="1000" dirty="0">
                <a:solidFill>
                  <a:srgbClr val="000000"/>
                </a:solidFill>
              </a:rPr>
              <a:t>-</a:t>
            </a:r>
            <a:r>
              <a:rPr lang="en-US" sz="1000" dirty="0" err="1">
                <a:solidFill>
                  <a:srgbClr val="000000"/>
                </a:solidFill>
              </a:rPr>
              <a:t>towardsdatascience</a:t>
            </a:r>
            <a:endParaRPr lang="en-US" dirty="0">
              <a:solidFill>
                <a:srgbClr val="000000"/>
              </a:solidFill>
            </a:endParaRPr>
          </a:p>
        </p:txBody>
      </p:sp>
      <p:pic>
        <p:nvPicPr>
          <p:cNvPr id="4" name="Picture 3">
            <a:extLst>
              <a:ext uri="{FF2B5EF4-FFF2-40B4-BE49-F238E27FC236}">
                <a16:creationId xmlns:a16="http://schemas.microsoft.com/office/drawing/2014/main" id="{4479BE62-1E86-465E-809F-AB7758E57ADB}"/>
              </a:ext>
            </a:extLst>
          </p:cNvPr>
          <p:cNvPicPr>
            <a:picLocks noChangeAspect="1"/>
          </p:cNvPicPr>
          <p:nvPr/>
        </p:nvPicPr>
        <p:blipFill>
          <a:blip r:embed="rId2"/>
          <a:stretch>
            <a:fillRect/>
          </a:stretch>
        </p:blipFill>
        <p:spPr>
          <a:xfrm>
            <a:off x="8050787" y="1916090"/>
            <a:ext cx="3656581" cy="3025820"/>
          </a:xfrm>
          <a:prstGeom prst="rect">
            <a:avLst/>
          </a:prstGeom>
        </p:spPr>
      </p:pic>
    </p:spTree>
    <p:extLst>
      <p:ext uri="{BB962C8B-B14F-4D97-AF65-F5344CB8AC3E}">
        <p14:creationId xmlns:p14="http://schemas.microsoft.com/office/powerpoint/2010/main" val="9647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BE927-F0D6-464D-B298-7483A65FB499}"/>
              </a:ext>
            </a:extLst>
          </p:cNvPr>
          <p:cNvSpPr>
            <a:spLocks noGrp="1"/>
          </p:cNvSpPr>
          <p:nvPr>
            <p:ph type="title"/>
          </p:nvPr>
        </p:nvSpPr>
        <p:spPr/>
        <p:txBody>
          <a:bodyPr/>
          <a:lstStyle/>
          <a:p>
            <a:r>
              <a:rPr lang="en-US" dirty="0"/>
              <a:t>Make a decision tree</a:t>
            </a:r>
          </a:p>
        </p:txBody>
      </p:sp>
      <p:sp>
        <p:nvSpPr>
          <p:cNvPr id="3" name="Content Placeholder 2">
            <a:extLst>
              <a:ext uri="{FF2B5EF4-FFF2-40B4-BE49-F238E27FC236}">
                <a16:creationId xmlns:a16="http://schemas.microsoft.com/office/drawing/2014/main" id="{5621E89D-1843-461D-8B42-8C9B35DE0E6B}"/>
              </a:ext>
            </a:extLst>
          </p:cNvPr>
          <p:cNvSpPr>
            <a:spLocks noGrp="1"/>
          </p:cNvSpPr>
          <p:nvPr>
            <p:ph idx="1"/>
          </p:nvPr>
        </p:nvSpPr>
        <p:spPr>
          <a:xfrm>
            <a:off x="1251678" y="1458942"/>
            <a:ext cx="10178322" cy="3593591"/>
          </a:xfrm>
        </p:spPr>
        <p:txBody>
          <a:bodyPr/>
          <a:lstStyle/>
          <a:p>
            <a:r>
              <a:rPr lang="en-US" dirty="0"/>
              <a:t>Spend 10-15 mins making a decision tree on paper.  Understanding the basics behind how the machine learning model will help you to understand what exactly the model is doing.</a:t>
            </a:r>
          </a:p>
        </p:txBody>
      </p:sp>
      <p:pic>
        <p:nvPicPr>
          <p:cNvPr id="4" name="Picture 3">
            <a:extLst>
              <a:ext uri="{FF2B5EF4-FFF2-40B4-BE49-F238E27FC236}">
                <a16:creationId xmlns:a16="http://schemas.microsoft.com/office/drawing/2014/main" id="{E9B78D5F-419B-4B21-831E-EB087D235036}"/>
              </a:ext>
            </a:extLst>
          </p:cNvPr>
          <p:cNvPicPr>
            <a:picLocks noChangeAspect="1"/>
          </p:cNvPicPr>
          <p:nvPr/>
        </p:nvPicPr>
        <p:blipFill>
          <a:blip r:embed="rId2"/>
          <a:stretch>
            <a:fillRect/>
          </a:stretch>
        </p:blipFill>
        <p:spPr>
          <a:xfrm>
            <a:off x="988871" y="3140645"/>
            <a:ext cx="3048001" cy="2833535"/>
          </a:xfrm>
          <a:prstGeom prst="rect">
            <a:avLst/>
          </a:prstGeom>
        </p:spPr>
      </p:pic>
      <p:pic>
        <p:nvPicPr>
          <p:cNvPr id="5" name="Picture 4">
            <a:extLst>
              <a:ext uri="{FF2B5EF4-FFF2-40B4-BE49-F238E27FC236}">
                <a16:creationId xmlns:a16="http://schemas.microsoft.com/office/drawing/2014/main" id="{207F62CB-A1E4-4B55-BC41-5C9658A6BA88}"/>
              </a:ext>
            </a:extLst>
          </p:cNvPr>
          <p:cNvPicPr>
            <a:picLocks noChangeAspect="1"/>
          </p:cNvPicPr>
          <p:nvPr/>
        </p:nvPicPr>
        <p:blipFill>
          <a:blip r:embed="rId3"/>
          <a:stretch>
            <a:fillRect/>
          </a:stretch>
        </p:blipFill>
        <p:spPr>
          <a:xfrm>
            <a:off x="4460419" y="2768759"/>
            <a:ext cx="3423413" cy="2115859"/>
          </a:xfrm>
          <a:prstGeom prst="rect">
            <a:avLst/>
          </a:prstGeom>
        </p:spPr>
      </p:pic>
      <p:pic>
        <p:nvPicPr>
          <p:cNvPr id="6" name="Picture 5">
            <a:extLst>
              <a:ext uri="{FF2B5EF4-FFF2-40B4-BE49-F238E27FC236}">
                <a16:creationId xmlns:a16="http://schemas.microsoft.com/office/drawing/2014/main" id="{ED3000F4-C762-47E5-93A1-4F03FFB7CFA5}"/>
              </a:ext>
            </a:extLst>
          </p:cNvPr>
          <p:cNvPicPr>
            <a:picLocks noChangeAspect="1"/>
          </p:cNvPicPr>
          <p:nvPr/>
        </p:nvPicPr>
        <p:blipFill>
          <a:blip r:embed="rId4"/>
          <a:stretch>
            <a:fillRect/>
          </a:stretch>
        </p:blipFill>
        <p:spPr>
          <a:xfrm>
            <a:off x="8459210" y="3935991"/>
            <a:ext cx="2743919" cy="2094985"/>
          </a:xfrm>
          <a:prstGeom prst="rect">
            <a:avLst/>
          </a:prstGeom>
        </p:spPr>
      </p:pic>
    </p:spTree>
    <p:extLst>
      <p:ext uri="{BB962C8B-B14F-4D97-AF65-F5344CB8AC3E}">
        <p14:creationId xmlns:p14="http://schemas.microsoft.com/office/powerpoint/2010/main" val="1644473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8A963-DCCF-49F9-915B-BE079BD48E41}"/>
              </a:ext>
            </a:extLst>
          </p:cNvPr>
          <p:cNvSpPr>
            <a:spLocks noGrp="1"/>
          </p:cNvSpPr>
          <p:nvPr>
            <p:ph type="title"/>
          </p:nvPr>
        </p:nvSpPr>
        <p:spPr/>
        <p:txBody>
          <a:bodyPr/>
          <a:lstStyle/>
          <a:p>
            <a:r>
              <a:rPr lang="en-US" dirty="0"/>
              <a:t>Decision trees </a:t>
            </a:r>
          </a:p>
        </p:txBody>
      </p:sp>
      <p:sp>
        <p:nvSpPr>
          <p:cNvPr id="3" name="Content Placeholder 2">
            <a:extLst>
              <a:ext uri="{FF2B5EF4-FFF2-40B4-BE49-F238E27FC236}">
                <a16:creationId xmlns:a16="http://schemas.microsoft.com/office/drawing/2014/main" id="{35BB2EDA-6FDB-4271-B7AE-2899E3B1373B}"/>
              </a:ext>
            </a:extLst>
          </p:cNvPr>
          <p:cNvSpPr>
            <a:spLocks noGrp="1"/>
          </p:cNvSpPr>
          <p:nvPr>
            <p:ph idx="1"/>
          </p:nvPr>
        </p:nvSpPr>
        <p:spPr/>
        <p:txBody>
          <a:bodyPr/>
          <a:lstStyle/>
          <a:p>
            <a:r>
              <a:rPr lang="en-US" dirty="0">
                <a:hlinkClick r:id="rId2"/>
              </a:rPr>
              <a:t>https://www.youtube.com/watch?v=DCZ3tsQIoGU</a:t>
            </a:r>
            <a:r>
              <a:rPr lang="en-US" dirty="0"/>
              <a:t> </a:t>
            </a:r>
          </a:p>
          <a:p>
            <a:r>
              <a:rPr lang="en-US" dirty="0"/>
              <a:t>Pay close attention to 6:30 and onwards </a:t>
            </a:r>
          </a:p>
        </p:txBody>
      </p:sp>
    </p:spTree>
    <p:extLst>
      <p:ext uri="{BB962C8B-B14F-4D97-AF65-F5344CB8AC3E}">
        <p14:creationId xmlns:p14="http://schemas.microsoft.com/office/powerpoint/2010/main" val="101172177"/>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otalTime>5</TotalTime>
  <Words>481</Words>
  <Application>Microsoft Office PowerPoint</Application>
  <PresentationFormat>Widescreen</PresentationFormat>
  <Paragraphs>44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Impact</vt:lpstr>
      <vt:lpstr>Badge</vt:lpstr>
      <vt:lpstr>Unit 4: Machine Learning and Modeling Techniques– Decision trees/random forest </vt:lpstr>
      <vt:lpstr>What are trees?</vt:lpstr>
      <vt:lpstr>What are trees?</vt:lpstr>
      <vt:lpstr>What are trees?</vt:lpstr>
      <vt:lpstr>What are trees?</vt:lpstr>
      <vt:lpstr>What are trees?</vt:lpstr>
      <vt:lpstr>Decision trees and random forest</vt:lpstr>
      <vt:lpstr>Make a decision tree</vt:lpstr>
      <vt:lpstr>Decision trees </vt:lpstr>
      <vt:lpstr>Random forest</vt:lpstr>
      <vt:lpstr>Random forest example</vt:lpstr>
      <vt:lpstr>Random forest</vt:lpstr>
      <vt:lpstr>Break – 15 mins</vt:lpstr>
      <vt:lpstr>Datacamp free course on decision trees and random forests</vt:lpstr>
      <vt:lpstr>Datacamp random forest tutorial in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Machine Learning and Modeling Techniques– Decision trees/random forest </dc:title>
  <dc:creator>nicholas schettini</dc:creator>
  <cp:lastModifiedBy>Kumar, Niteen</cp:lastModifiedBy>
  <cp:revision>7</cp:revision>
  <dcterms:created xsi:type="dcterms:W3CDTF">2019-07-16T02:34:59Z</dcterms:created>
  <dcterms:modified xsi:type="dcterms:W3CDTF">2021-11-15T17:31:12Z</dcterms:modified>
</cp:coreProperties>
</file>