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57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BA197F-8E73-4DA2-84F0-77BC8305C8CB}" v="102" dt="2024-11-29T00:48:50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79" d="100"/>
          <a:sy n="79" d="100"/>
        </p:scale>
        <p:origin x="36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Carlo Burga" userId="ad8c35be-c1cb-40f5-848f-0f856e13a741" providerId="ADAL" clId="{DEBA197F-8E73-4DA2-84F0-77BC8305C8CB}"/>
    <pc:docChg chg="undo custSel addSld modSld">
      <pc:chgData name="Jose Carlo Burga" userId="ad8c35be-c1cb-40f5-848f-0f856e13a741" providerId="ADAL" clId="{DEBA197F-8E73-4DA2-84F0-77BC8305C8CB}" dt="2024-11-29T01:11:53.006" v="272" actId="6549"/>
      <pc:docMkLst>
        <pc:docMk/>
      </pc:docMkLst>
      <pc:sldChg chg="modSp mod">
        <pc:chgData name="Jose Carlo Burga" userId="ad8c35be-c1cb-40f5-848f-0f856e13a741" providerId="ADAL" clId="{DEBA197F-8E73-4DA2-84F0-77BC8305C8CB}" dt="2024-11-29T00:43:44.098" v="97"/>
        <pc:sldMkLst>
          <pc:docMk/>
          <pc:sldMk cId="3295935504" sldId="256"/>
        </pc:sldMkLst>
        <pc:spChg chg="mod">
          <ac:chgData name="Jose Carlo Burga" userId="ad8c35be-c1cb-40f5-848f-0f856e13a741" providerId="ADAL" clId="{DEBA197F-8E73-4DA2-84F0-77BC8305C8CB}" dt="2024-11-29T00:43:44.098" v="97"/>
          <ac:spMkLst>
            <pc:docMk/>
            <pc:sldMk cId="3295935504" sldId="256"/>
            <ac:spMk id="2" creationId="{90D3EE87-3EB5-7B60-81D5-11C6201CDA5D}"/>
          </ac:spMkLst>
        </pc:spChg>
      </pc:sldChg>
      <pc:sldChg chg="addSp delSp modSp mod">
        <pc:chgData name="Jose Carlo Burga" userId="ad8c35be-c1cb-40f5-848f-0f856e13a741" providerId="ADAL" clId="{DEBA197F-8E73-4DA2-84F0-77BC8305C8CB}" dt="2024-11-29T00:49:11.896" v="234" actId="1076"/>
        <pc:sldMkLst>
          <pc:docMk/>
          <pc:sldMk cId="4049074307" sldId="260"/>
        </pc:sldMkLst>
        <pc:spChg chg="mod">
          <ac:chgData name="Jose Carlo Burga" userId="ad8c35be-c1cb-40f5-848f-0f856e13a741" providerId="ADAL" clId="{DEBA197F-8E73-4DA2-84F0-77BC8305C8CB}" dt="2024-11-29T00:48:22.154" v="205" actId="20577"/>
          <ac:spMkLst>
            <pc:docMk/>
            <pc:sldMk cId="4049074307" sldId="260"/>
            <ac:spMk id="2" creationId="{C15203D2-81B8-3F9F-9C25-5790B76C3B12}"/>
          </ac:spMkLst>
        </pc:spChg>
        <pc:spChg chg="add mod">
          <ac:chgData name="Jose Carlo Burga" userId="ad8c35be-c1cb-40f5-848f-0f856e13a741" providerId="ADAL" clId="{DEBA197F-8E73-4DA2-84F0-77BC8305C8CB}" dt="2024-11-29T00:49:11.896" v="234" actId="1076"/>
          <ac:spMkLst>
            <pc:docMk/>
            <pc:sldMk cId="4049074307" sldId="260"/>
            <ac:spMk id="7" creationId="{1185E976-8B62-3AEA-6D9D-62D2E0215B39}"/>
          </ac:spMkLst>
        </pc:spChg>
        <pc:spChg chg="del">
          <ac:chgData name="Jose Carlo Burga" userId="ad8c35be-c1cb-40f5-848f-0f856e13a741" providerId="ADAL" clId="{DEBA197F-8E73-4DA2-84F0-77BC8305C8CB}" dt="2024-11-29T00:46:30.967" v="101" actId="26606"/>
          <ac:spMkLst>
            <pc:docMk/>
            <pc:sldMk cId="4049074307" sldId="260"/>
            <ac:spMk id="2084" creationId="{5BE2A49E-0BD9-321C-F602-AFA2FCF9B27B}"/>
          </ac:spMkLst>
        </pc:spChg>
        <pc:spChg chg="del">
          <ac:chgData name="Jose Carlo Burga" userId="ad8c35be-c1cb-40f5-848f-0f856e13a741" providerId="ADAL" clId="{DEBA197F-8E73-4DA2-84F0-77BC8305C8CB}" dt="2024-11-29T00:46:30.967" v="101" actId="26606"/>
          <ac:spMkLst>
            <pc:docMk/>
            <pc:sldMk cId="4049074307" sldId="260"/>
            <ac:spMk id="2086" creationId="{2D0267C2-9A87-5888-0384-969AD9365463}"/>
          </ac:spMkLst>
        </pc:spChg>
        <pc:spChg chg="del">
          <ac:chgData name="Jose Carlo Burga" userId="ad8c35be-c1cb-40f5-848f-0f856e13a741" providerId="ADAL" clId="{DEBA197F-8E73-4DA2-84F0-77BC8305C8CB}" dt="2024-11-29T00:46:30.967" v="101" actId="26606"/>
          <ac:spMkLst>
            <pc:docMk/>
            <pc:sldMk cId="4049074307" sldId="260"/>
            <ac:spMk id="2088" creationId="{E4AEFA6A-E623-CF1A-3DDF-C38D3A7E2CE2}"/>
          </ac:spMkLst>
        </pc:spChg>
        <pc:spChg chg="add">
          <ac:chgData name="Jose Carlo Burga" userId="ad8c35be-c1cb-40f5-848f-0f856e13a741" providerId="ADAL" clId="{DEBA197F-8E73-4DA2-84F0-77BC8305C8CB}" dt="2024-11-29T00:46:30.967" v="101" actId="26606"/>
          <ac:spMkLst>
            <pc:docMk/>
            <pc:sldMk cId="4049074307" sldId="260"/>
            <ac:spMk id="2093" creationId="{5BE2A49E-0BD9-321C-F602-AFA2FCF9B27B}"/>
          </ac:spMkLst>
        </pc:spChg>
        <pc:spChg chg="add">
          <ac:chgData name="Jose Carlo Burga" userId="ad8c35be-c1cb-40f5-848f-0f856e13a741" providerId="ADAL" clId="{DEBA197F-8E73-4DA2-84F0-77BC8305C8CB}" dt="2024-11-29T00:46:30.967" v="101" actId="26606"/>
          <ac:spMkLst>
            <pc:docMk/>
            <pc:sldMk cId="4049074307" sldId="260"/>
            <ac:spMk id="2095" creationId="{2D0267C2-9A87-5888-0384-969AD9365463}"/>
          </ac:spMkLst>
        </pc:spChg>
        <pc:spChg chg="add">
          <ac:chgData name="Jose Carlo Burga" userId="ad8c35be-c1cb-40f5-848f-0f856e13a741" providerId="ADAL" clId="{DEBA197F-8E73-4DA2-84F0-77BC8305C8CB}" dt="2024-11-29T00:46:30.967" v="101" actId="26606"/>
          <ac:spMkLst>
            <pc:docMk/>
            <pc:sldMk cId="4049074307" sldId="260"/>
            <ac:spMk id="2097" creationId="{E4AEFA6A-E623-CF1A-3DDF-C38D3A7E2CE2}"/>
          </ac:spMkLst>
        </pc:spChg>
        <pc:picChg chg="del">
          <ac:chgData name="Jose Carlo Burga" userId="ad8c35be-c1cb-40f5-848f-0f856e13a741" providerId="ADAL" clId="{DEBA197F-8E73-4DA2-84F0-77BC8305C8CB}" dt="2024-11-29T00:45:41.702" v="99" actId="478"/>
          <ac:picMkLst>
            <pc:docMk/>
            <pc:sldMk cId="4049074307" sldId="260"/>
            <ac:picMk id="4" creationId="{66475A03-8346-782E-AA90-131E9735D66A}"/>
          </ac:picMkLst>
        </pc:picChg>
        <pc:picChg chg="add mod">
          <ac:chgData name="Jose Carlo Burga" userId="ad8c35be-c1cb-40f5-848f-0f856e13a741" providerId="ADAL" clId="{DEBA197F-8E73-4DA2-84F0-77BC8305C8CB}" dt="2024-11-29T00:46:30.967" v="101" actId="26606"/>
          <ac:picMkLst>
            <pc:docMk/>
            <pc:sldMk cId="4049074307" sldId="260"/>
            <ac:picMk id="6" creationId="{3F4319B5-DA8B-F825-834F-C012172F2613}"/>
          </ac:picMkLst>
        </pc:picChg>
      </pc:sldChg>
      <pc:sldChg chg="modSp mod">
        <pc:chgData name="Jose Carlo Burga" userId="ad8c35be-c1cb-40f5-848f-0f856e13a741" providerId="ADAL" clId="{DEBA197F-8E73-4DA2-84F0-77BC8305C8CB}" dt="2024-11-29T01:11:53.006" v="272" actId="6549"/>
        <pc:sldMkLst>
          <pc:docMk/>
          <pc:sldMk cId="1275083290" sldId="262"/>
        </pc:sldMkLst>
        <pc:spChg chg="mod">
          <ac:chgData name="Jose Carlo Burga" userId="ad8c35be-c1cb-40f5-848f-0f856e13a741" providerId="ADAL" clId="{DEBA197F-8E73-4DA2-84F0-77BC8305C8CB}" dt="2024-11-29T01:11:53.006" v="272" actId="6549"/>
          <ac:spMkLst>
            <pc:docMk/>
            <pc:sldMk cId="1275083290" sldId="262"/>
            <ac:spMk id="3" creationId="{175933DF-A0E1-FAB0-A468-B2F3C5640226}"/>
          </ac:spMkLst>
        </pc:spChg>
      </pc:sldChg>
      <pc:sldChg chg="add">
        <pc:chgData name="Jose Carlo Burga" userId="ad8c35be-c1cb-40f5-848f-0f856e13a741" providerId="ADAL" clId="{DEBA197F-8E73-4DA2-84F0-77BC8305C8CB}" dt="2024-11-29T00:45:37.824" v="98" actId="2890"/>
        <pc:sldMkLst>
          <pc:docMk/>
          <pc:sldMk cId="2222338653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75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1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6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8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79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4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6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1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cburga/predictive_analytics/tree/main/Predictive%20Analytics%20Project%202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nk and blue acrylic paint">
            <a:extLst>
              <a:ext uri="{FF2B5EF4-FFF2-40B4-BE49-F238E27FC236}">
                <a16:creationId xmlns:a16="http://schemas.microsoft.com/office/drawing/2014/main" id="{997DEB08-573A-82F2-5768-CFAEBF49C7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4260" b="14512"/>
          <a:stretch/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1856" y="934541"/>
            <a:ext cx="10329631" cy="499227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5794"/>
              <a:gd name="connsiteY0" fmla="*/ 1551223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7333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1" y="1686702"/>
                </a:moveTo>
                <a:cubicBezTo>
                  <a:pt x="1" y="1124468"/>
                  <a:pt x="0" y="562234"/>
                  <a:pt x="0" y="0"/>
                </a:cubicBez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3EE87-3EB5-7B60-81D5-11C6201CD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82" y="2498165"/>
            <a:ext cx="4536336" cy="2016326"/>
          </a:xfrm>
          <a:noFill/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Removing correlation anomalies to achieve a highest level of accuracy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FFCD-E9B4-7D30-7E38-A9DC1C2CD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882" y="4514492"/>
            <a:ext cx="4536336" cy="619145"/>
          </a:xfrm>
          <a:noFill/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Jose Carlo Burga</a:t>
            </a:r>
          </a:p>
        </p:txBody>
      </p:sp>
    </p:spTree>
    <p:extLst>
      <p:ext uri="{BB962C8B-B14F-4D97-AF65-F5344CB8AC3E}">
        <p14:creationId xmlns:p14="http://schemas.microsoft.com/office/powerpoint/2010/main" val="329593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F98794-677A-16F9-CAF7-7CEF5D7E3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Rectangle 2092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95" name="Rectangle 2094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Rectangle 2096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203D2-81B8-3F9F-9C25-5790B76C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856" y="2743199"/>
            <a:ext cx="3740452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spc="530" dirty="0"/>
              <a:t>Top Correlation Anomalies:</a:t>
            </a:r>
            <a:br>
              <a:rPr lang="en-US" sz="2000" spc="530" dirty="0"/>
            </a:br>
            <a:r>
              <a:rPr lang="en-US" sz="2000" spc="530" dirty="0"/>
              <a:t>- </a:t>
            </a:r>
            <a:r>
              <a:rPr lang="en-US" sz="2000" spc="530" dirty="0" err="1"/>
              <a:t>Acousticness</a:t>
            </a:r>
            <a:r>
              <a:rPr lang="en-US" sz="2000" spc="530" dirty="0"/>
              <a:t> </a:t>
            </a:r>
            <a:br>
              <a:rPr lang="en-US" sz="2000" spc="530" dirty="0"/>
            </a:br>
            <a:r>
              <a:rPr lang="en-US" sz="2000" spc="530" dirty="0"/>
              <a:t>- Energy</a:t>
            </a:r>
            <a:br>
              <a:rPr lang="en-US" sz="2000" spc="530" dirty="0"/>
            </a:br>
            <a:r>
              <a:rPr lang="en-US" sz="2000" spc="530" dirty="0"/>
              <a:t>- Loudness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4319B5-DA8B-F825-834F-C012172F2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44" y="1365292"/>
            <a:ext cx="5360281" cy="4127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85E976-8B62-3AEA-6D9D-62D2E0215B39}"/>
              </a:ext>
            </a:extLst>
          </p:cNvPr>
          <p:cNvSpPr txBox="1"/>
          <p:nvPr/>
        </p:nvSpPr>
        <p:spPr>
          <a:xfrm>
            <a:off x="7068630" y="929841"/>
            <a:ext cx="273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Feature 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404907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903F46-03F6-85E9-B64E-48965D82B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Rectangle 2083">
            <a:extLst>
              <a:ext uri="{FF2B5EF4-FFF2-40B4-BE49-F238E27FC236}">
                <a16:creationId xmlns:a16="http://schemas.microsoft.com/office/drawing/2014/main" id="{9A1E8AA5-4CF7-FF01-B307-2F2DBD827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86" name="Rectangle 2085">
            <a:extLst>
              <a:ext uri="{FF2B5EF4-FFF2-40B4-BE49-F238E27FC236}">
                <a16:creationId xmlns:a16="http://schemas.microsoft.com/office/drawing/2014/main" id="{A975E342-C6B5-C92E-9C7F-EA578C396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Rectangle 2087">
            <a:extLst>
              <a:ext uri="{FF2B5EF4-FFF2-40B4-BE49-F238E27FC236}">
                <a16:creationId xmlns:a16="http://schemas.microsoft.com/office/drawing/2014/main" id="{D96250D4-88C8-EE0D-4CE8-D258753E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A62FE-97E2-1AC2-01E9-935AB4AC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44" y="2743199"/>
            <a:ext cx="4040316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spc="530" dirty="0"/>
              <a:t>Experiment 1: </a:t>
            </a:r>
            <a:br>
              <a:rPr lang="en-US" sz="2000" spc="530" dirty="0"/>
            </a:br>
            <a:r>
              <a:rPr lang="en-US" sz="2000" spc="530" dirty="0"/>
              <a:t>What if I don’t remove any anomalies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277BF-7A4D-7D06-82F0-FCA3CA2F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137" y="1365292"/>
            <a:ext cx="5208096" cy="41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3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Rectangle 2074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77" name="Rectangle 2076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Rectangle 2078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3AA94-D120-EE28-3E9E-97CD489E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44" y="2743199"/>
            <a:ext cx="3933978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spc="530" dirty="0"/>
              <a:t>Experiment 2: </a:t>
            </a:r>
            <a:br>
              <a:rPr lang="en-US" sz="2000" spc="530" dirty="0"/>
            </a:br>
            <a:r>
              <a:rPr lang="en-US" sz="2000" spc="530" dirty="0"/>
              <a:t>What if I remove the top three anomalies</a:t>
            </a:r>
          </a:p>
        </p:txBody>
      </p:sp>
      <p:pic>
        <p:nvPicPr>
          <p:cNvPr id="2050" name="Picture 2" descr="A graph of a comparison of model accraccies&#10;&#10;Description automatically generated">
            <a:extLst>
              <a:ext uri="{FF2B5EF4-FFF2-40B4-BE49-F238E27FC236}">
                <a16:creationId xmlns:a16="http://schemas.microsoft.com/office/drawing/2014/main" id="{D9561AD1-54B3-0B9C-A2CD-7CCAED3DC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1" b="2361"/>
          <a:stretch/>
        </p:blipFill>
        <p:spPr bwMode="auto">
          <a:xfrm>
            <a:off x="5586770" y="1828452"/>
            <a:ext cx="5690830" cy="320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52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39EC19-6118-24F7-AD91-03DF32A5B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423709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CAB7D-56AA-58FD-F487-3BC32FF1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44" y="2743199"/>
            <a:ext cx="3903156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spc="530" dirty="0"/>
              <a:t>Experiment 3:</a:t>
            </a:r>
            <a:br>
              <a:rPr lang="en-US" sz="2000" spc="530" dirty="0"/>
            </a:br>
            <a:r>
              <a:rPr lang="en-US" sz="2000" spc="530" dirty="0"/>
              <a:t>What if I remove Two anomalies at a time</a:t>
            </a:r>
          </a:p>
        </p:txBody>
      </p:sp>
      <p:pic>
        <p:nvPicPr>
          <p:cNvPr id="14" name="Content Placeholder 13" descr="A graph of a comparison of model accraccies&#10;&#10;Description automatically generated">
            <a:extLst>
              <a:ext uri="{FF2B5EF4-FFF2-40B4-BE49-F238E27FC236}">
                <a16:creationId xmlns:a16="http://schemas.microsoft.com/office/drawing/2014/main" id="{76D27414-D273-464B-D47F-E9DA6468AB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170" y="3986419"/>
            <a:ext cx="2484717" cy="1969137"/>
          </a:xfrm>
          <a:prstGeom prst="rect">
            <a:avLst/>
          </a:prstGeom>
        </p:spPr>
      </p:pic>
      <p:pic>
        <p:nvPicPr>
          <p:cNvPr id="18" name="Picture 17" descr="A graph of a comparison of model accraccies&#10;&#10;Description automatically generated">
            <a:extLst>
              <a:ext uri="{FF2B5EF4-FFF2-40B4-BE49-F238E27FC236}">
                <a16:creationId xmlns:a16="http://schemas.microsoft.com/office/drawing/2014/main" id="{5DC9EB09-50AF-19AE-E2B7-0911E4731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714" y="3969457"/>
            <a:ext cx="2506118" cy="1986098"/>
          </a:xfrm>
          <a:prstGeom prst="rect">
            <a:avLst/>
          </a:prstGeom>
        </p:spPr>
      </p:pic>
      <p:pic>
        <p:nvPicPr>
          <p:cNvPr id="16" name="Picture 15" descr="A graph of a comparison of model accraccies&#10;&#10;Description automatically generated">
            <a:extLst>
              <a:ext uri="{FF2B5EF4-FFF2-40B4-BE49-F238E27FC236}">
                <a16:creationId xmlns:a16="http://schemas.microsoft.com/office/drawing/2014/main" id="{93D10A20-5202-764B-A098-F3DD0796E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533" y="1051347"/>
            <a:ext cx="3089533" cy="24484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F0B6DA-DCD9-9C8D-43B4-6A85DFE4F8A3}"/>
              </a:ext>
            </a:extLst>
          </p:cNvPr>
          <p:cNvSpPr txBox="1"/>
          <p:nvPr/>
        </p:nvSpPr>
        <p:spPr>
          <a:xfrm>
            <a:off x="6128696" y="359688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Energy &amp; </a:t>
            </a:r>
            <a:r>
              <a:rPr lang="en-US" b="1" dirty="0" err="1"/>
              <a:t>Acousticness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5E73D5-F9D1-7D7C-B1B8-C0F050625952}"/>
              </a:ext>
            </a:extLst>
          </p:cNvPr>
          <p:cNvSpPr txBox="1"/>
          <p:nvPr/>
        </p:nvSpPr>
        <p:spPr>
          <a:xfrm>
            <a:off x="8675898" y="3556688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Loudness &amp; </a:t>
            </a:r>
            <a:r>
              <a:rPr lang="en-US" dirty="0" err="1"/>
              <a:t>Acousticness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9549F7-2693-FAB6-582D-BF9B08C3B80A}"/>
              </a:ext>
            </a:extLst>
          </p:cNvPr>
          <p:cNvSpPr txBox="1"/>
          <p:nvPr/>
        </p:nvSpPr>
        <p:spPr>
          <a:xfrm>
            <a:off x="7736223" y="683692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Energy &amp; Loudness</a:t>
            </a:r>
          </a:p>
        </p:txBody>
      </p:sp>
    </p:spTree>
    <p:extLst>
      <p:ext uri="{BB962C8B-B14F-4D97-AF65-F5344CB8AC3E}">
        <p14:creationId xmlns:p14="http://schemas.microsoft.com/office/powerpoint/2010/main" val="362426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7A6DB8-ABFE-E7E6-3442-0BB081849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52D878F-22C7-927D-725A-4E454343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1023375-6E9C-0C85-3118-DCBBA3E33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4A8635-E782-B241-9EEB-9EE6F475C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423709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F9655-CA27-ED68-E206-37BE2E06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44" y="2743199"/>
            <a:ext cx="3903156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spc="530" dirty="0"/>
              <a:t>Experiment 4:</a:t>
            </a:r>
            <a:br>
              <a:rPr lang="en-US" sz="2000" spc="530" dirty="0"/>
            </a:br>
            <a:r>
              <a:rPr lang="en-US" sz="2000" spc="530" dirty="0"/>
              <a:t>What if I remove one anomaly at a 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1B273C-24AE-7D6D-D108-21C3E1450F19}"/>
              </a:ext>
            </a:extLst>
          </p:cNvPr>
          <p:cNvSpPr txBox="1"/>
          <p:nvPr/>
        </p:nvSpPr>
        <p:spPr>
          <a:xfrm>
            <a:off x="6779652" y="3210804"/>
            <a:ext cx="148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Acousticness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93D19C-1DD2-52DE-EA91-D0BC3969740E}"/>
              </a:ext>
            </a:extLst>
          </p:cNvPr>
          <p:cNvSpPr txBox="1"/>
          <p:nvPr/>
        </p:nvSpPr>
        <p:spPr>
          <a:xfrm>
            <a:off x="9843439" y="317060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Loudness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1B254-25C0-6F1B-4812-AB1B14BD6C1E}"/>
              </a:ext>
            </a:extLst>
          </p:cNvPr>
          <p:cNvSpPr txBox="1"/>
          <p:nvPr/>
        </p:nvSpPr>
        <p:spPr>
          <a:xfrm>
            <a:off x="8365199" y="36618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Energy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65EED-A435-D62E-F0D5-10600D62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665" y="724752"/>
            <a:ext cx="3002108" cy="2376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1DB5D5-BA67-29CD-E679-8B8C2CD06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461" y="3515397"/>
            <a:ext cx="3002107" cy="23764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00A244-E8A6-5A91-0863-EA4B063B8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6802" y="3516311"/>
            <a:ext cx="3002108" cy="23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46A19C-05D9-6352-BE4B-0175AE50A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D2D45-1A5F-5D10-A9EE-49A28627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70" y="2743199"/>
            <a:ext cx="3740452" cy="182880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spc="530" dirty="0"/>
              <a:t>model with the highest level of accuracy Across Experiments:</a:t>
            </a:r>
            <a:br>
              <a:rPr lang="en-US" sz="2000" spc="530" dirty="0"/>
            </a:br>
            <a:r>
              <a:rPr lang="en-US" sz="2000" u="sng" spc="530" dirty="0"/>
              <a:t>Random Forest:</a:t>
            </a:r>
            <a:br>
              <a:rPr lang="en-US" sz="2000" u="sng" spc="530" dirty="0"/>
            </a:br>
            <a:br>
              <a:rPr lang="en-US" sz="2000" u="sng" spc="530" dirty="0"/>
            </a:br>
            <a:r>
              <a:rPr lang="en-US" sz="2000" u="sng" spc="530" dirty="0"/>
              <a:t>Removing Correlation Anomalies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DA413F-F9A9-E2BD-23F4-28E55C89FF56}"/>
              </a:ext>
            </a:extLst>
          </p:cNvPr>
          <p:cNvSpPr txBox="1"/>
          <p:nvPr/>
        </p:nvSpPr>
        <p:spPr>
          <a:xfrm>
            <a:off x="5828135" y="5579145"/>
            <a:ext cx="5208097" cy="5667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1425"/>
              </a:lnSpc>
            </a:pPr>
            <a:r>
              <a:rPr lang="en-US" sz="1200" b="0" dirty="0">
                <a:solidFill>
                  <a:schemeClr val="tx2"/>
                </a:solidFill>
                <a:effectLst/>
                <a:latin typeface="+mj-lt"/>
              </a:rPr>
              <a:t>Experiment 2: Removing ‘energy’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chemeClr val="tx2"/>
                </a:solidFill>
                <a:effectLst/>
                <a:latin typeface="+mj-lt"/>
              </a:rPr>
              <a:t>- Remove one highly correlated feature with a correlation around |0.7| or higher. 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chemeClr val="tx2"/>
                </a:solidFill>
                <a:effectLst/>
                <a:latin typeface="+mj-lt"/>
              </a:rPr>
              <a:t>- Remove and then re-train your models. 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chemeClr val="tx2"/>
                </a:solidFill>
                <a:effectLst/>
                <a:latin typeface="+mj-lt"/>
              </a:rPr>
              <a:t>- Note any differences compared to the baseline.</a:t>
            </a:r>
          </a:p>
        </p:txBody>
      </p:sp>
      <p:pic>
        <p:nvPicPr>
          <p:cNvPr id="6" name="Picture 5" descr="A graph of a comparison of model accraccies&#10;&#10;Description automatically generated">
            <a:extLst>
              <a:ext uri="{FF2B5EF4-FFF2-40B4-BE49-F238E27FC236}">
                <a16:creationId xmlns:a16="http://schemas.microsoft.com/office/drawing/2014/main" id="{8EC8111C-DB22-05C7-AB36-9DBB80A5C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137" y="1365292"/>
            <a:ext cx="5208096" cy="41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5DA5E3-76A2-A3F0-B426-D5D5BB931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D61A035-259C-E2F0-13B4-95F1C03FD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886FE69-23EC-69FB-6A41-8C0AD81A3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723243-8FBB-9A84-6F0C-818B4409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DA2D8-03AC-EF4D-7634-D83740F7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70" y="2743199"/>
            <a:ext cx="3740452" cy="182880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spc="530" dirty="0"/>
              <a:t>model with the highest level of accuracy Across Experiments:</a:t>
            </a:r>
            <a:br>
              <a:rPr lang="en-US" sz="2000" spc="530" dirty="0"/>
            </a:br>
            <a:r>
              <a:rPr lang="en-US" sz="2000" u="sng" spc="530" dirty="0"/>
              <a:t>Random Forest:</a:t>
            </a:r>
            <a:br>
              <a:rPr lang="en-US" sz="2000" u="sng" spc="530" dirty="0"/>
            </a:br>
            <a:br>
              <a:rPr lang="en-US" sz="2000" u="sng" spc="530" dirty="0"/>
            </a:br>
            <a:r>
              <a:rPr lang="en-US" sz="2000" u="sng" spc="530" dirty="0"/>
              <a:t>Removing Correlation Anomalies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CA06B3-C1C4-E95F-5524-F835A8EA5739}"/>
              </a:ext>
            </a:extLst>
          </p:cNvPr>
          <p:cNvSpPr txBox="1"/>
          <p:nvPr/>
        </p:nvSpPr>
        <p:spPr>
          <a:xfrm>
            <a:off x="5405120" y="4197555"/>
            <a:ext cx="5208097" cy="5667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1425"/>
              </a:lnSpc>
            </a:pPr>
            <a:r>
              <a:rPr lang="en-US" sz="1200" b="0" dirty="0">
                <a:solidFill>
                  <a:schemeClr val="tx2"/>
                </a:solidFill>
                <a:effectLst/>
                <a:latin typeface="+mj-lt"/>
              </a:rPr>
              <a:t>Experiment 2: Removing ‘energy’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chemeClr val="tx2"/>
                </a:solidFill>
                <a:effectLst/>
                <a:latin typeface="+mj-lt"/>
              </a:rPr>
              <a:t>- Remove one highly correlated feature with a correlation around |0.7| or higher. 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chemeClr val="tx2"/>
                </a:solidFill>
                <a:effectLst/>
                <a:latin typeface="+mj-lt"/>
              </a:rPr>
              <a:t>- Remove and then re-train your models. 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chemeClr val="tx2"/>
                </a:solidFill>
                <a:effectLst/>
                <a:latin typeface="+mj-lt"/>
              </a:rPr>
              <a:t>- Note any differences compared to the baseline.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933DF-A0E1-FAB0-A468-B2F3C5640226}"/>
              </a:ext>
            </a:extLst>
          </p:cNvPr>
          <p:cNvSpPr txBox="1"/>
          <p:nvPr/>
        </p:nvSpPr>
        <p:spPr>
          <a:xfrm>
            <a:off x="5405120" y="1107440"/>
            <a:ext cx="669608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Random forest run the highest level of accuracy across 4 different </a:t>
            </a:r>
          </a:p>
          <a:p>
            <a:r>
              <a:rPr lang="en-US" sz="1200" dirty="0"/>
              <a:t>experiments testing the 3 highest correlated features (‘energy’, ‘loudness’, and ‘</a:t>
            </a:r>
            <a:r>
              <a:rPr lang="en-US" sz="1200" dirty="0" err="1"/>
              <a:t>acousticness</a:t>
            </a:r>
            <a:r>
              <a:rPr lang="en-US" sz="1200" dirty="0"/>
              <a:t>’)</a:t>
            </a:r>
          </a:p>
          <a:p>
            <a:pPr marL="342900" indent="-342900">
              <a:buAutoNum type="arabicPeriod"/>
            </a:pPr>
            <a:r>
              <a:rPr lang="en-US" sz="1200" dirty="0"/>
              <a:t>Experiment 1: Baseline (all features included)</a:t>
            </a:r>
          </a:p>
          <a:p>
            <a:pPr marL="342900" indent="-342900">
              <a:buAutoNum type="arabicPeriod"/>
            </a:pPr>
            <a:r>
              <a:rPr lang="en-US" sz="1200" dirty="0"/>
              <a:t>Experiment 2: Removing </a:t>
            </a:r>
            <a:r>
              <a:rPr lang="en-US" sz="1200"/>
              <a:t>the top </a:t>
            </a:r>
            <a:r>
              <a:rPr lang="en-US" sz="1200" dirty="0"/>
              <a:t>three correlation anomalies</a:t>
            </a:r>
          </a:p>
          <a:p>
            <a:pPr marL="342900" indent="-342900">
              <a:buAutoNum type="arabicPeriod"/>
            </a:pPr>
            <a:r>
              <a:rPr lang="en-US" sz="1200" dirty="0"/>
              <a:t>Experiment 3A: Removing two correlation anomalies at a time (‘energy’, ‘loudness’)</a:t>
            </a:r>
          </a:p>
          <a:p>
            <a:pPr marL="342900" indent="-342900">
              <a:buAutoNum type="arabicPeriod"/>
            </a:pPr>
            <a:r>
              <a:rPr lang="en-US" sz="1200" dirty="0"/>
              <a:t>Experiment 3B: Removing two correlation anomalies at a time (‘energy’ and ‘</a:t>
            </a:r>
            <a:r>
              <a:rPr lang="en-US" sz="1200" dirty="0" err="1"/>
              <a:t>acousticness</a:t>
            </a:r>
            <a:r>
              <a:rPr lang="en-US" sz="1200" dirty="0"/>
              <a:t>’)</a:t>
            </a:r>
          </a:p>
          <a:p>
            <a:pPr marL="342900" indent="-342900">
              <a:buAutoNum type="arabicPeriod"/>
            </a:pPr>
            <a:r>
              <a:rPr lang="en-US" sz="1200" dirty="0"/>
              <a:t>Experiment 3C: Removing two correlation anomalies at a time ( ‘loudness’ and ‘</a:t>
            </a:r>
            <a:r>
              <a:rPr lang="en-US" sz="1200" dirty="0" err="1"/>
              <a:t>acousticness</a:t>
            </a:r>
            <a:r>
              <a:rPr lang="en-US" sz="1200" dirty="0"/>
              <a:t>’)</a:t>
            </a:r>
          </a:p>
          <a:p>
            <a:pPr marL="342900" indent="-342900">
              <a:buAutoNum type="arabicPeriod"/>
            </a:pPr>
            <a:r>
              <a:rPr lang="en-US" sz="1200" dirty="0"/>
              <a:t>Experiment 4A: Removing one correlation anomaly at a time (‘</a:t>
            </a:r>
            <a:r>
              <a:rPr lang="en-US" sz="1200" dirty="0" err="1"/>
              <a:t>acousticness</a:t>
            </a:r>
            <a:r>
              <a:rPr lang="en-US" sz="1200" dirty="0"/>
              <a:t>’)</a:t>
            </a:r>
          </a:p>
          <a:p>
            <a:pPr marL="342900" indent="-342900">
              <a:buAutoNum type="arabicPeriod"/>
            </a:pPr>
            <a:r>
              <a:rPr lang="en-US" sz="1200" dirty="0"/>
              <a:t>Experiment 4B: Removing one correlation anomaly at a time ( ‘energy’)</a:t>
            </a:r>
          </a:p>
          <a:p>
            <a:pPr marL="342900" indent="-342900">
              <a:buAutoNum type="arabicPeriod"/>
            </a:pPr>
            <a:r>
              <a:rPr lang="en-US" sz="1200" dirty="0"/>
              <a:t>Experiment 4C: Removing one correlation anomaly at a time ( ‘loudness’)</a:t>
            </a:r>
          </a:p>
          <a:p>
            <a:pPr marL="342900" indent="-342900">
              <a:buAutoNum type="arabicPeriod"/>
            </a:pPr>
            <a:endParaRPr lang="en-US" sz="1200" dirty="0"/>
          </a:p>
          <a:p>
            <a:r>
              <a:rPr lang="en-US" sz="1400" b="1" u="sng" dirty="0"/>
              <a:t>Removing correlation anomalies to achieve a highest level of accuracy</a:t>
            </a:r>
          </a:p>
          <a:p>
            <a:endParaRPr lang="en-US" sz="1200" dirty="0"/>
          </a:p>
          <a:p>
            <a:r>
              <a:rPr lang="en-US" sz="1200" dirty="0">
                <a:hlinkClick r:id="rId2"/>
              </a:rPr>
              <a:t>Click here for the experiment notebooks in GitHub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7508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imelightVTI">
  <a:themeElements>
    <a:clrScheme name="AnalogousFromDarkSeedLeftStep">
      <a:dk1>
        <a:srgbClr val="000000"/>
      </a:dk1>
      <a:lt1>
        <a:srgbClr val="FFFFFF"/>
      </a:lt1>
      <a:dk2>
        <a:srgbClr val="311B26"/>
      </a:dk2>
      <a:lt2>
        <a:srgbClr val="F0F3F2"/>
      </a:lt2>
      <a:accent1>
        <a:srgbClr val="E42B83"/>
      </a:accent1>
      <a:accent2>
        <a:srgbClr val="D31ABE"/>
      </a:accent2>
      <a:accent3>
        <a:srgbClr val="AC2BE4"/>
      </a:accent3>
      <a:accent4>
        <a:srgbClr val="5829D5"/>
      </a:accent4>
      <a:accent5>
        <a:srgbClr val="2B45E4"/>
      </a:accent5>
      <a:accent6>
        <a:srgbClr val="1A81D3"/>
      </a:accent6>
      <a:hlink>
        <a:srgbClr val="433FB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364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Trade Gothic Next Cond</vt:lpstr>
      <vt:lpstr>Trade Gothic Next Light</vt:lpstr>
      <vt:lpstr>LimelightVTI</vt:lpstr>
      <vt:lpstr>Removing correlation anomalies to achieve a highest level of accuracy</vt:lpstr>
      <vt:lpstr>Top Correlation Anomalies: - Acousticness  - Energy - Loudness </vt:lpstr>
      <vt:lpstr>Experiment 1:  What if I don’t remove any anomalies</vt:lpstr>
      <vt:lpstr>Experiment 2:  What if I remove the top three anomalies</vt:lpstr>
      <vt:lpstr>Experiment 3: What if I remove Two anomalies at a time</vt:lpstr>
      <vt:lpstr>Experiment 4: What if I remove one anomaly at a time</vt:lpstr>
      <vt:lpstr>model with the highest level of accuracy Across Experiments: Random Forest:  Removing Correlation Anomalies</vt:lpstr>
      <vt:lpstr>model with the highest level of accuracy Across Experiments: Random Forest:  Removing Correlation Anomalies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Carlo Burga</dc:creator>
  <cp:lastModifiedBy>Jose Carlo Burga</cp:lastModifiedBy>
  <cp:revision>1</cp:revision>
  <dcterms:created xsi:type="dcterms:W3CDTF">2024-11-28T22:08:51Z</dcterms:created>
  <dcterms:modified xsi:type="dcterms:W3CDTF">2024-11-29T01:11:56Z</dcterms:modified>
</cp:coreProperties>
</file>