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67" r:id="rId7"/>
    <p:sldId id="264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Turbustat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Data exploration – part 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88E9826-43A9-440B-B041-7E44AB7946B7}"/>
              </a:ext>
            </a:extLst>
          </p:cNvPr>
          <p:cNvSpPr txBox="1">
            <a:spLocks/>
          </p:cNvSpPr>
          <p:nvPr/>
        </p:nvSpPr>
        <p:spPr>
          <a:xfrm>
            <a:off x="581194" y="5882579"/>
            <a:ext cx="10993546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CEBFF"/>
                </a:solidFill>
              </a:rPr>
              <a:t>Jullian Williams &amp; Dean </a:t>
            </a:r>
            <a:r>
              <a:rPr lang="en-US" dirty="0" err="1">
                <a:solidFill>
                  <a:srgbClr val="7CEBFF"/>
                </a:solidFill>
              </a:rPr>
              <a:t>Kaialau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D5EA905-60F6-495B-BC4F-A58B9D1B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2973A-B35B-4911-B393-BF19666E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2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TURBUSTAT PDF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621EE3E-1667-4864-956E-8309811CB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ACCC35D-7F2D-46AC-8745-DD7C2EF42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933B6CF-C9B2-4217-9C19-CB6517D96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5477868-77F6-4429-BFF6-4265BC354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B9B9-B77F-4F8A-9107-A52EA1C44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4" y="1896533"/>
            <a:ext cx="7225074" cy="39622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TurbuStat</a:t>
            </a:r>
            <a:r>
              <a:rPr lang="en-US" dirty="0"/>
              <a:t> PDF is modified to emphasize flexibility on treatment and modeling of the PDF.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Both images and data cubes can be used.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 err="1"/>
              <a:t>Turbu</a:t>
            </a:r>
            <a:r>
              <a:rPr lang="en-US" dirty="0"/>
              <a:t>-PDF is used to recover the PDF’s Empirical Cumulative Distribution Function. </a:t>
            </a:r>
            <a:endParaRPr lang="en-US"/>
          </a:p>
          <a:p>
            <a:pPr lvl="4">
              <a:lnSpc>
                <a:spcPct val="90000"/>
              </a:lnSpc>
            </a:pPr>
            <a:r>
              <a:rPr lang="en-US" dirty="0"/>
              <a:t>Handles non-parametric data.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dirty="0"/>
              <a:t>Works with </a:t>
            </a:r>
            <a:r>
              <a:rPr lang="en-US" dirty="0" err="1"/>
              <a:t>SciPy.Stats</a:t>
            </a:r>
            <a:r>
              <a:rPr lang="en-US" dirty="0"/>
              <a:t> for normal, log-normal and power-law distributions.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dirty="0"/>
              <a:t>May be able to make statistical comparisons for treatments in the model.</a:t>
            </a:r>
            <a:endParaRPr lang="en-US"/>
          </a:p>
          <a:p>
            <a:pPr lvl="4">
              <a:lnSpc>
                <a:spcPct val="90000"/>
              </a:lnSpc>
            </a:pPr>
            <a:r>
              <a:rPr lang="en-US"/>
              <a:t>Velocities of star forming regions.</a:t>
            </a:r>
          </a:p>
          <a:p>
            <a:pPr lvl="4">
              <a:lnSpc>
                <a:spcPct val="90000"/>
              </a:lnSpc>
            </a:pPr>
            <a:r>
              <a:rPr lang="en-US"/>
              <a:t>Stability and rotational motion of celestial bodies.</a:t>
            </a:r>
          </a:p>
          <a:p>
            <a:pPr lvl="4">
              <a:lnSpc>
                <a:spcPct val="90000"/>
              </a:lnSpc>
            </a:pPr>
            <a:r>
              <a:rPr lang="en-US"/>
              <a:t>Cause and effect relationship between the position of celestial bodies (moon) and Earth’s natural events.</a:t>
            </a:r>
          </a:p>
          <a:p>
            <a:pPr lvl="4">
              <a:lnSpc>
                <a:spcPct val="90000"/>
              </a:lnSpc>
            </a:pPr>
            <a:r>
              <a:rPr lang="en-US"/>
              <a:t>Classification of celestial bodies by weight, velocity and shape.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4DEDFB-0112-4748-B390-E946FD9B3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" r="-8" b="41757"/>
          <a:stretch/>
        </p:blipFill>
        <p:spPr>
          <a:xfrm>
            <a:off x="8042590" y="641102"/>
            <a:ext cx="3702877" cy="2828500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29E0A72E-DBC8-4C2A-B332-44417E574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23" r="-2" b="542"/>
          <a:stretch/>
        </p:blipFill>
        <p:spPr>
          <a:xfrm>
            <a:off x="8042590" y="3558507"/>
            <a:ext cx="3702877" cy="29273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BF307A-B179-4834-BDE8-1E3516A70658}"/>
              </a:ext>
            </a:extLst>
          </p:cNvPr>
          <p:cNvSpPr txBox="1"/>
          <p:nvPr/>
        </p:nvSpPr>
        <p:spPr>
          <a:xfrm>
            <a:off x="8042590" y="3186752"/>
            <a:ext cx="3702877" cy="2828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i="1" dirty="0">
                <a:solidFill>
                  <a:srgbClr val="FFFFFF"/>
                </a:solidFill>
              </a:rPr>
              <a:t>Adapted from: </a:t>
            </a:r>
            <a:r>
              <a:rPr lang="en-US" sz="1300" i="1" dirty="0" err="1">
                <a:solidFill>
                  <a:srgbClr val="FFFFFF"/>
                </a:solidFill>
              </a:rPr>
              <a:t>Miesch</a:t>
            </a:r>
            <a:r>
              <a:rPr lang="en-US" sz="1300" i="1" dirty="0">
                <a:solidFill>
                  <a:srgbClr val="FFFFFF"/>
                </a:solidFill>
              </a:rPr>
              <a:t> &amp; Scalo., 1995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9092E7-563C-40DF-A1C4-39D17016C634}"/>
              </a:ext>
            </a:extLst>
          </p:cNvPr>
          <p:cNvSpPr txBox="1"/>
          <p:nvPr/>
        </p:nvSpPr>
        <p:spPr>
          <a:xfrm>
            <a:off x="8042147" y="6533040"/>
            <a:ext cx="3702877" cy="2828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i="1" dirty="0">
                <a:solidFill>
                  <a:srgbClr val="FFFFFF"/>
                </a:solidFill>
              </a:rPr>
              <a:t>Adapted from: Lombardi, et al., 2015</a:t>
            </a:r>
          </a:p>
        </p:txBody>
      </p:sp>
    </p:spTree>
    <p:extLst>
      <p:ext uri="{BB962C8B-B14F-4D97-AF65-F5344CB8AC3E}">
        <p14:creationId xmlns:p14="http://schemas.microsoft.com/office/powerpoint/2010/main" val="330918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E387C98-A5CA-4AEF-B2D7-C018A2398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25574"/>
            <a:ext cx="5391150" cy="52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CA8AF4-34E2-4577-BF38-43D94FA2B7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81" r="12212" b="15989"/>
          <a:stretch/>
        </p:blipFill>
        <p:spPr>
          <a:xfrm>
            <a:off x="7143747" y="1568449"/>
            <a:ext cx="4495801" cy="27527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0DB39F-ED53-4BE8-8C57-87AB7E332942}"/>
              </a:ext>
            </a:extLst>
          </p:cNvPr>
          <p:cNvSpPr txBox="1">
            <a:spLocks/>
          </p:cNvSpPr>
          <p:nvPr/>
        </p:nvSpPr>
        <p:spPr>
          <a:xfrm>
            <a:off x="584202" y="702156"/>
            <a:ext cx="10769598" cy="531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Turbulent Molecular cloud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2144C-7556-4C90-8DE3-3094D2BC5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923" y="4563729"/>
            <a:ext cx="2133602" cy="19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5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052E949-8C4B-400D-86F5-BC17BB392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F32A9A-DB0A-486D-AB9B-38C96D78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C37282-6825-4315-97BC-FBF347BC0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53A912-83A9-46BB-A233-6A470352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64F52C5-CC90-4BFA-84AD-47DFD30D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362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E1578EE-AC37-4C94-98C6-4B322C670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9363B2-6751-463A-B81C-02892D17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95" y="638176"/>
            <a:ext cx="2512557" cy="244568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055CAD6-F214-46F5-8689-93CBDA71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709227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E15C6-0227-4952-B59D-2F4B390E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4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What’s in the data?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BEC37C-6D9F-405D-B238-7C817D5D1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89" r="52025"/>
          <a:stretch/>
        </p:blipFill>
        <p:spPr>
          <a:xfrm>
            <a:off x="745972" y="638175"/>
            <a:ext cx="2761667" cy="244568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2A33DE3-FEF0-4DFE-9792-F2E4F5A1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2" y="3387765"/>
            <a:ext cx="7497731" cy="84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F305D9-36FC-424E-A383-F1B407005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412" y="638175"/>
            <a:ext cx="82296" cy="2790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343607-5A73-4695-B4F2-9C2A8A41B310}"/>
              </a:ext>
            </a:extLst>
          </p:cNvPr>
          <p:cNvSpPr txBox="1"/>
          <p:nvPr/>
        </p:nvSpPr>
        <p:spPr>
          <a:xfrm>
            <a:off x="4199507" y="3022204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E1DE-2B16-4D0E-B2E7-7744F23E3D59}"/>
              </a:ext>
            </a:extLst>
          </p:cNvPr>
          <p:cNvSpPr txBox="1"/>
          <p:nvPr/>
        </p:nvSpPr>
        <p:spPr>
          <a:xfrm>
            <a:off x="362774" y="3013739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data cube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A56C68-6062-415E-888F-DA5CAA538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735" y="3481071"/>
            <a:ext cx="6002302" cy="33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4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D9C196-56A3-4D2B-B250-2501F51B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6EBF77-A535-4798-83D5-C5D9C36B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F8E9E-8551-4692-9A93-A834E580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99" y="490434"/>
            <a:ext cx="5654976" cy="5799978"/>
          </a:xfrm>
          <a:prstGeom prst="rect">
            <a:avLst/>
          </a:prstGeom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B2DB23-D2D0-4E56-A97D-E9B80FD3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533FB-B413-430C-9F23-D6DF92D7A9F0}"/>
              </a:ext>
            </a:extLst>
          </p:cNvPr>
          <p:cNvSpPr txBox="1"/>
          <p:nvPr/>
        </p:nvSpPr>
        <p:spPr>
          <a:xfrm>
            <a:off x="5524079" y="4406348"/>
            <a:ext cx="2515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Helvetica Neue"/>
              </a:rPr>
              <a:t>The PDF and ECDF of the data are plotted, along with a log-normal fit to the PDF.</a:t>
            </a:r>
          </a:p>
          <a:p>
            <a:endParaRPr lang="en-US" sz="1400" b="0" i="0" dirty="0">
              <a:effectLst/>
              <a:latin typeface="Helvetica Neue"/>
            </a:endParaRPr>
          </a:p>
          <a:p>
            <a:r>
              <a:rPr lang="en-US" sz="1400" b="0" i="0" dirty="0">
                <a:effectLst/>
                <a:latin typeface="Helvetica Neue"/>
              </a:rPr>
              <a:t>* ECDF is the empirical cumulative distribution function defined as the cumulative sum of the data.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253C8-E786-42DF-B18E-7BF2F1885F69}"/>
              </a:ext>
            </a:extLst>
          </p:cNvPr>
          <p:cNvSpPr txBox="1"/>
          <p:nvPr/>
        </p:nvSpPr>
        <p:spPr>
          <a:xfrm>
            <a:off x="8220647" y="1404647"/>
            <a:ext cx="32936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 Neue"/>
              </a:rPr>
              <a:t> 1. Often used in interstellar medium and molecular cloud studies.</a:t>
            </a:r>
          </a:p>
          <a:p>
            <a:endParaRPr lang="en-US" sz="1400" dirty="0">
              <a:solidFill>
                <a:schemeClr val="bg1"/>
              </a:solidFill>
              <a:latin typeface="Helvetica Neue"/>
            </a:endParaRPr>
          </a:p>
          <a:p>
            <a:r>
              <a:rPr lang="en-US" sz="1400" dirty="0">
                <a:solidFill>
                  <a:schemeClr val="bg1"/>
                </a:solidFill>
                <a:latin typeface="Helvetica Neue"/>
              </a:rPr>
              <a:t>2. C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Helvetica Neue"/>
              </a:rPr>
              <a:t>olumn density, intensities or extinction values can be used to construct the PDF.</a:t>
            </a:r>
          </a:p>
          <a:p>
            <a:endParaRPr lang="en-US" sz="1400" b="0" i="0" dirty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Helvetica Neue"/>
              </a:rPr>
              <a:t>3. Properties of the PDF, when related to an analytical form, have been found to correlate with changes in the turbulent properties and gravity.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3BC35E-D276-43EE-99A1-854B47BCA345}"/>
              </a:ext>
            </a:extLst>
          </p:cNvPr>
          <p:cNvSpPr txBox="1">
            <a:spLocks/>
          </p:cNvSpPr>
          <p:nvPr/>
        </p:nvSpPr>
        <p:spPr>
          <a:xfrm>
            <a:off x="8129873" y="691156"/>
            <a:ext cx="3002161" cy="47953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TURBUSTAT PDF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4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2CD5-AF7E-44DE-8391-80C0D37D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A65D94-4DE2-49A4-892B-7A55FA0C2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52" y="2846404"/>
            <a:ext cx="11029950" cy="1626753"/>
          </a:xfrm>
        </p:spPr>
      </p:pic>
    </p:spTree>
    <p:extLst>
      <p:ext uri="{BB962C8B-B14F-4D97-AF65-F5344CB8AC3E}">
        <p14:creationId xmlns:p14="http://schemas.microsoft.com/office/powerpoint/2010/main" val="143461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8385-9E03-4BAC-8539-FD9ADE54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E2E2E-A2B7-4779-B435-C87A08AA94DC}"/>
              </a:ext>
            </a:extLst>
          </p:cNvPr>
          <p:cNvSpPr txBox="1"/>
          <p:nvPr/>
        </p:nvSpPr>
        <p:spPr>
          <a:xfrm>
            <a:off x="366942" y="2299316"/>
            <a:ext cx="1168005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Burkhart, B.,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Stalpes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K., &amp; Collins, D. (2016). The Razor’s edge of collapse: The transition point from Lognormal to </a:t>
            </a:r>
            <a:r>
              <a:rPr lang="en-US" sz="1400" dirty="0">
                <a:solidFill>
                  <a:srgbClr val="000000"/>
                </a:solidFill>
              </a:rPr>
              <a:t>Power-Law distributions in molecular clouds.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The Astrophysical Journal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834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(1), L1.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doi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: 10.3847/2041-8213/834/1/l1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Koch, E.,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Rosolowsky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E., Boyden, R., Burkhart, B., Ginsburg, A.,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Loeppky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J., &amp;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Offner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S. (2019).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TurbuStat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: Turbulence Statistics in Python.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The Astronomical Journal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158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(1), 1.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doi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: 10.3847/1538-3881/ab1cc0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Lombardi, M., Alves, J., &amp; Lada, C. (2015). Molecular clouds have power-law probability distribution functions.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Astronomy &amp; Astrophysics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576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L1.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doi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: 10.1051/0004-6361/201525650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Miesch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M., &amp; Scalo, J. (1995). Exponential Tails in the Centroid Velocity Distributions of Star-forming Regions.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The Astrophysical Journal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450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(1).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doi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: 10.1086/309661</a:t>
            </a:r>
          </a:p>
          <a:p>
            <a:pPr marL="342900" indent="-342900">
              <a:buAutoNum type="arabicPeriod"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en-US" sz="1400" dirty="0" err="1">
                <a:solidFill>
                  <a:srgbClr val="000000"/>
                </a:solidFill>
              </a:rPr>
              <a:t>Ostriker</a:t>
            </a:r>
            <a:r>
              <a:rPr lang="en-US" sz="1400" dirty="0">
                <a:solidFill>
                  <a:srgbClr val="000000"/>
                </a:solidFill>
              </a:rPr>
              <a:t>, E., Stone, J., &amp; </a:t>
            </a:r>
            <a:r>
              <a:rPr lang="en-US" sz="1400" dirty="0" err="1">
                <a:solidFill>
                  <a:srgbClr val="000000"/>
                </a:solidFill>
              </a:rPr>
              <a:t>Gammie</a:t>
            </a:r>
            <a:r>
              <a:rPr lang="en-US" sz="1400" dirty="0">
                <a:solidFill>
                  <a:srgbClr val="000000"/>
                </a:solidFill>
              </a:rPr>
              <a:t>, C. (2001). Density, Velocity, and Magnetic Field Structure in Turbulent Molecular Cloud Models. The Astrophysical Journal, 546(2), 980-1005. </a:t>
            </a:r>
            <a:r>
              <a:rPr lang="en-US" sz="1400" dirty="0" err="1">
                <a:solidFill>
                  <a:srgbClr val="000000"/>
                </a:solidFill>
              </a:rPr>
              <a:t>doi</a:t>
            </a:r>
            <a:r>
              <a:rPr lang="en-US" sz="1400" dirty="0">
                <a:solidFill>
                  <a:srgbClr val="000000"/>
                </a:solidFill>
              </a:rPr>
              <a:t>: 10.1086/318290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PDF —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turbustat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v1.3.dev16+g354d02e. (2021). Retrieved 30 March 2021, from https://turbustat.readthedocs.io/en/latest/tutorials/statistics/pdf_example.html#overview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57055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223</TotalTime>
  <Words>501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Helvetica Neue</vt:lpstr>
      <vt:lpstr>Wingdings 2</vt:lpstr>
      <vt:lpstr>Dividend</vt:lpstr>
      <vt:lpstr>Turbustat</vt:lpstr>
      <vt:lpstr>TURBUSTAT PDF</vt:lpstr>
      <vt:lpstr>PowerPoint Presentation</vt:lpstr>
      <vt:lpstr>What’s in the data?</vt:lpstr>
      <vt:lpstr>PowerPoint Presentation</vt:lpstr>
      <vt:lpstr>Managing Memory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Turbustat</dc:title>
  <dc:creator>Jullian Williams</dc:creator>
  <cp:lastModifiedBy>Jullian Williams</cp:lastModifiedBy>
  <cp:revision>19</cp:revision>
  <dcterms:created xsi:type="dcterms:W3CDTF">2021-03-30T14:57:51Z</dcterms:created>
  <dcterms:modified xsi:type="dcterms:W3CDTF">2021-03-30T18:49:34Z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