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70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71" r:id="rId21"/>
    <p:sldId id="272" r:id="rId22"/>
    <p:sldId id="273" r:id="rId23"/>
    <p:sldId id="274" r:id="rId24"/>
    <p:sldId id="275" r:id="rId25"/>
    <p:sldId id="291" r:id="rId26"/>
    <p:sldId id="299" r:id="rId27"/>
    <p:sldId id="292" r:id="rId28"/>
    <p:sldId id="293" r:id="rId29"/>
    <p:sldId id="294" r:id="rId30"/>
    <p:sldId id="295" r:id="rId31"/>
    <p:sldId id="296" r:id="rId32"/>
    <p:sldId id="297" r:id="rId33"/>
    <p:sldId id="29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5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6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7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8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1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7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2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18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45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Cs445 fall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GetNumberofNodes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9" y="2438239"/>
            <a:ext cx="2402032" cy="37188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12773" y="4938823"/>
            <a:ext cx="762000" cy="502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GetNumberofNodes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9" y="2438239"/>
            <a:ext cx="2402032" cy="37188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516582" y="5631898"/>
            <a:ext cx="762000" cy="502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5614" y="5698426"/>
            <a:ext cx="34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0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GetNumberofNodes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9" y="2438239"/>
            <a:ext cx="2402032" cy="37188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805055" y="5654733"/>
            <a:ext cx="762000" cy="502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024128" y="2286000"/>
            <a:ext cx="972007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8831" y="5721261"/>
            <a:ext cx="34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GetNumberofNodes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9" y="2438239"/>
            <a:ext cx="2402032" cy="37188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12773" y="4949214"/>
            <a:ext cx="762000" cy="502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65533" y="5015742"/>
            <a:ext cx="34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GetNumberofNodes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018" y="2286000"/>
            <a:ext cx="9720073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9" y="2438239"/>
            <a:ext cx="2402032" cy="37188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33555" y="3972469"/>
            <a:ext cx="762000" cy="502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86315" y="4038997"/>
            <a:ext cx="34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GetNumberofNodes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9" y="2438239"/>
            <a:ext cx="2402032" cy="37188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27174" y="3899732"/>
            <a:ext cx="762000" cy="502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6071" y="4032788"/>
            <a:ext cx="34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GetNumberofNodes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9" y="2438239"/>
            <a:ext cx="2402032" cy="37188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64728" y="3141196"/>
            <a:ext cx="762000" cy="502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17488" y="3207724"/>
            <a:ext cx="34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GetNumberofNodes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9" y="2438239"/>
            <a:ext cx="2402032" cy="37188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49292" y="3099632"/>
            <a:ext cx="762000" cy="502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08652" y="3166160"/>
            <a:ext cx="34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GetNumberofNodes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9" y="2438239"/>
            <a:ext cx="2402032" cy="37188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805055" y="2434614"/>
            <a:ext cx="762000" cy="502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4719" y="2501142"/>
            <a:ext cx="34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GetNumberofNodes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9" y="2438239"/>
            <a:ext cx="2402032" cy="37188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4723" y="2438239"/>
            <a:ext cx="34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Efficient search and insert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Used in file systems and databases</a:t>
            </a:r>
          </a:p>
          <a:p>
            <a:r>
              <a:rPr lang="en-US" dirty="0" smtClean="0"/>
              <a:t>Good for organization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8333" y="2703120"/>
            <a:ext cx="3737172" cy="31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Preorder:</a:t>
            </a:r>
          </a:p>
          <a:p>
            <a:pPr lvl="1"/>
            <a:r>
              <a:rPr lang="en-US" dirty="0" smtClean="0"/>
              <a:t>Visit the parent then</a:t>
            </a:r>
          </a:p>
          <a:p>
            <a:pPr lvl="1"/>
            <a:r>
              <a:rPr lang="en-US" dirty="0" smtClean="0"/>
              <a:t>Left and right children (subtrees)</a:t>
            </a:r>
          </a:p>
          <a:p>
            <a:r>
              <a:rPr lang="en-US" dirty="0" err="1" smtClean="0"/>
              <a:t>Postorder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Visit left child, then right child</a:t>
            </a:r>
          </a:p>
          <a:p>
            <a:pPr lvl="1"/>
            <a:r>
              <a:rPr lang="en-US" dirty="0" smtClean="0"/>
              <a:t>Visit parent</a:t>
            </a:r>
          </a:p>
          <a:p>
            <a:r>
              <a:rPr lang="en-US" dirty="0" err="1" smtClean="0"/>
              <a:t>Inorder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Visit left child, then parent</a:t>
            </a:r>
          </a:p>
          <a:p>
            <a:pPr lvl="1"/>
            <a:r>
              <a:rPr lang="en-US" dirty="0" smtClean="0"/>
              <a:t>Visit right child</a:t>
            </a:r>
          </a:p>
        </p:txBody>
      </p:sp>
    </p:spTree>
    <p:extLst>
      <p:ext uri="{BB962C8B-B14F-4D97-AF65-F5344CB8AC3E}">
        <p14:creationId xmlns:p14="http://schemas.microsoft.com/office/powerpoint/2010/main" val="1762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="" xmlns:a16="http://schemas.microsoft.com/office/drawing/2014/main" id="{0E4C56CB-EEC7-4D54-B96B-4799FF442CB6}"/>
              </a:ext>
            </a:extLst>
          </p:cNvPr>
          <p:cNvGrpSpPr>
            <a:grpSpLocks/>
          </p:cNvGrpSpPr>
          <p:nvPr/>
        </p:nvGrpSpPr>
        <p:grpSpPr bwMode="auto">
          <a:xfrm>
            <a:off x="1473778" y="3074670"/>
            <a:ext cx="8267700" cy="2590800"/>
            <a:chOff x="288" y="2352"/>
            <a:chExt cx="5208" cy="1632"/>
          </a:xfrm>
        </p:grpSpPr>
        <p:sp>
          <p:nvSpPr>
            <p:cNvPr id="5" name="AutoShape 5">
              <a:extLst>
                <a:ext uri="{FF2B5EF4-FFF2-40B4-BE49-F238E27FC236}">
                  <a16:creationId xmlns="" xmlns:a16="http://schemas.microsoft.com/office/drawing/2014/main" id="{5F01996F-50A5-4F59-AE6E-0B7ADAFB1E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73" y="2496"/>
              <a:ext cx="869" cy="24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Become Rich</a:t>
              </a:r>
            </a:p>
          </p:txBody>
        </p:sp>
        <p:sp>
          <p:nvSpPr>
            <p:cNvPr id="6" name="AutoShape 6">
              <a:extLst>
                <a:ext uri="{FF2B5EF4-FFF2-40B4-BE49-F238E27FC236}">
                  <a16:creationId xmlns="" xmlns:a16="http://schemas.microsoft.com/office/drawing/2014/main" id="{787CC5CF-F68E-488D-9F56-428CCA432E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7" y="3072"/>
              <a:ext cx="936" cy="24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1. Motivations</a:t>
              </a:r>
            </a:p>
          </p:txBody>
        </p:sp>
        <p:sp>
          <p:nvSpPr>
            <p:cNvPr id="7" name="AutoShape 7">
              <a:extLst>
                <a:ext uri="{FF2B5EF4-FFF2-40B4-BE49-F238E27FC236}">
                  <a16:creationId xmlns="" xmlns:a16="http://schemas.microsoft.com/office/drawing/2014/main" id="{2A7AC944-F0CF-4377-BBD8-73D0349130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38" y="3072"/>
              <a:ext cx="1158" cy="24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3. Success Stories</a:t>
              </a:r>
            </a:p>
          </p:txBody>
        </p:sp>
        <p:sp>
          <p:nvSpPr>
            <p:cNvPr id="8" name="AutoShape 8">
              <a:extLst>
                <a:ext uri="{FF2B5EF4-FFF2-40B4-BE49-F238E27FC236}">
                  <a16:creationId xmlns="" xmlns:a16="http://schemas.microsoft.com/office/drawing/2014/main" id="{06EA6F5E-ADA0-43CD-805C-99B5847196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06" y="3072"/>
              <a:ext cx="772" cy="24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2. Methods</a:t>
              </a:r>
            </a:p>
          </p:txBody>
        </p:sp>
        <p:sp>
          <p:nvSpPr>
            <p:cNvPr id="9" name="AutoShape 9">
              <a:extLst>
                <a:ext uri="{FF2B5EF4-FFF2-40B4-BE49-F238E27FC236}">
                  <a16:creationId xmlns="" xmlns:a16="http://schemas.microsoft.com/office/drawing/2014/main" id="{BFA93CC2-2CCE-4E91-ADF6-5F479BBB5C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2" y="3573"/>
              <a:ext cx="864" cy="41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2.1 Get a CS PhD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="" xmlns:a16="http://schemas.microsoft.com/office/drawing/2014/main" id="{B6F9AF09-779B-4F21-AE66-3D1D34A45E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7" y="3573"/>
              <a:ext cx="801" cy="41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2.2 </a:t>
              </a: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Start a Web Site </a:t>
              </a:r>
            </a:p>
          </p:txBody>
        </p:sp>
        <p:sp>
          <p:nvSpPr>
            <p:cNvPr id="11" name="AutoShape 11">
              <a:extLst>
                <a:ext uri="{FF2B5EF4-FFF2-40B4-BE49-F238E27FC236}">
                  <a16:creationId xmlns="" xmlns:a16="http://schemas.microsoft.com/office/drawing/2014/main" id="{C1336D5A-4FA3-4DE9-9606-E287D551AB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" y="3558"/>
              <a:ext cx="746" cy="41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1.1 Enjoy Life</a:t>
              </a:r>
            </a:p>
          </p:txBody>
        </p:sp>
        <p:sp>
          <p:nvSpPr>
            <p:cNvPr id="12" name="AutoShape 12">
              <a:extLst>
                <a:ext uri="{FF2B5EF4-FFF2-40B4-BE49-F238E27FC236}">
                  <a16:creationId xmlns="" xmlns:a16="http://schemas.microsoft.com/office/drawing/2014/main" id="{1CC04A6A-FC47-4EAF-A140-FB6A89A4F8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66" y="3573"/>
              <a:ext cx="912" cy="41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1.2 Help Poor Friends</a:t>
              </a:r>
            </a:p>
          </p:txBody>
        </p:sp>
        <p:cxnSp>
          <p:nvCxnSpPr>
            <p:cNvPr id="13" name="AutoShape 13">
              <a:extLst>
                <a:ext uri="{FF2B5EF4-FFF2-40B4-BE49-F238E27FC236}">
                  <a16:creationId xmlns="" xmlns:a16="http://schemas.microsoft.com/office/drawing/2014/main" id="{FA7C477B-C755-473B-975E-0C93DA55B4D7}"/>
                </a:ext>
              </a:extLst>
            </p:cNvPr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flipH="1">
              <a:off x="1215" y="2743"/>
              <a:ext cx="1793" cy="323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4">
              <a:extLst>
                <a:ext uri="{FF2B5EF4-FFF2-40B4-BE49-F238E27FC236}">
                  <a16:creationId xmlns="" xmlns:a16="http://schemas.microsoft.com/office/drawing/2014/main" id="{5B9DE1F7-65FB-4179-B8F9-223E5911A0CB}"/>
                </a:ext>
              </a:extLst>
            </p:cNvPr>
            <p:cNvCxnSpPr>
              <a:cxnSpLocks noChangeShapeType="1"/>
              <a:stCxn id="5" idx="2"/>
              <a:endCxn id="8" idx="0"/>
            </p:cNvCxnSpPr>
            <p:nvPr/>
          </p:nvCxnSpPr>
          <p:spPr bwMode="auto">
            <a:xfrm>
              <a:off x="3008" y="2743"/>
              <a:ext cx="684" cy="323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5">
              <a:extLst>
                <a:ext uri="{FF2B5EF4-FFF2-40B4-BE49-F238E27FC236}">
                  <a16:creationId xmlns="" xmlns:a16="http://schemas.microsoft.com/office/drawing/2014/main" id="{473F56A1-0E48-4F83-9F8B-23054E19BD32}"/>
                </a:ext>
              </a:extLst>
            </p:cNvPr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3008" y="2743"/>
              <a:ext cx="1909" cy="323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6">
              <a:extLst>
                <a:ext uri="{FF2B5EF4-FFF2-40B4-BE49-F238E27FC236}">
                  <a16:creationId xmlns="" xmlns:a16="http://schemas.microsoft.com/office/drawing/2014/main" id="{7854D337-D89B-4BE0-920D-60A3A2F054D7}"/>
                </a:ext>
              </a:extLst>
            </p:cNvPr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3692" y="3319"/>
              <a:ext cx="6" cy="248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>
              <a:extLst>
                <a:ext uri="{FF2B5EF4-FFF2-40B4-BE49-F238E27FC236}">
                  <a16:creationId xmlns="" xmlns:a16="http://schemas.microsoft.com/office/drawing/2014/main" id="{4FCCCEE8-9461-48B7-A53D-B0E3E2D27105}"/>
                </a:ext>
              </a:extLst>
            </p:cNvPr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2754" y="3319"/>
              <a:ext cx="938" cy="248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>
              <a:extLst>
                <a:ext uri="{FF2B5EF4-FFF2-40B4-BE49-F238E27FC236}">
                  <a16:creationId xmlns="" xmlns:a16="http://schemas.microsoft.com/office/drawing/2014/main" id="{7FA88369-1543-4977-9E08-1D0EB8767F87}"/>
                </a:ext>
              </a:extLst>
            </p:cNvPr>
            <p:cNvCxnSpPr>
              <a:cxnSpLocks noChangeShapeType="1"/>
              <a:stCxn id="6" idx="2"/>
              <a:endCxn id="12" idx="0"/>
            </p:cNvCxnSpPr>
            <p:nvPr/>
          </p:nvCxnSpPr>
          <p:spPr bwMode="auto">
            <a:xfrm>
              <a:off x="1215" y="3319"/>
              <a:ext cx="507" cy="248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9">
              <a:extLst>
                <a:ext uri="{FF2B5EF4-FFF2-40B4-BE49-F238E27FC236}">
                  <a16:creationId xmlns="" xmlns:a16="http://schemas.microsoft.com/office/drawing/2014/main" id="{3D76F57F-2925-4339-9A49-DA2169703C23}"/>
                </a:ext>
              </a:extLst>
            </p:cNvPr>
            <p:cNvCxnSpPr>
              <a:cxnSpLocks noChangeShapeType="1"/>
              <a:stCxn id="6" idx="2"/>
              <a:endCxn id="11" idx="0"/>
            </p:cNvCxnSpPr>
            <p:nvPr/>
          </p:nvCxnSpPr>
          <p:spPr bwMode="auto">
            <a:xfrm flipH="1">
              <a:off x="661" y="3319"/>
              <a:ext cx="554" cy="233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AutoShape 20">
              <a:extLst>
                <a:ext uri="{FF2B5EF4-FFF2-40B4-BE49-F238E27FC236}">
                  <a16:creationId xmlns="" xmlns:a16="http://schemas.microsoft.com/office/drawing/2014/main" id="{38F97AE2-0CD4-4401-8039-7C0F154D55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86" y="3573"/>
              <a:ext cx="968" cy="41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2.3 </a:t>
              </a: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Acquired by Google</a:t>
              </a:r>
            </a:p>
          </p:txBody>
        </p:sp>
        <p:cxnSp>
          <p:nvCxnSpPr>
            <p:cNvPr id="21" name="AutoShape 21">
              <a:extLst>
                <a:ext uri="{FF2B5EF4-FFF2-40B4-BE49-F238E27FC236}">
                  <a16:creationId xmlns="" xmlns:a16="http://schemas.microsoft.com/office/drawing/2014/main" id="{1BABDA97-20B4-48A3-BD00-5B8203D53036}"/>
                </a:ext>
              </a:extLst>
            </p:cNvPr>
            <p:cNvCxnSpPr>
              <a:cxnSpLocks noChangeShapeType="1"/>
              <a:stCxn id="8" idx="2"/>
              <a:endCxn id="20" idx="0"/>
            </p:cNvCxnSpPr>
            <p:nvPr/>
          </p:nvCxnSpPr>
          <p:spPr bwMode="auto">
            <a:xfrm>
              <a:off x="3692" y="3319"/>
              <a:ext cx="978" cy="248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 Box 22">
              <a:extLst>
                <a:ext uri="{FF2B5EF4-FFF2-40B4-BE49-F238E27FC236}">
                  <a16:creationId xmlns="" xmlns:a16="http://schemas.microsoft.com/office/drawing/2014/main" id="{1040A8DC-FEFB-4E88-9375-00F57D32D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" y="235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="" xmlns:a16="http://schemas.microsoft.com/office/drawing/2014/main" id="{958FD9C2-63C4-418C-B3A4-52E62F7B3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28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="" xmlns:a16="http://schemas.microsoft.com/office/drawing/2014/main" id="{A61C0893-1186-4441-A683-7781A1B7E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" y="331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5" name="Text Box 25">
              <a:extLst>
                <a:ext uri="{FF2B5EF4-FFF2-40B4-BE49-F238E27FC236}">
                  <a16:creationId xmlns="" xmlns:a16="http://schemas.microsoft.com/office/drawing/2014/main" id="{D1A954AA-AAD0-404F-9893-EFC4EAB57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864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="" xmlns:a16="http://schemas.microsoft.com/office/drawing/2014/main" id="{D3ED2253-B048-4F5F-BAFA-B49B9B57A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9" y="336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="" xmlns:a16="http://schemas.microsoft.com/office/drawing/2014/main" id="{CD169B47-A95A-42F5-9ED9-08B81BE2C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1" y="333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="" xmlns:a16="http://schemas.microsoft.com/office/drawing/2014/main" id="{8F6ECA72-F350-4F0E-88C0-5E357EF21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333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29" name="Text Box 29">
              <a:extLst>
                <a:ext uri="{FF2B5EF4-FFF2-40B4-BE49-F238E27FC236}">
                  <a16:creationId xmlns="" xmlns:a16="http://schemas.microsoft.com/office/drawing/2014/main" id="{D7DFEF47-3FB0-44AF-A211-522C4B61D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" y="333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30" name="Text Box 30">
              <a:extLst>
                <a:ext uri="{FF2B5EF4-FFF2-40B4-BE49-F238E27FC236}">
                  <a16:creationId xmlns="" xmlns:a16="http://schemas.microsoft.com/office/drawing/2014/main" id="{5D58CB91-9667-47A6-B570-AB903A2F2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" y="2864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9</a:t>
              </a:r>
            </a:p>
          </p:txBody>
        </p:sp>
      </p:grpSp>
      <p:sp>
        <p:nvSpPr>
          <p:cNvPr id="31" name="Text Box 31">
            <a:extLst>
              <a:ext uri="{FF2B5EF4-FFF2-40B4-BE49-F238E27FC236}">
                <a16:creationId xmlns="" xmlns:a16="http://schemas.microsoft.com/office/drawing/2014/main" id="{F0047674-56A6-4DAC-B528-891B6E52F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556" y="1914412"/>
            <a:ext cx="33528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>
              <a:lnSpc>
                <a:spcPct val="90000"/>
              </a:lnSpc>
              <a:spcBef>
                <a:spcPct val="20000"/>
              </a:spcBef>
              <a:buClr>
                <a:srgbClr val="0563C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alibri "/>
              </a:rPr>
              <a:t>Algorithm</a:t>
            </a:r>
            <a:r>
              <a:rPr lang="en-US" altLang="en-US" sz="1600" dirty="0">
                <a:solidFill>
                  <a:prstClr val="black"/>
                </a:solidFill>
                <a:latin typeface="Calibri "/>
              </a:rPr>
              <a:t> </a:t>
            </a:r>
            <a:r>
              <a:rPr lang="en-US" altLang="en-US" sz="1600" b="1" i="1" dirty="0" err="1">
                <a:solidFill>
                  <a:srgbClr val="44546A"/>
                </a:solidFill>
                <a:latin typeface="Calibri "/>
              </a:rPr>
              <a:t>preOrder</a:t>
            </a:r>
            <a:r>
              <a:rPr lang="en-US" altLang="en-US" sz="1600" dirty="0">
                <a:solidFill>
                  <a:srgbClr val="44546A"/>
                </a:solidFill>
                <a:latin typeface="Calibri "/>
              </a:rPr>
              <a:t>(</a:t>
            </a:r>
            <a:r>
              <a:rPr lang="en-US" altLang="en-US" sz="1600" b="1" i="1" dirty="0">
                <a:solidFill>
                  <a:srgbClr val="44546A"/>
                </a:solidFill>
                <a:latin typeface="Calibri "/>
              </a:rPr>
              <a:t>v</a:t>
            </a:r>
            <a:r>
              <a:rPr lang="en-US" altLang="en-US" sz="1600" dirty="0">
                <a:solidFill>
                  <a:srgbClr val="44546A"/>
                </a:solidFill>
                <a:latin typeface="Calibri "/>
              </a:rPr>
              <a:t>)</a:t>
            </a:r>
            <a:endParaRPr lang="en-US" altLang="en-US" sz="1600" dirty="0">
              <a:solidFill>
                <a:prstClr val="black"/>
              </a:solidFill>
              <a:latin typeface="Calibri "/>
            </a:endParaRPr>
          </a:p>
          <a:p>
            <a:pPr lvl="1" defTabSz="914400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="1" i="1" dirty="0">
                <a:solidFill>
                  <a:srgbClr val="ED7D31"/>
                </a:solidFill>
                <a:latin typeface="Calibri "/>
              </a:rPr>
              <a:t>visit</a:t>
            </a:r>
            <a:r>
              <a:rPr lang="en-US" altLang="en-US" sz="1600" dirty="0">
                <a:solidFill>
                  <a:srgbClr val="ED7D31"/>
                </a:solidFill>
                <a:latin typeface="Calibri "/>
              </a:rPr>
              <a:t>(</a:t>
            </a:r>
            <a:r>
              <a:rPr lang="en-US" altLang="en-US" sz="1600" b="1" i="1" dirty="0">
                <a:solidFill>
                  <a:srgbClr val="ED7D31"/>
                </a:solidFill>
                <a:latin typeface="Calibri "/>
              </a:rPr>
              <a:t>v</a:t>
            </a:r>
            <a:r>
              <a:rPr lang="en-US" altLang="en-US" sz="1600" dirty="0">
                <a:solidFill>
                  <a:srgbClr val="ED7D31"/>
                </a:solidFill>
                <a:latin typeface="Calibri "/>
              </a:rPr>
              <a:t>)</a:t>
            </a:r>
            <a:endParaRPr lang="en-US" altLang="en-US" sz="1600" b="1" i="1" dirty="0">
              <a:solidFill>
                <a:srgbClr val="ED7D31"/>
              </a:solidFill>
              <a:latin typeface="Calibri "/>
            </a:endParaRPr>
          </a:p>
          <a:p>
            <a:pPr lvl="1" defTabSz="914400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alibri "/>
              </a:rPr>
              <a:t>for</a:t>
            </a:r>
            <a:r>
              <a:rPr lang="en-US" altLang="en-US" sz="1600" dirty="0">
                <a:solidFill>
                  <a:srgbClr val="000000"/>
                </a:solidFill>
                <a:latin typeface="Calibri 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Calibri "/>
              </a:rPr>
              <a:t>each</a:t>
            </a:r>
            <a:r>
              <a:rPr lang="en-US" altLang="en-US" sz="1600" dirty="0">
                <a:solidFill>
                  <a:prstClr val="black"/>
                </a:solidFill>
                <a:latin typeface="Calibri "/>
              </a:rPr>
              <a:t> </a:t>
            </a:r>
            <a:r>
              <a:rPr lang="en-US" altLang="en-US" sz="1600" dirty="0">
                <a:solidFill>
                  <a:srgbClr val="ED7D31"/>
                </a:solidFill>
                <a:latin typeface="Calibri "/>
              </a:rPr>
              <a:t>child </a:t>
            </a:r>
            <a:r>
              <a:rPr lang="en-US" altLang="en-US" sz="1600" b="1" i="1" dirty="0">
                <a:solidFill>
                  <a:srgbClr val="ED7D31"/>
                </a:solidFill>
                <a:latin typeface="Calibri "/>
              </a:rPr>
              <a:t>w</a:t>
            </a:r>
            <a:r>
              <a:rPr lang="en-US" altLang="en-US" sz="1600" dirty="0">
                <a:solidFill>
                  <a:srgbClr val="ED7D31"/>
                </a:solidFill>
                <a:latin typeface="Calibri "/>
              </a:rPr>
              <a:t> of </a:t>
            </a:r>
            <a:r>
              <a:rPr lang="en-US" altLang="en-US" sz="1600" b="1" i="1" dirty="0">
                <a:solidFill>
                  <a:srgbClr val="ED7D31"/>
                </a:solidFill>
                <a:latin typeface="Calibri "/>
              </a:rPr>
              <a:t>v</a:t>
            </a:r>
          </a:p>
          <a:p>
            <a:pPr lvl="1" defTabSz="914400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="1" i="1" dirty="0">
                <a:solidFill>
                  <a:srgbClr val="ED7D31"/>
                </a:solidFill>
                <a:latin typeface="Calibri "/>
              </a:rPr>
              <a:t>	preorder</a:t>
            </a:r>
            <a:r>
              <a:rPr lang="en-US" altLang="en-US" sz="1600" dirty="0">
                <a:solidFill>
                  <a:srgbClr val="ED7D31"/>
                </a:solidFill>
                <a:latin typeface="Calibri "/>
              </a:rPr>
              <a:t> (</a:t>
            </a:r>
            <a:r>
              <a:rPr lang="en-US" altLang="en-US" sz="1600" b="1" i="1" dirty="0">
                <a:solidFill>
                  <a:srgbClr val="ED7D31"/>
                </a:solidFill>
                <a:latin typeface="Calibri "/>
              </a:rPr>
              <a:t>w</a:t>
            </a:r>
            <a:r>
              <a:rPr lang="en-US" altLang="en-US" sz="1600" dirty="0">
                <a:solidFill>
                  <a:srgbClr val="ED7D31"/>
                </a:solidFill>
                <a:latin typeface="Calibri 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5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5">
            <a:extLst>
              <a:ext uri="{FF2B5EF4-FFF2-40B4-BE49-F238E27FC236}">
                <a16:creationId xmlns="" xmlns:a16="http://schemas.microsoft.com/office/drawing/2014/main" id="{551E847D-1ACF-4D72-A824-D888D7C231D6}"/>
              </a:ext>
            </a:extLst>
          </p:cNvPr>
          <p:cNvGrpSpPr>
            <a:grpSpLocks/>
          </p:cNvGrpSpPr>
          <p:nvPr/>
        </p:nvGrpSpPr>
        <p:grpSpPr bwMode="auto">
          <a:xfrm>
            <a:off x="1990819" y="3367842"/>
            <a:ext cx="7786689" cy="2709863"/>
            <a:chOff x="558" y="2208"/>
            <a:chExt cx="4905" cy="1707"/>
          </a:xfrm>
          <a:noFill/>
        </p:grpSpPr>
        <p:sp>
          <p:nvSpPr>
            <p:cNvPr id="5" name="AutoShape 6">
              <a:extLst>
                <a:ext uri="{FF2B5EF4-FFF2-40B4-BE49-F238E27FC236}">
                  <a16:creationId xmlns="" xmlns:a16="http://schemas.microsoft.com/office/drawing/2014/main" id="{13294585-C2D3-4FC1-A5DC-5937219DA2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28" y="2355"/>
              <a:ext cx="514" cy="236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cs445/</a:t>
              </a:r>
            </a:p>
          </p:txBody>
        </p:sp>
        <p:sp>
          <p:nvSpPr>
            <p:cNvPr id="6" name="AutoShape 7">
              <a:extLst>
                <a:ext uri="{FF2B5EF4-FFF2-40B4-BE49-F238E27FC236}">
                  <a16:creationId xmlns="" xmlns:a16="http://schemas.microsoft.com/office/drawing/2014/main" id="{8A9A7E1D-4CD6-423E-B5E6-04FDF88E49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2" y="2928"/>
              <a:ext cx="847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homeworks/</a:t>
              </a:r>
            </a:p>
          </p:txBody>
        </p:sp>
        <p:sp>
          <p:nvSpPr>
            <p:cNvPr id="7" name="AutoShape 8">
              <a:extLst>
                <a:ext uri="{FF2B5EF4-FFF2-40B4-BE49-F238E27FC236}">
                  <a16:creationId xmlns="" xmlns:a16="http://schemas.microsoft.com/office/drawing/2014/main" id="{E8F01B68-AFB6-48A5-B322-8DA8001531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16" y="2845"/>
              <a:ext cx="647" cy="40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Rules.txt</a:t>
              </a:r>
              <a:b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</a:b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1K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="" xmlns:a16="http://schemas.microsoft.com/office/drawing/2014/main" id="{7C74C667-8CA8-4AD1-95DB-63CA24B99E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60" y="2931"/>
              <a:ext cx="425" cy="236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lab8/</a:t>
              </a:r>
            </a:p>
          </p:txBody>
        </p:sp>
        <p:sp>
          <p:nvSpPr>
            <p:cNvPr id="9" name="AutoShape 10">
              <a:extLst>
                <a:ext uri="{FF2B5EF4-FFF2-40B4-BE49-F238E27FC236}">
                  <a16:creationId xmlns="" xmlns:a16="http://schemas.microsoft.com/office/drawing/2014/main" id="{9A7D5BEA-97E5-42C8-9870-7D72C79DDA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32" y="3507"/>
              <a:ext cx="724" cy="40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Trees.java</a:t>
              </a:r>
              <a:b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</a:b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10K</a:t>
              </a:r>
            </a:p>
          </p:txBody>
        </p:sp>
        <p:sp>
          <p:nvSpPr>
            <p:cNvPr id="10" name="AutoShape 11">
              <a:extLst>
                <a:ext uri="{FF2B5EF4-FFF2-40B4-BE49-F238E27FC236}">
                  <a16:creationId xmlns="" xmlns:a16="http://schemas.microsoft.com/office/drawing/2014/main" id="{7104E861-AC14-4889-B322-070B16B39D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90" y="3507"/>
              <a:ext cx="775" cy="40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ITrees.java</a:t>
              </a:r>
              <a:b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</a:b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25K</a:t>
              </a:r>
            </a:p>
          </p:txBody>
        </p:sp>
        <p:sp>
          <p:nvSpPr>
            <p:cNvPr id="11" name="AutoShape 12">
              <a:extLst>
                <a:ext uri="{FF2B5EF4-FFF2-40B4-BE49-F238E27FC236}">
                  <a16:creationId xmlns="" xmlns:a16="http://schemas.microsoft.com/office/drawing/2014/main" id="{29DA4458-2754-4BD7-A6A5-02B23625C6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8" y="3507"/>
              <a:ext cx="552" cy="40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l1c.doc</a:t>
              </a:r>
              <a:b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</a:b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3K</a:t>
              </a:r>
            </a:p>
          </p:txBody>
        </p:sp>
        <p:sp>
          <p:nvSpPr>
            <p:cNvPr id="12" name="AutoShape 13">
              <a:extLst>
                <a:ext uri="{FF2B5EF4-FFF2-40B4-BE49-F238E27FC236}">
                  <a16:creationId xmlns="" xmlns:a16="http://schemas.microsoft.com/office/drawing/2014/main" id="{46C4F207-4424-4DCF-9A2F-58C886674B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91" y="3507"/>
              <a:ext cx="623" cy="40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l1nc.doc</a:t>
              </a:r>
              <a:b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</a:b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2K</a:t>
              </a:r>
            </a:p>
          </p:txBody>
        </p:sp>
        <p:cxnSp>
          <p:nvCxnSpPr>
            <p:cNvPr id="13" name="AutoShape 14">
              <a:extLst>
                <a:ext uri="{FF2B5EF4-FFF2-40B4-BE49-F238E27FC236}">
                  <a16:creationId xmlns="" xmlns:a16="http://schemas.microsoft.com/office/drawing/2014/main" id="{72058335-4601-4AD7-B9C6-87A7BA5B9219}"/>
                </a:ext>
              </a:extLst>
            </p:cNvPr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flipH="1">
              <a:off x="1296" y="2591"/>
              <a:ext cx="1789" cy="337"/>
            </a:xfrm>
            <a:prstGeom prst="straightConnector1">
              <a:avLst/>
            </a:prstGeom>
            <a:grp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5">
              <a:extLst>
                <a:ext uri="{FF2B5EF4-FFF2-40B4-BE49-F238E27FC236}">
                  <a16:creationId xmlns="" xmlns:a16="http://schemas.microsoft.com/office/drawing/2014/main" id="{2CD692EC-C4F0-4183-A738-9813D77570ED}"/>
                </a:ext>
              </a:extLst>
            </p:cNvPr>
            <p:cNvCxnSpPr>
              <a:cxnSpLocks noChangeShapeType="1"/>
              <a:stCxn id="5" idx="2"/>
              <a:endCxn id="8" idx="0"/>
            </p:cNvCxnSpPr>
            <p:nvPr/>
          </p:nvCxnSpPr>
          <p:spPr bwMode="auto">
            <a:xfrm>
              <a:off x="3085" y="2591"/>
              <a:ext cx="688" cy="340"/>
            </a:xfrm>
            <a:prstGeom prst="straightConnector1">
              <a:avLst/>
            </a:prstGeom>
            <a:grp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6">
              <a:extLst>
                <a:ext uri="{FF2B5EF4-FFF2-40B4-BE49-F238E27FC236}">
                  <a16:creationId xmlns="" xmlns:a16="http://schemas.microsoft.com/office/drawing/2014/main" id="{A49F1A94-E1F2-4A1E-B8C7-EA70BDD0524C}"/>
                </a:ext>
              </a:extLst>
            </p:cNvPr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3085" y="2591"/>
              <a:ext cx="2054" cy="254"/>
            </a:xfrm>
            <a:prstGeom prst="straightConnector1">
              <a:avLst/>
            </a:prstGeom>
            <a:grp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7">
              <a:extLst>
                <a:ext uri="{FF2B5EF4-FFF2-40B4-BE49-F238E27FC236}">
                  <a16:creationId xmlns="" xmlns:a16="http://schemas.microsoft.com/office/drawing/2014/main" id="{29DE0E6A-9246-4487-A32D-F04D8F2F5788}"/>
                </a:ext>
              </a:extLst>
            </p:cNvPr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3773" y="3167"/>
              <a:ext cx="5" cy="340"/>
            </a:xfrm>
            <a:prstGeom prst="straightConnector1">
              <a:avLst/>
            </a:prstGeom>
            <a:grp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8">
              <a:extLst>
                <a:ext uri="{FF2B5EF4-FFF2-40B4-BE49-F238E27FC236}">
                  <a16:creationId xmlns="" xmlns:a16="http://schemas.microsoft.com/office/drawing/2014/main" id="{12B2963F-800F-4320-A9FA-2584501A9372}"/>
                </a:ext>
              </a:extLst>
            </p:cNvPr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2794" y="3167"/>
              <a:ext cx="979" cy="340"/>
            </a:xfrm>
            <a:prstGeom prst="straightConnector1">
              <a:avLst/>
            </a:prstGeom>
            <a:grp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9">
              <a:extLst>
                <a:ext uri="{FF2B5EF4-FFF2-40B4-BE49-F238E27FC236}">
                  <a16:creationId xmlns="" xmlns:a16="http://schemas.microsoft.com/office/drawing/2014/main" id="{B387B265-9E9F-4CA7-975A-909BF1F37238}"/>
                </a:ext>
              </a:extLst>
            </p:cNvPr>
            <p:cNvCxnSpPr>
              <a:cxnSpLocks noChangeShapeType="1"/>
              <a:stCxn id="6" idx="2"/>
              <a:endCxn id="12" idx="0"/>
            </p:cNvCxnSpPr>
            <p:nvPr/>
          </p:nvCxnSpPr>
          <p:spPr bwMode="auto">
            <a:xfrm>
              <a:off x="1296" y="3170"/>
              <a:ext cx="507" cy="337"/>
            </a:xfrm>
            <a:prstGeom prst="straightConnector1">
              <a:avLst/>
            </a:prstGeom>
            <a:grp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0">
              <a:extLst>
                <a:ext uri="{FF2B5EF4-FFF2-40B4-BE49-F238E27FC236}">
                  <a16:creationId xmlns="" xmlns:a16="http://schemas.microsoft.com/office/drawing/2014/main" id="{D95A9008-C09F-43E1-AC8D-9BF28627D484}"/>
                </a:ext>
              </a:extLst>
            </p:cNvPr>
            <p:cNvCxnSpPr>
              <a:cxnSpLocks noChangeShapeType="1"/>
              <a:stCxn id="6" idx="2"/>
              <a:endCxn id="11" idx="0"/>
            </p:cNvCxnSpPr>
            <p:nvPr/>
          </p:nvCxnSpPr>
          <p:spPr bwMode="auto">
            <a:xfrm flipH="1">
              <a:off x="834" y="3170"/>
              <a:ext cx="462" cy="337"/>
            </a:xfrm>
            <a:prstGeom prst="straightConnector1">
              <a:avLst/>
            </a:prstGeom>
            <a:grp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AutoShape 21">
              <a:extLst>
                <a:ext uri="{FF2B5EF4-FFF2-40B4-BE49-F238E27FC236}">
                  <a16:creationId xmlns="" xmlns:a16="http://schemas.microsoft.com/office/drawing/2014/main" id="{CD0358FC-A096-4EE7-B049-D516C4B7C5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36" y="3506"/>
              <a:ext cx="729" cy="40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Stack.java</a:t>
              </a:r>
              <a:b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</a:b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20K</a:t>
              </a:r>
            </a:p>
          </p:txBody>
        </p:sp>
        <p:cxnSp>
          <p:nvCxnSpPr>
            <p:cNvPr id="21" name="AutoShape 22">
              <a:extLst>
                <a:ext uri="{FF2B5EF4-FFF2-40B4-BE49-F238E27FC236}">
                  <a16:creationId xmlns="" xmlns:a16="http://schemas.microsoft.com/office/drawing/2014/main" id="{57414EE8-E45A-4D77-B000-2E38DCA7231A}"/>
                </a:ext>
              </a:extLst>
            </p:cNvPr>
            <p:cNvCxnSpPr>
              <a:cxnSpLocks noChangeShapeType="1"/>
              <a:stCxn id="8" idx="2"/>
              <a:endCxn id="20" idx="0"/>
            </p:cNvCxnSpPr>
            <p:nvPr/>
          </p:nvCxnSpPr>
          <p:spPr bwMode="auto">
            <a:xfrm>
              <a:off x="3773" y="3167"/>
              <a:ext cx="1028" cy="339"/>
            </a:xfrm>
            <a:prstGeom prst="straightConnector1">
              <a:avLst/>
            </a:prstGeom>
            <a:grp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 Box 23">
              <a:extLst>
                <a:ext uri="{FF2B5EF4-FFF2-40B4-BE49-F238E27FC236}">
                  <a16:creationId xmlns="" xmlns:a16="http://schemas.microsoft.com/office/drawing/2014/main" id="{67CB1866-1CD8-474E-956B-342953FA8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208"/>
              <a:ext cx="2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23" name="Text Box 24">
              <a:extLst>
                <a:ext uri="{FF2B5EF4-FFF2-40B4-BE49-F238E27FC236}">
                  <a16:creationId xmlns="" xmlns:a16="http://schemas.microsoft.com/office/drawing/2014/main" id="{5F48E016-8F0E-4A4A-AD0C-E8F92B487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" y="2720"/>
              <a:ext cx="2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4" name="Text Box 25">
              <a:extLst>
                <a:ext uri="{FF2B5EF4-FFF2-40B4-BE49-F238E27FC236}">
                  <a16:creationId xmlns="" xmlns:a16="http://schemas.microsoft.com/office/drawing/2014/main" id="{9E16127D-91A5-45D6-9544-3D8322314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" y="3272"/>
              <a:ext cx="2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25" name="Text Box 26">
              <a:extLst>
                <a:ext uri="{FF2B5EF4-FFF2-40B4-BE49-F238E27FC236}">
                  <a16:creationId xmlns="" xmlns:a16="http://schemas.microsoft.com/office/drawing/2014/main" id="{02DF2778-D024-495A-8396-5771D31A5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720"/>
              <a:ext cx="2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="" xmlns:a16="http://schemas.microsoft.com/office/drawing/2014/main" id="{CB1FD7F8-FF5C-4D27-A334-22856D3D5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7" y="3272"/>
              <a:ext cx="2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7" name="Text Box 28">
              <a:extLst>
                <a:ext uri="{FF2B5EF4-FFF2-40B4-BE49-F238E27FC236}">
                  <a16:creationId xmlns="" xmlns:a16="http://schemas.microsoft.com/office/drawing/2014/main" id="{51EEAA8D-0513-4E4C-936A-945DF1D17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3264"/>
              <a:ext cx="2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28" name="Text Box 29">
              <a:extLst>
                <a:ext uri="{FF2B5EF4-FFF2-40B4-BE49-F238E27FC236}">
                  <a16:creationId xmlns="" xmlns:a16="http://schemas.microsoft.com/office/drawing/2014/main" id="{DBCDE93F-9008-41F5-9A6B-A37AEFD89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7" y="3264"/>
              <a:ext cx="2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="" xmlns:a16="http://schemas.microsoft.com/office/drawing/2014/main" id="{E6279AD3-4D26-42B6-AC03-554252D32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" y="3264"/>
              <a:ext cx="2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30" name="Text Box 31">
              <a:extLst>
                <a:ext uri="{FF2B5EF4-FFF2-40B4-BE49-F238E27FC236}">
                  <a16:creationId xmlns="" xmlns:a16="http://schemas.microsoft.com/office/drawing/2014/main" id="{52DA5089-A402-4B3A-A44D-4CB3DA82D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" y="2592"/>
              <a:ext cx="2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8</a:t>
              </a:r>
            </a:p>
          </p:txBody>
        </p:sp>
      </p:grpSp>
      <p:sp>
        <p:nvSpPr>
          <p:cNvPr id="31" name="Text Box 4">
            <a:extLst>
              <a:ext uri="{FF2B5EF4-FFF2-40B4-BE49-F238E27FC236}">
                <a16:creationId xmlns="" xmlns:a16="http://schemas.microsoft.com/office/drawing/2014/main" id="{640C630C-6318-46BD-8876-0EE94EF74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1183" y="2277431"/>
            <a:ext cx="3626612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20000"/>
              </a:spcBef>
              <a:buClr>
                <a:srgbClr val="0563C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alibri "/>
              </a:rPr>
              <a:t>Algorithm</a:t>
            </a:r>
            <a:r>
              <a:rPr lang="en-US" altLang="en-US" sz="1600" dirty="0">
                <a:solidFill>
                  <a:prstClr val="black"/>
                </a:solidFill>
                <a:latin typeface="Calibri "/>
              </a:rPr>
              <a:t> </a:t>
            </a:r>
            <a:r>
              <a:rPr lang="en-US" altLang="en-US" sz="1600" b="1" i="1" dirty="0" err="1">
                <a:solidFill>
                  <a:srgbClr val="44546A"/>
                </a:solidFill>
                <a:latin typeface="Calibri "/>
              </a:rPr>
              <a:t>postOrder</a:t>
            </a:r>
            <a:r>
              <a:rPr lang="en-US" altLang="en-US" sz="1600" dirty="0">
                <a:solidFill>
                  <a:srgbClr val="44546A"/>
                </a:solidFill>
                <a:latin typeface="Calibri "/>
              </a:rPr>
              <a:t>(</a:t>
            </a:r>
            <a:r>
              <a:rPr lang="en-US" altLang="en-US" sz="1600" b="1" i="1" dirty="0">
                <a:solidFill>
                  <a:srgbClr val="44546A"/>
                </a:solidFill>
                <a:latin typeface="Calibri "/>
              </a:rPr>
              <a:t>v</a:t>
            </a:r>
            <a:r>
              <a:rPr lang="en-US" altLang="en-US" sz="1600" dirty="0">
                <a:solidFill>
                  <a:srgbClr val="44546A"/>
                </a:solidFill>
                <a:latin typeface="Calibri "/>
              </a:rPr>
              <a:t>)</a:t>
            </a:r>
          </a:p>
          <a:p>
            <a:pPr lvl="1" defTabSz="914400">
              <a:lnSpc>
                <a:spcPct val="90000"/>
              </a:lnSpc>
              <a:spcBef>
                <a:spcPct val="20000"/>
              </a:spcBef>
              <a:buClr>
                <a:srgbClr val="0563C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alibri "/>
              </a:rPr>
              <a:t>for</a:t>
            </a:r>
            <a:r>
              <a:rPr lang="en-US" altLang="en-US" sz="1600" dirty="0">
                <a:solidFill>
                  <a:srgbClr val="000000"/>
                </a:solidFill>
                <a:latin typeface="Calibri 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Calibri "/>
              </a:rPr>
              <a:t>each</a:t>
            </a:r>
            <a:r>
              <a:rPr lang="en-US" altLang="en-US" sz="1600" dirty="0">
                <a:solidFill>
                  <a:prstClr val="black"/>
                </a:solidFill>
                <a:latin typeface="Calibri "/>
              </a:rPr>
              <a:t> </a:t>
            </a:r>
            <a:r>
              <a:rPr lang="en-US" altLang="en-US" sz="1600" dirty="0">
                <a:solidFill>
                  <a:srgbClr val="ED7D31"/>
                </a:solidFill>
                <a:latin typeface="Calibri "/>
              </a:rPr>
              <a:t>child </a:t>
            </a:r>
            <a:r>
              <a:rPr lang="en-US" altLang="en-US" sz="1600" b="1" i="1" dirty="0">
                <a:solidFill>
                  <a:srgbClr val="ED7D31"/>
                </a:solidFill>
                <a:latin typeface="Calibri "/>
              </a:rPr>
              <a:t>w</a:t>
            </a:r>
            <a:r>
              <a:rPr lang="en-US" altLang="en-US" sz="1600" dirty="0">
                <a:solidFill>
                  <a:srgbClr val="ED7D31"/>
                </a:solidFill>
                <a:latin typeface="Calibri "/>
              </a:rPr>
              <a:t> of </a:t>
            </a:r>
            <a:r>
              <a:rPr lang="en-US" altLang="en-US" sz="1600" b="1" i="1" dirty="0">
                <a:solidFill>
                  <a:srgbClr val="ED7D31"/>
                </a:solidFill>
                <a:latin typeface="Calibri "/>
              </a:rPr>
              <a:t>v</a:t>
            </a:r>
          </a:p>
          <a:p>
            <a:pPr lvl="1" defTabSz="914400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="1" i="1" dirty="0">
                <a:solidFill>
                  <a:srgbClr val="ED7D31"/>
                </a:solidFill>
                <a:latin typeface="Calibri "/>
              </a:rPr>
              <a:t>	</a:t>
            </a:r>
            <a:r>
              <a:rPr lang="en-US" altLang="en-US" sz="1600" b="1" i="1" dirty="0" err="1">
                <a:solidFill>
                  <a:srgbClr val="ED7D31"/>
                </a:solidFill>
                <a:latin typeface="Calibri "/>
              </a:rPr>
              <a:t>postOrder</a:t>
            </a:r>
            <a:r>
              <a:rPr lang="en-US" altLang="en-US" sz="1600" dirty="0">
                <a:solidFill>
                  <a:srgbClr val="ED7D31"/>
                </a:solidFill>
                <a:latin typeface="Calibri "/>
              </a:rPr>
              <a:t> (</a:t>
            </a:r>
            <a:r>
              <a:rPr lang="en-US" altLang="en-US" sz="1600" b="1" i="1" dirty="0">
                <a:solidFill>
                  <a:srgbClr val="ED7D31"/>
                </a:solidFill>
                <a:latin typeface="Calibri "/>
              </a:rPr>
              <a:t>w</a:t>
            </a:r>
            <a:r>
              <a:rPr lang="en-US" altLang="en-US" sz="1600" dirty="0">
                <a:solidFill>
                  <a:srgbClr val="ED7D31"/>
                </a:solidFill>
                <a:latin typeface="Calibri "/>
              </a:rPr>
              <a:t>)</a:t>
            </a:r>
            <a:endParaRPr lang="en-US" altLang="en-US" sz="1600" dirty="0">
              <a:solidFill>
                <a:prstClr val="black"/>
              </a:solidFill>
              <a:latin typeface="Calibri "/>
            </a:endParaRPr>
          </a:p>
          <a:p>
            <a:pPr lvl="1" defTabSz="914400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="1" i="1" dirty="0">
                <a:solidFill>
                  <a:srgbClr val="ED7D31"/>
                </a:solidFill>
                <a:latin typeface="Calibri "/>
              </a:rPr>
              <a:t>visit</a:t>
            </a:r>
            <a:r>
              <a:rPr lang="en-US" altLang="en-US" sz="1600" dirty="0">
                <a:solidFill>
                  <a:srgbClr val="ED7D31"/>
                </a:solidFill>
                <a:latin typeface="Calibri "/>
              </a:rPr>
              <a:t>(</a:t>
            </a:r>
            <a:r>
              <a:rPr lang="en-US" altLang="en-US" sz="1600" b="1" i="1" dirty="0">
                <a:solidFill>
                  <a:srgbClr val="ED7D31"/>
                </a:solidFill>
                <a:latin typeface="Calibri "/>
              </a:rPr>
              <a:t>v</a:t>
            </a:r>
            <a:r>
              <a:rPr lang="en-US" altLang="en-US" sz="1600" dirty="0">
                <a:solidFill>
                  <a:srgbClr val="ED7D31"/>
                </a:solidFill>
                <a:latin typeface="Calibri 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928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="" xmlns:a16="http://schemas.microsoft.com/office/drawing/2014/main" id="{DE0437C8-BB34-4CF1-ABD6-E1991ACBAAD8}"/>
              </a:ext>
            </a:extLst>
          </p:cNvPr>
          <p:cNvGrpSpPr>
            <a:grpSpLocks/>
          </p:cNvGrpSpPr>
          <p:nvPr/>
        </p:nvGrpSpPr>
        <p:grpSpPr bwMode="auto">
          <a:xfrm>
            <a:off x="3230198" y="3687726"/>
            <a:ext cx="4724400" cy="2286000"/>
            <a:chOff x="1805" y="2237"/>
            <a:chExt cx="2976" cy="1440"/>
          </a:xfrm>
        </p:grpSpPr>
        <p:sp>
          <p:nvSpPr>
            <p:cNvPr id="5" name="Oval 5">
              <a:extLst>
                <a:ext uri="{FF2B5EF4-FFF2-40B4-BE49-F238E27FC236}">
                  <a16:creationId xmlns="" xmlns:a16="http://schemas.microsoft.com/office/drawing/2014/main" id="{08D0AD83-B016-40B4-85E3-D6E04E0BD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237"/>
              <a:ext cx="240" cy="240"/>
            </a:xfrm>
            <a:prstGeom prst="ellipse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"/>
                </a:rPr>
                <a:t>B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="" xmlns:a16="http://schemas.microsoft.com/office/drawing/2014/main" id="{E8C14410-3142-4A3E-A940-F0385DE44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2621"/>
              <a:ext cx="240" cy="240"/>
            </a:xfrm>
            <a:prstGeom prst="ellipse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"/>
                  <a:sym typeface="Symbol" panose="05050102010706020507" pitchFamily="18" charset="2"/>
                </a:rPr>
                <a:t>H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="" xmlns:a16="http://schemas.microsoft.com/office/drawing/2014/main" id="{CD7470C4-5737-494A-8D39-E51A9660F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005"/>
              <a:ext cx="240" cy="240"/>
            </a:xfrm>
            <a:prstGeom prst="ellipse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"/>
                </a:rPr>
                <a:t>F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="" xmlns:a16="http://schemas.microsoft.com/office/drawing/2014/main" id="{3F9F5E93-65D2-48B7-8017-498702C58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3005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="" xmlns:a16="http://schemas.microsoft.com/office/drawing/2014/main" id="{02FEF0D4-C718-4989-A411-67F6C2564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3437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="" xmlns:a16="http://schemas.microsoft.com/office/drawing/2014/main" id="{04B711EF-DE92-42D2-918C-53AB1F398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3437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"/>
                  <a:ea typeface="+mn-ea"/>
                  <a:cs typeface="+mn-cs"/>
                </a:rPr>
                <a:t>U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="" xmlns:a16="http://schemas.microsoft.com/office/drawing/2014/main" id="{CD1E0926-88CD-48A7-9917-8CF804634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3005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="" xmlns:a16="http://schemas.microsoft.com/office/drawing/2014/main" id="{661C54E9-8915-4AFB-8DC0-83E02E61F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005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"/>
                  <a:ea typeface="+mn-ea"/>
                  <a:cs typeface="+mn-cs"/>
                </a:rPr>
                <a:t>L</a:t>
              </a:r>
            </a:p>
          </p:txBody>
        </p:sp>
        <p:cxnSp>
          <p:nvCxnSpPr>
            <p:cNvPr id="13" name="AutoShape 13">
              <a:extLst>
                <a:ext uri="{FF2B5EF4-FFF2-40B4-BE49-F238E27FC236}">
                  <a16:creationId xmlns="" xmlns:a16="http://schemas.microsoft.com/office/drawing/2014/main" id="{6DB2731B-8C07-4B08-AEDE-59F7B5D7C895}"/>
                </a:ext>
              </a:extLst>
            </p:cNvPr>
            <p:cNvCxnSpPr>
              <a:cxnSpLocks noChangeShapeType="1"/>
              <a:stCxn id="6" idx="1"/>
              <a:endCxn id="5" idx="5"/>
            </p:cNvCxnSpPr>
            <p:nvPr/>
          </p:nvCxnSpPr>
          <p:spPr bwMode="auto">
            <a:xfrm flipH="1" flipV="1">
              <a:off x="3720" y="2448"/>
              <a:ext cx="514" cy="202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4">
              <a:extLst>
                <a:ext uri="{FF2B5EF4-FFF2-40B4-BE49-F238E27FC236}">
                  <a16:creationId xmlns="" xmlns:a16="http://schemas.microsoft.com/office/drawing/2014/main" id="{5F299024-BB80-4FEA-9F09-9B687D854456}"/>
                </a:ext>
              </a:extLst>
            </p:cNvPr>
            <p:cNvCxnSpPr>
              <a:cxnSpLocks noChangeShapeType="1"/>
              <a:stCxn id="12" idx="0"/>
              <a:endCxn id="6" idx="5"/>
            </p:cNvCxnSpPr>
            <p:nvPr/>
          </p:nvCxnSpPr>
          <p:spPr bwMode="auto">
            <a:xfrm flipH="1" flipV="1">
              <a:off x="4404" y="2832"/>
              <a:ext cx="257" cy="167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5">
              <a:extLst>
                <a:ext uri="{FF2B5EF4-FFF2-40B4-BE49-F238E27FC236}">
                  <a16:creationId xmlns="" xmlns:a16="http://schemas.microsoft.com/office/drawing/2014/main" id="{34D043AF-34B1-42CE-8AEC-8A223C3EE933}"/>
                </a:ext>
              </a:extLst>
            </p:cNvPr>
            <p:cNvCxnSpPr>
              <a:cxnSpLocks noChangeShapeType="1"/>
              <a:stCxn id="11" idx="0"/>
              <a:endCxn id="6" idx="3"/>
            </p:cNvCxnSpPr>
            <p:nvPr/>
          </p:nvCxnSpPr>
          <p:spPr bwMode="auto">
            <a:xfrm flipV="1">
              <a:off x="3977" y="2832"/>
              <a:ext cx="257" cy="167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6">
              <a:extLst>
                <a:ext uri="{FF2B5EF4-FFF2-40B4-BE49-F238E27FC236}">
                  <a16:creationId xmlns="" xmlns:a16="http://schemas.microsoft.com/office/drawing/2014/main" id="{F9280D5D-9D44-4E74-87A3-7E68FFD34E29}"/>
                </a:ext>
              </a:extLst>
            </p:cNvPr>
            <p:cNvCxnSpPr>
              <a:cxnSpLocks noChangeShapeType="1"/>
              <a:stCxn id="10" idx="0"/>
              <a:endCxn id="7" idx="5"/>
            </p:cNvCxnSpPr>
            <p:nvPr/>
          </p:nvCxnSpPr>
          <p:spPr bwMode="auto">
            <a:xfrm flipH="1" flipV="1">
              <a:off x="3036" y="3216"/>
              <a:ext cx="257" cy="215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>
              <a:extLst>
                <a:ext uri="{FF2B5EF4-FFF2-40B4-BE49-F238E27FC236}">
                  <a16:creationId xmlns="" xmlns:a16="http://schemas.microsoft.com/office/drawing/2014/main" id="{ECEDBFE4-E4DE-4432-8CD1-72FD08C3B80D}"/>
                </a:ext>
              </a:extLst>
            </p:cNvPr>
            <p:cNvCxnSpPr>
              <a:cxnSpLocks noChangeShapeType="1"/>
              <a:stCxn id="9" idx="0"/>
              <a:endCxn id="7" idx="3"/>
            </p:cNvCxnSpPr>
            <p:nvPr/>
          </p:nvCxnSpPr>
          <p:spPr bwMode="auto">
            <a:xfrm flipV="1">
              <a:off x="2609" y="3216"/>
              <a:ext cx="257" cy="215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>
              <a:extLst>
                <a:ext uri="{FF2B5EF4-FFF2-40B4-BE49-F238E27FC236}">
                  <a16:creationId xmlns="" xmlns:a16="http://schemas.microsoft.com/office/drawing/2014/main" id="{8D351122-6A95-4B14-BCD1-4B9CC92362E8}"/>
                </a:ext>
              </a:extLst>
            </p:cNvPr>
            <p:cNvCxnSpPr>
              <a:cxnSpLocks noChangeShapeType="1"/>
              <a:stCxn id="5" idx="3"/>
              <a:endCxn id="21" idx="7"/>
            </p:cNvCxnSpPr>
            <p:nvPr/>
          </p:nvCxnSpPr>
          <p:spPr bwMode="auto">
            <a:xfrm flipH="1">
              <a:off x="2352" y="2448"/>
              <a:ext cx="1198" cy="202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3">
              <a:extLst>
                <a:ext uri="{FF2B5EF4-FFF2-40B4-BE49-F238E27FC236}">
                  <a16:creationId xmlns="" xmlns:a16="http://schemas.microsoft.com/office/drawing/2014/main" id="{5A80CD24-1FAA-4A9E-9BFA-1819D1BB4F4D}"/>
                </a:ext>
              </a:extLst>
            </p:cNvPr>
            <p:cNvCxnSpPr>
              <a:cxnSpLocks noChangeShapeType="1"/>
              <a:stCxn id="8" idx="0"/>
              <a:endCxn id="21" idx="3"/>
            </p:cNvCxnSpPr>
            <p:nvPr/>
          </p:nvCxnSpPr>
          <p:spPr bwMode="auto">
            <a:xfrm flipV="1">
              <a:off x="1925" y="2832"/>
              <a:ext cx="257" cy="167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4">
              <a:extLst>
                <a:ext uri="{FF2B5EF4-FFF2-40B4-BE49-F238E27FC236}">
                  <a16:creationId xmlns="" xmlns:a16="http://schemas.microsoft.com/office/drawing/2014/main" id="{39C594AC-F5BC-45B2-9397-7BF1206FD587}"/>
                </a:ext>
              </a:extLst>
            </p:cNvPr>
            <p:cNvCxnSpPr>
              <a:cxnSpLocks noChangeShapeType="1"/>
              <a:stCxn id="7" idx="1"/>
              <a:endCxn id="21" idx="5"/>
            </p:cNvCxnSpPr>
            <p:nvPr/>
          </p:nvCxnSpPr>
          <p:spPr bwMode="auto">
            <a:xfrm flipH="1" flipV="1">
              <a:off x="2352" y="2832"/>
              <a:ext cx="514" cy="202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25">
              <a:extLst>
                <a:ext uri="{FF2B5EF4-FFF2-40B4-BE49-F238E27FC236}">
                  <a16:creationId xmlns="" xmlns:a16="http://schemas.microsoft.com/office/drawing/2014/main" id="{15D3C06E-64B8-4890-97C3-ACFCA8981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2621"/>
              <a:ext cx="240" cy="240"/>
            </a:xfrm>
            <a:prstGeom prst="ellipse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"/>
                </a:rPr>
                <a:t>Z</a:t>
              </a:r>
            </a:p>
          </p:txBody>
        </p:sp>
      </p:grpSp>
      <p:sp>
        <p:nvSpPr>
          <p:cNvPr id="22" name="Rectangle 4">
            <a:extLst>
              <a:ext uri="{FF2B5EF4-FFF2-40B4-BE49-F238E27FC236}">
                <a16:creationId xmlns="" xmlns:a16="http://schemas.microsoft.com/office/drawing/2014/main" id="{C65F1A41-1B4D-43BC-A601-421A63FEF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560" y="1825888"/>
            <a:ext cx="4530751" cy="164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Calibri "/>
              </a:rPr>
              <a:t>Algorithm </a:t>
            </a:r>
            <a:r>
              <a:rPr lang="en-US" altLang="en-US" sz="1600" b="1" dirty="0" err="1">
                <a:solidFill>
                  <a:prstClr val="black"/>
                </a:solidFill>
                <a:latin typeface="Calibri "/>
              </a:rPr>
              <a:t>inOrder</a:t>
            </a:r>
            <a:r>
              <a:rPr lang="en-US" altLang="en-US" sz="1600" b="1" dirty="0">
                <a:solidFill>
                  <a:prstClr val="black"/>
                </a:solidFill>
                <a:latin typeface="Calibri "/>
              </a:rPr>
              <a:t>( node root) </a:t>
            </a:r>
          </a:p>
          <a:p>
            <a:pPr lvl="1" defTabSz="914400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Calibri "/>
              </a:rPr>
              <a:t>If (root != null) {</a:t>
            </a:r>
          </a:p>
          <a:p>
            <a:pPr lvl="1" defTabSz="914400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Calibri "/>
              </a:rPr>
              <a:t>	</a:t>
            </a:r>
            <a:r>
              <a:rPr lang="en-US" altLang="en-US" sz="1600" b="1" dirty="0" err="1">
                <a:solidFill>
                  <a:prstClr val="black"/>
                </a:solidFill>
                <a:latin typeface="Calibri "/>
              </a:rPr>
              <a:t>inOrder</a:t>
            </a:r>
            <a:r>
              <a:rPr lang="en-US" altLang="en-US" sz="1600" b="1" dirty="0">
                <a:solidFill>
                  <a:prstClr val="black"/>
                </a:solidFill>
                <a:latin typeface="Calibri "/>
              </a:rPr>
              <a:t>(</a:t>
            </a:r>
            <a:r>
              <a:rPr lang="en-US" altLang="en-US" sz="1600" b="1" dirty="0" err="1">
                <a:solidFill>
                  <a:prstClr val="black"/>
                </a:solidFill>
                <a:latin typeface="Calibri "/>
              </a:rPr>
              <a:t>root.leftChild</a:t>
            </a:r>
            <a:r>
              <a:rPr lang="en-US" altLang="en-US" sz="1600" b="1" dirty="0">
                <a:solidFill>
                  <a:prstClr val="black"/>
                </a:solidFill>
                <a:latin typeface="Calibri "/>
              </a:rPr>
              <a:t>());</a:t>
            </a:r>
          </a:p>
          <a:p>
            <a:pPr lvl="1" defTabSz="914400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Calibri "/>
              </a:rPr>
              <a:t>	</a:t>
            </a:r>
            <a:r>
              <a:rPr lang="en-US" altLang="en-US" sz="1600" b="1" dirty="0" err="1">
                <a:solidFill>
                  <a:prstClr val="black"/>
                </a:solidFill>
                <a:latin typeface="Calibri "/>
              </a:rPr>
              <a:t>System.out.print</a:t>
            </a:r>
            <a:r>
              <a:rPr lang="en-US" altLang="en-US" sz="1600" b="1" dirty="0">
                <a:solidFill>
                  <a:prstClr val="black"/>
                </a:solidFill>
                <a:latin typeface="Calibri "/>
              </a:rPr>
              <a:t>(</a:t>
            </a:r>
            <a:r>
              <a:rPr lang="en-US" altLang="en-US" sz="1600" b="1" dirty="0" err="1">
                <a:solidFill>
                  <a:prstClr val="black"/>
                </a:solidFill>
                <a:latin typeface="Calibri "/>
              </a:rPr>
              <a:t>root.data</a:t>
            </a:r>
            <a:r>
              <a:rPr lang="en-US" altLang="en-US" sz="1600" b="1" dirty="0">
                <a:solidFill>
                  <a:prstClr val="black"/>
                </a:solidFill>
                <a:latin typeface="Calibri "/>
              </a:rPr>
              <a:t> + “  “);</a:t>
            </a:r>
          </a:p>
          <a:p>
            <a:pPr defTabSz="914400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Calibri "/>
              </a:rPr>
              <a:t>		 </a:t>
            </a:r>
            <a:r>
              <a:rPr lang="en-US" altLang="en-US" sz="1600" b="1" dirty="0" err="1">
                <a:solidFill>
                  <a:prstClr val="black"/>
                </a:solidFill>
                <a:latin typeface="Calibri "/>
              </a:rPr>
              <a:t>inOrder</a:t>
            </a:r>
            <a:r>
              <a:rPr lang="en-US" altLang="en-US" sz="1600" b="1" dirty="0">
                <a:solidFill>
                  <a:prstClr val="black"/>
                </a:solidFill>
                <a:latin typeface="Calibri "/>
              </a:rPr>
              <a:t>(</a:t>
            </a:r>
            <a:r>
              <a:rPr lang="en-US" altLang="en-US" sz="1600" b="1" dirty="0" err="1">
                <a:solidFill>
                  <a:prstClr val="black"/>
                </a:solidFill>
                <a:latin typeface="Calibri "/>
              </a:rPr>
              <a:t>root.rightChild</a:t>
            </a:r>
            <a:r>
              <a:rPr lang="en-US" altLang="en-US" sz="1600" b="1" dirty="0">
                <a:solidFill>
                  <a:prstClr val="black"/>
                </a:solidFill>
                <a:latin typeface="Calibri 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90933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Memorization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Left: preorder</a:t>
            </a:r>
          </a:p>
          <a:p>
            <a:r>
              <a:rPr lang="en-US" dirty="0" smtClean="0"/>
              <a:t>On the Bottom: </a:t>
            </a:r>
            <a:r>
              <a:rPr lang="en-US" dirty="0" err="1" smtClean="0"/>
              <a:t>inorder</a:t>
            </a:r>
            <a:endParaRPr lang="en-US" dirty="0" smtClean="0"/>
          </a:p>
          <a:p>
            <a:r>
              <a:rPr lang="en-US" dirty="0" smtClean="0"/>
              <a:t>On the Right: </a:t>
            </a:r>
            <a:r>
              <a:rPr lang="en-US" dirty="0" err="1" smtClean="0"/>
              <a:t>postorder</a:t>
            </a:r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="" xmlns:a16="http://schemas.microsoft.com/office/drawing/2014/main" id="{C9D73382-7F19-4657-9BFC-D7990E7F0B10}"/>
              </a:ext>
            </a:extLst>
          </p:cNvPr>
          <p:cNvGrpSpPr>
            <a:grpSpLocks/>
          </p:cNvGrpSpPr>
          <p:nvPr/>
        </p:nvGrpSpPr>
        <p:grpSpPr bwMode="auto">
          <a:xfrm>
            <a:off x="885319" y="3880304"/>
            <a:ext cx="5246688" cy="2790825"/>
            <a:chOff x="1638" y="2093"/>
            <a:chExt cx="3305" cy="1758"/>
          </a:xfrm>
        </p:grpSpPr>
        <p:sp>
          <p:nvSpPr>
            <p:cNvPr id="5" name="Oval 5">
              <a:extLst>
                <a:ext uri="{FF2B5EF4-FFF2-40B4-BE49-F238E27FC236}">
                  <a16:creationId xmlns="" xmlns:a16="http://schemas.microsoft.com/office/drawing/2014/main" id="{87536743-0934-4B22-842D-FF9E65D3E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237"/>
              <a:ext cx="240" cy="240"/>
            </a:xfrm>
            <a:prstGeom prst="ellipse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"/>
                </a:rPr>
                <a:t>B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="" xmlns:a16="http://schemas.microsoft.com/office/drawing/2014/main" id="{2E3ADF25-DEB3-468B-AC02-E3C639BE7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2621"/>
              <a:ext cx="240" cy="240"/>
            </a:xfrm>
            <a:prstGeom prst="ellipse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"/>
                  <a:sym typeface="Symbol" panose="05050102010706020507" pitchFamily="18" charset="2"/>
                </a:rPr>
                <a:t>H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="" xmlns:a16="http://schemas.microsoft.com/office/drawing/2014/main" id="{CFCFFE7C-A658-4082-8418-5A696B995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005"/>
              <a:ext cx="240" cy="240"/>
            </a:xfrm>
            <a:prstGeom prst="ellipse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"/>
                </a:rPr>
                <a:t>F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="" xmlns:a16="http://schemas.microsoft.com/office/drawing/2014/main" id="{3BBA558C-B5BA-49E4-B28B-C2A5C30AA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3005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="" xmlns:a16="http://schemas.microsoft.com/office/drawing/2014/main" id="{103D7AA7-B7BE-4A6B-AD8F-AF90B2252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3437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="" xmlns:a16="http://schemas.microsoft.com/office/drawing/2014/main" id="{D839D549-EA93-44A2-B2F4-3CE0B687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3437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"/>
                  <a:ea typeface="+mn-ea"/>
                  <a:cs typeface="+mn-cs"/>
                </a:rPr>
                <a:t>U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="" xmlns:a16="http://schemas.microsoft.com/office/drawing/2014/main" id="{FAAD75A1-9C23-4D0A-BAEA-DAFA600A3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3005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="" xmlns:a16="http://schemas.microsoft.com/office/drawing/2014/main" id="{B5448AF6-40F0-499F-86C4-444CFA6F7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005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"/>
                  <a:ea typeface="+mn-ea"/>
                  <a:cs typeface="+mn-cs"/>
                </a:rPr>
                <a:t>L</a:t>
              </a:r>
            </a:p>
          </p:txBody>
        </p:sp>
        <p:cxnSp>
          <p:nvCxnSpPr>
            <p:cNvPr id="13" name="AutoShape 13">
              <a:extLst>
                <a:ext uri="{FF2B5EF4-FFF2-40B4-BE49-F238E27FC236}">
                  <a16:creationId xmlns="" xmlns:a16="http://schemas.microsoft.com/office/drawing/2014/main" id="{C8295DC0-98F9-4ED8-8B47-F9049F0811BD}"/>
                </a:ext>
              </a:extLst>
            </p:cNvPr>
            <p:cNvCxnSpPr>
              <a:cxnSpLocks noChangeShapeType="1"/>
              <a:stCxn id="6" idx="1"/>
              <a:endCxn id="5" idx="5"/>
            </p:cNvCxnSpPr>
            <p:nvPr/>
          </p:nvCxnSpPr>
          <p:spPr bwMode="auto">
            <a:xfrm flipH="1" flipV="1">
              <a:off x="3720" y="2448"/>
              <a:ext cx="514" cy="202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4">
              <a:extLst>
                <a:ext uri="{FF2B5EF4-FFF2-40B4-BE49-F238E27FC236}">
                  <a16:creationId xmlns="" xmlns:a16="http://schemas.microsoft.com/office/drawing/2014/main" id="{5A9A4A46-4F90-46E1-ABC2-0DD9E086B055}"/>
                </a:ext>
              </a:extLst>
            </p:cNvPr>
            <p:cNvCxnSpPr>
              <a:cxnSpLocks noChangeShapeType="1"/>
              <a:stCxn id="12" idx="0"/>
              <a:endCxn id="6" idx="5"/>
            </p:cNvCxnSpPr>
            <p:nvPr/>
          </p:nvCxnSpPr>
          <p:spPr bwMode="auto">
            <a:xfrm flipH="1" flipV="1">
              <a:off x="4404" y="2832"/>
              <a:ext cx="257" cy="167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5">
              <a:extLst>
                <a:ext uri="{FF2B5EF4-FFF2-40B4-BE49-F238E27FC236}">
                  <a16:creationId xmlns="" xmlns:a16="http://schemas.microsoft.com/office/drawing/2014/main" id="{285B7647-E138-4BEC-A32E-D90B5BE594DB}"/>
                </a:ext>
              </a:extLst>
            </p:cNvPr>
            <p:cNvCxnSpPr>
              <a:cxnSpLocks noChangeShapeType="1"/>
              <a:stCxn id="11" idx="0"/>
              <a:endCxn id="6" idx="3"/>
            </p:cNvCxnSpPr>
            <p:nvPr/>
          </p:nvCxnSpPr>
          <p:spPr bwMode="auto">
            <a:xfrm flipV="1">
              <a:off x="3977" y="2832"/>
              <a:ext cx="257" cy="167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6">
              <a:extLst>
                <a:ext uri="{FF2B5EF4-FFF2-40B4-BE49-F238E27FC236}">
                  <a16:creationId xmlns="" xmlns:a16="http://schemas.microsoft.com/office/drawing/2014/main" id="{C8EEDBBF-AB47-49EE-B7F8-CCAE5C5379A3}"/>
                </a:ext>
              </a:extLst>
            </p:cNvPr>
            <p:cNvCxnSpPr>
              <a:cxnSpLocks noChangeShapeType="1"/>
              <a:stCxn id="10" idx="0"/>
              <a:endCxn id="7" idx="5"/>
            </p:cNvCxnSpPr>
            <p:nvPr/>
          </p:nvCxnSpPr>
          <p:spPr bwMode="auto">
            <a:xfrm flipH="1" flipV="1">
              <a:off x="3036" y="3216"/>
              <a:ext cx="257" cy="215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>
              <a:extLst>
                <a:ext uri="{FF2B5EF4-FFF2-40B4-BE49-F238E27FC236}">
                  <a16:creationId xmlns="" xmlns:a16="http://schemas.microsoft.com/office/drawing/2014/main" id="{F733CAC8-A8A3-4447-A5D4-E54E4F00AD36}"/>
                </a:ext>
              </a:extLst>
            </p:cNvPr>
            <p:cNvCxnSpPr>
              <a:cxnSpLocks noChangeShapeType="1"/>
              <a:stCxn id="9" idx="0"/>
              <a:endCxn id="7" idx="3"/>
            </p:cNvCxnSpPr>
            <p:nvPr/>
          </p:nvCxnSpPr>
          <p:spPr bwMode="auto">
            <a:xfrm flipV="1">
              <a:off x="2609" y="3216"/>
              <a:ext cx="257" cy="215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Freeform 18">
              <a:extLst>
                <a:ext uri="{FF2B5EF4-FFF2-40B4-BE49-F238E27FC236}">
                  <a16:creationId xmlns="" xmlns:a16="http://schemas.microsoft.com/office/drawing/2014/main" id="{EED88FD9-EDDA-4251-A489-8ADA16807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2093"/>
              <a:ext cx="3305" cy="1758"/>
            </a:xfrm>
            <a:custGeom>
              <a:avLst/>
              <a:gdLst>
                <a:gd name="T0" fmla="*/ 1751 w 3305"/>
                <a:gd name="T1" fmla="*/ 48 h 1758"/>
                <a:gd name="T2" fmla="*/ 1775 w 3305"/>
                <a:gd name="T3" fmla="*/ 246 h 1758"/>
                <a:gd name="T4" fmla="*/ 983 w 3305"/>
                <a:gd name="T5" fmla="*/ 360 h 1758"/>
                <a:gd name="T6" fmla="*/ 365 w 3305"/>
                <a:gd name="T7" fmla="*/ 612 h 1758"/>
                <a:gd name="T8" fmla="*/ 23 w 3305"/>
                <a:gd name="T9" fmla="*/ 1056 h 1758"/>
                <a:gd name="T10" fmla="*/ 227 w 3305"/>
                <a:gd name="T11" fmla="*/ 1278 h 1758"/>
                <a:gd name="T12" fmla="*/ 551 w 3305"/>
                <a:gd name="T13" fmla="*/ 1092 h 1758"/>
                <a:gd name="T14" fmla="*/ 659 w 3305"/>
                <a:gd name="T15" fmla="*/ 840 h 1758"/>
                <a:gd name="T16" fmla="*/ 1109 w 3305"/>
                <a:gd name="T17" fmla="*/ 1056 h 1758"/>
                <a:gd name="T18" fmla="*/ 803 w 3305"/>
                <a:gd name="T19" fmla="*/ 1242 h 1758"/>
                <a:gd name="T20" fmla="*/ 689 w 3305"/>
                <a:gd name="T21" fmla="*/ 1482 h 1758"/>
                <a:gd name="T22" fmla="*/ 971 w 3305"/>
                <a:gd name="T23" fmla="*/ 1686 h 1758"/>
                <a:gd name="T24" fmla="*/ 1187 w 3305"/>
                <a:gd name="T25" fmla="*/ 1560 h 1758"/>
                <a:gd name="T26" fmla="*/ 1319 w 3305"/>
                <a:gd name="T27" fmla="*/ 1248 h 1758"/>
                <a:gd name="T28" fmla="*/ 1487 w 3305"/>
                <a:gd name="T29" fmla="*/ 1620 h 1758"/>
                <a:gd name="T30" fmla="*/ 1745 w 3305"/>
                <a:gd name="T31" fmla="*/ 1710 h 1758"/>
                <a:gd name="T32" fmla="*/ 1925 w 3305"/>
                <a:gd name="T33" fmla="*/ 1332 h 1758"/>
                <a:gd name="T34" fmla="*/ 1523 w 3305"/>
                <a:gd name="T35" fmla="*/ 1014 h 1758"/>
                <a:gd name="T36" fmla="*/ 1361 w 3305"/>
                <a:gd name="T37" fmla="*/ 810 h 1758"/>
                <a:gd name="T38" fmla="*/ 821 w 3305"/>
                <a:gd name="T39" fmla="*/ 654 h 1758"/>
                <a:gd name="T40" fmla="*/ 1985 w 3305"/>
                <a:gd name="T41" fmla="*/ 480 h 1758"/>
                <a:gd name="T42" fmla="*/ 2489 w 3305"/>
                <a:gd name="T43" fmla="*/ 654 h 1758"/>
                <a:gd name="T44" fmla="*/ 2093 w 3305"/>
                <a:gd name="T45" fmla="*/ 936 h 1758"/>
                <a:gd name="T46" fmla="*/ 2195 w 3305"/>
                <a:gd name="T47" fmla="*/ 1272 h 1758"/>
                <a:gd name="T48" fmla="*/ 2435 w 3305"/>
                <a:gd name="T49" fmla="*/ 1272 h 1758"/>
                <a:gd name="T50" fmla="*/ 2573 w 3305"/>
                <a:gd name="T51" fmla="*/ 1032 h 1758"/>
                <a:gd name="T52" fmla="*/ 2699 w 3305"/>
                <a:gd name="T53" fmla="*/ 840 h 1758"/>
                <a:gd name="T54" fmla="*/ 2807 w 3305"/>
                <a:gd name="T55" fmla="*/ 1056 h 1758"/>
                <a:gd name="T56" fmla="*/ 2867 w 3305"/>
                <a:gd name="T57" fmla="*/ 1266 h 1758"/>
                <a:gd name="T58" fmla="*/ 3125 w 3305"/>
                <a:gd name="T59" fmla="*/ 1314 h 1758"/>
                <a:gd name="T60" fmla="*/ 3269 w 3305"/>
                <a:gd name="T61" fmla="*/ 954 h 1758"/>
                <a:gd name="T62" fmla="*/ 2909 w 3305"/>
                <a:gd name="T63" fmla="*/ 642 h 1758"/>
                <a:gd name="T64" fmla="*/ 2741 w 3305"/>
                <a:gd name="T65" fmla="*/ 480 h 1758"/>
                <a:gd name="T66" fmla="*/ 2249 w 3305"/>
                <a:gd name="T67" fmla="*/ 276 h 1758"/>
                <a:gd name="T68" fmla="*/ 2231 w 3305"/>
                <a:gd name="T69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05" h="1758">
                  <a:moveTo>
                    <a:pt x="1751" y="48"/>
                  </a:moveTo>
                  <a:cubicBezTo>
                    <a:pt x="1755" y="81"/>
                    <a:pt x="1903" y="194"/>
                    <a:pt x="1775" y="246"/>
                  </a:cubicBezTo>
                  <a:cubicBezTo>
                    <a:pt x="1647" y="298"/>
                    <a:pt x="1218" y="299"/>
                    <a:pt x="983" y="360"/>
                  </a:cubicBezTo>
                  <a:cubicBezTo>
                    <a:pt x="748" y="421"/>
                    <a:pt x="525" y="496"/>
                    <a:pt x="365" y="612"/>
                  </a:cubicBezTo>
                  <a:cubicBezTo>
                    <a:pt x="205" y="728"/>
                    <a:pt x="46" y="945"/>
                    <a:pt x="23" y="1056"/>
                  </a:cubicBezTo>
                  <a:cubicBezTo>
                    <a:pt x="0" y="1167"/>
                    <a:pt x="139" y="1272"/>
                    <a:pt x="227" y="1278"/>
                  </a:cubicBezTo>
                  <a:cubicBezTo>
                    <a:pt x="315" y="1284"/>
                    <a:pt x="479" y="1165"/>
                    <a:pt x="551" y="1092"/>
                  </a:cubicBezTo>
                  <a:cubicBezTo>
                    <a:pt x="623" y="1019"/>
                    <a:pt x="566" y="846"/>
                    <a:pt x="659" y="840"/>
                  </a:cubicBezTo>
                  <a:cubicBezTo>
                    <a:pt x="752" y="834"/>
                    <a:pt x="1085" y="989"/>
                    <a:pt x="1109" y="1056"/>
                  </a:cubicBezTo>
                  <a:cubicBezTo>
                    <a:pt x="1133" y="1123"/>
                    <a:pt x="873" y="1171"/>
                    <a:pt x="803" y="1242"/>
                  </a:cubicBezTo>
                  <a:cubicBezTo>
                    <a:pt x="733" y="1313"/>
                    <a:pt x="661" y="1408"/>
                    <a:pt x="689" y="1482"/>
                  </a:cubicBezTo>
                  <a:cubicBezTo>
                    <a:pt x="717" y="1556"/>
                    <a:pt x="888" y="1673"/>
                    <a:pt x="971" y="1686"/>
                  </a:cubicBezTo>
                  <a:cubicBezTo>
                    <a:pt x="1054" y="1699"/>
                    <a:pt x="1129" y="1633"/>
                    <a:pt x="1187" y="1560"/>
                  </a:cubicBezTo>
                  <a:cubicBezTo>
                    <a:pt x="1245" y="1487"/>
                    <a:pt x="1269" y="1238"/>
                    <a:pt x="1319" y="1248"/>
                  </a:cubicBezTo>
                  <a:cubicBezTo>
                    <a:pt x="1369" y="1258"/>
                    <a:pt x="1416" y="1543"/>
                    <a:pt x="1487" y="1620"/>
                  </a:cubicBezTo>
                  <a:cubicBezTo>
                    <a:pt x="1558" y="1697"/>
                    <a:pt x="1672" y="1758"/>
                    <a:pt x="1745" y="1710"/>
                  </a:cubicBezTo>
                  <a:cubicBezTo>
                    <a:pt x="1818" y="1662"/>
                    <a:pt x="1962" y="1448"/>
                    <a:pt x="1925" y="1332"/>
                  </a:cubicBezTo>
                  <a:cubicBezTo>
                    <a:pt x="1888" y="1216"/>
                    <a:pt x="1617" y="1101"/>
                    <a:pt x="1523" y="1014"/>
                  </a:cubicBezTo>
                  <a:cubicBezTo>
                    <a:pt x="1429" y="927"/>
                    <a:pt x="1478" y="870"/>
                    <a:pt x="1361" y="810"/>
                  </a:cubicBezTo>
                  <a:cubicBezTo>
                    <a:pt x="1244" y="750"/>
                    <a:pt x="717" y="709"/>
                    <a:pt x="821" y="654"/>
                  </a:cubicBezTo>
                  <a:cubicBezTo>
                    <a:pt x="925" y="599"/>
                    <a:pt x="1707" y="480"/>
                    <a:pt x="1985" y="480"/>
                  </a:cubicBezTo>
                  <a:cubicBezTo>
                    <a:pt x="2263" y="480"/>
                    <a:pt x="2471" y="578"/>
                    <a:pt x="2489" y="654"/>
                  </a:cubicBezTo>
                  <a:cubicBezTo>
                    <a:pt x="2507" y="730"/>
                    <a:pt x="2142" y="833"/>
                    <a:pt x="2093" y="936"/>
                  </a:cubicBezTo>
                  <a:cubicBezTo>
                    <a:pt x="2044" y="1039"/>
                    <a:pt x="2138" y="1216"/>
                    <a:pt x="2195" y="1272"/>
                  </a:cubicBezTo>
                  <a:cubicBezTo>
                    <a:pt x="2252" y="1328"/>
                    <a:pt x="2372" y="1312"/>
                    <a:pt x="2435" y="1272"/>
                  </a:cubicBezTo>
                  <a:cubicBezTo>
                    <a:pt x="2498" y="1232"/>
                    <a:pt x="2529" y="1104"/>
                    <a:pt x="2573" y="1032"/>
                  </a:cubicBezTo>
                  <a:cubicBezTo>
                    <a:pt x="2617" y="960"/>
                    <a:pt x="2660" y="836"/>
                    <a:pt x="2699" y="840"/>
                  </a:cubicBezTo>
                  <a:cubicBezTo>
                    <a:pt x="2738" y="844"/>
                    <a:pt x="2779" y="985"/>
                    <a:pt x="2807" y="1056"/>
                  </a:cubicBezTo>
                  <a:cubicBezTo>
                    <a:pt x="2835" y="1127"/>
                    <a:pt x="2814" y="1223"/>
                    <a:pt x="2867" y="1266"/>
                  </a:cubicBezTo>
                  <a:cubicBezTo>
                    <a:pt x="2920" y="1309"/>
                    <a:pt x="3058" y="1366"/>
                    <a:pt x="3125" y="1314"/>
                  </a:cubicBezTo>
                  <a:cubicBezTo>
                    <a:pt x="3192" y="1262"/>
                    <a:pt x="3305" y="1066"/>
                    <a:pt x="3269" y="954"/>
                  </a:cubicBezTo>
                  <a:cubicBezTo>
                    <a:pt x="3233" y="842"/>
                    <a:pt x="2997" y="721"/>
                    <a:pt x="2909" y="642"/>
                  </a:cubicBezTo>
                  <a:cubicBezTo>
                    <a:pt x="2821" y="563"/>
                    <a:pt x="2851" y="541"/>
                    <a:pt x="2741" y="480"/>
                  </a:cubicBezTo>
                  <a:cubicBezTo>
                    <a:pt x="2631" y="419"/>
                    <a:pt x="2334" y="356"/>
                    <a:pt x="2249" y="276"/>
                  </a:cubicBezTo>
                  <a:cubicBezTo>
                    <a:pt x="2164" y="196"/>
                    <a:pt x="2235" y="58"/>
                    <a:pt x="2231" y="0"/>
                  </a:cubicBezTo>
                </a:path>
              </a:pathLst>
            </a:custGeom>
            <a:noFill/>
            <a:ln w="12700" cap="flat" cmpd="sng">
              <a:solidFill>
                <a:srgbClr val="44546A"/>
              </a:solidFill>
              <a:prstDash val="lg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"/>
              </a:endParaRPr>
            </a:p>
          </p:txBody>
        </p:sp>
        <p:cxnSp>
          <p:nvCxnSpPr>
            <p:cNvPr id="19" name="AutoShape 22">
              <a:extLst>
                <a:ext uri="{FF2B5EF4-FFF2-40B4-BE49-F238E27FC236}">
                  <a16:creationId xmlns="" xmlns:a16="http://schemas.microsoft.com/office/drawing/2014/main" id="{91356E2D-3210-4FCA-B7D7-720668B4CB47}"/>
                </a:ext>
              </a:extLst>
            </p:cNvPr>
            <p:cNvCxnSpPr>
              <a:cxnSpLocks noChangeShapeType="1"/>
              <a:stCxn id="5" idx="3"/>
              <a:endCxn id="22" idx="7"/>
            </p:cNvCxnSpPr>
            <p:nvPr/>
          </p:nvCxnSpPr>
          <p:spPr bwMode="auto">
            <a:xfrm flipH="1">
              <a:off x="2352" y="2448"/>
              <a:ext cx="1198" cy="202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3">
              <a:extLst>
                <a:ext uri="{FF2B5EF4-FFF2-40B4-BE49-F238E27FC236}">
                  <a16:creationId xmlns="" xmlns:a16="http://schemas.microsoft.com/office/drawing/2014/main" id="{7C996867-0624-486C-BE60-DE58384EB79C}"/>
                </a:ext>
              </a:extLst>
            </p:cNvPr>
            <p:cNvCxnSpPr>
              <a:cxnSpLocks noChangeShapeType="1"/>
              <a:stCxn id="8" idx="0"/>
              <a:endCxn id="22" idx="3"/>
            </p:cNvCxnSpPr>
            <p:nvPr/>
          </p:nvCxnSpPr>
          <p:spPr bwMode="auto">
            <a:xfrm flipV="1">
              <a:off x="1925" y="2832"/>
              <a:ext cx="257" cy="167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4">
              <a:extLst>
                <a:ext uri="{FF2B5EF4-FFF2-40B4-BE49-F238E27FC236}">
                  <a16:creationId xmlns="" xmlns:a16="http://schemas.microsoft.com/office/drawing/2014/main" id="{D8057161-AED0-454A-BF96-80DFBD75745F}"/>
                </a:ext>
              </a:extLst>
            </p:cNvPr>
            <p:cNvCxnSpPr>
              <a:cxnSpLocks noChangeShapeType="1"/>
              <a:stCxn id="7" idx="1"/>
              <a:endCxn id="22" idx="5"/>
            </p:cNvCxnSpPr>
            <p:nvPr/>
          </p:nvCxnSpPr>
          <p:spPr bwMode="auto">
            <a:xfrm flipH="1" flipV="1">
              <a:off x="2352" y="2832"/>
              <a:ext cx="514" cy="202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25">
              <a:extLst>
                <a:ext uri="{FF2B5EF4-FFF2-40B4-BE49-F238E27FC236}">
                  <a16:creationId xmlns="" xmlns:a16="http://schemas.microsoft.com/office/drawing/2014/main" id="{ED84A114-772A-4CE6-8E7E-FB54151A7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2621"/>
              <a:ext cx="240" cy="240"/>
            </a:xfrm>
            <a:prstGeom prst="ellipse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"/>
                </a:rPr>
                <a:t>Z</a:t>
              </a:r>
            </a:p>
          </p:txBody>
        </p:sp>
      </p:grpSp>
      <p:grpSp>
        <p:nvGrpSpPr>
          <p:cNvPr id="45" name="Group 4">
            <a:extLst>
              <a:ext uri="{FF2B5EF4-FFF2-40B4-BE49-F238E27FC236}">
                <a16:creationId xmlns="" xmlns:a16="http://schemas.microsoft.com/office/drawing/2014/main" id="{C9D73382-7F19-4657-9BFC-D7990E7F0B10}"/>
              </a:ext>
            </a:extLst>
          </p:cNvPr>
          <p:cNvGrpSpPr>
            <a:grpSpLocks/>
          </p:cNvGrpSpPr>
          <p:nvPr/>
        </p:nvGrpSpPr>
        <p:grpSpPr bwMode="auto">
          <a:xfrm>
            <a:off x="6555582" y="3790610"/>
            <a:ext cx="5246688" cy="2790825"/>
            <a:chOff x="1638" y="2093"/>
            <a:chExt cx="3305" cy="1758"/>
          </a:xfrm>
        </p:grpSpPr>
        <p:sp>
          <p:nvSpPr>
            <p:cNvPr id="46" name="Oval 5">
              <a:extLst>
                <a:ext uri="{FF2B5EF4-FFF2-40B4-BE49-F238E27FC236}">
                  <a16:creationId xmlns="" xmlns:a16="http://schemas.microsoft.com/office/drawing/2014/main" id="{87536743-0934-4B22-842D-FF9E65D3E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237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 altLang="en-US" dirty="0">
                  <a:latin typeface="Calibri "/>
                </a:rPr>
                <a:t>B</a:t>
              </a:r>
            </a:p>
          </p:txBody>
        </p:sp>
        <p:sp>
          <p:nvSpPr>
            <p:cNvPr id="47" name="Oval 6">
              <a:extLst>
                <a:ext uri="{FF2B5EF4-FFF2-40B4-BE49-F238E27FC236}">
                  <a16:creationId xmlns="" xmlns:a16="http://schemas.microsoft.com/office/drawing/2014/main" id="{2E3ADF25-DEB3-468B-AC02-E3C639BE7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2621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 altLang="en-US" dirty="0">
                  <a:latin typeface="Calibri "/>
                  <a:sym typeface="Symbol" panose="05050102010706020507" pitchFamily="18" charset="2"/>
                </a:rPr>
                <a:t>H</a:t>
              </a:r>
            </a:p>
          </p:txBody>
        </p:sp>
        <p:sp>
          <p:nvSpPr>
            <p:cNvPr id="48" name="Oval 7">
              <a:extLst>
                <a:ext uri="{FF2B5EF4-FFF2-40B4-BE49-F238E27FC236}">
                  <a16:creationId xmlns="" xmlns:a16="http://schemas.microsoft.com/office/drawing/2014/main" id="{CFCFFE7C-A658-4082-8418-5A696B995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005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 altLang="en-US" dirty="0">
                  <a:latin typeface="Calibri "/>
                </a:rPr>
                <a:t>F</a:t>
              </a:r>
            </a:p>
          </p:txBody>
        </p:sp>
        <p:sp>
          <p:nvSpPr>
            <p:cNvPr id="49" name="Rectangle 8">
              <a:extLst>
                <a:ext uri="{FF2B5EF4-FFF2-40B4-BE49-F238E27FC236}">
                  <a16:creationId xmlns="" xmlns:a16="http://schemas.microsoft.com/office/drawing/2014/main" id="{3BBA558C-B5BA-49E4-B28B-C2A5C30AA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3005"/>
              <a:ext cx="240" cy="24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 dirty="0">
                  <a:latin typeface="Calibri "/>
                </a:rPr>
                <a:t>R</a:t>
              </a:r>
            </a:p>
          </p:txBody>
        </p:sp>
        <p:sp>
          <p:nvSpPr>
            <p:cNvPr id="50" name="Rectangle 9">
              <a:extLst>
                <a:ext uri="{FF2B5EF4-FFF2-40B4-BE49-F238E27FC236}">
                  <a16:creationId xmlns="" xmlns:a16="http://schemas.microsoft.com/office/drawing/2014/main" id="{103D7AA7-B7BE-4A6B-AD8F-AF90B2252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3437"/>
              <a:ext cx="240" cy="24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 dirty="0">
                  <a:latin typeface="Calibri "/>
                </a:rPr>
                <a:t>T</a:t>
              </a:r>
            </a:p>
          </p:txBody>
        </p:sp>
        <p:sp>
          <p:nvSpPr>
            <p:cNvPr id="51" name="Rectangle 10">
              <a:extLst>
                <a:ext uri="{FF2B5EF4-FFF2-40B4-BE49-F238E27FC236}">
                  <a16:creationId xmlns="" xmlns:a16="http://schemas.microsoft.com/office/drawing/2014/main" id="{D839D549-EA93-44A2-B2F4-3CE0B687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3437"/>
              <a:ext cx="240" cy="24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 dirty="0">
                  <a:latin typeface="Calibri "/>
                </a:rPr>
                <a:t>U</a:t>
              </a:r>
            </a:p>
          </p:txBody>
        </p:sp>
        <p:sp>
          <p:nvSpPr>
            <p:cNvPr id="52" name="Rectangle 11">
              <a:extLst>
                <a:ext uri="{FF2B5EF4-FFF2-40B4-BE49-F238E27FC236}">
                  <a16:creationId xmlns="" xmlns:a16="http://schemas.microsoft.com/office/drawing/2014/main" id="{FAAD75A1-9C23-4D0A-BAEA-DAFA600A3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3005"/>
              <a:ext cx="240" cy="24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 dirty="0">
                  <a:latin typeface="Calibri "/>
                </a:rPr>
                <a:t>O</a:t>
              </a:r>
            </a:p>
          </p:txBody>
        </p:sp>
        <p:sp>
          <p:nvSpPr>
            <p:cNvPr id="53" name="Rectangle 12">
              <a:extLst>
                <a:ext uri="{FF2B5EF4-FFF2-40B4-BE49-F238E27FC236}">
                  <a16:creationId xmlns="" xmlns:a16="http://schemas.microsoft.com/office/drawing/2014/main" id="{B5448AF6-40F0-499F-86C4-444CFA6F7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005"/>
              <a:ext cx="240" cy="24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 dirty="0">
                  <a:latin typeface="Calibri "/>
                </a:rPr>
                <a:t>L</a:t>
              </a:r>
            </a:p>
          </p:txBody>
        </p:sp>
        <p:cxnSp>
          <p:nvCxnSpPr>
            <p:cNvPr id="54" name="AutoShape 13">
              <a:extLst>
                <a:ext uri="{FF2B5EF4-FFF2-40B4-BE49-F238E27FC236}">
                  <a16:creationId xmlns="" xmlns:a16="http://schemas.microsoft.com/office/drawing/2014/main" id="{C8295DC0-98F9-4ED8-8B47-F9049F0811BD}"/>
                </a:ext>
              </a:extLst>
            </p:cNvPr>
            <p:cNvCxnSpPr>
              <a:cxnSpLocks noChangeShapeType="1"/>
              <a:stCxn id="47" idx="1"/>
              <a:endCxn id="46" idx="5"/>
            </p:cNvCxnSpPr>
            <p:nvPr/>
          </p:nvCxnSpPr>
          <p:spPr bwMode="auto">
            <a:xfrm flipH="1" flipV="1">
              <a:off x="3720" y="2448"/>
              <a:ext cx="514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4">
              <a:extLst>
                <a:ext uri="{FF2B5EF4-FFF2-40B4-BE49-F238E27FC236}">
                  <a16:creationId xmlns="" xmlns:a16="http://schemas.microsoft.com/office/drawing/2014/main" id="{5A9A4A46-4F90-46E1-ABC2-0DD9E086B055}"/>
                </a:ext>
              </a:extLst>
            </p:cNvPr>
            <p:cNvCxnSpPr>
              <a:cxnSpLocks noChangeShapeType="1"/>
              <a:stCxn id="53" idx="0"/>
              <a:endCxn id="47" idx="5"/>
            </p:cNvCxnSpPr>
            <p:nvPr/>
          </p:nvCxnSpPr>
          <p:spPr bwMode="auto">
            <a:xfrm flipH="1" flipV="1">
              <a:off x="4404" y="2832"/>
              <a:ext cx="25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5">
              <a:extLst>
                <a:ext uri="{FF2B5EF4-FFF2-40B4-BE49-F238E27FC236}">
                  <a16:creationId xmlns="" xmlns:a16="http://schemas.microsoft.com/office/drawing/2014/main" id="{285B7647-E138-4BEC-A32E-D90B5BE594DB}"/>
                </a:ext>
              </a:extLst>
            </p:cNvPr>
            <p:cNvCxnSpPr>
              <a:cxnSpLocks noChangeShapeType="1"/>
              <a:stCxn id="52" idx="0"/>
              <a:endCxn id="47" idx="3"/>
            </p:cNvCxnSpPr>
            <p:nvPr/>
          </p:nvCxnSpPr>
          <p:spPr bwMode="auto">
            <a:xfrm flipV="1">
              <a:off x="3977" y="2832"/>
              <a:ext cx="25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6">
              <a:extLst>
                <a:ext uri="{FF2B5EF4-FFF2-40B4-BE49-F238E27FC236}">
                  <a16:creationId xmlns="" xmlns:a16="http://schemas.microsoft.com/office/drawing/2014/main" id="{C8EEDBBF-AB47-49EE-B7F8-CCAE5C5379A3}"/>
                </a:ext>
              </a:extLst>
            </p:cNvPr>
            <p:cNvCxnSpPr>
              <a:cxnSpLocks noChangeShapeType="1"/>
              <a:stCxn id="51" idx="0"/>
              <a:endCxn id="48" idx="5"/>
            </p:cNvCxnSpPr>
            <p:nvPr/>
          </p:nvCxnSpPr>
          <p:spPr bwMode="auto">
            <a:xfrm flipH="1" flipV="1">
              <a:off x="3036" y="3216"/>
              <a:ext cx="257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7">
              <a:extLst>
                <a:ext uri="{FF2B5EF4-FFF2-40B4-BE49-F238E27FC236}">
                  <a16:creationId xmlns="" xmlns:a16="http://schemas.microsoft.com/office/drawing/2014/main" id="{F733CAC8-A8A3-4447-A5D4-E54E4F00AD36}"/>
                </a:ext>
              </a:extLst>
            </p:cNvPr>
            <p:cNvCxnSpPr>
              <a:cxnSpLocks noChangeShapeType="1"/>
              <a:stCxn id="50" idx="0"/>
              <a:endCxn id="48" idx="3"/>
            </p:cNvCxnSpPr>
            <p:nvPr/>
          </p:nvCxnSpPr>
          <p:spPr bwMode="auto">
            <a:xfrm flipV="1">
              <a:off x="2609" y="3216"/>
              <a:ext cx="257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EED88FD9-EDDA-4251-A489-8ADA16807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2093"/>
              <a:ext cx="3305" cy="1758"/>
            </a:xfrm>
            <a:custGeom>
              <a:avLst/>
              <a:gdLst>
                <a:gd name="T0" fmla="*/ 1751 w 3305"/>
                <a:gd name="T1" fmla="*/ 48 h 1758"/>
                <a:gd name="T2" fmla="*/ 1775 w 3305"/>
                <a:gd name="T3" fmla="*/ 246 h 1758"/>
                <a:gd name="T4" fmla="*/ 983 w 3305"/>
                <a:gd name="T5" fmla="*/ 360 h 1758"/>
                <a:gd name="T6" fmla="*/ 365 w 3305"/>
                <a:gd name="T7" fmla="*/ 612 h 1758"/>
                <a:gd name="T8" fmla="*/ 23 w 3305"/>
                <a:gd name="T9" fmla="*/ 1056 h 1758"/>
                <a:gd name="T10" fmla="*/ 227 w 3305"/>
                <a:gd name="T11" fmla="*/ 1278 h 1758"/>
                <a:gd name="T12" fmla="*/ 551 w 3305"/>
                <a:gd name="T13" fmla="*/ 1092 h 1758"/>
                <a:gd name="T14" fmla="*/ 659 w 3305"/>
                <a:gd name="T15" fmla="*/ 840 h 1758"/>
                <a:gd name="T16" fmla="*/ 1109 w 3305"/>
                <a:gd name="T17" fmla="*/ 1056 h 1758"/>
                <a:gd name="T18" fmla="*/ 803 w 3305"/>
                <a:gd name="T19" fmla="*/ 1242 h 1758"/>
                <a:gd name="T20" fmla="*/ 689 w 3305"/>
                <a:gd name="T21" fmla="*/ 1482 h 1758"/>
                <a:gd name="T22" fmla="*/ 971 w 3305"/>
                <a:gd name="T23" fmla="*/ 1686 h 1758"/>
                <a:gd name="T24" fmla="*/ 1187 w 3305"/>
                <a:gd name="T25" fmla="*/ 1560 h 1758"/>
                <a:gd name="T26" fmla="*/ 1319 w 3305"/>
                <a:gd name="T27" fmla="*/ 1248 h 1758"/>
                <a:gd name="T28" fmla="*/ 1487 w 3305"/>
                <a:gd name="T29" fmla="*/ 1620 h 1758"/>
                <a:gd name="T30" fmla="*/ 1745 w 3305"/>
                <a:gd name="T31" fmla="*/ 1710 h 1758"/>
                <a:gd name="T32" fmla="*/ 1925 w 3305"/>
                <a:gd name="T33" fmla="*/ 1332 h 1758"/>
                <a:gd name="T34" fmla="*/ 1523 w 3305"/>
                <a:gd name="T35" fmla="*/ 1014 h 1758"/>
                <a:gd name="T36" fmla="*/ 1361 w 3305"/>
                <a:gd name="T37" fmla="*/ 810 h 1758"/>
                <a:gd name="T38" fmla="*/ 821 w 3305"/>
                <a:gd name="T39" fmla="*/ 654 h 1758"/>
                <a:gd name="T40" fmla="*/ 1985 w 3305"/>
                <a:gd name="T41" fmla="*/ 480 h 1758"/>
                <a:gd name="T42" fmla="*/ 2489 w 3305"/>
                <a:gd name="T43" fmla="*/ 654 h 1758"/>
                <a:gd name="T44" fmla="*/ 2093 w 3305"/>
                <a:gd name="T45" fmla="*/ 936 h 1758"/>
                <a:gd name="T46" fmla="*/ 2195 w 3305"/>
                <a:gd name="T47" fmla="*/ 1272 h 1758"/>
                <a:gd name="T48" fmla="*/ 2435 w 3305"/>
                <a:gd name="T49" fmla="*/ 1272 h 1758"/>
                <a:gd name="T50" fmla="*/ 2573 w 3305"/>
                <a:gd name="T51" fmla="*/ 1032 h 1758"/>
                <a:gd name="T52" fmla="*/ 2699 w 3305"/>
                <a:gd name="T53" fmla="*/ 840 h 1758"/>
                <a:gd name="T54" fmla="*/ 2807 w 3305"/>
                <a:gd name="T55" fmla="*/ 1056 h 1758"/>
                <a:gd name="T56" fmla="*/ 2867 w 3305"/>
                <a:gd name="T57" fmla="*/ 1266 h 1758"/>
                <a:gd name="T58" fmla="*/ 3125 w 3305"/>
                <a:gd name="T59" fmla="*/ 1314 h 1758"/>
                <a:gd name="T60" fmla="*/ 3269 w 3305"/>
                <a:gd name="T61" fmla="*/ 954 h 1758"/>
                <a:gd name="T62" fmla="*/ 2909 w 3305"/>
                <a:gd name="T63" fmla="*/ 642 h 1758"/>
                <a:gd name="T64" fmla="*/ 2741 w 3305"/>
                <a:gd name="T65" fmla="*/ 480 h 1758"/>
                <a:gd name="T66" fmla="*/ 2249 w 3305"/>
                <a:gd name="T67" fmla="*/ 276 h 1758"/>
                <a:gd name="T68" fmla="*/ 2231 w 3305"/>
                <a:gd name="T69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05" h="1758">
                  <a:moveTo>
                    <a:pt x="1751" y="48"/>
                  </a:moveTo>
                  <a:cubicBezTo>
                    <a:pt x="1755" y="81"/>
                    <a:pt x="1903" y="194"/>
                    <a:pt x="1775" y="246"/>
                  </a:cubicBezTo>
                  <a:cubicBezTo>
                    <a:pt x="1647" y="298"/>
                    <a:pt x="1218" y="299"/>
                    <a:pt x="983" y="360"/>
                  </a:cubicBezTo>
                  <a:cubicBezTo>
                    <a:pt x="748" y="421"/>
                    <a:pt x="525" y="496"/>
                    <a:pt x="365" y="612"/>
                  </a:cubicBezTo>
                  <a:cubicBezTo>
                    <a:pt x="205" y="728"/>
                    <a:pt x="46" y="945"/>
                    <a:pt x="23" y="1056"/>
                  </a:cubicBezTo>
                  <a:cubicBezTo>
                    <a:pt x="0" y="1167"/>
                    <a:pt x="139" y="1272"/>
                    <a:pt x="227" y="1278"/>
                  </a:cubicBezTo>
                  <a:cubicBezTo>
                    <a:pt x="315" y="1284"/>
                    <a:pt x="479" y="1165"/>
                    <a:pt x="551" y="1092"/>
                  </a:cubicBezTo>
                  <a:cubicBezTo>
                    <a:pt x="623" y="1019"/>
                    <a:pt x="566" y="846"/>
                    <a:pt x="659" y="840"/>
                  </a:cubicBezTo>
                  <a:cubicBezTo>
                    <a:pt x="752" y="834"/>
                    <a:pt x="1085" y="989"/>
                    <a:pt x="1109" y="1056"/>
                  </a:cubicBezTo>
                  <a:cubicBezTo>
                    <a:pt x="1133" y="1123"/>
                    <a:pt x="873" y="1171"/>
                    <a:pt x="803" y="1242"/>
                  </a:cubicBezTo>
                  <a:cubicBezTo>
                    <a:pt x="733" y="1313"/>
                    <a:pt x="661" y="1408"/>
                    <a:pt x="689" y="1482"/>
                  </a:cubicBezTo>
                  <a:cubicBezTo>
                    <a:pt x="717" y="1556"/>
                    <a:pt x="888" y="1673"/>
                    <a:pt x="971" y="1686"/>
                  </a:cubicBezTo>
                  <a:cubicBezTo>
                    <a:pt x="1054" y="1699"/>
                    <a:pt x="1129" y="1633"/>
                    <a:pt x="1187" y="1560"/>
                  </a:cubicBezTo>
                  <a:cubicBezTo>
                    <a:pt x="1245" y="1487"/>
                    <a:pt x="1269" y="1238"/>
                    <a:pt x="1319" y="1248"/>
                  </a:cubicBezTo>
                  <a:cubicBezTo>
                    <a:pt x="1369" y="1258"/>
                    <a:pt x="1416" y="1543"/>
                    <a:pt x="1487" y="1620"/>
                  </a:cubicBezTo>
                  <a:cubicBezTo>
                    <a:pt x="1558" y="1697"/>
                    <a:pt x="1672" y="1758"/>
                    <a:pt x="1745" y="1710"/>
                  </a:cubicBezTo>
                  <a:cubicBezTo>
                    <a:pt x="1818" y="1662"/>
                    <a:pt x="1962" y="1448"/>
                    <a:pt x="1925" y="1332"/>
                  </a:cubicBezTo>
                  <a:cubicBezTo>
                    <a:pt x="1888" y="1216"/>
                    <a:pt x="1617" y="1101"/>
                    <a:pt x="1523" y="1014"/>
                  </a:cubicBezTo>
                  <a:cubicBezTo>
                    <a:pt x="1429" y="927"/>
                    <a:pt x="1478" y="870"/>
                    <a:pt x="1361" y="810"/>
                  </a:cubicBezTo>
                  <a:cubicBezTo>
                    <a:pt x="1244" y="750"/>
                    <a:pt x="717" y="709"/>
                    <a:pt x="821" y="654"/>
                  </a:cubicBezTo>
                  <a:cubicBezTo>
                    <a:pt x="925" y="599"/>
                    <a:pt x="1707" y="480"/>
                    <a:pt x="1985" y="480"/>
                  </a:cubicBezTo>
                  <a:cubicBezTo>
                    <a:pt x="2263" y="480"/>
                    <a:pt x="2471" y="578"/>
                    <a:pt x="2489" y="654"/>
                  </a:cubicBezTo>
                  <a:cubicBezTo>
                    <a:pt x="2507" y="730"/>
                    <a:pt x="2142" y="833"/>
                    <a:pt x="2093" y="936"/>
                  </a:cubicBezTo>
                  <a:cubicBezTo>
                    <a:pt x="2044" y="1039"/>
                    <a:pt x="2138" y="1216"/>
                    <a:pt x="2195" y="1272"/>
                  </a:cubicBezTo>
                  <a:cubicBezTo>
                    <a:pt x="2252" y="1328"/>
                    <a:pt x="2372" y="1312"/>
                    <a:pt x="2435" y="1272"/>
                  </a:cubicBezTo>
                  <a:cubicBezTo>
                    <a:pt x="2498" y="1232"/>
                    <a:pt x="2529" y="1104"/>
                    <a:pt x="2573" y="1032"/>
                  </a:cubicBezTo>
                  <a:cubicBezTo>
                    <a:pt x="2617" y="960"/>
                    <a:pt x="2660" y="836"/>
                    <a:pt x="2699" y="840"/>
                  </a:cubicBezTo>
                  <a:cubicBezTo>
                    <a:pt x="2738" y="844"/>
                    <a:pt x="2779" y="985"/>
                    <a:pt x="2807" y="1056"/>
                  </a:cubicBezTo>
                  <a:cubicBezTo>
                    <a:pt x="2835" y="1127"/>
                    <a:pt x="2814" y="1223"/>
                    <a:pt x="2867" y="1266"/>
                  </a:cubicBezTo>
                  <a:cubicBezTo>
                    <a:pt x="2920" y="1309"/>
                    <a:pt x="3058" y="1366"/>
                    <a:pt x="3125" y="1314"/>
                  </a:cubicBezTo>
                  <a:cubicBezTo>
                    <a:pt x="3192" y="1262"/>
                    <a:pt x="3305" y="1066"/>
                    <a:pt x="3269" y="954"/>
                  </a:cubicBezTo>
                  <a:cubicBezTo>
                    <a:pt x="3233" y="842"/>
                    <a:pt x="2997" y="721"/>
                    <a:pt x="2909" y="642"/>
                  </a:cubicBezTo>
                  <a:cubicBezTo>
                    <a:pt x="2821" y="563"/>
                    <a:pt x="2851" y="541"/>
                    <a:pt x="2741" y="480"/>
                  </a:cubicBezTo>
                  <a:cubicBezTo>
                    <a:pt x="2631" y="419"/>
                    <a:pt x="2334" y="356"/>
                    <a:pt x="2249" y="276"/>
                  </a:cubicBezTo>
                  <a:cubicBezTo>
                    <a:pt x="2164" y="196"/>
                    <a:pt x="2235" y="58"/>
                    <a:pt x="2231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Calibri "/>
              </a:endParaRPr>
            </a:p>
          </p:txBody>
        </p:sp>
        <p:sp>
          <p:nvSpPr>
            <p:cNvPr id="60" name="Text Box 19">
              <a:extLst>
                <a:ext uri="{FF2B5EF4-FFF2-40B4-BE49-F238E27FC236}">
                  <a16:creationId xmlns="" xmlns:a16="http://schemas.microsoft.com/office/drawing/2014/main" id="{37FB9786-B438-4C3E-97C7-4F764DF0B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" y="2640"/>
              <a:ext cx="17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FF0000"/>
                  </a:solidFill>
                  <a:latin typeface="Calibri "/>
                </a:rPr>
                <a:t>L</a:t>
              </a:r>
            </a:p>
          </p:txBody>
        </p:sp>
        <p:sp>
          <p:nvSpPr>
            <p:cNvPr id="61" name="Text Box 20">
              <a:extLst>
                <a:ext uri="{FF2B5EF4-FFF2-40B4-BE49-F238E27FC236}">
                  <a16:creationId xmlns="" xmlns:a16="http://schemas.microsoft.com/office/drawing/2014/main" id="{4BBC2A54-7590-4D3F-A285-3F2DCC9F5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9" y="2841"/>
              <a:ext cx="201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FF0000"/>
                  </a:solidFill>
                  <a:latin typeface="Calibri "/>
                </a:rPr>
                <a:t>B</a:t>
              </a:r>
            </a:p>
          </p:txBody>
        </p:sp>
        <p:sp>
          <p:nvSpPr>
            <p:cNvPr id="62" name="Text Box 21">
              <a:extLst>
                <a:ext uri="{FF2B5EF4-FFF2-40B4-BE49-F238E27FC236}">
                  <a16:creationId xmlns="" xmlns:a16="http://schemas.microsoft.com/office/drawing/2014/main" id="{06E06694-F111-4542-9C0A-E9C91AAAD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2640"/>
              <a:ext cx="19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FF0000"/>
                  </a:solidFill>
                  <a:latin typeface="Calibri "/>
                </a:rPr>
                <a:t>R</a:t>
              </a:r>
            </a:p>
          </p:txBody>
        </p:sp>
        <p:cxnSp>
          <p:nvCxnSpPr>
            <p:cNvPr id="63" name="AutoShape 22">
              <a:extLst>
                <a:ext uri="{FF2B5EF4-FFF2-40B4-BE49-F238E27FC236}">
                  <a16:creationId xmlns="" xmlns:a16="http://schemas.microsoft.com/office/drawing/2014/main" id="{91356E2D-3210-4FCA-B7D7-720668B4CB47}"/>
                </a:ext>
              </a:extLst>
            </p:cNvPr>
            <p:cNvCxnSpPr>
              <a:cxnSpLocks noChangeShapeType="1"/>
              <a:stCxn id="46" idx="3"/>
              <a:endCxn id="66" idx="7"/>
            </p:cNvCxnSpPr>
            <p:nvPr/>
          </p:nvCxnSpPr>
          <p:spPr bwMode="auto">
            <a:xfrm flipH="1">
              <a:off x="2352" y="2448"/>
              <a:ext cx="119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23">
              <a:extLst>
                <a:ext uri="{FF2B5EF4-FFF2-40B4-BE49-F238E27FC236}">
                  <a16:creationId xmlns="" xmlns:a16="http://schemas.microsoft.com/office/drawing/2014/main" id="{7C996867-0624-486C-BE60-DE58384EB79C}"/>
                </a:ext>
              </a:extLst>
            </p:cNvPr>
            <p:cNvCxnSpPr>
              <a:cxnSpLocks noChangeShapeType="1"/>
              <a:stCxn id="49" idx="0"/>
              <a:endCxn id="66" idx="3"/>
            </p:cNvCxnSpPr>
            <p:nvPr/>
          </p:nvCxnSpPr>
          <p:spPr bwMode="auto">
            <a:xfrm flipV="1">
              <a:off x="1925" y="2832"/>
              <a:ext cx="25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24">
              <a:extLst>
                <a:ext uri="{FF2B5EF4-FFF2-40B4-BE49-F238E27FC236}">
                  <a16:creationId xmlns="" xmlns:a16="http://schemas.microsoft.com/office/drawing/2014/main" id="{D8057161-AED0-454A-BF96-80DFBD75745F}"/>
                </a:ext>
              </a:extLst>
            </p:cNvPr>
            <p:cNvCxnSpPr>
              <a:cxnSpLocks noChangeShapeType="1"/>
              <a:stCxn id="48" idx="1"/>
              <a:endCxn id="66" idx="5"/>
            </p:cNvCxnSpPr>
            <p:nvPr/>
          </p:nvCxnSpPr>
          <p:spPr bwMode="auto">
            <a:xfrm flipH="1" flipV="1">
              <a:off x="2352" y="2832"/>
              <a:ext cx="514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Oval 25">
              <a:extLst>
                <a:ext uri="{FF2B5EF4-FFF2-40B4-BE49-F238E27FC236}">
                  <a16:creationId xmlns="" xmlns:a16="http://schemas.microsoft.com/office/drawing/2014/main" id="{ED84A114-772A-4CE6-8E7E-FB54151A7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2621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 altLang="en-US" dirty="0">
                  <a:latin typeface="Calibri 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7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binary tree from given preorder and </a:t>
            </a:r>
            <a:r>
              <a:rPr lang="en-US" dirty="0" err="1" smtClean="0"/>
              <a:t>inorder</a:t>
            </a:r>
            <a:r>
              <a:rPr lang="en-US" dirty="0" smtClean="0"/>
              <a:t> sequences</a:t>
            </a:r>
          </a:p>
          <a:p>
            <a:r>
              <a:rPr lang="en-US" dirty="0" smtClean="0"/>
              <a:t>From both of these strings we can determine how a tree is built</a:t>
            </a:r>
          </a:p>
          <a:p>
            <a:pPr lvl="1"/>
            <a:r>
              <a:rPr lang="en-US" dirty="0" smtClean="0"/>
              <a:t>We know the first node in preorder sequence is always the root</a:t>
            </a:r>
          </a:p>
          <a:p>
            <a:pPr lvl="1"/>
            <a:r>
              <a:rPr lang="en-US" dirty="0" smtClean="0"/>
              <a:t>Knowing that, we can find where it is in the </a:t>
            </a:r>
            <a:r>
              <a:rPr lang="en-US" dirty="0" err="1" smtClean="0"/>
              <a:t>inorder</a:t>
            </a:r>
            <a:r>
              <a:rPr lang="en-US" dirty="0" smtClean="0"/>
              <a:t> sequence</a:t>
            </a:r>
          </a:p>
          <a:p>
            <a:pPr lvl="2"/>
            <a:r>
              <a:rPr lang="en-US" dirty="0" smtClean="0"/>
              <a:t>Everything to the right of the root is in the right child’s subtree</a:t>
            </a:r>
          </a:p>
          <a:p>
            <a:pPr lvl="2"/>
            <a:r>
              <a:rPr lang="en-US" dirty="0" smtClean="0"/>
              <a:t>Everything to the left of the root is in the left child’s subtree</a:t>
            </a:r>
          </a:p>
          <a:p>
            <a:pPr lvl="1"/>
            <a:r>
              <a:rPr lang="en-US" dirty="0" smtClean="0"/>
              <a:t>Once we determine what the subtrees are, we can recursively call the method on the subtrees of the root’s child and build our tree from that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Root: First character in the sequence</a:t>
            </a:r>
          </a:p>
          <a:p>
            <a:r>
              <a:rPr lang="en-US" dirty="0" smtClean="0"/>
              <a:t>Get index of the root node (</a:t>
            </a:r>
            <a:r>
              <a:rPr lang="en-US" dirty="0" err="1" smtClean="0"/>
              <a:t>root_index</a:t>
            </a:r>
            <a:r>
              <a:rPr lang="en-US" dirty="0" smtClean="0"/>
              <a:t>) in the </a:t>
            </a:r>
            <a:r>
              <a:rPr lang="en-US" dirty="0" err="1" smtClean="0"/>
              <a:t>inorder</a:t>
            </a:r>
            <a:r>
              <a:rPr lang="en-US" dirty="0" smtClean="0"/>
              <a:t> sequence</a:t>
            </a:r>
          </a:p>
          <a:p>
            <a:r>
              <a:rPr lang="en-US" dirty="0" smtClean="0"/>
              <a:t>Left </a:t>
            </a:r>
            <a:r>
              <a:rPr lang="en-US" dirty="0" err="1" smtClean="0"/>
              <a:t>inorder</a:t>
            </a:r>
            <a:r>
              <a:rPr lang="en-US" dirty="0" smtClean="0"/>
              <a:t>= index 0 to </a:t>
            </a:r>
            <a:r>
              <a:rPr lang="en-US" dirty="0" err="1" smtClean="0"/>
              <a:t>root_index</a:t>
            </a:r>
            <a:endParaRPr lang="en-US" dirty="0" smtClean="0"/>
          </a:p>
          <a:p>
            <a:r>
              <a:rPr lang="en-US" dirty="0" smtClean="0"/>
              <a:t>Right </a:t>
            </a:r>
            <a:r>
              <a:rPr lang="en-US" dirty="0" err="1" smtClean="0"/>
              <a:t>inorder</a:t>
            </a:r>
            <a:r>
              <a:rPr lang="en-US" dirty="0" smtClean="0"/>
              <a:t>= </a:t>
            </a:r>
            <a:r>
              <a:rPr lang="en-US" dirty="0" err="1" smtClean="0"/>
              <a:t>root_index</a:t>
            </a:r>
            <a:r>
              <a:rPr lang="en-US" dirty="0" smtClean="0"/>
              <a:t> to end of sequence</a:t>
            </a:r>
          </a:p>
          <a:p>
            <a:r>
              <a:rPr lang="en-US" dirty="0" smtClean="0"/>
              <a:t>Left preorder= index 1 to </a:t>
            </a:r>
            <a:r>
              <a:rPr lang="en-US" dirty="0" err="1" smtClean="0"/>
              <a:t>root_index</a:t>
            </a:r>
            <a:endParaRPr lang="en-US" dirty="0" smtClean="0"/>
          </a:p>
          <a:p>
            <a:r>
              <a:rPr lang="en-US" dirty="0" smtClean="0"/>
              <a:t>Right preorder= </a:t>
            </a:r>
            <a:r>
              <a:rPr lang="en-US" dirty="0" err="1" smtClean="0"/>
              <a:t>root_index</a:t>
            </a:r>
            <a:r>
              <a:rPr lang="en-US" dirty="0" smtClean="0"/>
              <a:t> to end of sequence</a:t>
            </a:r>
          </a:p>
          <a:p>
            <a:r>
              <a:rPr lang="en-US" dirty="0" smtClean="0"/>
              <a:t>Recursively call the method on (left </a:t>
            </a:r>
            <a:r>
              <a:rPr lang="en-US" dirty="0" err="1" smtClean="0"/>
              <a:t>inorder</a:t>
            </a:r>
            <a:r>
              <a:rPr lang="en-US" dirty="0" smtClean="0"/>
              <a:t>, left preorder) and (right </a:t>
            </a:r>
            <a:r>
              <a:rPr lang="en-US" dirty="0" err="1" smtClean="0"/>
              <a:t>inorder</a:t>
            </a:r>
            <a:r>
              <a:rPr lang="en-US" dirty="0" smtClean="0"/>
              <a:t>, right </a:t>
            </a:r>
            <a:r>
              <a:rPr lang="en-US" dirty="0" err="1" smtClean="0"/>
              <a:t>inorder</a:t>
            </a:r>
            <a:r>
              <a:rPr lang="en-US" dirty="0" smtClean="0"/>
              <a:t>) to build all subtrees</a:t>
            </a:r>
          </a:p>
          <a:p>
            <a:r>
              <a:rPr lang="en-US" dirty="0" smtClean="0"/>
              <a:t>Base case: sequence is of size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preorder = "</a:t>
            </a:r>
            <a:r>
              <a:rPr lang="en-US" dirty="0" smtClean="0"/>
              <a:t>BZRFTUHOL";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inorder</a:t>
            </a:r>
            <a:r>
              <a:rPr lang="en-US" dirty="0"/>
              <a:t> = "RZTFUBOHL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Root is B</a:t>
            </a:r>
          </a:p>
          <a:p>
            <a:pPr marL="0" indent="0">
              <a:buNone/>
            </a:pPr>
            <a:r>
              <a:rPr lang="en-US" dirty="0" smtClean="0"/>
              <a:t>Left </a:t>
            </a:r>
            <a:r>
              <a:rPr lang="en-US" dirty="0" err="1" smtClean="0"/>
              <a:t>inorder</a:t>
            </a:r>
            <a:r>
              <a:rPr lang="en-US" dirty="0" smtClean="0"/>
              <a:t>: “RZTFU”</a:t>
            </a:r>
          </a:p>
          <a:p>
            <a:pPr marL="0" indent="0">
              <a:buNone/>
            </a:pPr>
            <a:r>
              <a:rPr lang="en-US" dirty="0" smtClean="0"/>
              <a:t>Right </a:t>
            </a:r>
            <a:r>
              <a:rPr lang="en-US" dirty="0" err="1" smtClean="0"/>
              <a:t>inorder</a:t>
            </a:r>
            <a:r>
              <a:rPr lang="en-US" dirty="0" smtClean="0"/>
              <a:t>: “OHL”</a:t>
            </a:r>
          </a:p>
          <a:p>
            <a:pPr marL="0" indent="0">
              <a:buNone/>
            </a:pPr>
            <a:r>
              <a:rPr lang="en-US" dirty="0" smtClean="0"/>
              <a:t>Left preorder: “ZRFTU”</a:t>
            </a:r>
          </a:p>
          <a:p>
            <a:pPr marL="0" indent="0">
              <a:buNone/>
            </a:pPr>
            <a:r>
              <a:rPr lang="en-US" dirty="0" smtClean="0"/>
              <a:t>Right preorder: “HOL”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032173" y="2504209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</a:t>
            </a:r>
            <a:r>
              <a:rPr lang="en-US" dirty="0" err="1" smtClean="0"/>
              <a:t>Recurse</a:t>
            </a:r>
            <a:r>
              <a:rPr lang="en-US" dirty="0" smtClean="0"/>
              <a:t> to Left Subtree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preorder = </a:t>
            </a:r>
            <a:r>
              <a:rPr lang="en-US" dirty="0" smtClean="0"/>
              <a:t>"ZRFTU";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inorder</a:t>
            </a:r>
            <a:r>
              <a:rPr lang="en-US" dirty="0"/>
              <a:t> = "</a:t>
            </a:r>
            <a:r>
              <a:rPr lang="en-US" dirty="0" smtClean="0"/>
              <a:t>RZTFU";</a:t>
            </a:r>
          </a:p>
          <a:p>
            <a:pPr marL="0" indent="0">
              <a:buNone/>
            </a:pPr>
            <a:r>
              <a:rPr lang="en-US" dirty="0" smtClean="0"/>
              <a:t>Root is Z</a:t>
            </a:r>
          </a:p>
          <a:p>
            <a:pPr marL="0" indent="0">
              <a:buNone/>
            </a:pPr>
            <a:r>
              <a:rPr lang="en-US" dirty="0" smtClean="0"/>
              <a:t>Left </a:t>
            </a:r>
            <a:r>
              <a:rPr lang="en-US" dirty="0" err="1" smtClean="0"/>
              <a:t>inorder</a:t>
            </a:r>
            <a:r>
              <a:rPr lang="en-US" dirty="0" smtClean="0"/>
              <a:t>: “R”</a:t>
            </a:r>
          </a:p>
          <a:p>
            <a:pPr marL="0" indent="0">
              <a:buNone/>
            </a:pPr>
            <a:r>
              <a:rPr lang="en-US" dirty="0" smtClean="0"/>
              <a:t>Right </a:t>
            </a:r>
            <a:r>
              <a:rPr lang="en-US" dirty="0" err="1" smtClean="0"/>
              <a:t>inorder</a:t>
            </a:r>
            <a:r>
              <a:rPr lang="en-US" dirty="0" smtClean="0"/>
              <a:t>: “TFU”</a:t>
            </a:r>
          </a:p>
          <a:p>
            <a:pPr marL="0" indent="0">
              <a:buNone/>
            </a:pPr>
            <a:r>
              <a:rPr lang="en-US" dirty="0" smtClean="0"/>
              <a:t>Left preorder: “R”</a:t>
            </a:r>
          </a:p>
          <a:p>
            <a:pPr marL="0" indent="0">
              <a:buNone/>
            </a:pPr>
            <a:r>
              <a:rPr lang="en-US" dirty="0" smtClean="0"/>
              <a:t>Right preorder: “FTU”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032173" y="2504209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394864" y="3103418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</a:t>
            </a:r>
          </a:p>
        </p:txBody>
      </p:sp>
      <p:cxnSp>
        <p:nvCxnSpPr>
          <p:cNvPr id="7" name="Straight Arrow Connector 6"/>
          <p:cNvCxnSpPr>
            <a:stCxn id="4" idx="3"/>
            <a:endCxn id="5" idx="7"/>
          </p:cNvCxnSpPr>
          <p:nvPr/>
        </p:nvCxnSpPr>
        <p:spPr>
          <a:xfrm flipH="1">
            <a:off x="7811716" y="2876715"/>
            <a:ext cx="291977" cy="29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5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</a:t>
            </a:r>
            <a:r>
              <a:rPr lang="en-US" dirty="0" err="1" smtClean="0"/>
              <a:t>Recurse</a:t>
            </a:r>
            <a:r>
              <a:rPr lang="en-US" dirty="0" smtClean="0"/>
              <a:t> to Left Subtree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preorder = </a:t>
            </a:r>
            <a:r>
              <a:rPr lang="en-US" dirty="0" smtClean="0"/>
              <a:t>“R";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inorder</a:t>
            </a:r>
            <a:r>
              <a:rPr lang="en-US" dirty="0"/>
              <a:t> = "</a:t>
            </a:r>
            <a:r>
              <a:rPr lang="en-US" dirty="0" smtClean="0"/>
              <a:t>R";</a:t>
            </a:r>
          </a:p>
          <a:p>
            <a:pPr marL="0" indent="0">
              <a:buNone/>
            </a:pPr>
            <a:r>
              <a:rPr lang="en-US" dirty="0" smtClean="0"/>
              <a:t>Root is R</a:t>
            </a:r>
          </a:p>
          <a:p>
            <a:pPr marL="0" indent="0">
              <a:buNone/>
            </a:pPr>
            <a:r>
              <a:rPr lang="en-US" dirty="0" smtClean="0"/>
              <a:t>Left </a:t>
            </a:r>
            <a:r>
              <a:rPr lang="en-US" dirty="0" err="1" smtClean="0"/>
              <a:t>inorder</a:t>
            </a:r>
            <a:r>
              <a:rPr lang="en-US" dirty="0" smtClean="0"/>
              <a:t>: NULL</a:t>
            </a:r>
          </a:p>
          <a:p>
            <a:pPr marL="0" indent="0">
              <a:buNone/>
            </a:pPr>
            <a:r>
              <a:rPr lang="en-US" dirty="0" smtClean="0"/>
              <a:t>Right </a:t>
            </a:r>
            <a:r>
              <a:rPr lang="en-US" dirty="0" err="1" smtClean="0"/>
              <a:t>inorder</a:t>
            </a:r>
            <a:r>
              <a:rPr lang="en-US" dirty="0" smtClean="0"/>
              <a:t>: NULL</a:t>
            </a:r>
          </a:p>
          <a:p>
            <a:pPr marL="0" indent="0">
              <a:buNone/>
            </a:pPr>
            <a:r>
              <a:rPr lang="en-US" dirty="0" smtClean="0"/>
              <a:t>Left preorder: NULL</a:t>
            </a:r>
          </a:p>
          <a:p>
            <a:pPr marL="0" indent="0">
              <a:buNone/>
            </a:pPr>
            <a:r>
              <a:rPr lang="en-US" dirty="0" smtClean="0"/>
              <a:t>Right preorder: NULL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032173" y="2504209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394864" y="3103418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</a:t>
            </a:r>
          </a:p>
        </p:txBody>
      </p:sp>
      <p:cxnSp>
        <p:nvCxnSpPr>
          <p:cNvPr id="7" name="Straight Arrow Connector 6"/>
          <p:cNvCxnSpPr>
            <a:stCxn id="4" idx="3"/>
            <a:endCxn id="5" idx="7"/>
          </p:cNvCxnSpPr>
          <p:nvPr/>
        </p:nvCxnSpPr>
        <p:spPr>
          <a:xfrm flipH="1">
            <a:off x="7811716" y="2876715"/>
            <a:ext cx="291977" cy="29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92637" y="3861262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R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7136823" y="3475924"/>
            <a:ext cx="329561" cy="38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bags, stacks, or queues, trees are hierarchical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0FA35D80-11CA-4C79-BBDA-0AF942A7E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671" y="4779356"/>
            <a:ext cx="1905000" cy="592138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branches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96C4D399-EC82-448E-BC39-4AA6E7A19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8236" y="4747607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leaves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21E0A397-0C21-4169-A27F-FD159FBCC15C}"/>
              </a:ext>
            </a:extLst>
          </p:cNvPr>
          <p:cNvGrpSpPr>
            <a:grpSpLocks/>
          </p:cNvGrpSpPr>
          <p:nvPr/>
        </p:nvGrpSpPr>
        <p:grpSpPr bwMode="auto">
          <a:xfrm>
            <a:off x="2727862" y="2898344"/>
            <a:ext cx="3254375" cy="617538"/>
            <a:chOff x="702" y="1140"/>
            <a:chExt cx="2050" cy="389"/>
          </a:xfrm>
        </p:grpSpPr>
        <p:sp>
          <p:nvSpPr>
            <p:cNvPr id="34" name="Text Box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DD5127A-E76B-476C-8866-D8FF7C6F0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1140"/>
              <a:ext cx="624" cy="38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root</a:t>
              </a:r>
            </a:p>
          </p:txBody>
        </p:sp>
        <p:sp>
          <p:nvSpPr>
            <p:cNvPr id="35" name="Line 1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28D6988-4FC5-4F13-9134-8B8E19612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225"/>
              <a:ext cx="1552" cy="119"/>
            </a:xfrm>
            <a:prstGeom prst="line">
              <a:avLst/>
            </a:prstGeom>
            <a:noFill/>
            <a:ln w="38100">
              <a:solidFill>
                <a:srgbClr val="0563C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253DD412-89BC-4A6B-89EF-E6576793DB20}"/>
              </a:ext>
            </a:extLst>
          </p:cNvPr>
          <p:cNvGrpSpPr>
            <a:grpSpLocks/>
          </p:cNvGrpSpPr>
          <p:nvPr/>
        </p:nvGrpSpPr>
        <p:grpSpPr bwMode="auto">
          <a:xfrm>
            <a:off x="6806335" y="4488052"/>
            <a:ext cx="2724150" cy="1985964"/>
            <a:chOff x="1356" y="2441"/>
            <a:chExt cx="1716" cy="1251"/>
          </a:xfrm>
        </p:grpSpPr>
        <p:sp>
          <p:nvSpPr>
            <p:cNvPr id="31" name="Line 1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581AF9F-F69A-4B32-BF4D-D641D7818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" y="2441"/>
              <a:ext cx="624" cy="925"/>
            </a:xfrm>
            <a:prstGeom prst="line">
              <a:avLst/>
            </a:prstGeom>
            <a:noFill/>
            <a:ln w="38100">
              <a:solidFill>
                <a:srgbClr val="954F7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Line 1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7F6DF3E-B9AA-4EB0-81CC-E0A075873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3258"/>
              <a:ext cx="357" cy="153"/>
            </a:xfrm>
            <a:prstGeom prst="line">
              <a:avLst/>
            </a:prstGeom>
            <a:noFill/>
            <a:ln w="38100">
              <a:solidFill>
                <a:srgbClr val="954F7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xt Box 1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FCEEC3D-4BB8-4930-A14E-3A8F45E5F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327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nodes</a:t>
              </a:r>
            </a:p>
          </p:txBody>
        </p:sp>
      </p:grpSp>
      <p:sp>
        <p:nvSpPr>
          <p:cNvPr id="8" name="Line 15">
            <a:extLst>
              <a:ext uri="{FF2B5EF4-FFF2-40B4-BE49-F238E27FC236}">
                <a16:creationId xmlns:lc="http://schemas.openxmlformats.org/drawingml/2006/lockedCanvas" xmlns:a16="http://schemas.microsoft.com/office/drawing/2014/main" xmlns="" id="{420D1C65-C737-4C5F-9F95-5E795F7EA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7969" y="4747607"/>
            <a:ext cx="964189" cy="189662"/>
          </a:xfrm>
          <a:prstGeom prst="line">
            <a:avLst/>
          </a:prstGeom>
          <a:noFill/>
          <a:ln w="38100">
            <a:solidFill>
              <a:srgbClr val="70AD47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15">
            <a:extLst>
              <a:ext uri="{FF2B5EF4-FFF2-40B4-BE49-F238E27FC236}">
                <a16:creationId xmlns:lc="http://schemas.openxmlformats.org/drawingml/2006/lockedCanvas" xmlns:a16="http://schemas.microsoft.com/office/drawing/2014/main" xmlns="" id="{B02E3110-70DD-4E6E-AFA3-48405FCEA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9607" y="5013470"/>
            <a:ext cx="2050472" cy="695369"/>
          </a:xfrm>
          <a:prstGeom prst="line">
            <a:avLst/>
          </a:prstGeom>
          <a:noFill/>
          <a:ln w="38100">
            <a:solidFill>
              <a:srgbClr val="70AD47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B74C5AFE-FF21-4FCC-841D-E48C857C5F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0045" y="3997513"/>
            <a:ext cx="2481448" cy="1015958"/>
          </a:xfrm>
          <a:prstGeom prst="line">
            <a:avLst/>
          </a:prstGeom>
          <a:noFill/>
          <a:ln w="38100">
            <a:solidFill>
              <a:srgbClr val="0563C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F9FE2AF4-134C-4229-9770-5C0889CC8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0044" y="5179724"/>
            <a:ext cx="2701581" cy="217170"/>
          </a:xfrm>
          <a:prstGeom prst="line">
            <a:avLst/>
          </a:prstGeom>
          <a:noFill/>
          <a:ln w="38100">
            <a:solidFill>
              <a:srgbClr val="0563C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25456DE7-EB81-4D45-B1B8-EA2D4885FB7B}"/>
              </a:ext>
            </a:extLst>
          </p:cNvPr>
          <p:cNvGrpSpPr>
            <a:grpSpLocks/>
          </p:cNvGrpSpPr>
          <p:nvPr/>
        </p:nvGrpSpPr>
        <p:grpSpPr bwMode="auto">
          <a:xfrm>
            <a:off x="4593922" y="2778314"/>
            <a:ext cx="3843342" cy="3732214"/>
            <a:chOff x="3268" y="1253"/>
            <a:chExt cx="2421" cy="2351"/>
          </a:xfrm>
        </p:grpSpPr>
        <p:sp>
          <p:nvSpPr>
            <p:cNvPr id="13" name="AutoShape 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54E3DFF-F573-4A6D-B3ED-CB0263D5DD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rgbClr val="4472C4">
                <a:lumMod val="40000"/>
                <a:lumOff val="60000"/>
              </a:srgbClr>
            </a:solidFill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4" name="AutoShape 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AA25520-4EB0-4173-867C-72B17A517E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59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rgbClr val="4472C4">
                <a:lumMod val="40000"/>
                <a:lumOff val="60000"/>
              </a:srgbClr>
            </a:solidFill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" name="AutoShape 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DAF1C0B-0449-4CCA-AEC6-38491FE6B9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22" y="2098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rgbClr val="4472C4">
                <a:lumMod val="40000"/>
                <a:lumOff val="60000"/>
              </a:srgbClr>
            </a:solidFill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756A40A-BDA6-47C3-8EC3-FE3AC07587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2" y="3022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rgbClr val="4472C4">
                <a:lumMod val="40000"/>
                <a:lumOff val="60000"/>
              </a:srgbClr>
            </a:solidFill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7" name="AutoShape 1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16B7C2D-125D-422E-BF09-3AFB5640A7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66" y="2299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rgbClr val="4472C4">
                <a:lumMod val="40000"/>
                <a:lumOff val="60000"/>
              </a:srgbClr>
            </a:solidFill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8" name="AutoShape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33D7AD9-617E-4A69-90ED-21DE7B7E7C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8" y="2270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rgbClr val="4472C4">
                <a:lumMod val="40000"/>
                <a:lumOff val="60000"/>
              </a:srgbClr>
            </a:solidFill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9" name="AutoShape 1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EB9FE4F-6A75-40F6-9D65-1C2CA3D9A6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87" y="2283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rgbClr val="4472C4">
                <a:lumMod val="40000"/>
                <a:lumOff val="60000"/>
              </a:srgbClr>
            </a:solidFill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F</a:t>
              </a:r>
            </a:p>
          </p:txBody>
        </p:sp>
        <p:cxnSp>
          <p:nvCxnSpPr>
            <p:cNvPr id="20" name="AutoShape 1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534301E-3D13-4F60-BD80-865C8CCA54FF}"/>
                </a:ext>
              </a:extLst>
            </p:cNvPr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 flipH="1">
              <a:off x="4165" y="1485"/>
              <a:ext cx="159" cy="344"/>
            </a:xfrm>
            <a:prstGeom prst="straightConnector1">
              <a:avLst/>
            </a:prstGeom>
            <a:noFill/>
            <a:ln w="3810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0397C5-1C25-4943-83F1-8CF844CC7E78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4324" y="1485"/>
              <a:ext cx="205" cy="613"/>
            </a:xfrm>
            <a:prstGeom prst="straightConnector1">
              <a:avLst/>
            </a:prstGeom>
            <a:noFill/>
            <a:ln w="3810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0ADAF4E-3526-4EF4-9A99-67048B92AE68}"/>
                </a:ext>
              </a:extLst>
            </p:cNvPr>
            <p:cNvCxnSpPr>
              <a:cxnSpLocks noChangeShapeType="1"/>
              <a:stCxn id="15" idx="3"/>
              <a:endCxn id="17" idx="1"/>
            </p:cNvCxnSpPr>
            <p:nvPr/>
          </p:nvCxnSpPr>
          <p:spPr bwMode="auto">
            <a:xfrm>
              <a:off x="4635" y="2214"/>
              <a:ext cx="831" cy="201"/>
            </a:xfrm>
            <a:prstGeom prst="straightConnector1">
              <a:avLst/>
            </a:prstGeom>
            <a:noFill/>
            <a:ln w="3810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34564B9-095C-45A2-9CF0-E6679E93F5AA}"/>
                </a:ext>
              </a:extLst>
            </p:cNvPr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>
              <a:off x="4529" y="2330"/>
              <a:ext cx="285" cy="692"/>
            </a:xfrm>
            <a:prstGeom prst="straightConnector1">
              <a:avLst/>
            </a:prstGeom>
            <a:noFill/>
            <a:ln w="3810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5F8C919-CBAF-4828-8C85-0E8B1E2B68BE}"/>
                </a:ext>
              </a:extLst>
            </p:cNvPr>
            <p:cNvCxnSpPr>
              <a:cxnSpLocks noChangeShapeType="1"/>
              <a:stCxn id="14" idx="2"/>
              <a:endCxn id="19" idx="0"/>
            </p:cNvCxnSpPr>
            <p:nvPr/>
          </p:nvCxnSpPr>
          <p:spPr bwMode="auto">
            <a:xfrm flipH="1">
              <a:off x="4088" y="2061"/>
              <a:ext cx="77" cy="222"/>
            </a:xfrm>
            <a:prstGeom prst="straightConnector1">
              <a:avLst/>
            </a:prstGeom>
            <a:noFill/>
            <a:ln w="3810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AAD411C-3DE8-4E57-88F6-742E25D6213E}"/>
                </a:ext>
              </a:extLst>
            </p:cNvPr>
            <p:cNvCxnSpPr>
              <a:cxnSpLocks noChangeShapeType="1"/>
              <a:stCxn id="14" idx="1"/>
              <a:endCxn id="18" idx="3"/>
            </p:cNvCxnSpPr>
            <p:nvPr/>
          </p:nvCxnSpPr>
          <p:spPr bwMode="auto">
            <a:xfrm flipH="1">
              <a:off x="3476" y="1945"/>
              <a:ext cx="583" cy="441"/>
            </a:xfrm>
            <a:prstGeom prst="straightConnector1">
              <a:avLst/>
            </a:prstGeom>
            <a:noFill/>
            <a:ln w="3810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AutoShape 2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345FDC3-50F1-4A68-A03E-EA3AA7C773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5" y="2554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rgbClr val="4472C4">
                <a:lumMod val="40000"/>
                <a:lumOff val="60000"/>
              </a:srgbClr>
            </a:solidFill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27" name="AutoShape 2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5BC6C58-1C18-4FCF-B1A6-2F88997FB5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65" y="3374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rgbClr val="4472C4">
                <a:lumMod val="40000"/>
                <a:lumOff val="60000"/>
              </a:srgbClr>
            </a:solidFill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J</a:t>
              </a:r>
            </a:p>
          </p:txBody>
        </p:sp>
        <p:cxnSp>
          <p:nvCxnSpPr>
            <p:cNvPr id="28" name="AutoShape 2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851D460-6D71-46A9-B18C-CB406BE8C4AB}"/>
                </a:ext>
              </a:extLst>
            </p:cNvPr>
            <p:cNvCxnSpPr>
              <a:cxnSpLocks noChangeShapeType="1"/>
              <a:stCxn id="19" idx="2"/>
              <a:endCxn id="27" idx="0"/>
            </p:cNvCxnSpPr>
            <p:nvPr/>
          </p:nvCxnSpPr>
          <p:spPr bwMode="auto">
            <a:xfrm flipH="1">
              <a:off x="4059" y="2514"/>
              <a:ext cx="29" cy="860"/>
            </a:xfrm>
            <a:prstGeom prst="straightConnector1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9C8C93E-F289-41A0-A974-EF46E7681B11}"/>
                </a:ext>
              </a:extLst>
            </p:cNvPr>
            <p:cNvCxnSpPr>
              <a:cxnSpLocks noChangeShapeType="1"/>
              <a:stCxn id="19" idx="1"/>
              <a:endCxn id="26" idx="3"/>
            </p:cNvCxnSpPr>
            <p:nvPr/>
          </p:nvCxnSpPr>
          <p:spPr bwMode="auto">
            <a:xfrm flipH="1">
              <a:off x="3586" y="2399"/>
              <a:ext cx="401" cy="270"/>
            </a:xfrm>
            <a:prstGeom prst="straightConnector1">
              <a:avLst/>
            </a:prstGeom>
            <a:noFill/>
            <a:ln w="3810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96BD8FE-A3E7-428F-9834-6AAFCE3AB62B}"/>
                </a:ext>
              </a:extLst>
            </p:cNvPr>
            <p:cNvCxnSpPr>
              <a:cxnSpLocks noChangeShapeType="1"/>
              <a:stCxn id="19" idx="2"/>
            </p:cNvCxnSpPr>
            <p:nvPr/>
          </p:nvCxnSpPr>
          <p:spPr bwMode="auto">
            <a:xfrm flipH="1">
              <a:off x="4065" y="2514"/>
              <a:ext cx="23" cy="821"/>
            </a:xfrm>
            <a:prstGeom prst="straightConnector1">
              <a:avLst/>
            </a:prstGeom>
            <a:noFill/>
            <a:ln w="3810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065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</a:t>
            </a:r>
            <a:r>
              <a:rPr lang="en-US" dirty="0" err="1" smtClean="0"/>
              <a:t>Recurse</a:t>
            </a:r>
            <a:r>
              <a:rPr lang="en-US" dirty="0" smtClean="0"/>
              <a:t> to Left Subtree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preorder = </a:t>
            </a:r>
            <a:r>
              <a:rPr lang="en-US" dirty="0" smtClean="0"/>
              <a:t>“FTU";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inorder</a:t>
            </a:r>
            <a:r>
              <a:rPr lang="en-US" dirty="0"/>
              <a:t> = </a:t>
            </a:r>
            <a:r>
              <a:rPr lang="en-US" dirty="0" smtClean="0"/>
              <a:t>“TFU";</a:t>
            </a:r>
          </a:p>
          <a:p>
            <a:pPr marL="0" indent="0">
              <a:buNone/>
            </a:pPr>
            <a:r>
              <a:rPr lang="en-US" dirty="0" smtClean="0"/>
              <a:t>Root is F</a:t>
            </a:r>
          </a:p>
          <a:p>
            <a:pPr marL="0" indent="0">
              <a:buNone/>
            </a:pPr>
            <a:r>
              <a:rPr lang="en-US" dirty="0" smtClean="0"/>
              <a:t>Left </a:t>
            </a:r>
            <a:r>
              <a:rPr lang="en-US" dirty="0" err="1" smtClean="0"/>
              <a:t>inorder</a:t>
            </a:r>
            <a:r>
              <a:rPr lang="en-US" dirty="0" smtClean="0"/>
              <a:t>: “T”</a:t>
            </a:r>
          </a:p>
          <a:p>
            <a:pPr marL="0" indent="0">
              <a:buNone/>
            </a:pPr>
            <a:r>
              <a:rPr lang="en-US" dirty="0" smtClean="0"/>
              <a:t>Right </a:t>
            </a:r>
            <a:r>
              <a:rPr lang="en-US" dirty="0" err="1" smtClean="0"/>
              <a:t>inorder</a:t>
            </a:r>
            <a:r>
              <a:rPr lang="en-US" dirty="0" smtClean="0"/>
              <a:t>: “U”</a:t>
            </a:r>
          </a:p>
          <a:p>
            <a:pPr marL="0" indent="0">
              <a:buNone/>
            </a:pPr>
            <a:r>
              <a:rPr lang="en-US" dirty="0" smtClean="0"/>
              <a:t>Left preorder: “T”</a:t>
            </a:r>
          </a:p>
          <a:p>
            <a:pPr marL="0" indent="0">
              <a:buNone/>
            </a:pPr>
            <a:r>
              <a:rPr lang="en-US" dirty="0" smtClean="0"/>
              <a:t>Right preorder: “U”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032173" y="2504209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394864" y="3103418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</a:t>
            </a:r>
          </a:p>
        </p:txBody>
      </p:sp>
      <p:cxnSp>
        <p:nvCxnSpPr>
          <p:cNvPr id="7" name="Straight Arrow Connector 6"/>
          <p:cNvCxnSpPr>
            <a:stCxn id="4" idx="3"/>
            <a:endCxn id="5" idx="7"/>
          </p:cNvCxnSpPr>
          <p:nvPr/>
        </p:nvCxnSpPr>
        <p:spPr>
          <a:xfrm flipH="1">
            <a:off x="7811716" y="2876715"/>
            <a:ext cx="291977" cy="29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92637" y="3861262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R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7136823" y="3475924"/>
            <a:ext cx="329561" cy="38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87987" y="3857015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5"/>
            <a:endCxn id="9" idx="0"/>
          </p:cNvCxnSpPr>
          <p:nvPr/>
        </p:nvCxnSpPr>
        <p:spPr>
          <a:xfrm>
            <a:off x="7811716" y="3475924"/>
            <a:ext cx="220457" cy="38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</a:t>
            </a:r>
            <a:r>
              <a:rPr lang="en-US" dirty="0" err="1" smtClean="0"/>
              <a:t>Recurse</a:t>
            </a:r>
            <a:r>
              <a:rPr lang="en-US" dirty="0" smtClean="0"/>
              <a:t> to Left Subtree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preorder = </a:t>
            </a:r>
            <a:r>
              <a:rPr lang="en-US" dirty="0" smtClean="0"/>
              <a:t>“T";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inorder</a:t>
            </a:r>
            <a:r>
              <a:rPr lang="en-US" dirty="0"/>
              <a:t> = </a:t>
            </a:r>
            <a:r>
              <a:rPr lang="en-US" dirty="0" smtClean="0"/>
              <a:t>“T";</a:t>
            </a:r>
          </a:p>
          <a:p>
            <a:pPr marL="0" indent="0">
              <a:buNone/>
            </a:pPr>
            <a:r>
              <a:rPr lang="en-US" dirty="0" smtClean="0"/>
              <a:t>Root is T</a:t>
            </a:r>
          </a:p>
          <a:p>
            <a:pPr marL="0" indent="0">
              <a:buNone/>
            </a:pPr>
            <a:r>
              <a:rPr lang="en-US" dirty="0" smtClean="0"/>
              <a:t>Left </a:t>
            </a:r>
            <a:r>
              <a:rPr lang="en-US" dirty="0" err="1" smtClean="0"/>
              <a:t>inorder</a:t>
            </a:r>
            <a:r>
              <a:rPr lang="en-US" dirty="0" smtClean="0"/>
              <a:t>: NULL</a:t>
            </a:r>
          </a:p>
          <a:p>
            <a:pPr marL="0" indent="0">
              <a:buNone/>
            </a:pPr>
            <a:r>
              <a:rPr lang="en-US" dirty="0" smtClean="0"/>
              <a:t>Right </a:t>
            </a:r>
            <a:r>
              <a:rPr lang="en-US" dirty="0" err="1" smtClean="0"/>
              <a:t>inorder</a:t>
            </a:r>
            <a:r>
              <a:rPr lang="en-US" dirty="0" smtClean="0"/>
              <a:t>: NULL</a:t>
            </a:r>
          </a:p>
          <a:p>
            <a:pPr marL="0" indent="0">
              <a:buNone/>
            </a:pPr>
            <a:r>
              <a:rPr lang="en-US" dirty="0" smtClean="0"/>
              <a:t>Left preorder: NULL</a:t>
            </a:r>
          </a:p>
          <a:p>
            <a:pPr marL="0" indent="0">
              <a:buNone/>
            </a:pPr>
            <a:r>
              <a:rPr lang="en-US" dirty="0" smtClean="0"/>
              <a:t>Right preorder: NULL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032173" y="2504209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394864" y="3103418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</a:t>
            </a:r>
          </a:p>
        </p:txBody>
      </p:sp>
      <p:cxnSp>
        <p:nvCxnSpPr>
          <p:cNvPr id="7" name="Straight Arrow Connector 6"/>
          <p:cNvCxnSpPr>
            <a:stCxn id="4" idx="3"/>
            <a:endCxn id="5" idx="7"/>
          </p:cNvCxnSpPr>
          <p:nvPr/>
        </p:nvCxnSpPr>
        <p:spPr>
          <a:xfrm flipH="1">
            <a:off x="7811716" y="2876715"/>
            <a:ext cx="291977" cy="29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92637" y="3861262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R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7136823" y="3475924"/>
            <a:ext cx="329561" cy="38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87987" y="3857015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5"/>
            <a:endCxn id="9" idx="0"/>
          </p:cNvCxnSpPr>
          <p:nvPr/>
        </p:nvCxnSpPr>
        <p:spPr>
          <a:xfrm>
            <a:off x="7811716" y="3475924"/>
            <a:ext cx="220457" cy="38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466384" y="4674524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T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3" name="Straight Arrow Connector 12"/>
          <p:cNvCxnSpPr>
            <a:stCxn id="9" idx="3"/>
            <a:endCxn id="12" idx="0"/>
          </p:cNvCxnSpPr>
          <p:nvPr/>
        </p:nvCxnSpPr>
        <p:spPr>
          <a:xfrm flipH="1">
            <a:off x="7710570" y="4229521"/>
            <a:ext cx="148937" cy="44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</a:t>
            </a:r>
            <a:r>
              <a:rPr lang="en-US" dirty="0" err="1" smtClean="0"/>
              <a:t>Recurse</a:t>
            </a:r>
            <a:r>
              <a:rPr lang="en-US" dirty="0" smtClean="0"/>
              <a:t> to Left Subtree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265" y="2426465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String preorder = </a:t>
            </a:r>
            <a:r>
              <a:rPr lang="en-US" dirty="0" smtClean="0"/>
              <a:t>“U";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inorder</a:t>
            </a:r>
            <a:r>
              <a:rPr lang="en-US" dirty="0"/>
              <a:t> = </a:t>
            </a:r>
            <a:r>
              <a:rPr lang="en-US" dirty="0" smtClean="0"/>
              <a:t>“U";</a:t>
            </a:r>
          </a:p>
          <a:p>
            <a:pPr marL="0" indent="0">
              <a:buNone/>
            </a:pPr>
            <a:r>
              <a:rPr lang="en-US" dirty="0" smtClean="0"/>
              <a:t>Root is U</a:t>
            </a:r>
          </a:p>
          <a:p>
            <a:pPr marL="0" indent="0">
              <a:buNone/>
            </a:pPr>
            <a:r>
              <a:rPr lang="en-US" dirty="0" smtClean="0"/>
              <a:t>Left </a:t>
            </a:r>
            <a:r>
              <a:rPr lang="en-US" dirty="0" err="1" smtClean="0"/>
              <a:t>inorder</a:t>
            </a:r>
            <a:r>
              <a:rPr lang="en-US" dirty="0" smtClean="0"/>
              <a:t>: NULL</a:t>
            </a:r>
          </a:p>
          <a:p>
            <a:pPr marL="0" indent="0">
              <a:buNone/>
            </a:pPr>
            <a:r>
              <a:rPr lang="en-US" dirty="0" smtClean="0"/>
              <a:t>Right </a:t>
            </a:r>
            <a:r>
              <a:rPr lang="en-US" dirty="0" err="1" smtClean="0"/>
              <a:t>inorder</a:t>
            </a:r>
            <a:r>
              <a:rPr lang="en-US" dirty="0" smtClean="0"/>
              <a:t>: NULL</a:t>
            </a:r>
          </a:p>
          <a:p>
            <a:pPr marL="0" indent="0">
              <a:buNone/>
            </a:pPr>
            <a:r>
              <a:rPr lang="en-US" dirty="0" smtClean="0"/>
              <a:t>Left preorder: NULL</a:t>
            </a:r>
          </a:p>
          <a:p>
            <a:pPr marL="0" indent="0">
              <a:buNone/>
            </a:pPr>
            <a:r>
              <a:rPr lang="en-US" dirty="0" smtClean="0"/>
              <a:t>Right preorder: NULL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032173" y="2504209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394864" y="3103418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</a:t>
            </a:r>
          </a:p>
        </p:txBody>
      </p:sp>
      <p:cxnSp>
        <p:nvCxnSpPr>
          <p:cNvPr id="7" name="Straight Arrow Connector 6"/>
          <p:cNvCxnSpPr>
            <a:stCxn id="4" idx="3"/>
            <a:endCxn id="5" idx="7"/>
          </p:cNvCxnSpPr>
          <p:nvPr/>
        </p:nvCxnSpPr>
        <p:spPr>
          <a:xfrm flipH="1">
            <a:off x="7811716" y="2876715"/>
            <a:ext cx="291977" cy="29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92637" y="3861262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R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7136823" y="3475924"/>
            <a:ext cx="329561" cy="38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87987" y="3857015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5"/>
            <a:endCxn id="9" idx="0"/>
          </p:cNvCxnSpPr>
          <p:nvPr/>
        </p:nvCxnSpPr>
        <p:spPr>
          <a:xfrm>
            <a:off x="7811716" y="3475924"/>
            <a:ext cx="220457" cy="38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466384" y="4674524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T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3" name="Straight Arrow Connector 12"/>
          <p:cNvCxnSpPr>
            <a:stCxn id="9" idx="3"/>
            <a:endCxn id="12" idx="0"/>
          </p:cNvCxnSpPr>
          <p:nvPr/>
        </p:nvCxnSpPr>
        <p:spPr>
          <a:xfrm flipH="1">
            <a:off x="7710570" y="4229521"/>
            <a:ext cx="148937" cy="44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40506" y="4646769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U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5" name="Straight Arrow Connector 14"/>
          <p:cNvCxnSpPr>
            <a:stCxn id="9" idx="5"/>
            <a:endCxn id="14" idx="0"/>
          </p:cNvCxnSpPr>
          <p:nvPr/>
        </p:nvCxnSpPr>
        <p:spPr>
          <a:xfrm>
            <a:off x="8204839" y="4229521"/>
            <a:ext cx="279853" cy="41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</a:t>
            </a:r>
            <a:r>
              <a:rPr lang="en-US" dirty="0" err="1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following the algorithm and you will get the following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69527" y="3044536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932218" y="3643745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</a:t>
            </a:r>
          </a:p>
        </p:txBody>
      </p:sp>
      <p:cxnSp>
        <p:nvCxnSpPr>
          <p:cNvPr id="6" name="Straight Arrow Connector 5"/>
          <p:cNvCxnSpPr>
            <a:stCxn id="4" idx="3"/>
            <a:endCxn id="5" idx="7"/>
          </p:cNvCxnSpPr>
          <p:nvPr/>
        </p:nvCxnSpPr>
        <p:spPr>
          <a:xfrm flipH="1">
            <a:off x="5349070" y="3417042"/>
            <a:ext cx="291977" cy="29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29991" y="4401589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R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674177" y="4016251"/>
            <a:ext cx="329561" cy="38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25341" y="4397342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</a:t>
            </a:r>
          </a:p>
        </p:txBody>
      </p:sp>
      <p:cxnSp>
        <p:nvCxnSpPr>
          <p:cNvPr id="10" name="Straight Arrow Connector 9"/>
          <p:cNvCxnSpPr>
            <a:stCxn id="5" idx="5"/>
            <a:endCxn id="9" idx="0"/>
          </p:cNvCxnSpPr>
          <p:nvPr/>
        </p:nvCxnSpPr>
        <p:spPr>
          <a:xfrm>
            <a:off x="5349070" y="4016251"/>
            <a:ext cx="220457" cy="38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003738" y="5214851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T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Arrow Connector 11"/>
          <p:cNvCxnSpPr>
            <a:stCxn id="9" idx="3"/>
            <a:endCxn id="11" idx="0"/>
          </p:cNvCxnSpPr>
          <p:nvPr/>
        </p:nvCxnSpPr>
        <p:spPr>
          <a:xfrm flipH="1">
            <a:off x="5247924" y="4769848"/>
            <a:ext cx="148937" cy="44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77860" y="5187096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U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4" name="Straight Arrow Connector 13"/>
          <p:cNvCxnSpPr>
            <a:stCxn id="9" idx="5"/>
            <a:endCxn id="13" idx="0"/>
          </p:cNvCxnSpPr>
          <p:nvPr/>
        </p:nvCxnSpPr>
        <p:spPr>
          <a:xfrm>
            <a:off x="5742193" y="4769848"/>
            <a:ext cx="279853" cy="41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35115" y="4050602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H</a:t>
            </a:r>
          </a:p>
        </p:txBody>
      </p:sp>
      <p:sp>
        <p:nvSpPr>
          <p:cNvPr id="16" name="Oval 15"/>
          <p:cNvSpPr/>
          <p:nvPr/>
        </p:nvSpPr>
        <p:spPr>
          <a:xfrm>
            <a:off x="6359234" y="3415145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</a:t>
            </a:r>
          </a:p>
        </p:txBody>
      </p:sp>
      <p:sp>
        <p:nvSpPr>
          <p:cNvPr id="17" name="Oval 16"/>
          <p:cNvSpPr/>
          <p:nvPr/>
        </p:nvSpPr>
        <p:spPr>
          <a:xfrm>
            <a:off x="6736424" y="4080163"/>
            <a:ext cx="4883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</a:t>
            </a:r>
          </a:p>
        </p:txBody>
      </p:sp>
      <p:cxnSp>
        <p:nvCxnSpPr>
          <p:cNvPr id="19" name="Straight Arrow Connector 18"/>
          <p:cNvCxnSpPr>
            <a:stCxn id="4" idx="5"/>
            <a:endCxn id="16" idx="1"/>
          </p:cNvCxnSpPr>
          <p:nvPr/>
        </p:nvCxnSpPr>
        <p:spPr>
          <a:xfrm>
            <a:off x="5986379" y="3417042"/>
            <a:ext cx="444375" cy="6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5" idx="0"/>
          </p:cNvCxnSpPr>
          <p:nvPr/>
        </p:nvCxnSpPr>
        <p:spPr>
          <a:xfrm flipH="1">
            <a:off x="6179301" y="3787651"/>
            <a:ext cx="251453" cy="26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5"/>
            <a:endCxn id="17" idx="0"/>
          </p:cNvCxnSpPr>
          <p:nvPr/>
        </p:nvCxnSpPr>
        <p:spPr>
          <a:xfrm>
            <a:off x="6776086" y="3787651"/>
            <a:ext cx="204524" cy="29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 has at most 2 children</a:t>
            </a:r>
            <a:endParaRPr lang="en-US" dirty="0"/>
          </a:p>
        </p:txBody>
      </p:sp>
      <p:grpSp>
        <p:nvGrpSpPr>
          <p:cNvPr id="4" name="Group 11">
            <a:extLst>
              <a:ext uri="{FF2B5EF4-FFF2-40B4-BE49-F238E27FC236}">
                <a16:creationId xmlns="" xmlns:a16="http://schemas.microsoft.com/office/drawing/2014/main" id="{393597D8-2163-4A15-B843-C31D8F430200}"/>
              </a:ext>
            </a:extLst>
          </p:cNvPr>
          <p:cNvGrpSpPr>
            <a:grpSpLocks/>
          </p:cNvGrpSpPr>
          <p:nvPr/>
        </p:nvGrpSpPr>
        <p:grpSpPr bwMode="auto">
          <a:xfrm>
            <a:off x="1836015" y="2778724"/>
            <a:ext cx="2360181" cy="3530636"/>
            <a:chOff x="288" y="1392"/>
            <a:chExt cx="1776" cy="2736"/>
          </a:xfrm>
        </p:grpSpPr>
        <p:sp>
          <p:nvSpPr>
            <p:cNvPr id="5" name="Rectangle 12">
              <a:extLst>
                <a:ext uri="{FF2B5EF4-FFF2-40B4-BE49-F238E27FC236}">
                  <a16:creationId xmlns="" xmlns:a16="http://schemas.microsoft.com/office/drawing/2014/main" id="{66FAD764-46F6-4395-820B-AA505F5C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392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6" name="Rectangle 13">
              <a:extLst>
                <a:ext uri="{FF2B5EF4-FFF2-40B4-BE49-F238E27FC236}">
                  <a16:creationId xmlns="" xmlns:a16="http://schemas.microsoft.com/office/drawing/2014/main" id="{A4A94024-7C19-4EFC-8D0C-DB9BAF43A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920"/>
              <a:ext cx="240" cy="28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="" xmlns:a16="http://schemas.microsoft.com/office/drawing/2014/main" id="{4936B4A9-1AB8-4955-A09F-8A3E82E54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20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" name="Rectangle 15">
              <a:extLst>
                <a:ext uri="{FF2B5EF4-FFF2-40B4-BE49-F238E27FC236}">
                  <a16:creationId xmlns="" xmlns:a16="http://schemas.microsoft.com/office/drawing/2014/main" id="{1E088D55-92C8-4F58-AD1F-B4225F8A9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592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9" name="Rectangle 16">
              <a:extLst>
                <a:ext uri="{FF2B5EF4-FFF2-40B4-BE49-F238E27FC236}">
                  <a16:creationId xmlns="" xmlns:a16="http://schemas.microsoft.com/office/drawing/2014/main" id="{F6ADBE2C-C8D9-480B-AD93-D9BC26F76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360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0" name="Rectangle 17">
              <a:extLst>
                <a:ext uri="{FF2B5EF4-FFF2-40B4-BE49-F238E27FC236}">
                  <a16:creationId xmlns="" xmlns:a16="http://schemas.microsoft.com/office/drawing/2014/main" id="{D6FA212F-7B0E-419C-BCE0-425FCA361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592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1" name="Rectangle 18">
              <a:extLst>
                <a:ext uri="{FF2B5EF4-FFF2-40B4-BE49-F238E27FC236}">
                  <a16:creationId xmlns="" xmlns:a16="http://schemas.microsoft.com/office/drawing/2014/main" id="{BD50A16B-F900-4BD9-A1EC-E8DB14F17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592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2" name="Line 19">
              <a:extLst>
                <a:ext uri="{FF2B5EF4-FFF2-40B4-BE49-F238E27FC236}">
                  <a16:creationId xmlns="" xmlns:a16="http://schemas.microsoft.com/office/drawing/2014/main" id="{AB566263-5055-4AEC-A8C5-59E050585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633"/>
              <a:ext cx="288" cy="288"/>
            </a:xfrm>
            <a:prstGeom prst="lin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Line 20">
              <a:extLst>
                <a:ext uri="{FF2B5EF4-FFF2-40B4-BE49-F238E27FC236}">
                  <a16:creationId xmlns="" xmlns:a16="http://schemas.microsoft.com/office/drawing/2014/main" id="{A14AEA35-A87D-4765-B1EE-4E0EB21B0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632"/>
              <a:ext cx="288" cy="288"/>
            </a:xfrm>
            <a:prstGeom prst="lin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="" xmlns:a16="http://schemas.microsoft.com/office/drawing/2014/main" id="{B3BC5235-1BF3-40DF-AF1F-4CBECD6B7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208"/>
              <a:ext cx="0" cy="384"/>
            </a:xfrm>
            <a:prstGeom prst="lin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Line 22">
              <a:extLst>
                <a:ext uri="{FF2B5EF4-FFF2-40B4-BE49-F238E27FC236}">
                  <a16:creationId xmlns="" xmlns:a16="http://schemas.microsoft.com/office/drawing/2014/main" id="{B0604B2B-13A2-4EDC-9D1C-52C0167BD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208"/>
              <a:ext cx="384" cy="384"/>
            </a:xfrm>
            <a:prstGeom prst="lin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Line 23">
              <a:extLst>
                <a:ext uri="{FF2B5EF4-FFF2-40B4-BE49-F238E27FC236}">
                  <a16:creationId xmlns="" xmlns:a16="http://schemas.microsoft.com/office/drawing/2014/main" id="{813EC607-A81D-42D5-A8F3-7A0FCD28C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08"/>
              <a:ext cx="432" cy="384"/>
            </a:xfrm>
            <a:prstGeom prst="lin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Line 24">
              <a:extLst>
                <a:ext uri="{FF2B5EF4-FFF2-40B4-BE49-F238E27FC236}">
                  <a16:creationId xmlns="" xmlns:a16="http://schemas.microsoft.com/office/drawing/2014/main" id="{6467EF32-EBBE-4772-95E0-2C69EF717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32"/>
              <a:ext cx="0" cy="528"/>
            </a:xfrm>
            <a:prstGeom prst="lin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25">
              <a:extLst>
                <a:ext uri="{FF2B5EF4-FFF2-40B4-BE49-F238E27FC236}">
                  <a16:creationId xmlns="" xmlns:a16="http://schemas.microsoft.com/office/drawing/2014/main" id="{253032E4-8309-458A-88B2-08178A347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888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19" name="Line 26">
              <a:extLst>
                <a:ext uri="{FF2B5EF4-FFF2-40B4-BE49-F238E27FC236}">
                  <a16:creationId xmlns="" xmlns:a16="http://schemas.microsoft.com/office/drawing/2014/main" id="{38435DA8-B8C3-4461-8210-0CA3EBC92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600"/>
              <a:ext cx="192" cy="288"/>
            </a:xfrm>
            <a:prstGeom prst="lin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="" xmlns:a16="http://schemas.microsoft.com/office/drawing/2014/main" id="{D6C8095C-CD52-4295-9C04-83BEAC2AD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21" name="Line 28">
              <a:extLst>
                <a:ext uri="{FF2B5EF4-FFF2-40B4-BE49-F238E27FC236}">
                  <a16:creationId xmlns="" xmlns:a16="http://schemas.microsoft.com/office/drawing/2014/main" id="{2AEA7FED-D565-473E-86EA-EAD7E55CB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600"/>
              <a:ext cx="336" cy="288"/>
            </a:xfrm>
            <a:prstGeom prst="lin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="" xmlns:a16="http://schemas.microsoft.com/office/drawing/2014/main" id="{0295C27A-3372-4C7C-BFC4-E0CD45C51D26}"/>
              </a:ext>
            </a:extLst>
          </p:cNvPr>
          <p:cNvGrpSpPr>
            <a:grpSpLocks/>
          </p:cNvGrpSpPr>
          <p:nvPr/>
        </p:nvGrpSpPr>
        <p:grpSpPr bwMode="auto">
          <a:xfrm>
            <a:off x="6832887" y="2778724"/>
            <a:ext cx="2296392" cy="3530636"/>
            <a:chOff x="336" y="1392"/>
            <a:chExt cx="1728" cy="2736"/>
          </a:xfrm>
        </p:grpSpPr>
        <p:sp>
          <p:nvSpPr>
            <p:cNvPr id="23" name="Rectangle 12">
              <a:extLst>
                <a:ext uri="{FF2B5EF4-FFF2-40B4-BE49-F238E27FC236}">
                  <a16:creationId xmlns="" xmlns:a16="http://schemas.microsoft.com/office/drawing/2014/main" id="{064D3686-8519-4560-9D56-218963893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392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4" name="Rectangle 13">
              <a:extLst>
                <a:ext uri="{FF2B5EF4-FFF2-40B4-BE49-F238E27FC236}">
                  <a16:creationId xmlns="" xmlns:a16="http://schemas.microsoft.com/office/drawing/2014/main" id="{30036515-B248-4675-B7B7-90C200F15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920"/>
              <a:ext cx="240" cy="28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5" name="Rectangle 14">
              <a:extLst>
                <a:ext uri="{FF2B5EF4-FFF2-40B4-BE49-F238E27FC236}">
                  <a16:creationId xmlns="" xmlns:a16="http://schemas.microsoft.com/office/drawing/2014/main" id="{4CB5F4E6-DEDF-499E-BB08-6236A8CAB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20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6" name="Rectangle 16">
              <a:extLst>
                <a:ext uri="{FF2B5EF4-FFF2-40B4-BE49-F238E27FC236}">
                  <a16:creationId xmlns="" xmlns:a16="http://schemas.microsoft.com/office/drawing/2014/main" id="{FEF9F24F-524F-4A19-B7DC-8BAB4C53B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360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27" name="Rectangle 17">
              <a:extLst>
                <a:ext uri="{FF2B5EF4-FFF2-40B4-BE49-F238E27FC236}">
                  <a16:creationId xmlns="" xmlns:a16="http://schemas.microsoft.com/office/drawing/2014/main" id="{4ACAB86C-E678-486D-90C6-3D54042E8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592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28" name="Rectangle 18">
              <a:extLst>
                <a:ext uri="{FF2B5EF4-FFF2-40B4-BE49-F238E27FC236}">
                  <a16:creationId xmlns="" xmlns:a16="http://schemas.microsoft.com/office/drawing/2014/main" id="{55284622-D875-4E8D-BBE1-8F08AED92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592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29" name="Line 19">
              <a:extLst>
                <a:ext uri="{FF2B5EF4-FFF2-40B4-BE49-F238E27FC236}">
                  <a16:creationId xmlns="" xmlns:a16="http://schemas.microsoft.com/office/drawing/2014/main" id="{48BD37FD-1FE6-49EC-8456-62E502759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633"/>
              <a:ext cx="288" cy="288"/>
            </a:xfrm>
            <a:prstGeom prst="lin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Line 20">
              <a:extLst>
                <a:ext uri="{FF2B5EF4-FFF2-40B4-BE49-F238E27FC236}">
                  <a16:creationId xmlns="" xmlns:a16="http://schemas.microsoft.com/office/drawing/2014/main" id="{FF9D2B2C-E601-4C7F-BF22-3D3D60023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632"/>
              <a:ext cx="288" cy="288"/>
            </a:xfrm>
            <a:prstGeom prst="lin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Line 21">
              <a:extLst>
                <a:ext uri="{FF2B5EF4-FFF2-40B4-BE49-F238E27FC236}">
                  <a16:creationId xmlns="" xmlns:a16="http://schemas.microsoft.com/office/drawing/2014/main" id="{E8217138-305E-49A7-805D-357BEFB4E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208"/>
              <a:ext cx="0" cy="384"/>
            </a:xfrm>
            <a:prstGeom prst="lin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Line 23">
              <a:extLst>
                <a:ext uri="{FF2B5EF4-FFF2-40B4-BE49-F238E27FC236}">
                  <a16:creationId xmlns="" xmlns:a16="http://schemas.microsoft.com/office/drawing/2014/main" id="{D49C5FA9-7FD4-428F-9A37-830FE60B7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08"/>
              <a:ext cx="432" cy="384"/>
            </a:xfrm>
            <a:prstGeom prst="lin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Line 24">
              <a:extLst>
                <a:ext uri="{FF2B5EF4-FFF2-40B4-BE49-F238E27FC236}">
                  <a16:creationId xmlns="" xmlns:a16="http://schemas.microsoft.com/office/drawing/2014/main" id="{C115BD78-FFA8-406D-A0F7-A91EFCF48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32"/>
              <a:ext cx="0" cy="528"/>
            </a:xfrm>
            <a:prstGeom prst="lin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25">
              <a:extLst>
                <a:ext uri="{FF2B5EF4-FFF2-40B4-BE49-F238E27FC236}">
                  <a16:creationId xmlns="" xmlns:a16="http://schemas.microsoft.com/office/drawing/2014/main" id="{B34D4808-9CDF-4C55-8227-C23805FCB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888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35" name="Line 26">
              <a:extLst>
                <a:ext uri="{FF2B5EF4-FFF2-40B4-BE49-F238E27FC236}">
                  <a16:creationId xmlns="" xmlns:a16="http://schemas.microsoft.com/office/drawing/2014/main" id="{5FFA67BD-68A9-4FFA-B903-B4336D137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600"/>
              <a:ext cx="192" cy="288"/>
            </a:xfrm>
            <a:prstGeom prst="lin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27">
              <a:extLst>
                <a:ext uri="{FF2B5EF4-FFF2-40B4-BE49-F238E27FC236}">
                  <a16:creationId xmlns="" xmlns:a16="http://schemas.microsoft.com/office/drawing/2014/main" id="{1B087EEB-6122-49DD-966C-3C3771269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240" cy="24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37" name="Line 28">
              <a:extLst>
                <a:ext uri="{FF2B5EF4-FFF2-40B4-BE49-F238E27FC236}">
                  <a16:creationId xmlns="" xmlns:a16="http://schemas.microsoft.com/office/drawing/2014/main" id="{DA030AF2-F77E-48B9-B9DA-AEAE5E00A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600"/>
              <a:ext cx="336" cy="288"/>
            </a:xfrm>
            <a:prstGeom prst="lin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7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Recursive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Trees are structured in such a way that using recursive methods makes sense</a:t>
            </a:r>
          </a:p>
          <a:p>
            <a:r>
              <a:rPr lang="en-US" dirty="0" smtClean="0"/>
              <a:t>A tree can almost be defined in terms of itself</a:t>
            </a:r>
          </a:p>
          <a:p>
            <a:pPr lvl="1"/>
            <a:r>
              <a:rPr lang="en-US" dirty="0" smtClean="0"/>
              <a:t>A node can have children which are themselves trees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440" y="2899595"/>
            <a:ext cx="2456901" cy="371888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23013" y="3626427"/>
            <a:ext cx="2826328" cy="16313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0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Method: </a:t>
            </a:r>
            <a:r>
              <a:rPr lang="en-US" dirty="0" err="1" smtClean="0"/>
              <a:t>getNumberOfNodes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131" t="32738" r="31123" b="48775"/>
          <a:stretch/>
        </p:blipFill>
        <p:spPr>
          <a:xfrm>
            <a:off x="1579416" y="1652255"/>
            <a:ext cx="7635835" cy="1969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7045" t="49118" r="37760" b="28092"/>
          <a:stretch/>
        </p:blipFill>
        <p:spPr>
          <a:xfrm>
            <a:off x="2101932" y="3716977"/>
            <a:ext cx="6590805" cy="29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6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GetNumberofNodes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9" y="2438239"/>
            <a:ext cx="2402032" cy="37188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805055" y="2434614"/>
            <a:ext cx="762000" cy="502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GetNumberofNodes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9" y="2438239"/>
            <a:ext cx="2402032" cy="37188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43946" y="3120414"/>
            <a:ext cx="762000" cy="502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GetNumberofNodes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9" y="2438239"/>
            <a:ext cx="2402032" cy="37188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43946" y="3951687"/>
            <a:ext cx="762000" cy="502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1712</TotalTime>
  <Words>779</Words>
  <Application>Microsoft Office PowerPoint</Application>
  <PresentationFormat>Widescreen</PresentationFormat>
  <Paragraphs>261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Calibri </vt:lpstr>
      <vt:lpstr>Arial</vt:lpstr>
      <vt:lpstr>Calibri</vt:lpstr>
      <vt:lpstr>Symbol</vt:lpstr>
      <vt:lpstr>Tahoma</vt:lpstr>
      <vt:lpstr>Tw Cen MT</vt:lpstr>
      <vt:lpstr>Tw Cen MT Condensed</vt:lpstr>
      <vt:lpstr>Wingdings</vt:lpstr>
      <vt:lpstr>Wingdings 3</vt:lpstr>
      <vt:lpstr>Integral</vt:lpstr>
      <vt:lpstr>Cs445 fall 2017</vt:lpstr>
      <vt:lpstr>trees</vt:lpstr>
      <vt:lpstr>Trees</vt:lpstr>
      <vt:lpstr>Binary trees</vt:lpstr>
      <vt:lpstr>A Recursive Data Structure</vt:lpstr>
      <vt:lpstr>Recursive Method: getNumberOfNodes</vt:lpstr>
      <vt:lpstr>GetNumberofNodes</vt:lpstr>
      <vt:lpstr>GetNumberofNodes</vt:lpstr>
      <vt:lpstr>GetNumberofNodes</vt:lpstr>
      <vt:lpstr>GetNumberofNodes</vt:lpstr>
      <vt:lpstr>GetNumberofNodes</vt:lpstr>
      <vt:lpstr>GetNumberofNodes</vt:lpstr>
      <vt:lpstr>GetNumberofNodes</vt:lpstr>
      <vt:lpstr>GetNumberofNodes</vt:lpstr>
      <vt:lpstr>GetNumberofNodes</vt:lpstr>
      <vt:lpstr>GetNumberofNodes</vt:lpstr>
      <vt:lpstr>GetNumberofNodes</vt:lpstr>
      <vt:lpstr>GetNumberofNodes</vt:lpstr>
      <vt:lpstr>GetNumberofNodes</vt:lpstr>
      <vt:lpstr>Traversal</vt:lpstr>
      <vt:lpstr>Preorder Traversal</vt:lpstr>
      <vt:lpstr>Postorder Traversal</vt:lpstr>
      <vt:lpstr>Inorder Traversal</vt:lpstr>
      <vt:lpstr>Traversal Memorization Trick</vt:lpstr>
      <vt:lpstr>Your Tasks</vt:lpstr>
      <vt:lpstr>Algorithm</vt:lpstr>
      <vt:lpstr>Example</vt:lpstr>
      <vt:lpstr>Example-Recurse to Left Subtree</vt:lpstr>
      <vt:lpstr>Example-Recurse to Left Subtree</vt:lpstr>
      <vt:lpstr>Example-Recurse to Left Subtree</vt:lpstr>
      <vt:lpstr>Example-Recurse to Left Subtree</vt:lpstr>
      <vt:lpstr>Example-Recurse to Left Subtree</vt:lpstr>
      <vt:lpstr>Eventual 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Cs445 fall 2017</dc:title>
  <dc:creator>Jordan Carr</dc:creator>
  <cp:lastModifiedBy>Jordan Carr</cp:lastModifiedBy>
  <cp:revision>14</cp:revision>
  <dcterms:created xsi:type="dcterms:W3CDTF">2017-11-30T00:14:07Z</dcterms:created>
  <dcterms:modified xsi:type="dcterms:W3CDTF">2017-12-02T21:13:06Z</dcterms:modified>
</cp:coreProperties>
</file>