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CS445 Lab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3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method that can reverse an array</a:t>
            </a:r>
          </a:p>
          <a:p>
            <a:r>
              <a:rPr lang="en-US" dirty="0" smtClean="0"/>
              <a:t>Write a recursive method that can perform character replacements in strings</a:t>
            </a:r>
          </a:p>
          <a:p>
            <a:r>
              <a:rPr lang="en-US" dirty="0" smtClean="0"/>
              <a:t>All needed files are in the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defined in terms of itself</a:t>
            </a:r>
          </a:p>
          <a:p>
            <a:r>
              <a:rPr lang="en-US" dirty="0" smtClean="0"/>
              <a:t>Solves a problem by solving smaller sub-problems and using those solutions to solve the larger problem</a:t>
            </a:r>
          </a:p>
          <a:p>
            <a:r>
              <a:rPr lang="en-US" dirty="0" smtClean="0"/>
              <a:t>Example: Factorial</a:t>
            </a:r>
          </a:p>
          <a:p>
            <a:pPr lvl="1"/>
            <a:r>
              <a:rPr lang="en-US" dirty="0" smtClean="0"/>
              <a:t>n! = n * (n – 1)!</a:t>
            </a:r>
          </a:p>
        </p:txBody>
      </p:sp>
    </p:spTree>
    <p:extLst>
      <p:ext uri="{BB962C8B-B14F-4D97-AF65-F5344CB8AC3E}">
        <p14:creationId xmlns:p14="http://schemas.microsoft.com/office/powerpoint/2010/main" val="95836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5" y="560151"/>
            <a:ext cx="9613861" cy="1080938"/>
          </a:xfrm>
        </p:spPr>
        <p:txBody>
          <a:bodyPr/>
          <a:lstStyle/>
          <a:p>
            <a:r>
              <a:rPr lang="en-US" dirty="0" smtClean="0"/>
              <a:t>Recursive solutions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3">
            <a:extLst>
              <a:ext uri="{FF2B5EF4-FFF2-40B4-BE49-F238E27FC236}">
                <a16:creationId xmlns="" xmlns:a16="http://schemas.microsoft.com/office/drawing/2014/main" id="{14362CB9-2420-45DA-A2D3-2229F803F0A8}"/>
              </a:ext>
            </a:extLst>
          </p:cNvPr>
          <p:cNvSpPr/>
          <p:nvPr/>
        </p:nvSpPr>
        <p:spPr>
          <a:xfrm>
            <a:off x="4427220" y="1609837"/>
            <a:ext cx="1409700" cy="64815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7" name="Rectangle: Rounded Corners 5">
            <a:extLst>
              <a:ext uri="{FF2B5EF4-FFF2-40B4-BE49-F238E27FC236}">
                <a16:creationId xmlns="" xmlns:a16="http://schemas.microsoft.com/office/drawing/2014/main" id="{837C931A-B2B8-49E8-A0C7-1D8D765BADF9}"/>
              </a:ext>
            </a:extLst>
          </p:cNvPr>
          <p:cNvSpPr/>
          <p:nvPr/>
        </p:nvSpPr>
        <p:spPr>
          <a:xfrm>
            <a:off x="2162254" y="2312945"/>
            <a:ext cx="1521103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SubProblem</a:t>
            </a:r>
            <a:endParaRPr lang="en-US" dirty="0"/>
          </a:p>
        </p:txBody>
      </p:sp>
      <p:sp>
        <p:nvSpPr>
          <p:cNvPr id="8" name="Rectangle: Rounded Corners 6">
            <a:extLst>
              <a:ext uri="{FF2B5EF4-FFF2-40B4-BE49-F238E27FC236}">
                <a16:creationId xmlns="" xmlns:a16="http://schemas.microsoft.com/office/drawing/2014/main" id="{367CE483-3E25-4406-A643-D6F6566783C6}"/>
              </a:ext>
            </a:extLst>
          </p:cNvPr>
          <p:cNvSpPr/>
          <p:nvPr/>
        </p:nvSpPr>
        <p:spPr>
          <a:xfrm>
            <a:off x="6439461" y="2331769"/>
            <a:ext cx="1551021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SubProblem</a:t>
            </a:r>
            <a:endParaRPr lang="en-US" dirty="0"/>
          </a:p>
        </p:txBody>
      </p:sp>
      <p:cxnSp>
        <p:nvCxnSpPr>
          <p:cNvPr id="9" name="Connector: Curved 31">
            <a:extLst>
              <a:ext uri="{FF2B5EF4-FFF2-40B4-BE49-F238E27FC236}">
                <a16:creationId xmlns="" xmlns:a16="http://schemas.microsoft.com/office/drawing/2014/main" id="{C62F8554-FB8A-44F8-98ED-ABD7503B390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2922807" y="1931121"/>
            <a:ext cx="1490029" cy="381824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37">
            <a:extLst>
              <a:ext uri="{FF2B5EF4-FFF2-40B4-BE49-F238E27FC236}">
                <a16:creationId xmlns="" xmlns:a16="http://schemas.microsoft.com/office/drawing/2014/main" id="{75415DFD-8CC6-48E6-B782-52D96E33AF9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22531" y="1931121"/>
            <a:ext cx="1392441" cy="400648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20">
            <a:extLst>
              <a:ext uri="{FF2B5EF4-FFF2-40B4-BE49-F238E27FC236}">
                <a16:creationId xmlns="" xmlns:a16="http://schemas.microsoft.com/office/drawing/2014/main" id="{3C96FF67-4B0D-4E49-870A-E192F0E9DE28}"/>
              </a:ext>
            </a:extLst>
          </p:cNvPr>
          <p:cNvSpPr/>
          <p:nvPr/>
        </p:nvSpPr>
        <p:spPr>
          <a:xfrm>
            <a:off x="1142631" y="3190493"/>
            <a:ext cx="15240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SubProblem</a:t>
            </a:r>
            <a:endParaRPr lang="en-US" dirty="0"/>
          </a:p>
        </p:txBody>
      </p:sp>
      <p:sp>
        <p:nvSpPr>
          <p:cNvPr id="12" name="Rectangle: Rounded Corners 21">
            <a:extLst>
              <a:ext uri="{FF2B5EF4-FFF2-40B4-BE49-F238E27FC236}">
                <a16:creationId xmlns="" xmlns:a16="http://schemas.microsoft.com/office/drawing/2014/main" id="{727AD803-61B7-48A2-8192-F7A24AC90C79}"/>
              </a:ext>
            </a:extLst>
          </p:cNvPr>
          <p:cNvSpPr/>
          <p:nvPr/>
        </p:nvSpPr>
        <p:spPr>
          <a:xfrm>
            <a:off x="3144690" y="3190493"/>
            <a:ext cx="15240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SubProblem</a:t>
            </a:r>
            <a:endParaRPr lang="en-US" dirty="0"/>
          </a:p>
        </p:txBody>
      </p:sp>
      <p:cxnSp>
        <p:nvCxnSpPr>
          <p:cNvPr id="13" name="Connector: Curved 22">
            <a:extLst>
              <a:ext uri="{FF2B5EF4-FFF2-40B4-BE49-F238E27FC236}">
                <a16:creationId xmlns="" xmlns:a16="http://schemas.microsoft.com/office/drawing/2014/main" id="{1C90329F-7C2F-4A84-A51E-CB207058C9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4621" y="2674669"/>
            <a:ext cx="334736" cy="515824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23">
            <a:extLst>
              <a:ext uri="{FF2B5EF4-FFF2-40B4-BE49-F238E27FC236}">
                <a16:creationId xmlns="" xmlns:a16="http://schemas.microsoft.com/office/drawing/2014/main" id="{EEAA1BF0-D1DF-4ED4-8945-1F88A4FCB9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569057" y="2674669"/>
            <a:ext cx="337633" cy="515824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38">
            <a:extLst>
              <a:ext uri="{FF2B5EF4-FFF2-40B4-BE49-F238E27FC236}">
                <a16:creationId xmlns="" xmlns:a16="http://schemas.microsoft.com/office/drawing/2014/main" id="{887E2BD1-92FC-48EF-BFBC-6C48AB1668FD}"/>
              </a:ext>
            </a:extLst>
          </p:cNvPr>
          <p:cNvSpPr/>
          <p:nvPr/>
        </p:nvSpPr>
        <p:spPr>
          <a:xfrm>
            <a:off x="5352506" y="3209317"/>
            <a:ext cx="15240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SubProblem</a:t>
            </a:r>
            <a:endParaRPr lang="en-US" dirty="0"/>
          </a:p>
        </p:txBody>
      </p:sp>
      <p:sp>
        <p:nvSpPr>
          <p:cNvPr id="16" name="Rectangle: Rounded Corners 39">
            <a:extLst>
              <a:ext uri="{FF2B5EF4-FFF2-40B4-BE49-F238E27FC236}">
                <a16:creationId xmlns="" xmlns:a16="http://schemas.microsoft.com/office/drawing/2014/main" id="{C33A4D26-9EBE-4372-BCCF-D74B64010A26}"/>
              </a:ext>
            </a:extLst>
          </p:cNvPr>
          <p:cNvSpPr/>
          <p:nvPr/>
        </p:nvSpPr>
        <p:spPr>
          <a:xfrm>
            <a:off x="7434575" y="3190493"/>
            <a:ext cx="15240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SubProblem</a:t>
            </a:r>
            <a:endParaRPr lang="en-US" dirty="0"/>
          </a:p>
        </p:txBody>
      </p:sp>
      <p:cxnSp>
        <p:nvCxnSpPr>
          <p:cNvPr id="17" name="Connector: Curved 40">
            <a:extLst>
              <a:ext uri="{FF2B5EF4-FFF2-40B4-BE49-F238E27FC236}">
                <a16:creationId xmlns="" xmlns:a16="http://schemas.microsoft.com/office/drawing/2014/main" id="{D7A3CECF-2053-481E-BB7F-9D424968CC76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>
          <a:xfrm rot="10800000" flipV="1">
            <a:off x="6114507" y="2674669"/>
            <a:ext cx="324955" cy="534648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41">
            <a:extLst>
              <a:ext uri="{FF2B5EF4-FFF2-40B4-BE49-F238E27FC236}">
                <a16:creationId xmlns="" xmlns:a16="http://schemas.microsoft.com/office/drawing/2014/main" id="{DFA27B7E-D12E-410E-BEDA-AA09839C3E27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>
            <a:off x="7990482" y="2674669"/>
            <a:ext cx="206093" cy="515824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9">
            <a:extLst>
              <a:ext uri="{FF2B5EF4-FFF2-40B4-BE49-F238E27FC236}">
                <a16:creationId xmlns="" xmlns:a16="http://schemas.microsoft.com/office/drawing/2014/main" id="{0FFB7650-4B24-4DF7-BD50-0BA939FB73BD}"/>
              </a:ext>
            </a:extLst>
          </p:cNvPr>
          <p:cNvSpPr/>
          <p:nvPr/>
        </p:nvSpPr>
        <p:spPr>
          <a:xfrm>
            <a:off x="1142631" y="4299395"/>
            <a:ext cx="15240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to subproblem</a:t>
            </a:r>
          </a:p>
        </p:txBody>
      </p:sp>
      <p:sp>
        <p:nvSpPr>
          <p:cNvPr id="20" name="Rectangle: Rounded Corners 50">
            <a:extLst>
              <a:ext uri="{FF2B5EF4-FFF2-40B4-BE49-F238E27FC236}">
                <a16:creationId xmlns="" xmlns:a16="http://schemas.microsoft.com/office/drawing/2014/main" id="{E1493489-EC44-4226-B6D2-AA99A0C598EF}"/>
              </a:ext>
            </a:extLst>
          </p:cNvPr>
          <p:cNvSpPr/>
          <p:nvPr/>
        </p:nvSpPr>
        <p:spPr>
          <a:xfrm>
            <a:off x="3151081" y="4299395"/>
            <a:ext cx="15240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to subproblem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7223197-DD74-4F36-B5A1-A3B548A142AF}"/>
              </a:ext>
            </a:extLst>
          </p:cNvPr>
          <p:cNvCxnSpPr>
            <a:cxnSpLocks/>
          </p:cNvCxnSpPr>
          <p:nvPr/>
        </p:nvCxnSpPr>
        <p:spPr>
          <a:xfrm>
            <a:off x="1824621" y="3876293"/>
            <a:ext cx="0" cy="4231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67552DF-6BDD-4FE8-8FEF-F8BCD2F28908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3906690" y="3876293"/>
            <a:ext cx="6391" cy="4231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58">
            <a:extLst>
              <a:ext uri="{FF2B5EF4-FFF2-40B4-BE49-F238E27FC236}">
                <a16:creationId xmlns="" xmlns:a16="http://schemas.microsoft.com/office/drawing/2014/main" id="{4CBDD9E7-A092-4F08-8DAB-2ECCAFCD8BEB}"/>
              </a:ext>
            </a:extLst>
          </p:cNvPr>
          <p:cNvSpPr/>
          <p:nvPr/>
        </p:nvSpPr>
        <p:spPr>
          <a:xfrm>
            <a:off x="2159357" y="5314151"/>
            <a:ext cx="1524000" cy="685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Solutions</a:t>
            </a:r>
          </a:p>
        </p:txBody>
      </p:sp>
      <p:sp>
        <p:nvSpPr>
          <p:cNvPr id="24" name="Rectangle: Rounded Corners 59">
            <a:extLst>
              <a:ext uri="{FF2B5EF4-FFF2-40B4-BE49-F238E27FC236}">
                <a16:creationId xmlns="" xmlns:a16="http://schemas.microsoft.com/office/drawing/2014/main" id="{31F9B87D-9720-402C-9BAC-53D5B50B8D64}"/>
              </a:ext>
            </a:extLst>
          </p:cNvPr>
          <p:cNvSpPr/>
          <p:nvPr/>
        </p:nvSpPr>
        <p:spPr>
          <a:xfrm>
            <a:off x="4312920" y="5890252"/>
            <a:ext cx="1524000" cy="685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Solutions</a:t>
            </a:r>
          </a:p>
        </p:txBody>
      </p:sp>
      <p:sp>
        <p:nvSpPr>
          <p:cNvPr id="25" name="Rectangle: Rounded Corners 60">
            <a:extLst>
              <a:ext uri="{FF2B5EF4-FFF2-40B4-BE49-F238E27FC236}">
                <a16:creationId xmlns="" xmlns:a16="http://schemas.microsoft.com/office/drawing/2014/main" id="{824D0B85-5A5A-41B1-A6D6-051DFE214533}"/>
              </a:ext>
            </a:extLst>
          </p:cNvPr>
          <p:cNvSpPr/>
          <p:nvPr/>
        </p:nvSpPr>
        <p:spPr>
          <a:xfrm>
            <a:off x="6466483" y="5314149"/>
            <a:ext cx="1524000" cy="685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Solutions</a:t>
            </a:r>
          </a:p>
        </p:txBody>
      </p:sp>
      <p:sp>
        <p:nvSpPr>
          <p:cNvPr id="26" name="Rectangle: Rounded Corners 61">
            <a:extLst>
              <a:ext uri="{FF2B5EF4-FFF2-40B4-BE49-F238E27FC236}">
                <a16:creationId xmlns="" xmlns:a16="http://schemas.microsoft.com/office/drawing/2014/main" id="{4923EEF9-9325-475A-B561-6F38D6BC79F4}"/>
              </a:ext>
            </a:extLst>
          </p:cNvPr>
          <p:cNvSpPr/>
          <p:nvPr/>
        </p:nvSpPr>
        <p:spPr>
          <a:xfrm>
            <a:off x="5352506" y="4300869"/>
            <a:ext cx="15240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to subproblem</a:t>
            </a:r>
          </a:p>
        </p:txBody>
      </p:sp>
      <p:sp>
        <p:nvSpPr>
          <p:cNvPr id="27" name="Rectangle: Rounded Corners 62">
            <a:extLst>
              <a:ext uri="{FF2B5EF4-FFF2-40B4-BE49-F238E27FC236}">
                <a16:creationId xmlns="" xmlns:a16="http://schemas.microsoft.com/office/drawing/2014/main" id="{01AD9BCC-4E59-4F5D-9098-B21235E2533F}"/>
              </a:ext>
            </a:extLst>
          </p:cNvPr>
          <p:cNvSpPr/>
          <p:nvPr/>
        </p:nvSpPr>
        <p:spPr>
          <a:xfrm>
            <a:off x="7434575" y="4300869"/>
            <a:ext cx="15240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to subproblem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7D6DEA4E-CC3D-4527-9823-F41871C1AEDD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8196575" y="3876293"/>
            <a:ext cx="0" cy="4245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630B4011-CE7F-45D5-A486-9E64812FA75F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6114506" y="3895117"/>
            <a:ext cx="0" cy="4057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71">
            <a:extLst>
              <a:ext uri="{FF2B5EF4-FFF2-40B4-BE49-F238E27FC236}">
                <a16:creationId xmlns="" xmlns:a16="http://schemas.microsoft.com/office/drawing/2014/main" id="{BA77104F-5756-4770-8CA8-4B4E72AD1830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656061" y="5153755"/>
            <a:ext cx="671856" cy="334736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75">
            <a:extLst>
              <a:ext uri="{FF2B5EF4-FFF2-40B4-BE49-F238E27FC236}">
                <a16:creationId xmlns="" xmlns:a16="http://schemas.microsoft.com/office/drawing/2014/main" id="{1A928C57-ED3B-4DBC-85E1-F81F49A5521F}"/>
              </a:ext>
            </a:extLst>
          </p:cNvPr>
          <p:cNvCxnSpPr>
            <a:cxnSpLocks/>
            <a:stCxn id="20" idx="2"/>
            <a:endCxn id="23" idx="3"/>
          </p:cNvCxnSpPr>
          <p:nvPr/>
        </p:nvCxnSpPr>
        <p:spPr>
          <a:xfrm rot="5400000">
            <a:off x="3462291" y="5206261"/>
            <a:ext cx="671856" cy="229724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78">
            <a:extLst>
              <a:ext uri="{FF2B5EF4-FFF2-40B4-BE49-F238E27FC236}">
                <a16:creationId xmlns="" xmlns:a16="http://schemas.microsoft.com/office/drawing/2014/main" id="{F9280873-7857-48B0-98CE-BF9E51B2A561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3500538" y="5420769"/>
            <a:ext cx="233201" cy="1391563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83">
            <a:extLst>
              <a:ext uri="{FF2B5EF4-FFF2-40B4-BE49-F238E27FC236}">
                <a16:creationId xmlns="" xmlns:a16="http://schemas.microsoft.com/office/drawing/2014/main" id="{3E49B0D3-38DE-4D9C-9CB8-FCEEDD5CFA32}"/>
              </a:ext>
            </a:extLst>
          </p:cNvPr>
          <p:cNvCxnSpPr>
            <a:cxnSpLocks/>
            <a:stCxn id="27" idx="2"/>
            <a:endCxn id="25" idx="3"/>
          </p:cNvCxnSpPr>
          <p:nvPr/>
        </p:nvCxnSpPr>
        <p:spPr>
          <a:xfrm rot="5400000">
            <a:off x="7758339" y="5218813"/>
            <a:ext cx="670380" cy="206092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88">
            <a:extLst>
              <a:ext uri="{FF2B5EF4-FFF2-40B4-BE49-F238E27FC236}">
                <a16:creationId xmlns="" xmlns:a16="http://schemas.microsoft.com/office/drawing/2014/main" id="{E005999E-4667-47A7-910C-C088B34EFF87}"/>
              </a:ext>
            </a:extLst>
          </p:cNvPr>
          <p:cNvCxnSpPr>
            <a:cxnSpLocks/>
            <a:stCxn id="26" idx="2"/>
            <a:endCxn id="25" idx="1"/>
          </p:cNvCxnSpPr>
          <p:nvPr/>
        </p:nvCxnSpPr>
        <p:spPr>
          <a:xfrm rot="16200000" flipH="1">
            <a:off x="5955304" y="5145870"/>
            <a:ext cx="670380" cy="351977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91">
            <a:extLst>
              <a:ext uri="{FF2B5EF4-FFF2-40B4-BE49-F238E27FC236}">
                <a16:creationId xmlns="" xmlns:a16="http://schemas.microsoft.com/office/drawing/2014/main" id="{89E574FD-4F3B-49D2-9346-9B213E8ECA40}"/>
              </a:ext>
            </a:extLst>
          </p:cNvPr>
          <p:cNvCxnSpPr>
            <a:cxnSpLocks/>
            <a:stCxn id="25" idx="2"/>
            <a:endCxn id="24" idx="3"/>
          </p:cNvCxnSpPr>
          <p:nvPr/>
        </p:nvCxnSpPr>
        <p:spPr>
          <a:xfrm rot="5400000">
            <a:off x="6416101" y="5420769"/>
            <a:ext cx="233203" cy="1391563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8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Method calls itself by passing a smaller sub-problem as an argument</a:t>
            </a:r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Method solves the problem directly and does not call itself again</a:t>
            </a:r>
            <a:endParaRPr lang="en-US" dirty="0" smtClean="0"/>
          </a:p>
          <a:p>
            <a:r>
              <a:rPr lang="en-US" dirty="0" smtClean="0"/>
              <a:t>Termination</a:t>
            </a:r>
          </a:p>
          <a:p>
            <a:pPr lvl="1"/>
            <a:r>
              <a:rPr lang="en-US" dirty="0" smtClean="0"/>
              <a:t>The sequence of recursive calls and base cases eventually leads to the method’s 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4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Building a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the problem</a:t>
            </a:r>
          </a:p>
          <a:p>
            <a:pPr lvl="1"/>
            <a:r>
              <a:rPr lang="en-US" dirty="0" smtClean="0"/>
              <a:t>What are the name and arguments of the problem to be solved?</a:t>
            </a:r>
          </a:p>
          <a:p>
            <a:r>
              <a:rPr lang="en-US" dirty="0" smtClean="0"/>
              <a:t>Identify the smaller problems</a:t>
            </a:r>
          </a:p>
          <a:p>
            <a:pPr lvl="1"/>
            <a:r>
              <a:rPr lang="en-US" dirty="0" smtClean="0"/>
              <a:t>What are the smaller problems that will be used to solve the original one?</a:t>
            </a:r>
          </a:p>
          <a:p>
            <a:r>
              <a:rPr lang="en-US" dirty="0" smtClean="0"/>
              <a:t>Identify how the answers are composed</a:t>
            </a:r>
          </a:p>
          <a:p>
            <a:pPr lvl="1"/>
            <a:r>
              <a:rPr lang="en-US" dirty="0" smtClean="0"/>
              <a:t>How do the smaller answers combine to solve the larger problem?</a:t>
            </a:r>
          </a:p>
          <a:p>
            <a:r>
              <a:rPr lang="en-US" dirty="0" smtClean="0"/>
              <a:t>Identify the base cases</a:t>
            </a:r>
          </a:p>
          <a:p>
            <a:pPr lvl="1"/>
            <a:r>
              <a:rPr lang="en-US" dirty="0" smtClean="0"/>
              <a:t>What are the smallest problems that must be solved directly?</a:t>
            </a:r>
          </a:p>
          <a:p>
            <a:r>
              <a:rPr lang="en-US" dirty="0" smtClean="0"/>
              <a:t>Compose the recursive definition</a:t>
            </a:r>
          </a:p>
          <a:p>
            <a:pPr lvl="1"/>
            <a:r>
              <a:rPr lang="en-US" dirty="0" smtClean="0"/>
              <a:t>Combine all of the parts into one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problem</a:t>
            </a:r>
          </a:p>
          <a:p>
            <a:pPr lvl="1"/>
            <a:r>
              <a:rPr lang="en-US" dirty="0" smtClean="0"/>
              <a:t>Reverse the array</a:t>
            </a:r>
            <a:endParaRPr lang="en-US" dirty="0"/>
          </a:p>
          <a:p>
            <a:r>
              <a:rPr lang="en-US" dirty="0" smtClean="0"/>
              <a:t>Identify the smaller problems</a:t>
            </a:r>
          </a:p>
          <a:p>
            <a:pPr lvl="1"/>
            <a:r>
              <a:rPr lang="en-US" dirty="0" smtClean="0"/>
              <a:t>Reduce size of problem by reversing smaller portions of the array</a:t>
            </a:r>
          </a:p>
          <a:p>
            <a:r>
              <a:rPr lang="en-US" dirty="0" smtClean="0"/>
              <a:t>Identify how the answers are composed</a:t>
            </a:r>
          </a:p>
          <a:p>
            <a:pPr lvl="1"/>
            <a:r>
              <a:rPr lang="en-US" dirty="0" smtClean="0"/>
              <a:t>Reverse(array) = append(Reverse(portion), </a:t>
            </a:r>
            <a:r>
              <a:rPr lang="en-US" dirty="0" err="1" smtClean="0"/>
              <a:t>first_item_of_array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Identify base cases</a:t>
            </a:r>
          </a:p>
          <a:p>
            <a:pPr lvl="1"/>
            <a:r>
              <a:rPr lang="en-US" dirty="0" smtClean="0"/>
              <a:t>Empty array – return an empty array</a:t>
            </a:r>
          </a:p>
          <a:p>
            <a:pPr lvl="1"/>
            <a:r>
              <a:rPr lang="en-US" dirty="0" smtClean="0"/>
              <a:t>Array of size 1 – return that array</a:t>
            </a:r>
          </a:p>
        </p:txBody>
      </p:sp>
    </p:spTree>
    <p:extLst>
      <p:ext uri="{BB962C8B-B14F-4D97-AF65-F5344CB8AC3E}">
        <p14:creationId xmlns:p14="http://schemas.microsoft.com/office/powerpoint/2010/main" val="426715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array = { 1, 2, 3, 4 , 5};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Reverse({1, 2, 3, 4, 5}) = append(Reverse{2, 3, 4, 5}, 1)</a:t>
            </a:r>
          </a:p>
          <a:p>
            <a:pPr lvl="1"/>
            <a:r>
              <a:rPr lang="en-US" dirty="0" smtClean="0"/>
              <a:t>Reverse({2, 3, 4, 5}) = append(Reverse {3, 4, 5}, 2)</a:t>
            </a:r>
          </a:p>
          <a:p>
            <a:pPr lvl="2"/>
            <a:r>
              <a:rPr lang="en-US" dirty="0" smtClean="0"/>
              <a:t>Reverse({3, 4, 5}) = append(Reverse{4, 5}, 3)</a:t>
            </a:r>
          </a:p>
          <a:p>
            <a:pPr lvl="3"/>
            <a:r>
              <a:rPr lang="en-US" dirty="0" smtClean="0"/>
              <a:t>Reverse({4, 5}) = append(Reverse{5}, 4)</a:t>
            </a:r>
          </a:p>
          <a:p>
            <a:pPr lvl="4"/>
            <a:r>
              <a:rPr lang="en-US" dirty="0" smtClean="0"/>
              <a:t>Reverse({5}) = {5}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Characters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problem</a:t>
            </a:r>
          </a:p>
          <a:p>
            <a:pPr lvl="1"/>
            <a:r>
              <a:rPr lang="en-US" dirty="0" smtClean="0"/>
              <a:t>Replace character </a:t>
            </a:r>
            <a:r>
              <a:rPr lang="en-US" i="1" dirty="0" smtClean="0"/>
              <a:t>before</a:t>
            </a:r>
            <a:r>
              <a:rPr lang="en-US" dirty="0" smtClean="0"/>
              <a:t> with character </a:t>
            </a:r>
            <a:r>
              <a:rPr lang="en-US" i="1" dirty="0" smtClean="0"/>
              <a:t>after</a:t>
            </a:r>
            <a:r>
              <a:rPr lang="en-US" dirty="0" smtClean="0"/>
              <a:t> in the string</a:t>
            </a:r>
          </a:p>
          <a:p>
            <a:r>
              <a:rPr lang="en-US" dirty="0" smtClean="0"/>
              <a:t>Identify the smaller problems</a:t>
            </a:r>
          </a:p>
          <a:p>
            <a:pPr lvl="1"/>
            <a:r>
              <a:rPr lang="en-US" dirty="0" smtClean="0"/>
              <a:t>Examine each char individually</a:t>
            </a:r>
          </a:p>
          <a:p>
            <a:r>
              <a:rPr lang="en-US" dirty="0" smtClean="0"/>
              <a:t>Identify how the answers are composed</a:t>
            </a:r>
          </a:p>
          <a:p>
            <a:pPr lvl="1"/>
            <a:r>
              <a:rPr lang="en-US" dirty="0"/>
              <a:t>Replace(string) = </a:t>
            </a:r>
            <a:r>
              <a:rPr lang="en-US" dirty="0" smtClean="0"/>
              <a:t>concatenate(Replace(</a:t>
            </a:r>
            <a:r>
              <a:rPr lang="en-US" dirty="0" err="1" smtClean="0"/>
              <a:t>sub_portion</a:t>
            </a:r>
            <a:r>
              <a:rPr lang="en-US" dirty="0" smtClean="0"/>
              <a:t>), </a:t>
            </a:r>
            <a:r>
              <a:rPr lang="en-US" dirty="0" err="1" smtClean="0"/>
              <a:t>current_char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Identify the base cases</a:t>
            </a:r>
          </a:p>
          <a:p>
            <a:pPr lvl="1"/>
            <a:r>
              <a:rPr lang="en-US" smtClean="0"/>
              <a:t>Empty string </a:t>
            </a:r>
            <a:r>
              <a:rPr lang="en-US" dirty="0" smtClean="0"/>
              <a:t>– return an </a:t>
            </a:r>
            <a:r>
              <a:rPr lang="en-US" smtClean="0"/>
              <a:t>empty 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58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Replace(“Hello World”, o,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Examine ‘H’ in “Hello World”</a:t>
            </a:r>
          </a:p>
          <a:p>
            <a:pPr lvl="1"/>
            <a:r>
              <a:rPr lang="en-US" dirty="0" smtClean="0"/>
              <a:t>Determine if needs replacing, concatenate the result with result of “</a:t>
            </a:r>
            <a:r>
              <a:rPr lang="en-US" dirty="0" err="1" smtClean="0"/>
              <a:t>ello</a:t>
            </a:r>
            <a:r>
              <a:rPr lang="en-US" dirty="0" smtClean="0"/>
              <a:t> World”</a:t>
            </a:r>
          </a:p>
          <a:p>
            <a:r>
              <a:rPr lang="en-US" dirty="0" smtClean="0"/>
              <a:t>Examine ‘e’ in “</a:t>
            </a:r>
            <a:r>
              <a:rPr lang="en-US" dirty="0" err="1" smtClean="0"/>
              <a:t>ello</a:t>
            </a:r>
            <a:r>
              <a:rPr lang="en-US" dirty="0" smtClean="0"/>
              <a:t> World”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Determine if needs replacing, concatenate the result with result of </a:t>
            </a:r>
            <a:r>
              <a:rPr lang="en-US" dirty="0" smtClean="0">
                <a:solidFill>
                  <a:prstClr val="white"/>
                </a:solidFill>
              </a:rPr>
              <a:t>“</a:t>
            </a:r>
            <a:r>
              <a:rPr lang="en-US" dirty="0" err="1" smtClean="0">
                <a:solidFill>
                  <a:prstClr val="white"/>
                </a:solidFill>
              </a:rPr>
              <a:t>llo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World</a:t>
            </a:r>
            <a:r>
              <a:rPr lang="en-US" dirty="0" smtClean="0">
                <a:solidFill>
                  <a:prstClr val="white"/>
                </a:solidFill>
              </a:rPr>
              <a:t>”</a:t>
            </a:r>
            <a:endParaRPr lang="en-US" dirty="0" smtClean="0"/>
          </a:p>
          <a:p>
            <a:r>
              <a:rPr lang="en-US" dirty="0" smtClean="0"/>
              <a:t>Examine ‘l’ in “</a:t>
            </a:r>
            <a:r>
              <a:rPr lang="en-US" dirty="0" err="1" smtClean="0"/>
              <a:t>llo</a:t>
            </a:r>
            <a:r>
              <a:rPr lang="en-US" dirty="0" smtClean="0"/>
              <a:t> World”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Determine if needs replacing, concatenate the result with result of </a:t>
            </a:r>
            <a:r>
              <a:rPr lang="en-US" dirty="0" smtClean="0">
                <a:solidFill>
                  <a:prstClr val="white"/>
                </a:solidFill>
              </a:rPr>
              <a:t>“lo </a:t>
            </a:r>
            <a:r>
              <a:rPr lang="en-US" dirty="0">
                <a:solidFill>
                  <a:prstClr val="white"/>
                </a:solidFill>
              </a:rPr>
              <a:t>World</a:t>
            </a:r>
            <a:r>
              <a:rPr lang="en-US" dirty="0" smtClean="0">
                <a:solidFill>
                  <a:prstClr val="white"/>
                </a:solidFill>
              </a:rPr>
              <a:t>”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68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2630</TotalTime>
  <Words>506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Recursion</vt:lpstr>
      <vt:lpstr>Idea of Recursion</vt:lpstr>
      <vt:lpstr>Recursive solutions</vt:lpstr>
      <vt:lpstr>Requirements</vt:lpstr>
      <vt:lpstr>Steps to Building a Recursive Algorithm</vt:lpstr>
      <vt:lpstr>Reversing an Array</vt:lpstr>
      <vt:lpstr>int[] array = { 1, 2, 3, 4 , 5};</vt:lpstr>
      <vt:lpstr>Replacing Characters in a String</vt:lpstr>
      <vt:lpstr>Replace(“Hello World”, o, i)</vt:lpstr>
      <vt:lpstr>Lab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Jordan Carr</dc:creator>
  <cp:lastModifiedBy>Jordan Carr</cp:lastModifiedBy>
  <cp:revision>14</cp:revision>
  <dcterms:created xsi:type="dcterms:W3CDTF">2017-09-23T17:16:10Z</dcterms:created>
  <dcterms:modified xsi:type="dcterms:W3CDTF">2017-09-25T14:00:58Z</dcterms:modified>
</cp:coreProperties>
</file>