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3" r:id="rId3"/>
    <p:sldId id="324" r:id="rId4"/>
    <p:sldId id="325" r:id="rId5"/>
    <p:sldId id="330" r:id="rId6"/>
    <p:sldId id="326" r:id="rId7"/>
    <p:sldId id="331" r:id="rId8"/>
    <p:sldId id="327" r:id="rId9"/>
    <p:sldId id="328" r:id="rId10"/>
    <p:sldId id="332" r:id="rId11"/>
    <p:sldId id="329" r:id="rId12"/>
    <p:sldId id="333" r:id="rId13"/>
    <p:sldId id="334" r:id="rId14"/>
    <p:sldId id="33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5" autoAdjust="0"/>
    <p:restoredTop sz="86376" autoAdjust="0"/>
  </p:normalViewPr>
  <p:slideViewPr>
    <p:cSldViewPr>
      <p:cViewPr varScale="1">
        <p:scale>
          <a:sx n="84" d="100"/>
          <a:sy n="84" d="100"/>
        </p:scale>
        <p:origin x="-5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EEC12-7225-43F2-95CD-ACAF1E3FAA4D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84188-A062-4D89-B7F8-1298AAC0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98625F-C00E-4642-A83D-64A662274582}" type="slidenum">
              <a:rPr lang="en-US" sz="1200">
                <a:latin typeface="Calibri" pitchFamily="34" charset="0"/>
              </a:rPr>
              <a:pPr eaLnBrk="1" hangingPunct="1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2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09B3-3761-4E11-9C37-5F868CD6E8DF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33CB-DD8B-45A9-A2F9-2FC39B2D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49625"/>
            <a:ext cx="7772400" cy="1470025"/>
          </a:xfrm>
        </p:spPr>
        <p:txBody>
          <a:bodyPr/>
          <a:lstStyle/>
          <a:p>
            <a:pPr algn="l" eaLnBrk="1" hangingPunct="1"/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dirty="0" err="1" smtClean="0"/>
              <a:t>Reflection</a:t>
            </a:r>
            <a:r>
              <a:rPr lang="fr-FR" dirty="0" smtClean="0"/>
              <a:t> in </a:t>
            </a:r>
            <a:r>
              <a:rPr lang="fr-FR" dirty="0" smtClean="0"/>
              <a:t>Prolog</a:t>
            </a:r>
            <a:endParaRPr lang="en-US" i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34000"/>
            <a:ext cx="6400800" cy="1752600"/>
          </a:xfrm>
        </p:spPr>
        <p:txBody>
          <a:bodyPr/>
          <a:lstStyle/>
          <a:p>
            <a:pPr eaLnBrk="1" hangingPunct="1"/>
            <a:endParaRPr lang="en-US" sz="1800" dirty="0" smtClean="0">
              <a:solidFill>
                <a:srgbClr val="898989"/>
              </a:solidFill>
            </a:endParaRPr>
          </a:p>
          <a:p>
            <a:pPr eaLnBrk="1" hangingPunct="1"/>
            <a:endParaRPr lang="en-US" dirty="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Prolog is really just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tree search</a:t>
            </a:r>
          </a:p>
          <a:p>
            <a:pPr lvl="1"/>
            <a:r>
              <a:rPr lang="en-US" dirty="0" smtClean="0"/>
              <a:t>Technically, 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“AND/OR” tree</a:t>
            </a:r>
          </a:p>
          <a:p>
            <a:pPr lvl="1"/>
            <a:r>
              <a:rPr lang="en-US" dirty="0" smtClean="0"/>
              <a:t>Query is root</a:t>
            </a:r>
          </a:p>
          <a:p>
            <a:pPr lvl="1"/>
            <a:r>
              <a:rPr lang="en-US" dirty="0" smtClean="0"/>
              <a:t>Branches introduced by</a:t>
            </a:r>
          </a:p>
          <a:p>
            <a:pPr lvl="2"/>
            <a:r>
              <a:rPr lang="en-US" dirty="0" smtClean="0"/>
              <a:t>Different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clauses</a:t>
            </a:r>
          </a:p>
          <a:p>
            <a:pPr lvl="3"/>
            <a:r>
              <a:rPr lang="en-US" dirty="0" smtClean="0"/>
              <a:t>OR – at least one must succeed</a:t>
            </a:r>
          </a:p>
          <a:p>
            <a:pPr lvl="2"/>
            <a:r>
              <a:rPr lang="en-US" dirty="0" smtClean="0"/>
              <a:t>Different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subgoals</a:t>
            </a:r>
            <a:r>
              <a:rPr lang="en-US" dirty="0" smtClean="0"/>
              <a:t> within a clause</a:t>
            </a:r>
          </a:p>
          <a:p>
            <a:pPr lvl="3"/>
            <a:r>
              <a:rPr lang="en-US" dirty="0" smtClean="0"/>
              <a:t>AND – all must succeed</a:t>
            </a:r>
          </a:p>
          <a:p>
            <a:endParaRPr lang="en-US" dirty="0" smtClean="0"/>
          </a:p>
          <a:p>
            <a:r>
              <a:rPr lang="en-US" dirty="0" smtClean="0"/>
              <a:t>Prolog uses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depth-first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Linear memory</a:t>
            </a:r>
          </a:p>
          <a:p>
            <a:pPr lvl="1"/>
            <a:r>
              <a:rPr lang="en-US" dirty="0" smtClean="0"/>
              <a:t>Can get caught in infinite recursions</a:t>
            </a:r>
          </a:p>
          <a:p>
            <a:pPr lvl="1"/>
            <a:endParaRPr lang="en-US" dirty="0"/>
          </a:p>
          <a:p>
            <a:r>
              <a:rPr lang="en-US" dirty="0" smtClean="0"/>
              <a:t>But you could write your own Prolog interpreter that did it differently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Breadth-first </a:t>
            </a:r>
            <a:r>
              <a:rPr lang="en-US" dirty="0" smtClean="0"/>
              <a:t>search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Iterative deepening</a:t>
            </a:r>
          </a:p>
          <a:p>
            <a:endParaRPr lang="en-US" dirty="0" smtClean="0"/>
          </a:p>
          <a:p>
            <a:r>
              <a:rPr lang="en-US" dirty="0" smtClean="0"/>
              <a:t>Or with different semantics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Defeasible reasoning </a:t>
            </a:r>
            <a:r>
              <a:rPr lang="en-US" dirty="0" smtClean="0"/>
              <a:t>(rules with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exceptions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1752600"/>
            <a:ext cx="17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grandparent(X,Y)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3287" y="2373868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parent(X,Z)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0049" y="2362200"/>
            <a:ext cx="12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parent(Z,Y)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048000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parent(bill, </a:t>
            </a:r>
            <a:r>
              <a:rPr lang="en-US" sz="1200" dirty="0" err="1" smtClean="0"/>
              <a:t>suzy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60239" y="3405664"/>
            <a:ext cx="1403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parent(</a:t>
            </a:r>
            <a:r>
              <a:rPr lang="en-US" sz="1200" dirty="0" err="1" smtClean="0"/>
              <a:t>suzy,sammi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61842" y="3057604"/>
            <a:ext cx="1271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parent(</a:t>
            </a:r>
            <a:r>
              <a:rPr lang="en-US" sz="1200" dirty="0" err="1" smtClean="0"/>
              <a:t>bill,shelly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67400" y="2121932"/>
            <a:ext cx="304800" cy="2402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50049" y="2154198"/>
            <a:ext cx="446151" cy="2080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22034" y="2731532"/>
            <a:ext cx="304800" cy="2402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32921" y="2781153"/>
            <a:ext cx="446151" cy="2080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37687" y="2798508"/>
            <a:ext cx="0" cy="6071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861137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parent(bill, </a:t>
            </a:r>
            <a:r>
              <a:rPr lang="en-US" sz="1200" dirty="0" err="1" smtClean="0"/>
              <a:t>suzy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217639" y="4218801"/>
            <a:ext cx="1403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parent(</a:t>
            </a:r>
            <a:r>
              <a:rPr lang="en-US" sz="1200" dirty="0" err="1" smtClean="0"/>
              <a:t>suzy,sammi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919242" y="3870741"/>
            <a:ext cx="1271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parent(</a:t>
            </a:r>
            <a:r>
              <a:rPr lang="en-US" sz="1200" dirty="0" err="1" smtClean="0"/>
              <a:t>bill,shelly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179434" y="2781153"/>
            <a:ext cx="371415" cy="10037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13396" y="2781153"/>
            <a:ext cx="223076" cy="10211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48003" y="2851666"/>
            <a:ext cx="47084" cy="136713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1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generating explanations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Debugging Prolog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not fun </a:t>
            </a:r>
            <a:r>
              <a:rPr lang="en-US" dirty="0" smtClean="0"/>
              <a:t>for beginners</a:t>
            </a:r>
          </a:p>
          <a:p>
            <a:pPr lvl="1"/>
            <a:r>
              <a:rPr lang="en-US" dirty="0" smtClean="0"/>
              <a:t>Why did it do </a:t>
            </a:r>
            <a:r>
              <a:rPr lang="en-US" b="1" i="1" dirty="0" smtClean="0"/>
              <a:t>that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Can do things like tracing, but that’s painful</a:t>
            </a:r>
          </a:p>
          <a:p>
            <a:pPr lvl="1"/>
            <a:endParaRPr lang="en-US" dirty="0"/>
          </a:p>
          <a:p>
            <a:r>
              <a:rPr lang="en-US" dirty="0" smtClean="0"/>
              <a:t>Wouldn’t it be cool if we could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ask Prolog why </a:t>
            </a:r>
            <a:r>
              <a:rPr lang="en-US" dirty="0" smtClean="0"/>
              <a:t>it did something?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%% why(:Goal)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 Prints the clause that makes Goal true</a:t>
            </a:r>
          </a:p>
          <a:p>
            <a:pPr marL="0" indent="0">
              <a:buNone/>
            </a:pPr>
            <a:r>
              <a:rPr lang="en-US" sz="2000" dirty="0"/>
              <a:t>why(P) :-</a:t>
            </a:r>
          </a:p>
          <a:p>
            <a:pPr marL="0" indent="0">
              <a:buNone/>
            </a:pPr>
            <a:r>
              <a:rPr lang="en-US" sz="2000" dirty="0" smtClean="0"/>
              <a:t>    clause(P, </a:t>
            </a:r>
            <a:r>
              <a:rPr lang="en-US" sz="2000" dirty="0" err="1" smtClean="0"/>
              <a:t>RuleBody</a:t>
            </a:r>
            <a:r>
              <a:rPr lang="en-US" sz="2000" dirty="0" smtClean="0"/>
              <a:t>),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RuleBody</a:t>
            </a:r>
            <a:r>
              <a:rPr lang="en-US" sz="2000" dirty="0" smtClean="0"/>
              <a:t>,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write</a:t>
            </a:r>
            <a:r>
              <a:rPr lang="en-US" sz="2000" dirty="0"/>
              <a:t>('rule: '), </a:t>
            </a:r>
            <a:r>
              <a:rPr lang="en-US" sz="2000" dirty="0" err="1" smtClean="0"/>
              <a:t>writeln</a:t>
            </a:r>
            <a:r>
              <a:rPr lang="en-US" sz="2000" dirty="0"/>
              <a:t>((P :- </a:t>
            </a:r>
            <a:r>
              <a:rPr lang="en-US" sz="2000" dirty="0" err="1" smtClean="0"/>
              <a:t>RuleBody</a:t>
            </a:r>
            <a:r>
              <a:rPr lang="en-US" sz="2000" dirty="0" smtClean="0"/>
              <a:t>)).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?-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why(grandparent(bill,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sammi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)).</a:t>
            </a:r>
          </a:p>
          <a:p>
            <a:pPr marL="0" indent="0">
              <a:buNone/>
            </a:pPr>
            <a:r>
              <a:rPr lang="en-US" sz="2000" dirty="0" smtClean="0"/>
              <a:t>rule: grandparent(bill, </a:t>
            </a:r>
            <a:r>
              <a:rPr lang="en-US" sz="2000" dirty="0" err="1" smtClean="0"/>
              <a:t>sammi</a:t>
            </a:r>
            <a:r>
              <a:rPr lang="en-US" sz="2000" dirty="0" smtClean="0"/>
              <a:t>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parent(bill, </a:t>
            </a:r>
            <a:r>
              <a:rPr lang="en-US" sz="2000" dirty="0" err="1" smtClean="0"/>
              <a:t>suzy</a:t>
            </a:r>
            <a:r>
              <a:rPr lang="en-US" sz="2000" dirty="0" smtClean="0"/>
              <a:t>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parent(</a:t>
            </a:r>
            <a:r>
              <a:rPr lang="en-US" sz="2000" dirty="0" err="1" smtClean="0"/>
              <a:t>suzy</a:t>
            </a:r>
            <a:r>
              <a:rPr lang="en-US" sz="2000" dirty="0" smtClean="0"/>
              <a:t>, </a:t>
            </a:r>
            <a:r>
              <a:rPr lang="en-US" sz="2000" dirty="0" err="1" smtClean="0"/>
              <a:t>sammi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920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failed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why(P) only works when P is actually true</a:t>
            </a:r>
          </a:p>
          <a:p>
            <a:endParaRPr lang="en-US" dirty="0" smtClean="0"/>
          </a:p>
          <a:p>
            <a:r>
              <a:rPr lang="en-US" dirty="0" smtClean="0"/>
              <a:t>What should we do when P is false?</a:t>
            </a:r>
          </a:p>
          <a:p>
            <a:r>
              <a:rPr lang="en-US" dirty="0" smtClean="0"/>
              <a:t>To be false,</a:t>
            </a:r>
          </a:p>
          <a:p>
            <a:pPr lvl="1"/>
            <a:r>
              <a:rPr lang="en-US" dirty="0" smtClean="0"/>
              <a:t>Every clause it matches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have a </a:t>
            </a:r>
            <a:r>
              <a:rPr lang="en-US" dirty="0" err="1" smtClean="0"/>
              <a:t>subgoal</a:t>
            </a:r>
            <a:r>
              <a:rPr lang="en-US" dirty="0" smtClean="0"/>
              <a:t> that fails</a:t>
            </a:r>
          </a:p>
          <a:p>
            <a:endParaRPr lang="en-US" dirty="0" smtClean="0"/>
          </a:p>
          <a:p>
            <a:r>
              <a:rPr lang="en-US" dirty="0" smtClean="0"/>
              <a:t>So just find all the clauses it matches</a:t>
            </a:r>
          </a:p>
          <a:p>
            <a:pPr lvl="1"/>
            <a:r>
              <a:rPr lang="en-US" dirty="0" smtClean="0"/>
              <a:t>And figure out which </a:t>
            </a:r>
            <a:r>
              <a:rPr lang="en-US" dirty="0" err="1" smtClean="0"/>
              <a:t>subgoal</a:t>
            </a:r>
            <a:r>
              <a:rPr lang="en-US" dirty="0" smtClean="0"/>
              <a:t> fails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%%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why_not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(: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FailedGoal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% Explain why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FailGoal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is false</a:t>
            </a:r>
          </a:p>
          <a:p>
            <a:pPr marL="0" indent="0">
              <a:buNone/>
            </a:pPr>
            <a:r>
              <a:rPr lang="en-US" dirty="0" err="1" smtClean="0"/>
              <a:t>why_not</a:t>
            </a:r>
            <a:r>
              <a:rPr lang="en-US" dirty="0" smtClean="0"/>
              <a:t>(P</a:t>
            </a:r>
            <a:r>
              <a:rPr lang="en-US" dirty="0"/>
              <a:t>) :-</a:t>
            </a:r>
          </a:p>
          <a:p>
            <a:pPr marL="0" indent="0">
              <a:buNone/>
            </a:pPr>
            <a:r>
              <a:rPr lang="en-US" dirty="0" smtClean="0"/>
              <a:t>    clause(P,B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write</a:t>
            </a:r>
            <a:r>
              <a:rPr lang="en-US" dirty="0"/>
              <a:t>('rule: '), </a:t>
            </a:r>
            <a:r>
              <a:rPr lang="en-US" dirty="0" smtClean="0"/>
              <a:t>write((P :- B)), </a:t>
            </a:r>
            <a:r>
              <a:rPr lang="en-US" dirty="0" err="1"/>
              <a:t>nl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diagnose_failure</a:t>
            </a:r>
            <a:r>
              <a:rPr lang="en-US" dirty="0" smtClean="0"/>
              <a:t>(B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    fail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why_not</a:t>
            </a:r>
            <a:r>
              <a:rPr lang="en-US" dirty="0"/>
              <a:t>(P) :-</a:t>
            </a:r>
          </a:p>
          <a:p>
            <a:pPr marL="0" indent="0">
              <a:buNone/>
            </a:pPr>
            <a:r>
              <a:rPr lang="en-US" dirty="0" smtClean="0"/>
              <a:t>    clause(P</a:t>
            </a:r>
            <a:r>
              <a:rPr lang="en-US" dirty="0"/>
              <a:t>, _).</a:t>
            </a:r>
          </a:p>
          <a:p>
            <a:pPr marL="0" indent="0">
              <a:buNone/>
            </a:pPr>
            <a:r>
              <a:rPr lang="en-US" dirty="0" err="1"/>
              <a:t>why_not</a:t>
            </a:r>
            <a:r>
              <a:rPr lang="en-US" dirty="0"/>
              <a:t>(_) :-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writeln</a:t>
            </a:r>
            <a:r>
              <a:rPr lang="en-US" dirty="0"/>
              <a:t>('No rules match goal.').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8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failed </a:t>
            </a:r>
            <a:r>
              <a:rPr lang="en-US" dirty="0" err="1" smtClean="0"/>
              <a:t>subgoal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Simple:</a:t>
            </a:r>
          </a:p>
          <a:p>
            <a:r>
              <a:rPr lang="en-US" dirty="0" smtClean="0"/>
              <a:t>If it’s a conjunction 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comma</a:t>
            </a:r>
            <a:r>
              <a:rPr lang="en-US" dirty="0" smtClean="0"/>
              <a:t> expression)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Try both</a:t>
            </a:r>
            <a:r>
              <a:rPr lang="en-US" dirty="0" smtClean="0"/>
              <a:t> conjuncts</a:t>
            </a:r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Try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run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If it fails,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print that it failed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%%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diagnose_failure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(:Body)</a:t>
            </a:r>
            <a:b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 Prints the first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subgoal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of body that</a:t>
            </a:r>
            <a:b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 fails</a:t>
            </a:r>
          </a:p>
          <a:p>
            <a:pPr marL="0" indent="0">
              <a:buNone/>
            </a:pPr>
            <a:r>
              <a:rPr lang="en-US" sz="2000" dirty="0" err="1" smtClean="0"/>
              <a:t>diagnose_failure</a:t>
            </a:r>
            <a:r>
              <a:rPr lang="en-US" sz="2000" dirty="0"/>
              <a:t>((A,B)) :-</a:t>
            </a:r>
          </a:p>
          <a:p>
            <a:pPr marL="0" indent="0">
              <a:buNone/>
            </a:pPr>
            <a:r>
              <a:rPr lang="en-US" sz="2000" dirty="0" smtClean="0"/>
              <a:t>    !, ( </a:t>
            </a:r>
            <a:r>
              <a:rPr lang="en-US" sz="2000" dirty="0" err="1" smtClean="0"/>
              <a:t>diagnose_failure</a:t>
            </a:r>
            <a:r>
              <a:rPr lang="en-US" sz="2000" dirty="0" smtClean="0"/>
              <a:t>(A</a:t>
            </a:r>
            <a:r>
              <a:rPr lang="en-US" sz="2000" dirty="0"/>
              <a:t>) 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</a:t>
            </a:r>
            <a:r>
              <a:rPr lang="en-US" sz="2000" dirty="0" err="1" smtClean="0"/>
              <a:t>diagnose_failure</a:t>
            </a:r>
            <a:r>
              <a:rPr lang="en-US" sz="2000" dirty="0" smtClean="0"/>
              <a:t>(B) ).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diagnose_failure</a:t>
            </a:r>
            <a:r>
              <a:rPr lang="en-US" sz="2000" dirty="0"/>
              <a:t>(P) :-</a:t>
            </a:r>
          </a:p>
          <a:p>
            <a:pPr marL="0" indent="0">
              <a:buNone/>
            </a:pPr>
            <a:r>
              <a:rPr lang="en-US" sz="2000" dirty="0" smtClean="0"/>
              <a:t>    \+ </a:t>
            </a:r>
            <a:r>
              <a:rPr lang="en-US" sz="2000" dirty="0"/>
              <a:t>P,</a:t>
            </a:r>
          </a:p>
          <a:p>
            <a:pPr marL="0" indent="0">
              <a:buNone/>
            </a:pPr>
            <a:r>
              <a:rPr lang="en-US" sz="2000" dirty="0" smtClean="0"/>
              <a:t>    write</a:t>
            </a:r>
            <a:r>
              <a:rPr lang="en-US" sz="2000" dirty="0"/>
              <a:t>('   fails at: '), write(P), </a:t>
            </a:r>
            <a:r>
              <a:rPr lang="en-US" sz="2000" dirty="0" err="1"/>
              <a:t>nl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?-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why_not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(grandparent(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sammi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, bill)).</a:t>
            </a:r>
          </a:p>
          <a:p>
            <a:pPr marL="0" indent="0">
              <a:buNone/>
            </a:pPr>
            <a:r>
              <a:rPr lang="en-US" sz="2000" dirty="0" smtClean="0"/>
              <a:t>rule: grandparent(</a:t>
            </a:r>
            <a:r>
              <a:rPr lang="en-US" sz="2000" dirty="0" err="1" smtClean="0"/>
              <a:t>sammi</a:t>
            </a:r>
            <a:r>
              <a:rPr lang="en-US" sz="2000" dirty="0" smtClean="0"/>
              <a:t>, bill)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parent(</a:t>
            </a:r>
            <a:r>
              <a:rPr lang="en-US" sz="2000" dirty="0" err="1" smtClean="0"/>
              <a:t>sammi</a:t>
            </a:r>
            <a:r>
              <a:rPr lang="en-US" sz="2000" dirty="0" smtClean="0"/>
              <a:t>, Z), parent(Z, bill).</a:t>
            </a:r>
          </a:p>
          <a:p>
            <a:pPr marL="0" indent="0">
              <a:buNone/>
            </a:pPr>
            <a:r>
              <a:rPr lang="en-US" sz="2000" dirty="0" smtClean="0"/>
              <a:t>          fails at: parent(</a:t>
            </a:r>
            <a:r>
              <a:rPr lang="en-US" sz="2000" dirty="0" err="1" smtClean="0"/>
              <a:t>sammi</a:t>
            </a:r>
            <a:r>
              <a:rPr lang="en-US" sz="2000" dirty="0" smtClean="0"/>
              <a:t>, Z)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20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class</a:t>
            </a:r>
          </a:p>
          <a:p>
            <a:pPr lvl="1"/>
            <a:r>
              <a:rPr lang="en-US" dirty="0" smtClean="0"/>
              <a:t>I’ll be out of town</a:t>
            </a:r>
          </a:p>
          <a:p>
            <a:pPr lvl="1"/>
            <a:endParaRPr lang="en-US" dirty="0"/>
          </a:p>
          <a:p>
            <a:r>
              <a:rPr lang="en-US" dirty="0" smtClean="0"/>
              <a:t>Finish reading book’s discussion of Prolog</a:t>
            </a:r>
          </a:p>
          <a:p>
            <a:endParaRPr lang="en-US" dirty="0" smtClean="0"/>
          </a:p>
          <a:p>
            <a:r>
              <a:rPr lang="en-US" dirty="0" smtClean="0"/>
              <a:t>I’ll be putting another assignment up</a:t>
            </a:r>
          </a:p>
          <a:p>
            <a:pPr lvl="1"/>
            <a:r>
              <a:rPr lang="en-US" dirty="0" smtClean="0"/>
              <a:t>Probably Tuesday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Reading</a:t>
            </a:r>
          </a:p>
          <a:p>
            <a:r>
              <a:rPr lang="en-US" dirty="0" smtClean="0"/>
              <a:t>Chapter 2</a:t>
            </a:r>
          </a:p>
          <a:p>
            <a:pPr lvl="1"/>
            <a:r>
              <a:rPr lang="en-US" dirty="0" smtClean="0"/>
              <a:t>2.1-2.2</a:t>
            </a:r>
          </a:p>
          <a:p>
            <a:pPr lvl="1"/>
            <a:r>
              <a:rPr lang="en-US" dirty="0" smtClean="0"/>
              <a:t>2.4-2.5</a:t>
            </a:r>
          </a:p>
          <a:p>
            <a:r>
              <a:rPr lang="en-US" dirty="0" smtClean="0"/>
              <a:t>Chapter 3</a:t>
            </a:r>
          </a:p>
          <a:p>
            <a:pPr lvl="1"/>
            <a:r>
              <a:rPr lang="en-US" dirty="0" smtClean="0"/>
              <a:t>3.1-3.6</a:t>
            </a:r>
          </a:p>
          <a:p>
            <a:r>
              <a:rPr lang="en-US" dirty="0" smtClean="0"/>
              <a:t>Chapter 5</a:t>
            </a:r>
          </a:p>
          <a:p>
            <a:pPr lvl="1"/>
            <a:r>
              <a:rPr lang="en-US" dirty="0" smtClean="0"/>
              <a:t>5.1</a:t>
            </a:r>
          </a:p>
          <a:p>
            <a:r>
              <a:rPr lang="en-US" dirty="0" smtClean="0"/>
              <a:t>Chapter 6</a:t>
            </a:r>
          </a:p>
          <a:p>
            <a:pPr lvl="1"/>
            <a:r>
              <a:rPr lang="en-US" smtClean="0"/>
              <a:t>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9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Features in a programming language that lets a program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Reason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about itself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Modify</a:t>
            </a:r>
            <a:r>
              <a:rPr lang="en-US" dirty="0" smtClean="0"/>
              <a:t> itself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 from C#</a:t>
            </a:r>
          </a:p>
          <a:p>
            <a:r>
              <a:rPr lang="en-US" dirty="0" err="1" smtClean="0"/>
              <a:t>Object.GetType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Type.CreateInstance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Type.Invoke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terms apart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only arguably reflection, but we needed to put it somewhere …</a:t>
            </a:r>
          </a:p>
          <a:p>
            <a:endParaRPr lang="en-US" dirty="0"/>
          </a:p>
          <a:p>
            <a:r>
              <a:rPr lang="en-US" dirty="0" smtClean="0"/>
              <a:t>There are a bunch of predicates that let you</a:t>
            </a:r>
          </a:p>
          <a:p>
            <a:pPr lvl="1"/>
            <a:r>
              <a:rPr lang="en-US" dirty="0" smtClean="0"/>
              <a:t>Ask a term what its </a:t>
            </a:r>
            <a:r>
              <a:rPr lang="en-US" dirty="0" err="1" smtClean="0"/>
              <a:t>functor</a:t>
            </a:r>
            <a:r>
              <a:rPr lang="en-US" dirty="0" smtClean="0"/>
              <a:t>, arity, and arguments are</a:t>
            </a:r>
          </a:p>
          <a:p>
            <a:pPr lvl="1"/>
            <a:r>
              <a:rPr lang="en-US" dirty="0" smtClean="0"/>
              <a:t>Convert between representations of term as structures and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name(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?Term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?Name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?Arity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True if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Name </a:t>
            </a:r>
            <a:r>
              <a:rPr lang="en-US" dirty="0" smtClean="0"/>
              <a:t>is the </a:t>
            </a:r>
            <a:r>
              <a:rPr lang="en-US" dirty="0" err="1" smtClean="0"/>
              <a:t>functor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Term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Arity </a:t>
            </a:r>
            <a:r>
              <a:rPr lang="en-US" dirty="0" smtClean="0"/>
              <a:t>is its arity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name(foo(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x,y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foo, 2)</a:t>
            </a:r>
          </a:p>
          <a:p>
            <a:r>
              <a:rPr lang="en-US" dirty="0" err="1" smtClean="0"/>
              <a:t>arg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+Term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+Index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?Value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True if the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r>
              <a:rPr lang="en-US" dirty="0" err="1" smtClean="0"/>
              <a:t>’th</a:t>
            </a:r>
            <a:r>
              <a:rPr lang="en-US" dirty="0" smtClean="0"/>
              <a:t> argument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Term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arg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(foo(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x,y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),1,x)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?Term </a:t>
            </a:r>
            <a:r>
              <a:rPr lang="en-US" dirty="0" smtClean="0"/>
              <a:t>=..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?List</a:t>
            </a:r>
          </a:p>
          <a:p>
            <a:pPr lvl="1"/>
            <a:r>
              <a:rPr lang="en-US" dirty="0" smtClean="0"/>
              <a:t>True if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List </a:t>
            </a:r>
            <a:r>
              <a:rPr lang="en-US" dirty="0" smtClean="0"/>
              <a:t>starts with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Term</a:t>
            </a:r>
            <a:r>
              <a:rPr lang="en-US" dirty="0" smtClean="0"/>
              <a:t>’s </a:t>
            </a:r>
            <a:r>
              <a:rPr lang="en-US" dirty="0" err="1" smtClean="0"/>
              <a:t>functor</a:t>
            </a:r>
            <a:r>
              <a:rPr lang="en-US" dirty="0" smtClean="0"/>
              <a:t> and ends with its arguments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foo(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x,y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=.. [foo, x, y]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clauses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can write code that adds new clauses to the database using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assert</a:t>
            </a:r>
          </a:p>
          <a:p>
            <a:endParaRPr lang="en-US" dirty="0"/>
          </a:p>
          <a:p>
            <a:r>
              <a:rPr lang="en-US" dirty="0" smtClean="0"/>
              <a:t>To do that, you need to declare the predicate to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dynamic</a:t>
            </a:r>
          </a:p>
          <a:p>
            <a:endParaRPr lang="en-US" dirty="0"/>
          </a:p>
          <a:p>
            <a:r>
              <a:rPr lang="en-US" dirty="0" smtClean="0"/>
              <a:t>Subtle point you don’t have to worry about but someone will ask: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Future calls </a:t>
            </a:r>
            <a:r>
              <a:rPr lang="en-US" dirty="0" smtClean="0"/>
              <a:t>to the predicate will see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new clauses</a:t>
            </a:r>
          </a:p>
          <a:p>
            <a:pPr lvl="1"/>
            <a:r>
              <a:rPr lang="en-US" dirty="0" smtClean="0"/>
              <a:t>Current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pending </a:t>
            </a:r>
            <a:r>
              <a:rPr lang="en-US" dirty="0" smtClean="0"/>
              <a:t>calls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will not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:- dynamic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+Name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+Arity</a:t>
            </a:r>
          </a:p>
          <a:p>
            <a:pPr lvl="1"/>
            <a:r>
              <a:rPr lang="en-US" dirty="0" smtClean="0"/>
              <a:t>Declares that the predicate can be modified</a:t>
            </a:r>
          </a:p>
          <a:p>
            <a:pPr lvl="1"/>
            <a:endParaRPr lang="en-US" dirty="0"/>
          </a:p>
          <a:p>
            <a:r>
              <a:rPr lang="en-US" dirty="0" err="1" smtClean="0"/>
              <a:t>asserta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+Clause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Clause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beginning </a:t>
            </a:r>
            <a:r>
              <a:rPr lang="en-US" dirty="0" smtClean="0"/>
              <a:t>of the database</a:t>
            </a:r>
          </a:p>
          <a:p>
            <a:pPr lvl="1"/>
            <a:r>
              <a:rPr lang="en-US" dirty="0" smtClean="0"/>
              <a:t>Will get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tried first </a:t>
            </a:r>
            <a:r>
              <a:rPr lang="en-US" dirty="0" smtClean="0"/>
              <a:t>in future queries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assert(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+Clause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assertz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+Clause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Clause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end </a:t>
            </a:r>
            <a:r>
              <a:rPr lang="en-US" dirty="0" smtClean="0"/>
              <a:t>of the database</a:t>
            </a:r>
          </a:p>
          <a:p>
            <a:pPr lvl="1"/>
            <a:r>
              <a:rPr lang="en-US" dirty="0" smtClean="0"/>
              <a:t>Will get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tried last </a:t>
            </a:r>
            <a:r>
              <a:rPr lang="en-US" dirty="0" smtClean="0"/>
              <a:t>in future queries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6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Remembering past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Memoization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Quick and dirty way of implementing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dynamic programming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Store result </a:t>
            </a:r>
            <a:r>
              <a:rPr lang="en-US" dirty="0" smtClean="0"/>
              <a:t>of each call</a:t>
            </a:r>
          </a:p>
          <a:p>
            <a:pPr lvl="1"/>
            <a:r>
              <a:rPr lang="en-US" dirty="0" smtClean="0"/>
              <a:t>Store at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beginning </a:t>
            </a:r>
            <a:r>
              <a:rPr lang="en-US" dirty="0" smtClean="0"/>
              <a:t>of clause list</a:t>
            </a:r>
          </a:p>
          <a:p>
            <a:pPr lvl="1"/>
            <a:r>
              <a:rPr lang="en-US" dirty="0" smtClean="0"/>
              <a:t>So Goal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only run once</a:t>
            </a:r>
          </a:p>
          <a:p>
            <a:pPr lvl="1"/>
            <a:r>
              <a:rPr lang="en-US" dirty="0" smtClean="0"/>
              <a:t>Not super efficient because clause list is still searched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:- dynamic lemma/1.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%% lemma(:Goal)</a:t>
            </a:r>
            <a:b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 True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iff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Goal is true, but remembers </a:t>
            </a:r>
            <a:b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 result to prevent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recomputing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it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lemma(Goal) :-</a:t>
            </a:r>
            <a:br>
              <a:rPr lang="en-US" dirty="0" smtClean="0"/>
            </a:br>
            <a:r>
              <a:rPr lang="en-US" dirty="0" smtClean="0"/>
              <a:t>     Goal,  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% shorthand for call(Goal)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asserta</a:t>
            </a:r>
            <a:r>
              <a:rPr lang="en-US" dirty="0" smtClean="0"/>
              <a:t>(lemma(P)).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clauses</a:t>
            </a:r>
            <a:r>
              <a:rPr lang="en-US" baseline="0" dirty="0" smtClean="0"/>
              <a:t> from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also erase clauses using retract</a:t>
            </a:r>
          </a:p>
          <a:p>
            <a:endParaRPr lang="en-US" dirty="0"/>
          </a:p>
          <a:p>
            <a:r>
              <a:rPr lang="en-US" dirty="0" smtClean="0"/>
              <a:t>Retract can remove multiple clauses through backtracking</a:t>
            </a:r>
          </a:p>
          <a:p>
            <a:endParaRPr lang="en-US" dirty="0"/>
          </a:p>
          <a:p>
            <a:r>
              <a:rPr lang="en-US" dirty="0" smtClean="0"/>
              <a:t>But </a:t>
            </a:r>
            <a:r>
              <a:rPr lang="en-US" dirty="0" err="1" smtClean="0"/>
              <a:t>retractall</a:t>
            </a:r>
            <a:r>
              <a:rPr lang="en-US" dirty="0" smtClean="0"/>
              <a:t> and abolish are usually easier ways of doing 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retract(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+Clause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Erase the first clause that matches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Clause</a:t>
            </a:r>
          </a:p>
          <a:p>
            <a:pPr lvl="1"/>
            <a:r>
              <a:rPr lang="en-US" dirty="0" smtClean="0"/>
              <a:t>Backtracking and retrying will erase subsequence clauses, but only if they match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Clause</a:t>
            </a:r>
          </a:p>
          <a:p>
            <a:r>
              <a:rPr lang="en-US" dirty="0" err="1" smtClean="0"/>
              <a:t>retractall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+Head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Retracts all clauses whose heads match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Head</a:t>
            </a:r>
          </a:p>
          <a:p>
            <a:r>
              <a:rPr lang="en-US" dirty="0" smtClean="0"/>
              <a:t>abolish(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+Name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+Arity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Removes all clauses for the predicate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0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classes you’ve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assert and retract to let the user specify their classes directly</a:t>
            </a:r>
          </a:p>
          <a:p>
            <a:r>
              <a:rPr lang="en-US" dirty="0" smtClean="0"/>
              <a:t>Without having to load them from a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%%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my_classes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(+List)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 Set taken classes to be the ones in List</a:t>
            </a:r>
          </a:p>
          <a:p>
            <a:pPr marL="0" indent="0">
              <a:buNone/>
            </a:pPr>
            <a:r>
              <a:rPr lang="en-US" sz="2000" dirty="0" err="1" smtClean="0"/>
              <a:t>my_classes</a:t>
            </a:r>
            <a:r>
              <a:rPr lang="en-US" sz="2000" dirty="0" smtClean="0"/>
              <a:t>(</a:t>
            </a:r>
            <a:r>
              <a:rPr lang="en-US" sz="2000" dirty="0" err="1" smtClean="0"/>
              <a:t>CourseList</a:t>
            </a:r>
            <a:r>
              <a:rPr lang="en-US" sz="2000" dirty="0"/>
              <a:t>) :-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retractall</a:t>
            </a:r>
            <a:r>
              <a:rPr lang="en-US" sz="2000" dirty="0" smtClean="0"/>
              <a:t>(taken</a:t>
            </a:r>
            <a:r>
              <a:rPr lang="en-US" sz="2000" dirty="0"/>
              <a:t>(_)),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assert_took</a:t>
            </a:r>
            <a:r>
              <a:rPr lang="en-US" sz="2000" dirty="0" smtClean="0"/>
              <a:t>(</a:t>
            </a:r>
            <a:r>
              <a:rPr lang="en-US" sz="2000" dirty="0" err="1" smtClean="0"/>
              <a:t>CourseList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%%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assert_took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(+List)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% Assert all the classes in list are taken</a:t>
            </a:r>
          </a:p>
          <a:p>
            <a:pPr marL="0" indent="0">
              <a:buNone/>
            </a:pPr>
            <a:r>
              <a:rPr lang="en-US" sz="2000" dirty="0" err="1" smtClean="0"/>
              <a:t>assert_took</a:t>
            </a:r>
            <a:r>
              <a:rPr lang="en-US" sz="2000" dirty="0"/>
              <a:t>([Course | </a:t>
            </a:r>
            <a:r>
              <a:rPr lang="en-US" sz="2000" dirty="0" err="1"/>
              <a:t>MoreCourses</a:t>
            </a:r>
            <a:r>
              <a:rPr lang="en-US" sz="2000" dirty="0"/>
              <a:t>]) :-</a:t>
            </a:r>
          </a:p>
          <a:p>
            <a:pPr marL="0" indent="0">
              <a:buNone/>
            </a:pPr>
            <a:r>
              <a:rPr lang="en-US" sz="2000" dirty="0" smtClean="0"/>
              <a:t>    assert(taken(Course</a:t>
            </a:r>
            <a:r>
              <a:rPr lang="en-US" sz="2000" dirty="0"/>
              <a:t>)),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assert_took</a:t>
            </a:r>
            <a:r>
              <a:rPr lang="en-US" sz="2000" dirty="0" smtClean="0"/>
              <a:t>(</a:t>
            </a:r>
            <a:r>
              <a:rPr lang="en-US" sz="2000" dirty="0" err="1" smtClean="0"/>
              <a:t>MoreCourses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 err="1"/>
              <a:t>assert_took</a:t>
            </a:r>
            <a:r>
              <a:rPr lang="en-US" sz="2000" dirty="0"/>
              <a:t>([]).</a:t>
            </a:r>
          </a:p>
        </p:txBody>
      </p:sp>
    </p:spTree>
    <p:extLst>
      <p:ext uri="{BB962C8B-B14F-4D97-AF65-F5344CB8AC3E}">
        <p14:creationId xmlns:p14="http://schemas.microsoft.com/office/powerpoint/2010/main" val="394582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clauses in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clause(+Query, ?Body)</a:t>
            </a:r>
          </a:p>
          <a:p>
            <a:pPr lvl="1"/>
            <a:r>
              <a:rPr lang="en-US" dirty="0" smtClean="0"/>
              <a:t>Finds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first clause </a:t>
            </a:r>
            <a:r>
              <a:rPr lang="en-US" dirty="0" smtClean="0"/>
              <a:t>that matches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Query :- Body</a:t>
            </a:r>
          </a:p>
          <a:p>
            <a:pPr lvl="1"/>
            <a:r>
              <a:rPr lang="en-US" dirty="0" smtClean="0"/>
              <a:t>Returns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Body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would run </a:t>
            </a:r>
            <a:r>
              <a:rPr lang="en-US" dirty="0" smtClean="0"/>
              <a:t>to test that clause</a:t>
            </a:r>
          </a:p>
          <a:p>
            <a:pPr lvl="2"/>
            <a:r>
              <a:rPr lang="en-US" dirty="0" smtClean="0"/>
              <a:t>For facts, the body is just a call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true</a:t>
            </a:r>
          </a:p>
          <a:p>
            <a:pPr lvl="1"/>
            <a:r>
              <a:rPr lang="en-US" dirty="0" smtClean="0"/>
              <a:t>Doesn’t run the body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parent(bill, </a:t>
            </a:r>
            <a:r>
              <a:rPr lang="en-US" sz="2000" dirty="0" err="1" smtClean="0"/>
              <a:t>suzy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parent(</a:t>
            </a:r>
            <a:r>
              <a:rPr lang="en-US" sz="2000" dirty="0" err="1" smtClean="0"/>
              <a:t>suzy</a:t>
            </a:r>
            <a:r>
              <a:rPr lang="en-US" sz="2000" dirty="0" smtClean="0"/>
              <a:t>, </a:t>
            </a:r>
            <a:r>
              <a:rPr lang="en-US" sz="2000" dirty="0" err="1" smtClean="0"/>
              <a:t>sammi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arent(bill, shelly).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grandparent(X,Y)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parent(X,Z), parent(Z,Y).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?-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grandparent(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bill,sammi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dirty="0"/>
              <a:t>y</a:t>
            </a:r>
            <a:r>
              <a:rPr lang="en-US" sz="2000" dirty="0" smtClean="0"/>
              <a:t>es</a:t>
            </a:r>
          </a:p>
          <a:p>
            <a:pPr marL="0" indent="0">
              <a:buNone/>
            </a:pPr>
            <a:r>
              <a:rPr lang="en-US" sz="2000" dirty="0" smtClean="0"/>
              <a:t>?-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clause(grandparent(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bill,sammi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b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               Body).</a:t>
            </a:r>
          </a:p>
          <a:p>
            <a:pPr marL="0" indent="0">
              <a:buNone/>
            </a:pPr>
            <a:r>
              <a:rPr lang="en-US" sz="2000" dirty="0" smtClean="0"/>
              <a:t>Body= parent(</a:t>
            </a:r>
            <a:r>
              <a:rPr lang="en-US" sz="2000" dirty="0" err="1" smtClean="0"/>
              <a:t>bill,Z</a:t>
            </a:r>
            <a:r>
              <a:rPr lang="en-US" sz="2000" dirty="0" smtClean="0"/>
              <a:t>), parent(</a:t>
            </a:r>
            <a:r>
              <a:rPr lang="en-US" sz="2000" dirty="0" err="1" smtClean="0"/>
              <a:t>Z,sammi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58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Prolog interpreter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Clause/2 lets you write Prolog 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nterpreters </a:t>
            </a:r>
            <a:r>
              <a:rPr lang="en-US" dirty="0" smtClean="0"/>
              <a:t>in Prolog</a:t>
            </a:r>
          </a:p>
          <a:p>
            <a:endParaRPr lang="en-US" dirty="0"/>
          </a:p>
          <a:p>
            <a:r>
              <a:rPr lang="en-US" dirty="0" smtClean="0"/>
              <a:t>Here’s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simple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Doesn’t handle cut, but gives you the general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run((A,B)) :- A, B.</a:t>
            </a:r>
          </a:p>
          <a:p>
            <a:pPr marL="0" indent="0">
              <a:buNone/>
            </a:pPr>
            <a:r>
              <a:rPr lang="en-US" dirty="0"/>
              <a:t>run((</a:t>
            </a:r>
            <a:r>
              <a:rPr lang="en-US" dirty="0" smtClean="0"/>
              <a:t>A;B</a:t>
            </a:r>
            <a:r>
              <a:rPr lang="en-US" dirty="0"/>
              <a:t>)) :- </a:t>
            </a:r>
            <a:r>
              <a:rPr lang="en-US" dirty="0" smtClean="0"/>
              <a:t>A; </a:t>
            </a:r>
            <a:r>
              <a:rPr lang="en-US" dirty="0"/>
              <a:t>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run(</a:t>
            </a:r>
            <a:r>
              <a:rPr lang="en-US" dirty="0" err="1" smtClean="0"/>
              <a:t>BuiltIn</a:t>
            </a:r>
            <a:r>
              <a:rPr lang="en-US" dirty="0" smtClean="0"/>
              <a:t>) 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err="1" smtClean="0"/>
              <a:t>predicate_property</a:t>
            </a:r>
            <a:r>
              <a:rPr lang="en-US" sz="2400" dirty="0" smtClean="0"/>
              <a:t>(</a:t>
            </a:r>
            <a:r>
              <a:rPr lang="en-US" sz="2400" dirty="0" err="1" smtClean="0"/>
              <a:t>BuiltIn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</a:t>
            </a:r>
            <a:r>
              <a:rPr lang="en-US" sz="2400" dirty="0" err="1" smtClean="0"/>
              <a:t>built_in</a:t>
            </a:r>
            <a:r>
              <a:rPr lang="en-US" sz="2400" dirty="0" smtClean="0"/>
              <a:t>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BuiltIn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run(Goal) :-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clause(Goal, Body),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run(Body).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4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924</Words>
  <Application>Microsoft Office PowerPoint</Application>
  <PresentationFormat>On-screen Show (4:3)</PresentationFormat>
  <Paragraphs>215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Reflection in Prolog</vt:lpstr>
      <vt:lpstr>Reflection</vt:lpstr>
      <vt:lpstr>Taking terms apart</vt:lpstr>
      <vt:lpstr>Adding clauses to the database</vt:lpstr>
      <vt:lpstr>Remembering past queries</vt:lpstr>
      <vt:lpstr>Deleting clauses from the database</vt:lpstr>
      <vt:lpstr>Specifying the classes you’ve taken</vt:lpstr>
      <vt:lpstr>Querying clauses in the database</vt:lpstr>
      <vt:lpstr>A Prolog interpreter in Prolog</vt:lpstr>
      <vt:lpstr>Who cares?</vt:lpstr>
      <vt:lpstr>Example: generating explanations</vt:lpstr>
      <vt:lpstr>Explaining failed queries</vt:lpstr>
      <vt:lpstr>Finding the failed subgoal</vt:lpstr>
      <vt:lpstr>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Horswill</dc:creator>
  <cp:lastModifiedBy>Ian Horswill</cp:lastModifiedBy>
  <cp:revision>132</cp:revision>
  <dcterms:created xsi:type="dcterms:W3CDTF">2012-09-30T22:48:50Z</dcterms:created>
  <dcterms:modified xsi:type="dcterms:W3CDTF">2012-10-05T20:32:37Z</dcterms:modified>
</cp:coreProperties>
</file>