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9" r:id="rId2"/>
    <p:sldId id="259" r:id="rId3"/>
    <p:sldId id="260" r:id="rId4"/>
    <p:sldId id="261" r:id="rId5"/>
    <p:sldId id="262" r:id="rId6"/>
    <p:sldId id="283" r:id="rId7"/>
    <p:sldId id="266" r:id="rId8"/>
    <p:sldId id="280" r:id="rId9"/>
    <p:sldId id="268" r:id="rId10"/>
    <p:sldId id="269" r:id="rId11"/>
    <p:sldId id="281" r:id="rId12"/>
    <p:sldId id="270" r:id="rId13"/>
    <p:sldId id="273" r:id="rId14"/>
    <p:sldId id="275" r:id="rId15"/>
    <p:sldId id="276" r:id="rId16"/>
    <p:sldId id="284" r:id="rId17"/>
    <p:sldId id="285" r:id="rId18"/>
    <p:sldId id="282" r:id="rId19"/>
  </p:sldIdLst>
  <p:sldSz cx="10080625" cy="7559675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AEE5F0"/>
    <a:srgbClr val="19BDC5"/>
    <a:srgbClr val="99D3E5"/>
    <a:srgbClr val="DD2133"/>
    <a:srgbClr val="C02B02"/>
    <a:srgbClr val="E8E8E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4662" autoAdjust="0"/>
  </p:normalViewPr>
  <p:slideViewPr>
    <p:cSldViewPr>
      <p:cViewPr varScale="1">
        <p:scale>
          <a:sx n="94" d="100"/>
          <a:sy n="94" d="100"/>
        </p:scale>
        <p:origin x="204" y="84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vert="horz" wrap="none" lIns="85473" tIns="42737" rIns="85473" bIns="42737" anchorCtr="0" compatLnSpc="0"/>
          <a:lstStyle/>
          <a:p>
            <a:pPr hangingPunct="0">
              <a:defRPr sz="1400"/>
            </a:pPr>
            <a:endParaRPr lang="es-ES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2 Marcador de fecha"/>
          <p:cNvSpPr txBox="1">
            <a:spLocks noGrp="1"/>
          </p:cNvSpPr>
          <p:nvPr>
            <p:ph type="dt" sz="quarter" idx="1"/>
          </p:nvPr>
        </p:nvSpPr>
        <p:spPr>
          <a:xfrm>
            <a:off x="4018376" y="0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vert="horz" wrap="none" lIns="85473" tIns="42737" rIns="85473" bIns="42737" anchorCtr="0" compatLnSpc="0"/>
          <a:lstStyle/>
          <a:p>
            <a:pPr algn="r" hangingPunct="0">
              <a:defRPr sz="1400"/>
            </a:pPr>
            <a:endParaRPr lang="es-ES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3 Marcador de pie de página"/>
          <p:cNvSpPr txBox="1">
            <a:spLocks noGrp="1"/>
          </p:cNvSpPr>
          <p:nvPr>
            <p:ph type="ftr" sz="quarter" idx="2"/>
          </p:nvPr>
        </p:nvSpPr>
        <p:spPr>
          <a:xfrm>
            <a:off x="0" y="9723052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vert="horz" wrap="none" lIns="85473" tIns="42737" rIns="85473" bIns="42737" anchor="b" anchorCtr="0" compatLnSpc="0"/>
          <a:lstStyle/>
          <a:p>
            <a:pPr hangingPunct="0">
              <a:defRPr sz="1400"/>
            </a:pPr>
            <a:endParaRPr lang="es-ES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4 Marcador de número de diapositiva"/>
          <p:cNvSpPr txBox="1">
            <a:spLocks noGrp="1"/>
          </p:cNvSpPr>
          <p:nvPr>
            <p:ph type="sldNum" sz="quarter" idx="3"/>
          </p:nvPr>
        </p:nvSpPr>
        <p:spPr>
          <a:xfrm>
            <a:off x="4018376" y="9723052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vert="horz" wrap="none" lIns="85473" tIns="42737" rIns="85473" bIns="42737" anchor="b" anchorCtr="0" compatLnSpc="0"/>
          <a:lstStyle/>
          <a:p>
            <a:pPr algn="r" hangingPunct="0">
              <a:defRPr sz="1400"/>
            </a:pPr>
            <a:fld id="{8FBDD455-6979-4444-A245-B959CC45CCBD}" type="slidenum">
              <a:pPr algn="r" hangingPunct="0">
                <a:defRPr sz="1400"/>
              </a:pPr>
              <a:t>‹Nº›</a:t>
            </a:fld>
            <a:endParaRPr lang="es-ES" sz="13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23763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7875"/>
            <a:ext cx="5114925" cy="383698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3"/>
          </p:nvPr>
        </p:nvSpPr>
        <p:spPr>
          <a:xfrm>
            <a:off x="709961" y="4861354"/>
            <a:ext cx="5679346" cy="46053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3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s-ES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xfrm>
            <a:off x="4018376" y="0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s-ES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5 Marcador de pie de página"/>
          <p:cNvSpPr txBox="1">
            <a:spLocks noGrp="1"/>
          </p:cNvSpPr>
          <p:nvPr>
            <p:ph type="ftr" sz="quarter" idx="4"/>
          </p:nvPr>
        </p:nvSpPr>
        <p:spPr>
          <a:xfrm>
            <a:off x="0" y="9723052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s-ES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xfrm>
            <a:off x="4018376" y="9723052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s-ES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DE288C4-BF92-47FC-8DB1-5FDC1216124F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540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ES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529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711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377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15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859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407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778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596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137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3998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9909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76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068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171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0782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0716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698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27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000752" y="6843600"/>
            <a:ext cx="574888" cy="360000"/>
          </a:xfrm>
        </p:spPr>
        <p:txBody>
          <a:bodyPr anchor="ctr"/>
          <a:lstStyle>
            <a:lvl1pPr algn="ctr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fld id="{14ECCDFB-46B7-4F8A-84B0-5AAB34729F1F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03998" y="6843600"/>
            <a:ext cx="1569600" cy="360000"/>
          </a:xfrm>
        </p:spPr>
        <p:txBody>
          <a:bodyPr anchor="ctr"/>
          <a:lstStyle>
            <a:lvl1pPr algn="ctr">
              <a:defRPr sz="2000" b="1">
                <a:solidFill>
                  <a:schemeClr val="accent4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 dirty="0" smtClean="0"/>
              <a:t>18/07/2017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86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 smtClean="0"/>
              <a:t>18/07/2017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90FA1A-C302-40D4-BBE8-5797897DE32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41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 smtClean="0"/>
              <a:t>18/07/2017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00B502-1F3E-4C81-8EB2-CC2F4FDC5639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69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 smtClean="0"/>
              <a:t>18/07/2017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A16C95-EBC9-4174-AB46-B910563A479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59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 smtClean="0"/>
              <a:t>18/07/2017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54EA47-6CFA-4B38-ADE0-EF50C10AD30B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4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 smtClean="0"/>
              <a:t>18/07/2017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5A739A-57F4-438D-B1F0-0424AF7F5BF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8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 smtClean="0"/>
              <a:t>18/07/2017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214FDB-B515-417A-A67A-2D60D4A30C6B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16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 smtClean="0"/>
              <a:t>18/07/2017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E0279F-D79D-4B6F-9CD6-EB415032E77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61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 smtClean="0"/>
              <a:t>18/07/2017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030D01-06C4-4FAB-91E5-D880B13F76E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84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 smtClean="0"/>
              <a:t>18/07/2017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33A0B0-C853-4399-A5A8-940EE94CF84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1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 smtClean="0"/>
              <a:t>18/07/2017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9DA539-720B-4719-A03E-64131AE0A84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29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74000">
              <a:schemeClr val="accent1">
                <a:tint val="44500"/>
                <a:satMod val="160000"/>
                <a:alpha val="98000"/>
                <a:lumMod val="92000"/>
                <a:lumOff val="8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s-ES"/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s-E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s-E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s-E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s-E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s-E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E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E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E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E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E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s-E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r>
              <a:rPr lang="es-ES" smtClean="0"/>
              <a:t>18/07/2017</a:t>
            </a:r>
            <a:endParaRPr lang="es-ES"/>
          </a:p>
        </p:txBody>
      </p:sp>
      <p:sp>
        <p:nvSpPr>
          <p:cNvPr id="5" name="4 Marcador de pie de página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s-E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5 Marcador de número de diapositiva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s-E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2905B5BE-2936-4DB6-A51E-23C3002532C2}" type="slidenum"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/>
  <p:txStyles>
    <p:titleStyle>
      <a:lvl1pPr algn="ctr" rtl="0" hangingPunct="0">
        <a:tabLst/>
        <a:defRPr lang="es-ES" sz="2400" b="0" i="0" u="none" strike="noStrike" kern="1200">
          <a:ln>
            <a:noFill/>
          </a:ln>
          <a:latin typeface="Arial" pitchFamily="18"/>
          <a:ea typeface="Microsoft YaHei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s-ES" sz="3200" b="0" i="0" u="none" strike="noStrike" kern="1200">
          <a:ln>
            <a:noFill/>
          </a:ln>
          <a:latin typeface="Arial" pitchFamily="18"/>
          <a:ea typeface="Microsoft YaHei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Paralelogramo"/>
          <p:cNvSpPr/>
          <p:nvPr/>
        </p:nvSpPr>
        <p:spPr>
          <a:xfrm>
            <a:off x="4536256" y="5580037"/>
            <a:ext cx="5014310" cy="475309"/>
          </a:xfrm>
          <a:custGeom>
            <a:avLst/>
            <a:gdLst>
              <a:gd name="connsiteX0" fmla="*/ 0 w 3168352"/>
              <a:gd name="connsiteY0" fmla="*/ 936104 h 936104"/>
              <a:gd name="connsiteX1" fmla="*/ 234026 w 3168352"/>
              <a:gd name="connsiteY1" fmla="*/ 0 h 936104"/>
              <a:gd name="connsiteX2" fmla="*/ 3168352 w 3168352"/>
              <a:gd name="connsiteY2" fmla="*/ 0 h 936104"/>
              <a:gd name="connsiteX3" fmla="*/ 2934326 w 3168352"/>
              <a:gd name="connsiteY3" fmla="*/ 936104 h 936104"/>
              <a:gd name="connsiteX4" fmla="*/ 0 w 3168352"/>
              <a:gd name="connsiteY4" fmla="*/ 936104 h 936104"/>
              <a:gd name="connsiteX0" fmla="*/ 0 w 3168352"/>
              <a:gd name="connsiteY0" fmla="*/ 936104 h 936104"/>
              <a:gd name="connsiteX1" fmla="*/ 234026 w 3168352"/>
              <a:gd name="connsiteY1" fmla="*/ 0 h 936104"/>
              <a:gd name="connsiteX2" fmla="*/ 3168352 w 3168352"/>
              <a:gd name="connsiteY2" fmla="*/ 0 h 936104"/>
              <a:gd name="connsiteX3" fmla="*/ 3152040 w 3168352"/>
              <a:gd name="connsiteY3" fmla="*/ 921590 h 936104"/>
              <a:gd name="connsiteX4" fmla="*/ 0 w 3168352"/>
              <a:gd name="connsiteY4" fmla="*/ 936104 h 936104"/>
              <a:gd name="connsiteX0" fmla="*/ 0 w 3176368"/>
              <a:gd name="connsiteY0" fmla="*/ 936104 h 950618"/>
              <a:gd name="connsiteX1" fmla="*/ 234026 w 3176368"/>
              <a:gd name="connsiteY1" fmla="*/ 0 h 950618"/>
              <a:gd name="connsiteX2" fmla="*/ 3168352 w 3176368"/>
              <a:gd name="connsiteY2" fmla="*/ 0 h 950618"/>
              <a:gd name="connsiteX3" fmla="*/ 3176368 w 3176368"/>
              <a:gd name="connsiteY3" fmla="*/ 950618 h 950618"/>
              <a:gd name="connsiteX4" fmla="*/ 0 w 3176368"/>
              <a:gd name="connsiteY4" fmla="*/ 936104 h 95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6368" h="950618">
                <a:moveTo>
                  <a:pt x="0" y="936104"/>
                </a:moveTo>
                <a:lnTo>
                  <a:pt x="234026" y="0"/>
                </a:lnTo>
                <a:lnTo>
                  <a:pt x="3168352" y="0"/>
                </a:lnTo>
                <a:lnTo>
                  <a:pt x="3176368" y="950618"/>
                </a:lnTo>
                <a:lnTo>
                  <a:pt x="0" y="936104"/>
                </a:lnTo>
                <a:close/>
              </a:path>
            </a:pathLst>
          </a:cu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4536255" y="5586858"/>
            <a:ext cx="500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bg1"/>
                </a:solidFill>
              </a:rPr>
              <a:t>JUAN CARLOS CALVO SANSEGUNDO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40000" y="2260800"/>
            <a:ext cx="9001000" cy="28803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0" y="108269"/>
            <a:ext cx="10080000" cy="756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35673" y="2916130"/>
            <a:ext cx="8969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chemeClr val="bg1"/>
                </a:solidFill>
              </a:rPr>
              <a:t>DISEÑO E IMPLEMENTACIÓN DE UN ACTUADOR </a:t>
            </a:r>
          </a:p>
          <a:p>
            <a:pPr algn="ctr"/>
            <a:r>
              <a:rPr lang="es-ES" sz="3200" b="1" dirty="0" smtClean="0">
                <a:solidFill>
                  <a:schemeClr val="bg1"/>
                </a:solidFill>
              </a:rPr>
              <a:t>PARA EL CONTROL DE LA REFRIGERACIÓN </a:t>
            </a:r>
          </a:p>
          <a:p>
            <a:pPr algn="ctr"/>
            <a:r>
              <a:rPr lang="es-ES" sz="3200" b="1" dirty="0" smtClean="0">
                <a:solidFill>
                  <a:schemeClr val="bg1"/>
                </a:solidFill>
              </a:rPr>
              <a:t>DE UNA SALA DE SERVIDORES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540000" y="1038093"/>
            <a:ext cx="5328592" cy="7200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>
                <a:solidFill>
                  <a:schemeClr val="bg1"/>
                </a:solidFill>
              </a:rPr>
              <a:t>Trabajo de fin de grado (TFG)</a:t>
            </a:r>
            <a:endParaRPr lang="es-E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76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0" y="-15676"/>
            <a:ext cx="3096096" cy="1383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59792" y="1691605"/>
            <a:ext cx="93607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accent4">
                    <a:lumMod val="75000"/>
                  </a:schemeClr>
                </a:solidFill>
              </a:rPr>
              <a:t>4. Bloque generación del comando</a:t>
            </a:r>
          </a:p>
          <a:p>
            <a:endParaRPr lang="es-ES" sz="1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Selecciona el </a:t>
            </a:r>
            <a:r>
              <a:rPr lang="es-ES" sz="2400" b="1" dirty="0" err="1" smtClean="0">
                <a:solidFill>
                  <a:schemeClr val="bg1"/>
                </a:solidFill>
              </a:rPr>
              <a:t>setpoint</a:t>
            </a:r>
            <a:r>
              <a:rPr lang="es-ES" sz="2400" b="1" dirty="0" smtClean="0">
                <a:solidFill>
                  <a:schemeClr val="bg1"/>
                </a:solidFill>
              </a:rPr>
              <a:t> a partir de la señal de control y el rango de valores del sistema de refrigeración.</a:t>
            </a: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Escoge el comando asociado al </a:t>
            </a:r>
            <a:r>
              <a:rPr lang="es-ES" sz="2400" b="1" dirty="0" err="1" smtClean="0">
                <a:solidFill>
                  <a:schemeClr val="bg1"/>
                </a:solidFill>
              </a:rPr>
              <a:t>setpoint</a:t>
            </a:r>
            <a:r>
              <a:rPr lang="es-ES" sz="2400" b="1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Modula dicho comando y lo pasa al bloque de transmisión.</a:t>
            </a:r>
          </a:p>
        </p:txBody>
      </p:sp>
      <p:sp>
        <p:nvSpPr>
          <p:cNvPr id="18" name="12 Paralelogramo"/>
          <p:cNvSpPr/>
          <p:nvPr/>
        </p:nvSpPr>
        <p:spPr>
          <a:xfrm>
            <a:off x="1295896" y="-15676"/>
            <a:ext cx="8784729" cy="1383392"/>
          </a:xfrm>
          <a:custGeom>
            <a:avLst/>
            <a:gdLst>
              <a:gd name="connsiteX0" fmla="*/ 0 w 8137151"/>
              <a:gd name="connsiteY0" fmla="*/ 1368152 h 1368152"/>
              <a:gd name="connsiteX1" fmla="*/ 1485047 w 8137151"/>
              <a:gd name="connsiteY1" fmla="*/ 0 h 1368152"/>
              <a:gd name="connsiteX2" fmla="*/ 8137151 w 8137151"/>
              <a:gd name="connsiteY2" fmla="*/ 0 h 1368152"/>
              <a:gd name="connsiteX3" fmla="*/ 6652104 w 8137151"/>
              <a:gd name="connsiteY3" fmla="*/ 1368152 h 1368152"/>
              <a:gd name="connsiteX4" fmla="*/ 0 w 8137151"/>
              <a:gd name="connsiteY4" fmla="*/ 1368152 h 1368152"/>
              <a:gd name="connsiteX0" fmla="*/ 0 w 8137151"/>
              <a:gd name="connsiteY0" fmla="*/ 1368152 h 1383392"/>
              <a:gd name="connsiteX1" fmla="*/ 1485047 w 8137151"/>
              <a:gd name="connsiteY1" fmla="*/ 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  <a:gd name="connsiteX0" fmla="*/ 0 w 8137151"/>
              <a:gd name="connsiteY0" fmla="*/ 1368152 h 1383392"/>
              <a:gd name="connsiteX1" fmla="*/ 892151 w 8137151"/>
              <a:gd name="connsiteY1" fmla="*/ 1524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7151" h="1383392">
                <a:moveTo>
                  <a:pt x="0" y="1368152"/>
                </a:moveTo>
                <a:lnTo>
                  <a:pt x="892151" y="15240"/>
                </a:lnTo>
                <a:lnTo>
                  <a:pt x="8137151" y="0"/>
                </a:lnTo>
                <a:cubicBezTo>
                  <a:pt x="8134895" y="461131"/>
                  <a:pt x="8132640" y="922261"/>
                  <a:pt x="8130384" y="1383392"/>
                </a:cubicBezTo>
                <a:lnTo>
                  <a:pt x="0" y="1368152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800" b="1" dirty="0"/>
          </a:p>
        </p:txBody>
      </p:sp>
      <p:sp>
        <p:nvSpPr>
          <p:cNvPr id="22" name="21 Rectángulo"/>
          <p:cNvSpPr/>
          <p:nvPr/>
        </p:nvSpPr>
        <p:spPr>
          <a:xfrm>
            <a:off x="0" y="98264"/>
            <a:ext cx="1655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dirty="0" smtClean="0">
                <a:solidFill>
                  <a:srgbClr val="FF6600"/>
                </a:solidFill>
              </a:rPr>
              <a:t>02</a:t>
            </a:r>
            <a:endParaRPr lang="es-ES" sz="7200" dirty="0">
              <a:solidFill>
                <a:srgbClr val="FF66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087983" y="313707"/>
            <a:ext cx="79926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4400" b="1" dirty="0" smtClean="0">
                <a:solidFill>
                  <a:prstClr val="white"/>
                </a:solidFill>
              </a:rPr>
              <a:t>ARQUITECTURA DEL ACTUADOR</a:t>
            </a:r>
            <a:endParaRPr lang="es-ES" sz="4400" b="1" dirty="0">
              <a:solidFill>
                <a:prstClr val="white"/>
              </a:solidFill>
            </a:endParaRPr>
          </a:p>
        </p:txBody>
      </p:sp>
      <p:sp>
        <p:nvSpPr>
          <p:cNvPr id="9" name="12 Rectángulo"/>
          <p:cNvSpPr/>
          <p:nvPr/>
        </p:nvSpPr>
        <p:spPr>
          <a:xfrm>
            <a:off x="504000" y="6841667"/>
            <a:ext cx="1812618" cy="360040"/>
          </a:xfrm>
          <a:custGeom>
            <a:avLst/>
            <a:gdLst>
              <a:gd name="connsiteX0" fmla="*/ 0 w 1623932"/>
              <a:gd name="connsiteY0" fmla="*/ 0 h 360040"/>
              <a:gd name="connsiteX1" fmla="*/ 1623932 w 1623932"/>
              <a:gd name="connsiteY1" fmla="*/ 0 h 360040"/>
              <a:gd name="connsiteX2" fmla="*/ 1623932 w 1623932"/>
              <a:gd name="connsiteY2" fmla="*/ 360040 h 360040"/>
              <a:gd name="connsiteX3" fmla="*/ 0 w 1623932"/>
              <a:gd name="connsiteY3" fmla="*/ 360040 h 360040"/>
              <a:gd name="connsiteX4" fmla="*/ 0 w 1623932"/>
              <a:gd name="connsiteY4" fmla="*/ 0 h 360040"/>
              <a:gd name="connsiteX0" fmla="*/ 0 w 1812618"/>
              <a:gd name="connsiteY0" fmla="*/ 0 h 360040"/>
              <a:gd name="connsiteX1" fmla="*/ 1812618 w 1812618"/>
              <a:gd name="connsiteY1" fmla="*/ 0 h 360040"/>
              <a:gd name="connsiteX2" fmla="*/ 1623932 w 1812618"/>
              <a:gd name="connsiteY2" fmla="*/ 360040 h 360040"/>
              <a:gd name="connsiteX3" fmla="*/ 0 w 1812618"/>
              <a:gd name="connsiteY3" fmla="*/ 360040 h 360040"/>
              <a:gd name="connsiteX4" fmla="*/ 0 w 1812618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618" h="360040">
                <a:moveTo>
                  <a:pt x="0" y="0"/>
                </a:moveTo>
                <a:lnTo>
                  <a:pt x="1812618" y="0"/>
                </a:lnTo>
                <a:lnTo>
                  <a:pt x="1623932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1" name="9 Rectángulo"/>
          <p:cNvSpPr/>
          <p:nvPr/>
        </p:nvSpPr>
        <p:spPr>
          <a:xfrm>
            <a:off x="8922516" y="6843600"/>
            <a:ext cx="652451" cy="360040"/>
          </a:xfrm>
          <a:custGeom>
            <a:avLst/>
            <a:gdLst>
              <a:gd name="connsiteX0" fmla="*/ 0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0 w 1008112"/>
              <a:gd name="connsiteY4" fmla="*/ 0 h 432048"/>
              <a:gd name="connsiteX0" fmla="*/ 261257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261257 w 1008112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112" h="432048">
                <a:moveTo>
                  <a:pt x="261257" y="0"/>
                </a:moveTo>
                <a:lnTo>
                  <a:pt x="1008112" y="0"/>
                </a:lnTo>
                <a:lnTo>
                  <a:pt x="1008112" y="432048"/>
                </a:lnTo>
                <a:lnTo>
                  <a:pt x="0" y="432048"/>
                </a:lnTo>
                <a:lnTo>
                  <a:pt x="261257" y="0"/>
                </a:lnTo>
                <a:close/>
              </a:path>
            </a:pathLst>
          </a:cu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 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1" y="3907596"/>
            <a:ext cx="4087047" cy="258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670" y="4442623"/>
            <a:ext cx="4637298" cy="15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18/07/2017</a:t>
            </a: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CDFB-46B7-4F8A-84B0-5AAB34729F1F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19" name="18 Botón de acción: Volver">
            <a:hlinkClick r:id="rId5" action="ppaction://hlinksldjump" highlightClick="1"/>
          </p:cNvPr>
          <p:cNvSpPr/>
          <p:nvPr/>
        </p:nvSpPr>
        <p:spPr>
          <a:xfrm>
            <a:off x="8494847" y="1729863"/>
            <a:ext cx="1080120" cy="594648"/>
          </a:xfrm>
          <a:prstGeom prst="actionButtonRetur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82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0" y="-15676"/>
            <a:ext cx="3096096" cy="1383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59792" y="1691605"/>
            <a:ext cx="93607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accent4">
                    <a:lumMod val="75000"/>
                  </a:schemeClr>
                </a:solidFill>
              </a:rPr>
              <a:t>5. Bloque de transmisión</a:t>
            </a:r>
          </a:p>
          <a:p>
            <a:endParaRPr lang="es-ES" sz="1000" b="1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Genera una señal eléctrica y la transmite al circuito de infrarrojos.</a:t>
            </a: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El circuito convierte la señal eléctrica en una señal de infrarrojos y la transmite al sistema de refrigeración.</a:t>
            </a:r>
          </a:p>
        </p:txBody>
      </p:sp>
      <p:sp>
        <p:nvSpPr>
          <p:cNvPr id="18" name="12 Paralelogramo"/>
          <p:cNvSpPr/>
          <p:nvPr/>
        </p:nvSpPr>
        <p:spPr>
          <a:xfrm>
            <a:off x="1295896" y="-15676"/>
            <a:ext cx="8784729" cy="1383392"/>
          </a:xfrm>
          <a:custGeom>
            <a:avLst/>
            <a:gdLst>
              <a:gd name="connsiteX0" fmla="*/ 0 w 8137151"/>
              <a:gd name="connsiteY0" fmla="*/ 1368152 h 1368152"/>
              <a:gd name="connsiteX1" fmla="*/ 1485047 w 8137151"/>
              <a:gd name="connsiteY1" fmla="*/ 0 h 1368152"/>
              <a:gd name="connsiteX2" fmla="*/ 8137151 w 8137151"/>
              <a:gd name="connsiteY2" fmla="*/ 0 h 1368152"/>
              <a:gd name="connsiteX3" fmla="*/ 6652104 w 8137151"/>
              <a:gd name="connsiteY3" fmla="*/ 1368152 h 1368152"/>
              <a:gd name="connsiteX4" fmla="*/ 0 w 8137151"/>
              <a:gd name="connsiteY4" fmla="*/ 1368152 h 1368152"/>
              <a:gd name="connsiteX0" fmla="*/ 0 w 8137151"/>
              <a:gd name="connsiteY0" fmla="*/ 1368152 h 1383392"/>
              <a:gd name="connsiteX1" fmla="*/ 1485047 w 8137151"/>
              <a:gd name="connsiteY1" fmla="*/ 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  <a:gd name="connsiteX0" fmla="*/ 0 w 8137151"/>
              <a:gd name="connsiteY0" fmla="*/ 1368152 h 1383392"/>
              <a:gd name="connsiteX1" fmla="*/ 892151 w 8137151"/>
              <a:gd name="connsiteY1" fmla="*/ 1524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7151" h="1383392">
                <a:moveTo>
                  <a:pt x="0" y="1368152"/>
                </a:moveTo>
                <a:lnTo>
                  <a:pt x="892151" y="15240"/>
                </a:lnTo>
                <a:lnTo>
                  <a:pt x="8137151" y="0"/>
                </a:lnTo>
                <a:cubicBezTo>
                  <a:pt x="8134895" y="461131"/>
                  <a:pt x="8132640" y="922261"/>
                  <a:pt x="8130384" y="1383392"/>
                </a:cubicBezTo>
                <a:lnTo>
                  <a:pt x="0" y="1368152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800" b="1" dirty="0"/>
          </a:p>
        </p:txBody>
      </p:sp>
      <p:sp>
        <p:nvSpPr>
          <p:cNvPr id="22" name="21 Rectángulo"/>
          <p:cNvSpPr/>
          <p:nvPr/>
        </p:nvSpPr>
        <p:spPr>
          <a:xfrm>
            <a:off x="0" y="98264"/>
            <a:ext cx="1655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dirty="0" smtClean="0">
                <a:solidFill>
                  <a:srgbClr val="FF6600"/>
                </a:solidFill>
              </a:rPr>
              <a:t>02</a:t>
            </a:r>
            <a:endParaRPr lang="es-ES" sz="7200" dirty="0">
              <a:solidFill>
                <a:srgbClr val="FF66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087983" y="313707"/>
            <a:ext cx="79926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4400" b="1" dirty="0" smtClean="0">
                <a:solidFill>
                  <a:prstClr val="white"/>
                </a:solidFill>
              </a:rPr>
              <a:t>ARQUITECTURA DEL ACTUADOR</a:t>
            </a:r>
            <a:endParaRPr lang="es-ES" sz="4400" b="1" dirty="0">
              <a:solidFill>
                <a:prstClr val="white"/>
              </a:solidFill>
            </a:endParaRPr>
          </a:p>
        </p:txBody>
      </p:sp>
      <p:sp>
        <p:nvSpPr>
          <p:cNvPr id="9" name="12 Rectángulo"/>
          <p:cNvSpPr/>
          <p:nvPr/>
        </p:nvSpPr>
        <p:spPr>
          <a:xfrm>
            <a:off x="504000" y="6841667"/>
            <a:ext cx="1812618" cy="360040"/>
          </a:xfrm>
          <a:custGeom>
            <a:avLst/>
            <a:gdLst>
              <a:gd name="connsiteX0" fmla="*/ 0 w 1623932"/>
              <a:gd name="connsiteY0" fmla="*/ 0 h 360040"/>
              <a:gd name="connsiteX1" fmla="*/ 1623932 w 1623932"/>
              <a:gd name="connsiteY1" fmla="*/ 0 h 360040"/>
              <a:gd name="connsiteX2" fmla="*/ 1623932 w 1623932"/>
              <a:gd name="connsiteY2" fmla="*/ 360040 h 360040"/>
              <a:gd name="connsiteX3" fmla="*/ 0 w 1623932"/>
              <a:gd name="connsiteY3" fmla="*/ 360040 h 360040"/>
              <a:gd name="connsiteX4" fmla="*/ 0 w 1623932"/>
              <a:gd name="connsiteY4" fmla="*/ 0 h 360040"/>
              <a:gd name="connsiteX0" fmla="*/ 0 w 1812618"/>
              <a:gd name="connsiteY0" fmla="*/ 0 h 360040"/>
              <a:gd name="connsiteX1" fmla="*/ 1812618 w 1812618"/>
              <a:gd name="connsiteY1" fmla="*/ 0 h 360040"/>
              <a:gd name="connsiteX2" fmla="*/ 1623932 w 1812618"/>
              <a:gd name="connsiteY2" fmla="*/ 360040 h 360040"/>
              <a:gd name="connsiteX3" fmla="*/ 0 w 1812618"/>
              <a:gd name="connsiteY3" fmla="*/ 360040 h 360040"/>
              <a:gd name="connsiteX4" fmla="*/ 0 w 1812618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618" h="360040">
                <a:moveTo>
                  <a:pt x="0" y="0"/>
                </a:moveTo>
                <a:lnTo>
                  <a:pt x="1812618" y="0"/>
                </a:lnTo>
                <a:lnTo>
                  <a:pt x="1623932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1" name="9 Rectángulo"/>
          <p:cNvSpPr/>
          <p:nvPr/>
        </p:nvSpPr>
        <p:spPr>
          <a:xfrm>
            <a:off x="8922516" y="6843600"/>
            <a:ext cx="652451" cy="360040"/>
          </a:xfrm>
          <a:custGeom>
            <a:avLst/>
            <a:gdLst>
              <a:gd name="connsiteX0" fmla="*/ 0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0 w 1008112"/>
              <a:gd name="connsiteY4" fmla="*/ 0 h 432048"/>
              <a:gd name="connsiteX0" fmla="*/ 261257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261257 w 1008112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112" h="432048">
                <a:moveTo>
                  <a:pt x="261257" y="0"/>
                </a:moveTo>
                <a:lnTo>
                  <a:pt x="1008112" y="0"/>
                </a:lnTo>
                <a:lnTo>
                  <a:pt x="1008112" y="432048"/>
                </a:lnTo>
                <a:lnTo>
                  <a:pt x="0" y="432048"/>
                </a:lnTo>
                <a:lnTo>
                  <a:pt x="261257" y="0"/>
                </a:lnTo>
                <a:close/>
              </a:path>
            </a:pathLst>
          </a:cu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  </a:t>
            </a:r>
            <a:endParaRPr lang="es-ES" sz="2000" b="1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000079" y="6841100"/>
            <a:ext cx="574888" cy="360000"/>
          </a:xfrm>
        </p:spPr>
        <p:txBody>
          <a:bodyPr/>
          <a:lstStyle/>
          <a:p>
            <a:fld id="{14ECCDFB-46B7-4F8A-84B0-5AAB34729F1F}" type="slidenum">
              <a:rPr lang="es-ES" smtClean="0"/>
              <a:pPr/>
              <a:t>11</a:t>
            </a:fld>
            <a:endParaRPr lang="es-E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260" y="3635821"/>
            <a:ext cx="3886707" cy="290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18/07/2017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3635820"/>
            <a:ext cx="4752335" cy="292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99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0" y="-15676"/>
            <a:ext cx="3096096" cy="1383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59792" y="1691605"/>
            <a:ext cx="93607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accent4">
                    <a:lumMod val="75000"/>
                  </a:schemeClr>
                </a:solidFill>
              </a:rPr>
              <a:t>1º tipo de experimento</a:t>
            </a:r>
          </a:p>
          <a:p>
            <a:endParaRPr lang="es-ES" sz="1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Incrementos elevados de la temperatura (al menos 3˚C).</a:t>
            </a:r>
          </a:p>
        </p:txBody>
      </p:sp>
      <p:sp>
        <p:nvSpPr>
          <p:cNvPr id="18" name="12 Paralelogramo"/>
          <p:cNvSpPr/>
          <p:nvPr/>
        </p:nvSpPr>
        <p:spPr>
          <a:xfrm>
            <a:off x="1295896" y="-15676"/>
            <a:ext cx="8784729" cy="1383392"/>
          </a:xfrm>
          <a:custGeom>
            <a:avLst/>
            <a:gdLst>
              <a:gd name="connsiteX0" fmla="*/ 0 w 8137151"/>
              <a:gd name="connsiteY0" fmla="*/ 1368152 h 1368152"/>
              <a:gd name="connsiteX1" fmla="*/ 1485047 w 8137151"/>
              <a:gd name="connsiteY1" fmla="*/ 0 h 1368152"/>
              <a:gd name="connsiteX2" fmla="*/ 8137151 w 8137151"/>
              <a:gd name="connsiteY2" fmla="*/ 0 h 1368152"/>
              <a:gd name="connsiteX3" fmla="*/ 6652104 w 8137151"/>
              <a:gd name="connsiteY3" fmla="*/ 1368152 h 1368152"/>
              <a:gd name="connsiteX4" fmla="*/ 0 w 8137151"/>
              <a:gd name="connsiteY4" fmla="*/ 1368152 h 1368152"/>
              <a:gd name="connsiteX0" fmla="*/ 0 w 8137151"/>
              <a:gd name="connsiteY0" fmla="*/ 1368152 h 1383392"/>
              <a:gd name="connsiteX1" fmla="*/ 1485047 w 8137151"/>
              <a:gd name="connsiteY1" fmla="*/ 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  <a:gd name="connsiteX0" fmla="*/ 0 w 8137151"/>
              <a:gd name="connsiteY0" fmla="*/ 1368152 h 1383392"/>
              <a:gd name="connsiteX1" fmla="*/ 892151 w 8137151"/>
              <a:gd name="connsiteY1" fmla="*/ 1524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7151" h="1383392">
                <a:moveTo>
                  <a:pt x="0" y="1368152"/>
                </a:moveTo>
                <a:lnTo>
                  <a:pt x="892151" y="15240"/>
                </a:lnTo>
                <a:lnTo>
                  <a:pt x="8137151" y="0"/>
                </a:lnTo>
                <a:cubicBezTo>
                  <a:pt x="8134895" y="461131"/>
                  <a:pt x="8132640" y="922261"/>
                  <a:pt x="8130384" y="1383392"/>
                </a:cubicBezTo>
                <a:lnTo>
                  <a:pt x="0" y="1368152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800" b="1" dirty="0"/>
          </a:p>
        </p:txBody>
      </p:sp>
      <p:sp>
        <p:nvSpPr>
          <p:cNvPr id="20" name="19 Rectángulo"/>
          <p:cNvSpPr/>
          <p:nvPr/>
        </p:nvSpPr>
        <p:spPr>
          <a:xfrm>
            <a:off x="2087983" y="313707"/>
            <a:ext cx="79926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4400" b="1" dirty="0" smtClean="0">
                <a:solidFill>
                  <a:prstClr val="white"/>
                </a:solidFill>
              </a:rPr>
              <a:t>TEST Y RESULTADOS</a:t>
            </a:r>
            <a:endParaRPr lang="es-ES" sz="4400" b="1" dirty="0">
              <a:solidFill>
                <a:prstClr val="white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0" y="98264"/>
            <a:ext cx="1655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dirty="0" smtClean="0">
                <a:solidFill>
                  <a:srgbClr val="00B050"/>
                </a:solidFill>
              </a:rPr>
              <a:t>03</a:t>
            </a:r>
            <a:endParaRPr lang="es-ES" sz="7200" dirty="0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99" y="3347790"/>
            <a:ext cx="9070967" cy="31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04000" y="2915741"/>
            <a:ext cx="90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Incremento de temperatura de 20,5˚C a 24˚</a:t>
            </a:r>
            <a:r>
              <a:rPr lang="es-ES" sz="2000" b="1" dirty="0">
                <a:solidFill>
                  <a:schemeClr val="accent4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04000" y="6841667"/>
            <a:ext cx="1812618" cy="360040"/>
          </a:xfrm>
          <a:custGeom>
            <a:avLst/>
            <a:gdLst>
              <a:gd name="connsiteX0" fmla="*/ 0 w 1623932"/>
              <a:gd name="connsiteY0" fmla="*/ 0 h 360040"/>
              <a:gd name="connsiteX1" fmla="*/ 1623932 w 1623932"/>
              <a:gd name="connsiteY1" fmla="*/ 0 h 360040"/>
              <a:gd name="connsiteX2" fmla="*/ 1623932 w 1623932"/>
              <a:gd name="connsiteY2" fmla="*/ 360040 h 360040"/>
              <a:gd name="connsiteX3" fmla="*/ 0 w 1623932"/>
              <a:gd name="connsiteY3" fmla="*/ 360040 h 360040"/>
              <a:gd name="connsiteX4" fmla="*/ 0 w 1623932"/>
              <a:gd name="connsiteY4" fmla="*/ 0 h 360040"/>
              <a:gd name="connsiteX0" fmla="*/ 0 w 1812618"/>
              <a:gd name="connsiteY0" fmla="*/ 0 h 360040"/>
              <a:gd name="connsiteX1" fmla="*/ 1812618 w 1812618"/>
              <a:gd name="connsiteY1" fmla="*/ 0 h 360040"/>
              <a:gd name="connsiteX2" fmla="*/ 1623932 w 1812618"/>
              <a:gd name="connsiteY2" fmla="*/ 360040 h 360040"/>
              <a:gd name="connsiteX3" fmla="*/ 0 w 1812618"/>
              <a:gd name="connsiteY3" fmla="*/ 360040 h 360040"/>
              <a:gd name="connsiteX4" fmla="*/ 0 w 1812618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618" h="360040">
                <a:moveTo>
                  <a:pt x="0" y="0"/>
                </a:moveTo>
                <a:lnTo>
                  <a:pt x="1812618" y="0"/>
                </a:lnTo>
                <a:lnTo>
                  <a:pt x="1623932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6" name="9 Rectángulo"/>
          <p:cNvSpPr/>
          <p:nvPr/>
        </p:nvSpPr>
        <p:spPr>
          <a:xfrm>
            <a:off x="8922516" y="6843600"/>
            <a:ext cx="652451" cy="360040"/>
          </a:xfrm>
          <a:custGeom>
            <a:avLst/>
            <a:gdLst>
              <a:gd name="connsiteX0" fmla="*/ 0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0 w 1008112"/>
              <a:gd name="connsiteY4" fmla="*/ 0 h 432048"/>
              <a:gd name="connsiteX0" fmla="*/ 261257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261257 w 1008112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112" h="432048">
                <a:moveTo>
                  <a:pt x="261257" y="0"/>
                </a:moveTo>
                <a:lnTo>
                  <a:pt x="1008112" y="0"/>
                </a:lnTo>
                <a:lnTo>
                  <a:pt x="1008112" y="432048"/>
                </a:lnTo>
                <a:lnTo>
                  <a:pt x="0" y="432048"/>
                </a:lnTo>
                <a:lnTo>
                  <a:pt x="261257" y="0"/>
                </a:lnTo>
                <a:close/>
              </a:path>
            </a:pathLst>
          </a:cu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18/07/2017</a:t>
            </a: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CDFB-46B7-4F8A-84B0-5AAB34729F1F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3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0" y="-15676"/>
            <a:ext cx="3096096" cy="1383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2 Paralelogramo"/>
          <p:cNvSpPr/>
          <p:nvPr/>
        </p:nvSpPr>
        <p:spPr>
          <a:xfrm>
            <a:off x="1295896" y="-15676"/>
            <a:ext cx="8784729" cy="1383392"/>
          </a:xfrm>
          <a:custGeom>
            <a:avLst/>
            <a:gdLst>
              <a:gd name="connsiteX0" fmla="*/ 0 w 8137151"/>
              <a:gd name="connsiteY0" fmla="*/ 1368152 h 1368152"/>
              <a:gd name="connsiteX1" fmla="*/ 1485047 w 8137151"/>
              <a:gd name="connsiteY1" fmla="*/ 0 h 1368152"/>
              <a:gd name="connsiteX2" fmla="*/ 8137151 w 8137151"/>
              <a:gd name="connsiteY2" fmla="*/ 0 h 1368152"/>
              <a:gd name="connsiteX3" fmla="*/ 6652104 w 8137151"/>
              <a:gd name="connsiteY3" fmla="*/ 1368152 h 1368152"/>
              <a:gd name="connsiteX4" fmla="*/ 0 w 8137151"/>
              <a:gd name="connsiteY4" fmla="*/ 1368152 h 1368152"/>
              <a:gd name="connsiteX0" fmla="*/ 0 w 8137151"/>
              <a:gd name="connsiteY0" fmla="*/ 1368152 h 1383392"/>
              <a:gd name="connsiteX1" fmla="*/ 1485047 w 8137151"/>
              <a:gd name="connsiteY1" fmla="*/ 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  <a:gd name="connsiteX0" fmla="*/ 0 w 8137151"/>
              <a:gd name="connsiteY0" fmla="*/ 1368152 h 1383392"/>
              <a:gd name="connsiteX1" fmla="*/ 892151 w 8137151"/>
              <a:gd name="connsiteY1" fmla="*/ 1524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7151" h="1383392">
                <a:moveTo>
                  <a:pt x="0" y="1368152"/>
                </a:moveTo>
                <a:lnTo>
                  <a:pt x="892151" y="15240"/>
                </a:lnTo>
                <a:lnTo>
                  <a:pt x="8137151" y="0"/>
                </a:lnTo>
                <a:cubicBezTo>
                  <a:pt x="8134895" y="461131"/>
                  <a:pt x="8132640" y="922261"/>
                  <a:pt x="8130384" y="1383392"/>
                </a:cubicBezTo>
                <a:lnTo>
                  <a:pt x="0" y="1368152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800" b="1" dirty="0"/>
          </a:p>
        </p:txBody>
      </p:sp>
      <p:sp>
        <p:nvSpPr>
          <p:cNvPr id="20" name="19 Rectángulo"/>
          <p:cNvSpPr/>
          <p:nvPr/>
        </p:nvSpPr>
        <p:spPr>
          <a:xfrm>
            <a:off x="2087982" y="313707"/>
            <a:ext cx="79926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4400" b="1" dirty="0" smtClean="0">
                <a:solidFill>
                  <a:prstClr val="white"/>
                </a:solidFill>
              </a:rPr>
              <a:t>TEST Y RESULTADOS</a:t>
            </a:r>
            <a:endParaRPr lang="es-ES" sz="4400" b="1" dirty="0">
              <a:solidFill>
                <a:prstClr val="white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0" y="98264"/>
            <a:ext cx="1655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dirty="0" smtClean="0">
                <a:solidFill>
                  <a:srgbClr val="00B050"/>
                </a:solidFill>
              </a:rPr>
              <a:t>03</a:t>
            </a:r>
            <a:endParaRPr lang="es-ES" sz="7200" dirty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99" y="3348000"/>
            <a:ext cx="9070967" cy="31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504000" y="2915741"/>
            <a:ext cx="90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Descenso de temperatura de 24˚C a 21˚</a:t>
            </a:r>
            <a:r>
              <a:rPr lang="es-ES" sz="2000" b="1" dirty="0">
                <a:solidFill>
                  <a:schemeClr val="accent4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359792" y="1691605"/>
            <a:ext cx="93607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s-ES" sz="3200" b="1" dirty="0" smtClean="0">
                <a:solidFill>
                  <a:schemeClr val="accent4">
                    <a:lumMod val="75000"/>
                  </a:schemeClr>
                </a:solidFill>
              </a:rPr>
              <a:t>º tipo de experimento</a:t>
            </a:r>
          </a:p>
          <a:p>
            <a:endParaRPr lang="es-ES" sz="1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Descensos elevados de la temperatura (al menos 3˚C).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04000" y="6841667"/>
            <a:ext cx="1812618" cy="360040"/>
          </a:xfrm>
          <a:custGeom>
            <a:avLst/>
            <a:gdLst>
              <a:gd name="connsiteX0" fmla="*/ 0 w 1623932"/>
              <a:gd name="connsiteY0" fmla="*/ 0 h 360040"/>
              <a:gd name="connsiteX1" fmla="*/ 1623932 w 1623932"/>
              <a:gd name="connsiteY1" fmla="*/ 0 h 360040"/>
              <a:gd name="connsiteX2" fmla="*/ 1623932 w 1623932"/>
              <a:gd name="connsiteY2" fmla="*/ 360040 h 360040"/>
              <a:gd name="connsiteX3" fmla="*/ 0 w 1623932"/>
              <a:gd name="connsiteY3" fmla="*/ 360040 h 360040"/>
              <a:gd name="connsiteX4" fmla="*/ 0 w 1623932"/>
              <a:gd name="connsiteY4" fmla="*/ 0 h 360040"/>
              <a:gd name="connsiteX0" fmla="*/ 0 w 1812618"/>
              <a:gd name="connsiteY0" fmla="*/ 0 h 360040"/>
              <a:gd name="connsiteX1" fmla="*/ 1812618 w 1812618"/>
              <a:gd name="connsiteY1" fmla="*/ 0 h 360040"/>
              <a:gd name="connsiteX2" fmla="*/ 1623932 w 1812618"/>
              <a:gd name="connsiteY2" fmla="*/ 360040 h 360040"/>
              <a:gd name="connsiteX3" fmla="*/ 0 w 1812618"/>
              <a:gd name="connsiteY3" fmla="*/ 360040 h 360040"/>
              <a:gd name="connsiteX4" fmla="*/ 0 w 1812618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618" h="360040">
                <a:moveTo>
                  <a:pt x="0" y="0"/>
                </a:moveTo>
                <a:lnTo>
                  <a:pt x="1812618" y="0"/>
                </a:lnTo>
                <a:lnTo>
                  <a:pt x="1623932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6" name="9 Rectángulo"/>
          <p:cNvSpPr/>
          <p:nvPr/>
        </p:nvSpPr>
        <p:spPr>
          <a:xfrm>
            <a:off x="8922516" y="6843600"/>
            <a:ext cx="652451" cy="360040"/>
          </a:xfrm>
          <a:custGeom>
            <a:avLst/>
            <a:gdLst>
              <a:gd name="connsiteX0" fmla="*/ 0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0 w 1008112"/>
              <a:gd name="connsiteY4" fmla="*/ 0 h 432048"/>
              <a:gd name="connsiteX0" fmla="*/ 261257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261257 w 1008112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112" h="432048">
                <a:moveTo>
                  <a:pt x="261257" y="0"/>
                </a:moveTo>
                <a:lnTo>
                  <a:pt x="1008112" y="0"/>
                </a:lnTo>
                <a:lnTo>
                  <a:pt x="1008112" y="432048"/>
                </a:lnTo>
                <a:lnTo>
                  <a:pt x="0" y="432048"/>
                </a:lnTo>
                <a:lnTo>
                  <a:pt x="261257" y="0"/>
                </a:lnTo>
                <a:close/>
              </a:path>
            </a:pathLst>
          </a:cu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18/07/2017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CDFB-46B7-4F8A-84B0-5AAB34729F1F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757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0" y="-15676"/>
            <a:ext cx="3096096" cy="1383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2 Paralelogramo"/>
          <p:cNvSpPr/>
          <p:nvPr/>
        </p:nvSpPr>
        <p:spPr>
          <a:xfrm>
            <a:off x="1295896" y="-15676"/>
            <a:ext cx="8784729" cy="1383392"/>
          </a:xfrm>
          <a:custGeom>
            <a:avLst/>
            <a:gdLst>
              <a:gd name="connsiteX0" fmla="*/ 0 w 8137151"/>
              <a:gd name="connsiteY0" fmla="*/ 1368152 h 1368152"/>
              <a:gd name="connsiteX1" fmla="*/ 1485047 w 8137151"/>
              <a:gd name="connsiteY1" fmla="*/ 0 h 1368152"/>
              <a:gd name="connsiteX2" fmla="*/ 8137151 w 8137151"/>
              <a:gd name="connsiteY2" fmla="*/ 0 h 1368152"/>
              <a:gd name="connsiteX3" fmla="*/ 6652104 w 8137151"/>
              <a:gd name="connsiteY3" fmla="*/ 1368152 h 1368152"/>
              <a:gd name="connsiteX4" fmla="*/ 0 w 8137151"/>
              <a:gd name="connsiteY4" fmla="*/ 1368152 h 1368152"/>
              <a:gd name="connsiteX0" fmla="*/ 0 w 8137151"/>
              <a:gd name="connsiteY0" fmla="*/ 1368152 h 1383392"/>
              <a:gd name="connsiteX1" fmla="*/ 1485047 w 8137151"/>
              <a:gd name="connsiteY1" fmla="*/ 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  <a:gd name="connsiteX0" fmla="*/ 0 w 8137151"/>
              <a:gd name="connsiteY0" fmla="*/ 1368152 h 1383392"/>
              <a:gd name="connsiteX1" fmla="*/ 892151 w 8137151"/>
              <a:gd name="connsiteY1" fmla="*/ 1524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7151" h="1383392">
                <a:moveTo>
                  <a:pt x="0" y="1368152"/>
                </a:moveTo>
                <a:lnTo>
                  <a:pt x="892151" y="15240"/>
                </a:lnTo>
                <a:lnTo>
                  <a:pt x="8137151" y="0"/>
                </a:lnTo>
                <a:cubicBezTo>
                  <a:pt x="8134895" y="461131"/>
                  <a:pt x="8132640" y="922261"/>
                  <a:pt x="8130384" y="1383392"/>
                </a:cubicBezTo>
                <a:lnTo>
                  <a:pt x="0" y="1368152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800" b="1" dirty="0"/>
          </a:p>
        </p:txBody>
      </p:sp>
      <p:sp>
        <p:nvSpPr>
          <p:cNvPr id="20" name="19 Rectángulo"/>
          <p:cNvSpPr/>
          <p:nvPr/>
        </p:nvSpPr>
        <p:spPr>
          <a:xfrm>
            <a:off x="2087983" y="313707"/>
            <a:ext cx="79926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4400" b="1" dirty="0" smtClean="0">
                <a:solidFill>
                  <a:prstClr val="white"/>
                </a:solidFill>
              </a:rPr>
              <a:t>TEST Y RESULTADOS</a:t>
            </a:r>
            <a:endParaRPr lang="es-ES" sz="4400" b="1" dirty="0">
              <a:solidFill>
                <a:prstClr val="white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0" y="98264"/>
            <a:ext cx="1655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dirty="0" smtClean="0">
                <a:solidFill>
                  <a:srgbClr val="00B050"/>
                </a:solidFill>
              </a:rPr>
              <a:t>03</a:t>
            </a:r>
            <a:endParaRPr lang="es-ES" sz="7200" dirty="0">
              <a:solidFill>
                <a:srgbClr val="00B05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3347789"/>
            <a:ext cx="9071999" cy="31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504000" y="2915741"/>
            <a:ext cx="90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Incremento de temperatura de 20˚C a 24˚C en saltos de 0,5˚C</a:t>
            </a:r>
            <a:endParaRPr lang="es-E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59792" y="1691605"/>
            <a:ext cx="93607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s-ES" sz="3200" b="1" dirty="0" smtClean="0">
                <a:solidFill>
                  <a:schemeClr val="accent4">
                    <a:lumMod val="75000"/>
                  </a:schemeClr>
                </a:solidFill>
              </a:rPr>
              <a:t>º tipo de experimento</a:t>
            </a:r>
          </a:p>
          <a:p>
            <a:endParaRPr lang="es-ES" sz="1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Incrementos pequeños de la temperatura (en saltos de 0,5˚C).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04000" y="6841667"/>
            <a:ext cx="1812618" cy="360040"/>
          </a:xfrm>
          <a:custGeom>
            <a:avLst/>
            <a:gdLst>
              <a:gd name="connsiteX0" fmla="*/ 0 w 1623932"/>
              <a:gd name="connsiteY0" fmla="*/ 0 h 360040"/>
              <a:gd name="connsiteX1" fmla="*/ 1623932 w 1623932"/>
              <a:gd name="connsiteY1" fmla="*/ 0 h 360040"/>
              <a:gd name="connsiteX2" fmla="*/ 1623932 w 1623932"/>
              <a:gd name="connsiteY2" fmla="*/ 360040 h 360040"/>
              <a:gd name="connsiteX3" fmla="*/ 0 w 1623932"/>
              <a:gd name="connsiteY3" fmla="*/ 360040 h 360040"/>
              <a:gd name="connsiteX4" fmla="*/ 0 w 1623932"/>
              <a:gd name="connsiteY4" fmla="*/ 0 h 360040"/>
              <a:gd name="connsiteX0" fmla="*/ 0 w 1812618"/>
              <a:gd name="connsiteY0" fmla="*/ 0 h 360040"/>
              <a:gd name="connsiteX1" fmla="*/ 1812618 w 1812618"/>
              <a:gd name="connsiteY1" fmla="*/ 0 h 360040"/>
              <a:gd name="connsiteX2" fmla="*/ 1623932 w 1812618"/>
              <a:gd name="connsiteY2" fmla="*/ 360040 h 360040"/>
              <a:gd name="connsiteX3" fmla="*/ 0 w 1812618"/>
              <a:gd name="connsiteY3" fmla="*/ 360040 h 360040"/>
              <a:gd name="connsiteX4" fmla="*/ 0 w 1812618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618" h="360040">
                <a:moveTo>
                  <a:pt x="0" y="0"/>
                </a:moveTo>
                <a:lnTo>
                  <a:pt x="1812618" y="0"/>
                </a:lnTo>
                <a:lnTo>
                  <a:pt x="1623932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6" name="9 Rectángulo"/>
          <p:cNvSpPr/>
          <p:nvPr/>
        </p:nvSpPr>
        <p:spPr>
          <a:xfrm>
            <a:off x="8922516" y="6843600"/>
            <a:ext cx="652451" cy="360040"/>
          </a:xfrm>
          <a:custGeom>
            <a:avLst/>
            <a:gdLst>
              <a:gd name="connsiteX0" fmla="*/ 0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0 w 1008112"/>
              <a:gd name="connsiteY4" fmla="*/ 0 h 432048"/>
              <a:gd name="connsiteX0" fmla="*/ 261257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261257 w 1008112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112" h="432048">
                <a:moveTo>
                  <a:pt x="261257" y="0"/>
                </a:moveTo>
                <a:lnTo>
                  <a:pt x="1008112" y="0"/>
                </a:lnTo>
                <a:lnTo>
                  <a:pt x="1008112" y="432048"/>
                </a:lnTo>
                <a:lnTo>
                  <a:pt x="0" y="432048"/>
                </a:lnTo>
                <a:lnTo>
                  <a:pt x="261257" y="0"/>
                </a:lnTo>
                <a:close/>
              </a:path>
            </a:pathLst>
          </a:cu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18/07/2017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CDFB-46B7-4F8A-84B0-5AAB34729F1F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14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0" y="-15676"/>
            <a:ext cx="3096096" cy="1383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2 Paralelogramo"/>
          <p:cNvSpPr/>
          <p:nvPr/>
        </p:nvSpPr>
        <p:spPr>
          <a:xfrm>
            <a:off x="1295896" y="-15676"/>
            <a:ext cx="8784729" cy="1383392"/>
          </a:xfrm>
          <a:custGeom>
            <a:avLst/>
            <a:gdLst>
              <a:gd name="connsiteX0" fmla="*/ 0 w 8137151"/>
              <a:gd name="connsiteY0" fmla="*/ 1368152 h 1368152"/>
              <a:gd name="connsiteX1" fmla="*/ 1485047 w 8137151"/>
              <a:gd name="connsiteY1" fmla="*/ 0 h 1368152"/>
              <a:gd name="connsiteX2" fmla="*/ 8137151 w 8137151"/>
              <a:gd name="connsiteY2" fmla="*/ 0 h 1368152"/>
              <a:gd name="connsiteX3" fmla="*/ 6652104 w 8137151"/>
              <a:gd name="connsiteY3" fmla="*/ 1368152 h 1368152"/>
              <a:gd name="connsiteX4" fmla="*/ 0 w 8137151"/>
              <a:gd name="connsiteY4" fmla="*/ 1368152 h 1368152"/>
              <a:gd name="connsiteX0" fmla="*/ 0 w 8137151"/>
              <a:gd name="connsiteY0" fmla="*/ 1368152 h 1383392"/>
              <a:gd name="connsiteX1" fmla="*/ 1485047 w 8137151"/>
              <a:gd name="connsiteY1" fmla="*/ 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  <a:gd name="connsiteX0" fmla="*/ 0 w 8137151"/>
              <a:gd name="connsiteY0" fmla="*/ 1368152 h 1383392"/>
              <a:gd name="connsiteX1" fmla="*/ 892151 w 8137151"/>
              <a:gd name="connsiteY1" fmla="*/ 1524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7151" h="1383392">
                <a:moveTo>
                  <a:pt x="0" y="1368152"/>
                </a:moveTo>
                <a:lnTo>
                  <a:pt x="892151" y="15240"/>
                </a:lnTo>
                <a:lnTo>
                  <a:pt x="8137151" y="0"/>
                </a:lnTo>
                <a:cubicBezTo>
                  <a:pt x="8134895" y="461131"/>
                  <a:pt x="8132640" y="922261"/>
                  <a:pt x="8130384" y="1383392"/>
                </a:cubicBezTo>
                <a:lnTo>
                  <a:pt x="0" y="1368152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800" b="1" dirty="0"/>
          </a:p>
        </p:txBody>
      </p:sp>
      <p:sp>
        <p:nvSpPr>
          <p:cNvPr id="20" name="19 Rectángulo"/>
          <p:cNvSpPr/>
          <p:nvPr/>
        </p:nvSpPr>
        <p:spPr>
          <a:xfrm>
            <a:off x="2087983" y="313707"/>
            <a:ext cx="79926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4400" b="1" dirty="0" smtClean="0">
                <a:solidFill>
                  <a:prstClr val="white"/>
                </a:solidFill>
              </a:rPr>
              <a:t>TEST Y RESULTADOS</a:t>
            </a:r>
            <a:endParaRPr lang="es-ES" sz="4400" b="1" dirty="0">
              <a:solidFill>
                <a:prstClr val="white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0" y="98264"/>
            <a:ext cx="1655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dirty="0" smtClean="0">
                <a:solidFill>
                  <a:srgbClr val="00B050"/>
                </a:solidFill>
              </a:rPr>
              <a:t>03</a:t>
            </a:r>
            <a:endParaRPr lang="es-ES" sz="7200" dirty="0">
              <a:solidFill>
                <a:srgbClr val="00B05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1" y="3348000"/>
            <a:ext cx="9070966" cy="31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359792" y="1691605"/>
            <a:ext cx="93607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r>
              <a:rPr lang="es-ES" sz="3200" b="1" dirty="0" smtClean="0">
                <a:solidFill>
                  <a:schemeClr val="accent4">
                    <a:lumMod val="75000"/>
                  </a:schemeClr>
                </a:solidFill>
              </a:rPr>
              <a:t>º tipo de experimento</a:t>
            </a:r>
          </a:p>
          <a:p>
            <a:endParaRPr lang="es-ES" sz="1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Descensos pequeños de la temperatura (en saltos de 0,5˚C).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04000" y="2915741"/>
            <a:ext cx="90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Descenso de temperatura de 24˚C a 22˚C en saltos de 0,5˚C</a:t>
            </a:r>
            <a:endParaRPr lang="es-E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12 Rectángulo"/>
          <p:cNvSpPr/>
          <p:nvPr/>
        </p:nvSpPr>
        <p:spPr>
          <a:xfrm>
            <a:off x="504000" y="6841667"/>
            <a:ext cx="1812618" cy="360040"/>
          </a:xfrm>
          <a:custGeom>
            <a:avLst/>
            <a:gdLst>
              <a:gd name="connsiteX0" fmla="*/ 0 w 1623932"/>
              <a:gd name="connsiteY0" fmla="*/ 0 h 360040"/>
              <a:gd name="connsiteX1" fmla="*/ 1623932 w 1623932"/>
              <a:gd name="connsiteY1" fmla="*/ 0 h 360040"/>
              <a:gd name="connsiteX2" fmla="*/ 1623932 w 1623932"/>
              <a:gd name="connsiteY2" fmla="*/ 360040 h 360040"/>
              <a:gd name="connsiteX3" fmla="*/ 0 w 1623932"/>
              <a:gd name="connsiteY3" fmla="*/ 360040 h 360040"/>
              <a:gd name="connsiteX4" fmla="*/ 0 w 1623932"/>
              <a:gd name="connsiteY4" fmla="*/ 0 h 360040"/>
              <a:gd name="connsiteX0" fmla="*/ 0 w 1812618"/>
              <a:gd name="connsiteY0" fmla="*/ 0 h 360040"/>
              <a:gd name="connsiteX1" fmla="*/ 1812618 w 1812618"/>
              <a:gd name="connsiteY1" fmla="*/ 0 h 360040"/>
              <a:gd name="connsiteX2" fmla="*/ 1623932 w 1812618"/>
              <a:gd name="connsiteY2" fmla="*/ 360040 h 360040"/>
              <a:gd name="connsiteX3" fmla="*/ 0 w 1812618"/>
              <a:gd name="connsiteY3" fmla="*/ 360040 h 360040"/>
              <a:gd name="connsiteX4" fmla="*/ 0 w 1812618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618" h="360040">
                <a:moveTo>
                  <a:pt x="0" y="0"/>
                </a:moveTo>
                <a:lnTo>
                  <a:pt x="1812618" y="0"/>
                </a:lnTo>
                <a:lnTo>
                  <a:pt x="1623932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4" name="9 Rectángulo"/>
          <p:cNvSpPr/>
          <p:nvPr/>
        </p:nvSpPr>
        <p:spPr>
          <a:xfrm>
            <a:off x="8922516" y="6843600"/>
            <a:ext cx="652451" cy="360040"/>
          </a:xfrm>
          <a:custGeom>
            <a:avLst/>
            <a:gdLst>
              <a:gd name="connsiteX0" fmla="*/ 0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0 w 1008112"/>
              <a:gd name="connsiteY4" fmla="*/ 0 h 432048"/>
              <a:gd name="connsiteX0" fmla="*/ 261257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261257 w 1008112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112" h="432048">
                <a:moveTo>
                  <a:pt x="261257" y="0"/>
                </a:moveTo>
                <a:lnTo>
                  <a:pt x="1008112" y="0"/>
                </a:lnTo>
                <a:lnTo>
                  <a:pt x="1008112" y="432048"/>
                </a:lnTo>
                <a:lnTo>
                  <a:pt x="0" y="432048"/>
                </a:lnTo>
                <a:lnTo>
                  <a:pt x="261257" y="0"/>
                </a:lnTo>
                <a:close/>
              </a:path>
            </a:pathLst>
          </a:cu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18/07/2017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CDFB-46B7-4F8A-84B0-5AAB34729F1F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416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0" y="-15676"/>
            <a:ext cx="3096096" cy="1383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504000" y="1691605"/>
            <a:ext cx="9072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accent4">
                    <a:lumMod val="75000"/>
                  </a:schemeClr>
                </a:solidFill>
              </a:rPr>
              <a:t>Resumen del trabajo realizado</a:t>
            </a:r>
          </a:p>
          <a:p>
            <a:endParaRPr lang="es-ES" sz="1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Análisis del problema y definición de la arquitectura del actuador.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endParaRPr lang="es-ES" sz="1000" b="1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Diseño teórico del controlador PID para tiempo continuo y </a:t>
            </a:r>
            <a:r>
              <a:rPr lang="es-ES" sz="2400" b="1" dirty="0" err="1" smtClean="0">
                <a:solidFill>
                  <a:schemeClr val="bg1"/>
                </a:solidFill>
              </a:rPr>
              <a:t>discretización</a:t>
            </a:r>
            <a:r>
              <a:rPr lang="es-ES" sz="2400" b="1" dirty="0" smtClean="0">
                <a:solidFill>
                  <a:schemeClr val="bg1"/>
                </a:solidFill>
              </a:rPr>
              <a:t>. Simulación en Matlab.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endParaRPr lang="es-ES" sz="1000" b="1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Implementación en C para un sistema empotrado de escasos recursos.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endParaRPr lang="es-ES" sz="1000" b="1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Optimización de la implementación (cuantificación y modulación con SPI).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endParaRPr lang="es-ES" sz="1000" b="1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Pruebas exhaustivas en un entorno real.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endParaRPr lang="es-ES" sz="2200" b="1" dirty="0">
              <a:solidFill>
                <a:schemeClr val="bg1"/>
              </a:solidFill>
            </a:endParaRPr>
          </a:p>
          <a:p>
            <a:pPr>
              <a:buClr>
                <a:schemeClr val="accent4">
                  <a:lumMod val="75000"/>
                </a:schemeClr>
              </a:buClr>
            </a:pPr>
            <a:endParaRPr lang="es-ES" sz="2200" b="1" dirty="0">
              <a:solidFill>
                <a:schemeClr val="bg1"/>
              </a:solidFill>
            </a:endParaRPr>
          </a:p>
          <a:p>
            <a:endParaRPr lang="es-ES" sz="1000" b="1" dirty="0" smtClean="0">
              <a:solidFill>
                <a:schemeClr val="bg1"/>
              </a:solidFill>
            </a:endParaRPr>
          </a:p>
        </p:txBody>
      </p:sp>
      <p:sp>
        <p:nvSpPr>
          <p:cNvPr id="18" name="12 Paralelogramo"/>
          <p:cNvSpPr/>
          <p:nvPr/>
        </p:nvSpPr>
        <p:spPr>
          <a:xfrm>
            <a:off x="1295896" y="-15676"/>
            <a:ext cx="8784729" cy="1383392"/>
          </a:xfrm>
          <a:custGeom>
            <a:avLst/>
            <a:gdLst>
              <a:gd name="connsiteX0" fmla="*/ 0 w 8137151"/>
              <a:gd name="connsiteY0" fmla="*/ 1368152 h 1368152"/>
              <a:gd name="connsiteX1" fmla="*/ 1485047 w 8137151"/>
              <a:gd name="connsiteY1" fmla="*/ 0 h 1368152"/>
              <a:gd name="connsiteX2" fmla="*/ 8137151 w 8137151"/>
              <a:gd name="connsiteY2" fmla="*/ 0 h 1368152"/>
              <a:gd name="connsiteX3" fmla="*/ 6652104 w 8137151"/>
              <a:gd name="connsiteY3" fmla="*/ 1368152 h 1368152"/>
              <a:gd name="connsiteX4" fmla="*/ 0 w 8137151"/>
              <a:gd name="connsiteY4" fmla="*/ 1368152 h 1368152"/>
              <a:gd name="connsiteX0" fmla="*/ 0 w 8137151"/>
              <a:gd name="connsiteY0" fmla="*/ 1368152 h 1383392"/>
              <a:gd name="connsiteX1" fmla="*/ 1485047 w 8137151"/>
              <a:gd name="connsiteY1" fmla="*/ 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  <a:gd name="connsiteX0" fmla="*/ 0 w 8137151"/>
              <a:gd name="connsiteY0" fmla="*/ 1368152 h 1383392"/>
              <a:gd name="connsiteX1" fmla="*/ 892151 w 8137151"/>
              <a:gd name="connsiteY1" fmla="*/ 1524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7151" h="1383392">
                <a:moveTo>
                  <a:pt x="0" y="1368152"/>
                </a:moveTo>
                <a:lnTo>
                  <a:pt x="892151" y="15240"/>
                </a:lnTo>
                <a:lnTo>
                  <a:pt x="8137151" y="0"/>
                </a:lnTo>
                <a:cubicBezTo>
                  <a:pt x="8134895" y="461131"/>
                  <a:pt x="8132640" y="922261"/>
                  <a:pt x="8130384" y="1383392"/>
                </a:cubicBezTo>
                <a:lnTo>
                  <a:pt x="0" y="1368152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C02B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800" b="1" dirty="0"/>
          </a:p>
        </p:txBody>
      </p:sp>
      <p:sp>
        <p:nvSpPr>
          <p:cNvPr id="20" name="19 Rectángulo"/>
          <p:cNvSpPr/>
          <p:nvPr/>
        </p:nvSpPr>
        <p:spPr>
          <a:xfrm>
            <a:off x="2087982" y="329096"/>
            <a:ext cx="79926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4200" b="1" dirty="0" smtClean="0">
                <a:solidFill>
                  <a:prstClr val="white"/>
                </a:solidFill>
              </a:rPr>
              <a:t>CONCLUSIONES Y LÍNEAS FUTURAS</a:t>
            </a:r>
            <a:endParaRPr lang="es-ES" sz="4200" b="1" dirty="0">
              <a:solidFill>
                <a:prstClr val="white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0" y="98264"/>
            <a:ext cx="1655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dirty="0" smtClean="0">
                <a:solidFill>
                  <a:srgbClr val="C02B02"/>
                </a:solidFill>
              </a:rPr>
              <a:t>04</a:t>
            </a:r>
            <a:endParaRPr lang="es-ES" sz="7200" dirty="0">
              <a:solidFill>
                <a:srgbClr val="C02B02"/>
              </a:solidFill>
            </a:endParaRPr>
          </a:p>
        </p:txBody>
      </p:sp>
      <p:sp>
        <p:nvSpPr>
          <p:cNvPr id="9" name="12 Rectángulo"/>
          <p:cNvSpPr/>
          <p:nvPr/>
        </p:nvSpPr>
        <p:spPr>
          <a:xfrm>
            <a:off x="504000" y="6841667"/>
            <a:ext cx="1812618" cy="360040"/>
          </a:xfrm>
          <a:custGeom>
            <a:avLst/>
            <a:gdLst>
              <a:gd name="connsiteX0" fmla="*/ 0 w 1623932"/>
              <a:gd name="connsiteY0" fmla="*/ 0 h 360040"/>
              <a:gd name="connsiteX1" fmla="*/ 1623932 w 1623932"/>
              <a:gd name="connsiteY1" fmla="*/ 0 h 360040"/>
              <a:gd name="connsiteX2" fmla="*/ 1623932 w 1623932"/>
              <a:gd name="connsiteY2" fmla="*/ 360040 h 360040"/>
              <a:gd name="connsiteX3" fmla="*/ 0 w 1623932"/>
              <a:gd name="connsiteY3" fmla="*/ 360040 h 360040"/>
              <a:gd name="connsiteX4" fmla="*/ 0 w 1623932"/>
              <a:gd name="connsiteY4" fmla="*/ 0 h 360040"/>
              <a:gd name="connsiteX0" fmla="*/ 0 w 1812618"/>
              <a:gd name="connsiteY0" fmla="*/ 0 h 360040"/>
              <a:gd name="connsiteX1" fmla="*/ 1812618 w 1812618"/>
              <a:gd name="connsiteY1" fmla="*/ 0 h 360040"/>
              <a:gd name="connsiteX2" fmla="*/ 1623932 w 1812618"/>
              <a:gd name="connsiteY2" fmla="*/ 360040 h 360040"/>
              <a:gd name="connsiteX3" fmla="*/ 0 w 1812618"/>
              <a:gd name="connsiteY3" fmla="*/ 360040 h 360040"/>
              <a:gd name="connsiteX4" fmla="*/ 0 w 1812618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618" h="360040">
                <a:moveTo>
                  <a:pt x="0" y="0"/>
                </a:moveTo>
                <a:lnTo>
                  <a:pt x="1812618" y="0"/>
                </a:lnTo>
                <a:lnTo>
                  <a:pt x="1623932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1" name="9 Rectángulo"/>
          <p:cNvSpPr/>
          <p:nvPr/>
        </p:nvSpPr>
        <p:spPr>
          <a:xfrm>
            <a:off x="8922516" y="6843600"/>
            <a:ext cx="652451" cy="360040"/>
          </a:xfrm>
          <a:custGeom>
            <a:avLst/>
            <a:gdLst>
              <a:gd name="connsiteX0" fmla="*/ 0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0 w 1008112"/>
              <a:gd name="connsiteY4" fmla="*/ 0 h 432048"/>
              <a:gd name="connsiteX0" fmla="*/ 261257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261257 w 1008112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112" h="432048">
                <a:moveTo>
                  <a:pt x="261257" y="0"/>
                </a:moveTo>
                <a:lnTo>
                  <a:pt x="1008112" y="0"/>
                </a:lnTo>
                <a:lnTo>
                  <a:pt x="1008112" y="432048"/>
                </a:lnTo>
                <a:lnTo>
                  <a:pt x="0" y="432048"/>
                </a:lnTo>
                <a:lnTo>
                  <a:pt x="261257" y="0"/>
                </a:lnTo>
                <a:close/>
              </a:path>
            </a:pathLst>
          </a:cu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18/07/2017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CDFB-46B7-4F8A-84B0-5AAB34729F1F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274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0" y="-15676"/>
            <a:ext cx="3096096" cy="1383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504000" y="1691605"/>
            <a:ext cx="907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>
                  <a:lumMod val="75000"/>
                </a:schemeClr>
              </a:buClr>
            </a:pPr>
            <a:r>
              <a:rPr lang="es-ES" sz="3200" b="1" dirty="0" smtClean="0">
                <a:solidFill>
                  <a:schemeClr val="accent4">
                    <a:lumMod val="75000"/>
                  </a:schemeClr>
                </a:solidFill>
              </a:rPr>
              <a:t>Conclusiones</a:t>
            </a:r>
          </a:p>
          <a:p>
            <a:pPr marL="342900" indent="-3429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El </a:t>
            </a:r>
            <a:r>
              <a:rPr lang="es-ES" sz="2400" b="1" dirty="0" smtClean="0">
                <a:solidFill>
                  <a:schemeClr val="bg1"/>
                </a:solidFill>
              </a:rPr>
              <a:t>actuador diseñado es capaz de controlar la </a:t>
            </a:r>
            <a:r>
              <a:rPr lang="es-ES" sz="2400" b="1" dirty="0" smtClean="0">
                <a:solidFill>
                  <a:schemeClr val="bg1"/>
                </a:solidFill>
              </a:rPr>
              <a:t>temperatura.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endParaRPr lang="es-ES" sz="1000" b="1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El </a:t>
            </a:r>
            <a:r>
              <a:rPr lang="es-ES" sz="2400" b="1" dirty="0" smtClean="0">
                <a:solidFill>
                  <a:schemeClr val="bg1"/>
                </a:solidFill>
              </a:rPr>
              <a:t>actuador responde a variaciones de temperatura, tanto pequeñas como </a:t>
            </a:r>
            <a:r>
              <a:rPr lang="es-ES" sz="2400" b="1" dirty="0" smtClean="0">
                <a:solidFill>
                  <a:schemeClr val="bg1"/>
                </a:solidFill>
              </a:rPr>
              <a:t>grandes.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endParaRPr lang="es-ES" sz="1000" b="1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El </a:t>
            </a:r>
            <a:r>
              <a:rPr lang="es-ES" sz="2400" b="1" dirty="0" smtClean="0">
                <a:solidFill>
                  <a:schemeClr val="bg1"/>
                </a:solidFill>
              </a:rPr>
              <a:t>actuador presenta un diseño sencillo y modulable que hace que sea adaptable a otros centros de datos.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endParaRPr lang="es-ES" sz="1400" b="1" dirty="0" smtClean="0">
              <a:solidFill>
                <a:schemeClr val="bg1"/>
              </a:solidFill>
            </a:endParaRPr>
          </a:p>
          <a:p>
            <a:r>
              <a:rPr lang="es-ES" sz="3200" b="1" dirty="0" smtClean="0">
                <a:solidFill>
                  <a:schemeClr val="accent4">
                    <a:lumMod val="75000"/>
                  </a:schemeClr>
                </a:solidFill>
              </a:rPr>
              <a:t>Líneas futuras</a:t>
            </a:r>
          </a:p>
          <a:p>
            <a:endParaRPr lang="es-ES" sz="1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Diseñar el hardware propio del actuador.</a:t>
            </a: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Analizar el posible uso de otras políticas de control y optimizar el controlador PID ya implementado.</a:t>
            </a: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Extender el sistema a otras unidades de refrigeración.</a:t>
            </a:r>
          </a:p>
        </p:txBody>
      </p:sp>
      <p:sp>
        <p:nvSpPr>
          <p:cNvPr id="18" name="12 Paralelogramo"/>
          <p:cNvSpPr/>
          <p:nvPr/>
        </p:nvSpPr>
        <p:spPr>
          <a:xfrm>
            <a:off x="1295896" y="-15676"/>
            <a:ext cx="8784729" cy="1383392"/>
          </a:xfrm>
          <a:custGeom>
            <a:avLst/>
            <a:gdLst>
              <a:gd name="connsiteX0" fmla="*/ 0 w 8137151"/>
              <a:gd name="connsiteY0" fmla="*/ 1368152 h 1368152"/>
              <a:gd name="connsiteX1" fmla="*/ 1485047 w 8137151"/>
              <a:gd name="connsiteY1" fmla="*/ 0 h 1368152"/>
              <a:gd name="connsiteX2" fmla="*/ 8137151 w 8137151"/>
              <a:gd name="connsiteY2" fmla="*/ 0 h 1368152"/>
              <a:gd name="connsiteX3" fmla="*/ 6652104 w 8137151"/>
              <a:gd name="connsiteY3" fmla="*/ 1368152 h 1368152"/>
              <a:gd name="connsiteX4" fmla="*/ 0 w 8137151"/>
              <a:gd name="connsiteY4" fmla="*/ 1368152 h 1368152"/>
              <a:gd name="connsiteX0" fmla="*/ 0 w 8137151"/>
              <a:gd name="connsiteY0" fmla="*/ 1368152 h 1383392"/>
              <a:gd name="connsiteX1" fmla="*/ 1485047 w 8137151"/>
              <a:gd name="connsiteY1" fmla="*/ 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  <a:gd name="connsiteX0" fmla="*/ 0 w 8137151"/>
              <a:gd name="connsiteY0" fmla="*/ 1368152 h 1383392"/>
              <a:gd name="connsiteX1" fmla="*/ 892151 w 8137151"/>
              <a:gd name="connsiteY1" fmla="*/ 1524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7151" h="1383392">
                <a:moveTo>
                  <a:pt x="0" y="1368152"/>
                </a:moveTo>
                <a:lnTo>
                  <a:pt x="892151" y="15240"/>
                </a:lnTo>
                <a:lnTo>
                  <a:pt x="8137151" y="0"/>
                </a:lnTo>
                <a:cubicBezTo>
                  <a:pt x="8134895" y="461131"/>
                  <a:pt x="8132640" y="922261"/>
                  <a:pt x="8130384" y="1383392"/>
                </a:cubicBezTo>
                <a:lnTo>
                  <a:pt x="0" y="1368152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C02B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800" b="1" dirty="0"/>
          </a:p>
        </p:txBody>
      </p:sp>
      <p:sp>
        <p:nvSpPr>
          <p:cNvPr id="20" name="19 Rectángulo"/>
          <p:cNvSpPr/>
          <p:nvPr/>
        </p:nvSpPr>
        <p:spPr>
          <a:xfrm>
            <a:off x="2087982" y="329096"/>
            <a:ext cx="79926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4200" b="1" dirty="0" smtClean="0">
                <a:solidFill>
                  <a:prstClr val="white"/>
                </a:solidFill>
              </a:rPr>
              <a:t>CONCLUSIONES Y LÍNEAS FUTURAS</a:t>
            </a:r>
            <a:endParaRPr lang="es-ES" sz="4200" b="1" dirty="0">
              <a:solidFill>
                <a:prstClr val="white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0" y="98264"/>
            <a:ext cx="1655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dirty="0" smtClean="0">
                <a:solidFill>
                  <a:srgbClr val="C02B02"/>
                </a:solidFill>
              </a:rPr>
              <a:t>04</a:t>
            </a:r>
            <a:endParaRPr lang="es-ES" sz="7200" dirty="0">
              <a:solidFill>
                <a:srgbClr val="C02B02"/>
              </a:solidFill>
            </a:endParaRPr>
          </a:p>
        </p:txBody>
      </p:sp>
      <p:sp>
        <p:nvSpPr>
          <p:cNvPr id="9" name="12 Rectángulo"/>
          <p:cNvSpPr/>
          <p:nvPr/>
        </p:nvSpPr>
        <p:spPr>
          <a:xfrm>
            <a:off x="504000" y="6841667"/>
            <a:ext cx="1812618" cy="360040"/>
          </a:xfrm>
          <a:custGeom>
            <a:avLst/>
            <a:gdLst>
              <a:gd name="connsiteX0" fmla="*/ 0 w 1623932"/>
              <a:gd name="connsiteY0" fmla="*/ 0 h 360040"/>
              <a:gd name="connsiteX1" fmla="*/ 1623932 w 1623932"/>
              <a:gd name="connsiteY1" fmla="*/ 0 h 360040"/>
              <a:gd name="connsiteX2" fmla="*/ 1623932 w 1623932"/>
              <a:gd name="connsiteY2" fmla="*/ 360040 h 360040"/>
              <a:gd name="connsiteX3" fmla="*/ 0 w 1623932"/>
              <a:gd name="connsiteY3" fmla="*/ 360040 h 360040"/>
              <a:gd name="connsiteX4" fmla="*/ 0 w 1623932"/>
              <a:gd name="connsiteY4" fmla="*/ 0 h 360040"/>
              <a:gd name="connsiteX0" fmla="*/ 0 w 1812618"/>
              <a:gd name="connsiteY0" fmla="*/ 0 h 360040"/>
              <a:gd name="connsiteX1" fmla="*/ 1812618 w 1812618"/>
              <a:gd name="connsiteY1" fmla="*/ 0 h 360040"/>
              <a:gd name="connsiteX2" fmla="*/ 1623932 w 1812618"/>
              <a:gd name="connsiteY2" fmla="*/ 360040 h 360040"/>
              <a:gd name="connsiteX3" fmla="*/ 0 w 1812618"/>
              <a:gd name="connsiteY3" fmla="*/ 360040 h 360040"/>
              <a:gd name="connsiteX4" fmla="*/ 0 w 1812618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618" h="360040">
                <a:moveTo>
                  <a:pt x="0" y="0"/>
                </a:moveTo>
                <a:lnTo>
                  <a:pt x="1812618" y="0"/>
                </a:lnTo>
                <a:lnTo>
                  <a:pt x="1623932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1" name="9 Rectángulo"/>
          <p:cNvSpPr/>
          <p:nvPr/>
        </p:nvSpPr>
        <p:spPr>
          <a:xfrm>
            <a:off x="8922516" y="6843600"/>
            <a:ext cx="652451" cy="360040"/>
          </a:xfrm>
          <a:custGeom>
            <a:avLst/>
            <a:gdLst>
              <a:gd name="connsiteX0" fmla="*/ 0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0 w 1008112"/>
              <a:gd name="connsiteY4" fmla="*/ 0 h 432048"/>
              <a:gd name="connsiteX0" fmla="*/ 261257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261257 w 1008112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112" h="432048">
                <a:moveTo>
                  <a:pt x="261257" y="0"/>
                </a:moveTo>
                <a:lnTo>
                  <a:pt x="1008112" y="0"/>
                </a:lnTo>
                <a:lnTo>
                  <a:pt x="1008112" y="432048"/>
                </a:lnTo>
                <a:lnTo>
                  <a:pt x="0" y="432048"/>
                </a:lnTo>
                <a:lnTo>
                  <a:pt x="261257" y="0"/>
                </a:lnTo>
                <a:close/>
              </a:path>
            </a:pathLst>
          </a:cu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18/07/2017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CDFB-46B7-4F8A-84B0-5AAB34729F1F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27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060000" y="2361600"/>
            <a:ext cx="3960000" cy="3240000"/>
          </a:xfrm>
          <a:prstGeom prst="round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2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3053848" y="1691605"/>
            <a:ext cx="3960000" cy="43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7000" b="1" dirty="0" smtClean="0">
                <a:solidFill>
                  <a:schemeClr val="bg1"/>
                </a:solidFill>
              </a:rPr>
              <a:t>¿?</a:t>
            </a:r>
            <a:endParaRPr lang="es-ES" sz="27000" b="1" dirty="0">
              <a:solidFill>
                <a:schemeClr val="bg1"/>
              </a:solidFill>
            </a:endParaRPr>
          </a:p>
        </p:txBody>
      </p:sp>
      <p:sp>
        <p:nvSpPr>
          <p:cNvPr id="34" name="9 Rectángulo"/>
          <p:cNvSpPr/>
          <p:nvPr/>
        </p:nvSpPr>
        <p:spPr>
          <a:xfrm>
            <a:off x="8922627" y="6843600"/>
            <a:ext cx="652451" cy="360040"/>
          </a:xfrm>
          <a:custGeom>
            <a:avLst/>
            <a:gdLst>
              <a:gd name="connsiteX0" fmla="*/ 0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0 w 1008112"/>
              <a:gd name="connsiteY4" fmla="*/ 0 h 432048"/>
              <a:gd name="connsiteX0" fmla="*/ 261257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261257 w 1008112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112" h="432048">
                <a:moveTo>
                  <a:pt x="261257" y="0"/>
                </a:moveTo>
                <a:lnTo>
                  <a:pt x="1008112" y="0"/>
                </a:lnTo>
                <a:lnTo>
                  <a:pt x="1008112" y="432048"/>
                </a:lnTo>
                <a:lnTo>
                  <a:pt x="0" y="432048"/>
                </a:lnTo>
                <a:lnTo>
                  <a:pt x="261257" y="0"/>
                </a:lnTo>
                <a:close/>
              </a:path>
            </a:pathLst>
          </a:cu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504000" y="6843600"/>
            <a:ext cx="1812618" cy="360040"/>
          </a:xfrm>
          <a:custGeom>
            <a:avLst/>
            <a:gdLst>
              <a:gd name="connsiteX0" fmla="*/ 0 w 1623932"/>
              <a:gd name="connsiteY0" fmla="*/ 0 h 360040"/>
              <a:gd name="connsiteX1" fmla="*/ 1623932 w 1623932"/>
              <a:gd name="connsiteY1" fmla="*/ 0 h 360040"/>
              <a:gd name="connsiteX2" fmla="*/ 1623932 w 1623932"/>
              <a:gd name="connsiteY2" fmla="*/ 360040 h 360040"/>
              <a:gd name="connsiteX3" fmla="*/ 0 w 1623932"/>
              <a:gd name="connsiteY3" fmla="*/ 360040 h 360040"/>
              <a:gd name="connsiteX4" fmla="*/ 0 w 1623932"/>
              <a:gd name="connsiteY4" fmla="*/ 0 h 360040"/>
              <a:gd name="connsiteX0" fmla="*/ 0 w 1812618"/>
              <a:gd name="connsiteY0" fmla="*/ 0 h 360040"/>
              <a:gd name="connsiteX1" fmla="*/ 1812618 w 1812618"/>
              <a:gd name="connsiteY1" fmla="*/ 0 h 360040"/>
              <a:gd name="connsiteX2" fmla="*/ 1623932 w 1812618"/>
              <a:gd name="connsiteY2" fmla="*/ 360040 h 360040"/>
              <a:gd name="connsiteX3" fmla="*/ 0 w 1812618"/>
              <a:gd name="connsiteY3" fmla="*/ 360040 h 360040"/>
              <a:gd name="connsiteX4" fmla="*/ 0 w 1812618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618" h="360040">
                <a:moveTo>
                  <a:pt x="0" y="0"/>
                </a:moveTo>
                <a:lnTo>
                  <a:pt x="1812618" y="0"/>
                </a:lnTo>
                <a:lnTo>
                  <a:pt x="1623932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0" y="-325"/>
            <a:ext cx="10080000" cy="756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504000" y="395461"/>
            <a:ext cx="9072000" cy="1296144"/>
          </a:xfrm>
          <a:prstGeom prst="roundRect">
            <a:avLst/>
          </a:pr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04000" y="443368"/>
            <a:ext cx="90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 dirty="0" smtClean="0">
                <a:solidFill>
                  <a:schemeClr val="bg1"/>
                </a:solidFill>
              </a:rPr>
              <a:t>PREGUNTAS</a:t>
            </a:r>
            <a:endParaRPr lang="es-ES" sz="7200" b="1" dirty="0">
              <a:solidFill>
                <a:schemeClr val="bg1"/>
              </a:solidFill>
            </a:endParaRP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504000" y="6841707"/>
            <a:ext cx="1655992" cy="360000"/>
          </a:xfrm>
        </p:spPr>
        <p:txBody>
          <a:bodyPr anchor="ctr"/>
          <a:lstStyle/>
          <a:p>
            <a:pPr lvl="0"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18/07/2017</a:t>
            </a:r>
            <a:endParaRPr lang="es-ES" sz="2000" b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4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001112" y="6843600"/>
            <a:ext cx="574888" cy="360000"/>
          </a:xfrm>
        </p:spPr>
        <p:txBody>
          <a:bodyPr anchor="ctr"/>
          <a:lstStyle/>
          <a:p>
            <a:pPr algn="ctr"/>
            <a:fld id="{14ECCDFB-46B7-4F8A-84B0-5AAB34729F1F}" type="slidenum">
              <a:rPr lang="es-ES" sz="2000" b="1" smtClean="0">
                <a:solidFill>
                  <a:schemeClr val="bg1"/>
                </a:solidFill>
                <a:latin typeface="+mn-lt"/>
              </a:rPr>
              <a:pPr algn="ctr"/>
              <a:t>18</a:t>
            </a:fld>
            <a:endParaRPr lang="es-ES" sz="2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85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bg>
      <p:bgPr>
        <a:solidFill>
          <a:schemeClr val="accent1">
            <a:lumMod val="60000"/>
            <a:lumOff val="40000"/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9 Rectángulo"/>
          <p:cNvSpPr/>
          <p:nvPr/>
        </p:nvSpPr>
        <p:spPr>
          <a:xfrm>
            <a:off x="8922627" y="6843600"/>
            <a:ext cx="652451" cy="360040"/>
          </a:xfrm>
          <a:custGeom>
            <a:avLst/>
            <a:gdLst>
              <a:gd name="connsiteX0" fmla="*/ 0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0 w 1008112"/>
              <a:gd name="connsiteY4" fmla="*/ 0 h 432048"/>
              <a:gd name="connsiteX0" fmla="*/ 261257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261257 w 1008112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112" h="432048">
                <a:moveTo>
                  <a:pt x="261257" y="0"/>
                </a:moveTo>
                <a:lnTo>
                  <a:pt x="1008112" y="0"/>
                </a:lnTo>
                <a:lnTo>
                  <a:pt x="1008112" y="432048"/>
                </a:lnTo>
                <a:lnTo>
                  <a:pt x="0" y="432048"/>
                </a:lnTo>
                <a:lnTo>
                  <a:pt x="261257" y="0"/>
                </a:lnTo>
                <a:close/>
              </a:path>
            </a:pathLst>
          </a:cu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504000" y="6843600"/>
            <a:ext cx="1812618" cy="360040"/>
          </a:xfrm>
          <a:custGeom>
            <a:avLst/>
            <a:gdLst>
              <a:gd name="connsiteX0" fmla="*/ 0 w 1623932"/>
              <a:gd name="connsiteY0" fmla="*/ 0 h 360040"/>
              <a:gd name="connsiteX1" fmla="*/ 1623932 w 1623932"/>
              <a:gd name="connsiteY1" fmla="*/ 0 h 360040"/>
              <a:gd name="connsiteX2" fmla="*/ 1623932 w 1623932"/>
              <a:gd name="connsiteY2" fmla="*/ 360040 h 360040"/>
              <a:gd name="connsiteX3" fmla="*/ 0 w 1623932"/>
              <a:gd name="connsiteY3" fmla="*/ 360040 h 360040"/>
              <a:gd name="connsiteX4" fmla="*/ 0 w 1623932"/>
              <a:gd name="connsiteY4" fmla="*/ 0 h 360040"/>
              <a:gd name="connsiteX0" fmla="*/ 0 w 1812618"/>
              <a:gd name="connsiteY0" fmla="*/ 0 h 360040"/>
              <a:gd name="connsiteX1" fmla="*/ 1812618 w 1812618"/>
              <a:gd name="connsiteY1" fmla="*/ 0 h 360040"/>
              <a:gd name="connsiteX2" fmla="*/ 1623932 w 1812618"/>
              <a:gd name="connsiteY2" fmla="*/ 360040 h 360040"/>
              <a:gd name="connsiteX3" fmla="*/ 0 w 1812618"/>
              <a:gd name="connsiteY3" fmla="*/ 360040 h 360040"/>
              <a:gd name="connsiteX4" fmla="*/ 0 w 1812618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618" h="360040">
                <a:moveTo>
                  <a:pt x="0" y="0"/>
                </a:moveTo>
                <a:lnTo>
                  <a:pt x="1812618" y="0"/>
                </a:lnTo>
                <a:lnTo>
                  <a:pt x="1623932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6" name="45 Rectángulo redondeado"/>
          <p:cNvSpPr/>
          <p:nvPr/>
        </p:nvSpPr>
        <p:spPr>
          <a:xfrm>
            <a:off x="5965200" y="4824000"/>
            <a:ext cx="3610800" cy="11988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Rectángulo redondeado"/>
          <p:cNvSpPr/>
          <p:nvPr/>
        </p:nvSpPr>
        <p:spPr>
          <a:xfrm>
            <a:off x="5963986" y="2642400"/>
            <a:ext cx="3612014" cy="1198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Rectángulo redondeado"/>
          <p:cNvSpPr/>
          <p:nvPr/>
        </p:nvSpPr>
        <p:spPr>
          <a:xfrm>
            <a:off x="1188000" y="4824000"/>
            <a:ext cx="3610800" cy="1198800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Rectángulo redondeado"/>
          <p:cNvSpPr/>
          <p:nvPr/>
        </p:nvSpPr>
        <p:spPr>
          <a:xfrm>
            <a:off x="1188000" y="2642400"/>
            <a:ext cx="3610800" cy="11988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0" y="-325"/>
            <a:ext cx="10080000" cy="756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1872000" y="2764746"/>
            <a:ext cx="2632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bg1"/>
                </a:solidFill>
              </a:rPr>
              <a:t> ENFOQUE DEL TRABAJO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1872000" y="4946346"/>
            <a:ext cx="2632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bg1"/>
                </a:solidFill>
              </a:rPr>
              <a:t>ARQUITECTURA DEL ACTUADOR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647986" y="2764296"/>
            <a:ext cx="2712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bg1"/>
                </a:solidFill>
              </a:rPr>
              <a:t>TEST Y RESULTADOS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6647986" y="4946346"/>
            <a:ext cx="2712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700" b="1" dirty="0" smtClean="0">
                <a:solidFill>
                  <a:schemeClr val="bg1"/>
                </a:solidFill>
              </a:rPr>
              <a:t>CONCLUSIONES Y LINEAS FUTURAS</a:t>
            </a:r>
            <a:endParaRPr lang="es-ES" sz="2700" b="1" dirty="0">
              <a:solidFill>
                <a:schemeClr val="bg1"/>
              </a:solidFill>
            </a:endParaRPr>
          </a:p>
        </p:txBody>
      </p:sp>
      <p:sp>
        <p:nvSpPr>
          <p:cNvPr id="40" name="39 Rectángulo redondeado"/>
          <p:cNvSpPr/>
          <p:nvPr/>
        </p:nvSpPr>
        <p:spPr>
          <a:xfrm>
            <a:off x="504000" y="4227435"/>
            <a:ext cx="1368000" cy="122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Rectángulo redondeado"/>
          <p:cNvSpPr/>
          <p:nvPr/>
        </p:nvSpPr>
        <p:spPr>
          <a:xfrm>
            <a:off x="5279986" y="2044800"/>
            <a:ext cx="1368000" cy="122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41 Rectángulo redondeado"/>
          <p:cNvSpPr/>
          <p:nvPr/>
        </p:nvSpPr>
        <p:spPr>
          <a:xfrm>
            <a:off x="5281200" y="4227435"/>
            <a:ext cx="1368000" cy="122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Rectángulo redondeado"/>
          <p:cNvSpPr/>
          <p:nvPr/>
        </p:nvSpPr>
        <p:spPr>
          <a:xfrm>
            <a:off x="504000" y="2047154"/>
            <a:ext cx="1368000" cy="122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Rectángulo"/>
          <p:cNvSpPr/>
          <p:nvPr/>
        </p:nvSpPr>
        <p:spPr>
          <a:xfrm>
            <a:off x="504000" y="2043924"/>
            <a:ext cx="136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dirty="0" smtClean="0">
                <a:solidFill>
                  <a:schemeClr val="accent1">
                    <a:lumMod val="75000"/>
                  </a:schemeClr>
                </a:solidFill>
              </a:rPr>
              <a:t>01</a:t>
            </a:r>
            <a:endParaRPr lang="es-ES" sz="7200" dirty="0"/>
          </a:p>
        </p:txBody>
      </p:sp>
      <p:sp>
        <p:nvSpPr>
          <p:cNvPr id="28" name="27 Rectángulo"/>
          <p:cNvSpPr/>
          <p:nvPr/>
        </p:nvSpPr>
        <p:spPr>
          <a:xfrm>
            <a:off x="504000" y="4227435"/>
            <a:ext cx="136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dirty="0" smtClean="0">
                <a:solidFill>
                  <a:srgbClr val="FF6600"/>
                </a:solidFill>
              </a:rPr>
              <a:t>02</a:t>
            </a:r>
            <a:endParaRPr lang="es-ES" sz="7200" dirty="0">
              <a:solidFill>
                <a:srgbClr val="FF6600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5279986" y="2043925"/>
            <a:ext cx="136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dirty="0" smtClean="0">
                <a:solidFill>
                  <a:srgbClr val="00B050"/>
                </a:solidFill>
              </a:rPr>
              <a:t>03</a:t>
            </a:r>
            <a:endParaRPr lang="es-ES" sz="7200" dirty="0">
              <a:solidFill>
                <a:srgbClr val="00B050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5279986" y="4251106"/>
            <a:ext cx="1369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dirty="0" smtClean="0">
                <a:solidFill>
                  <a:srgbClr val="C02B02"/>
                </a:solidFill>
              </a:rPr>
              <a:t>04</a:t>
            </a:r>
            <a:endParaRPr lang="es-ES" sz="7200" dirty="0">
              <a:solidFill>
                <a:srgbClr val="C02B02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504000" y="395461"/>
            <a:ext cx="9072000" cy="1296144"/>
          </a:xfrm>
          <a:prstGeom prst="roundRect">
            <a:avLst/>
          </a:pr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04000" y="443368"/>
            <a:ext cx="90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 dirty="0" smtClean="0">
                <a:solidFill>
                  <a:schemeClr val="bg1"/>
                </a:solidFill>
              </a:rPr>
              <a:t>CONTENIDOS</a:t>
            </a:r>
            <a:endParaRPr lang="es-ES" sz="7200" b="1" dirty="0">
              <a:solidFill>
                <a:schemeClr val="bg1"/>
              </a:solidFill>
            </a:endParaRPr>
          </a:p>
        </p:txBody>
      </p:sp>
      <p:sp>
        <p:nvSpPr>
          <p:cNvPr id="2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000752" y="6843600"/>
            <a:ext cx="574888" cy="360000"/>
          </a:xfrm>
        </p:spPr>
        <p:txBody>
          <a:bodyPr anchor="ctr"/>
          <a:lstStyle/>
          <a:p>
            <a:pPr algn="ctr"/>
            <a:fld id="{14ECCDFB-46B7-4F8A-84B0-5AAB34729F1F}" type="slidenum">
              <a:rPr lang="es-ES" sz="2000" b="1" smtClean="0">
                <a:solidFill>
                  <a:schemeClr val="bg1"/>
                </a:solidFill>
                <a:latin typeface="+mn-lt"/>
              </a:rPr>
              <a:pPr algn="ctr"/>
              <a:t>2</a:t>
            </a:fld>
            <a:endParaRPr lang="es-ES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7 Marcador de fecha"/>
          <p:cNvSpPr>
            <a:spLocks noGrp="1"/>
          </p:cNvSpPr>
          <p:nvPr>
            <p:ph type="dt" sz="half" idx="10"/>
          </p:nvPr>
        </p:nvSpPr>
        <p:spPr>
          <a:xfrm>
            <a:off x="503998" y="6843600"/>
            <a:ext cx="1569600" cy="360000"/>
          </a:xfrm>
        </p:spPr>
        <p:txBody>
          <a:bodyPr anchor="ctr"/>
          <a:lstStyle/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18/07/2017</a:t>
            </a:r>
            <a:endParaRPr lang="es-ES" sz="2000" b="1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bg>
      <p:bgPr>
        <a:solidFill>
          <a:schemeClr val="tx2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0" y="0"/>
            <a:ext cx="3096096" cy="1367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0" y="98264"/>
            <a:ext cx="1655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dirty="0" smtClean="0">
                <a:solidFill>
                  <a:schemeClr val="accent1">
                    <a:lumMod val="75000"/>
                  </a:schemeClr>
                </a:solidFill>
              </a:rPr>
              <a:t>01</a:t>
            </a:r>
            <a:endParaRPr lang="es-ES" sz="7200" dirty="0"/>
          </a:p>
        </p:txBody>
      </p:sp>
      <p:sp>
        <p:nvSpPr>
          <p:cNvPr id="13" name="12 Paralelogramo"/>
          <p:cNvSpPr/>
          <p:nvPr/>
        </p:nvSpPr>
        <p:spPr>
          <a:xfrm>
            <a:off x="1295896" y="-15676"/>
            <a:ext cx="8784729" cy="1383392"/>
          </a:xfrm>
          <a:custGeom>
            <a:avLst/>
            <a:gdLst>
              <a:gd name="connsiteX0" fmla="*/ 0 w 8137151"/>
              <a:gd name="connsiteY0" fmla="*/ 1368152 h 1368152"/>
              <a:gd name="connsiteX1" fmla="*/ 1485047 w 8137151"/>
              <a:gd name="connsiteY1" fmla="*/ 0 h 1368152"/>
              <a:gd name="connsiteX2" fmla="*/ 8137151 w 8137151"/>
              <a:gd name="connsiteY2" fmla="*/ 0 h 1368152"/>
              <a:gd name="connsiteX3" fmla="*/ 6652104 w 8137151"/>
              <a:gd name="connsiteY3" fmla="*/ 1368152 h 1368152"/>
              <a:gd name="connsiteX4" fmla="*/ 0 w 8137151"/>
              <a:gd name="connsiteY4" fmla="*/ 1368152 h 1368152"/>
              <a:gd name="connsiteX0" fmla="*/ 0 w 8137151"/>
              <a:gd name="connsiteY0" fmla="*/ 1368152 h 1383392"/>
              <a:gd name="connsiteX1" fmla="*/ 1485047 w 8137151"/>
              <a:gd name="connsiteY1" fmla="*/ 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  <a:gd name="connsiteX0" fmla="*/ 0 w 8137151"/>
              <a:gd name="connsiteY0" fmla="*/ 1368152 h 1383392"/>
              <a:gd name="connsiteX1" fmla="*/ 892151 w 8137151"/>
              <a:gd name="connsiteY1" fmla="*/ 1524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7151" h="1383392">
                <a:moveTo>
                  <a:pt x="0" y="1368152"/>
                </a:moveTo>
                <a:lnTo>
                  <a:pt x="892151" y="15240"/>
                </a:lnTo>
                <a:lnTo>
                  <a:pt x="8137151" y="0"/>
                </a:lnTo>
                <a:cubicBezTo>
                  <a:pt x="8134895" y="461131"/>
                  <a:pt x="8132640" y="922261"/>
                  <a:pt x="8130384" y="1383392"/>
                </a:cubicBezTo>
                <a:lnTo>
                  <a:pt x="0" y="1368152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8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9792" y="1691605"/>
            <a:ext cx="9360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Trabajo enmarcado dentro de una línea de investigación basada en la monitorización y optimización energética en centros de datos.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s-ES" sz="2400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Esta </a:t>
            </a:r>
            <a:r>
              <a:rPr lang="es-ES" sz="2400" b="1" dirty="0">
                <a:solidFill>
                  <a:schemeClr val="bg1"/>
                </a:solidFill>
              </a:rPr>
              <a:t>línea de investigación es desarrollada por el grupo </a:t>
            </a:r>
            <a:r>
              <a:rPr lang="es-ES" sz="2400" b="1" dirty="0" err="1">
                <a:solidFill>
                  <a:schemeClr val="bg1"/>
                </a:solidFill>
              </a:rPr>
              <a:t>GreenLSI</a:t>
            </a:r>
            <a:r>
              <a:rPr lang="es-ES" sz="2400" b="1" dirty="0">
                <a:solidFill>
                  <a:schemeClr val="bg1"/>
                </a:solidFill>
              </a:rPr>
              <a:t>, que pertenece al Departamento de Ingeniería Electrónica, situado en la ETSIT-UPM</a:t>
            </a:r>
            <a:r>
              <a:rPr lang="es-ES" sz="2400" b="1" dirty="0" smtClean="0">
                <a:solidFill>
                  <a:schemeClr val="bg1"/>
                </a:solidFill>
              </a:rPr>
              <a:t>.</a:t>
            </a:r>
            <a:endParaRPr lang="es-ES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www.die.upm.es/sites/default/files/files/logo_ie_texto_we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8" y="4568400"/>
            <a:ext cx="2916448" cy="155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oleta.etsit.upm.es/actas/images/escudos/logoescuel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264" y="4568400"/>
            <a:ext cx="3777481" cy="154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etsist.upm.es/uploaded/877/Logos_Sphera/UPM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567" y="4568400"/>
            <a:ext cx="1742400" cy="152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24 Rectángulo"/>
          <p:cNvSpPr/>
          <p:nvPr/>
        </p:nvSpPr>
        <p:spPr>
          <a:xfrm>
            <a:off x="2082530" y="236763"/>
            <a:ext cx="79926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5400" b="1" dirty="0" smtClean="0">
                <a:solidFill>
                  <a:prstClr val="white"/>
                </a:solidFill>
              </a:rPr>
              <a:t>ENFOQUE</a:t>
            </a:r>
            <a:r>
              <a:rPr lang="es-ES" sz="4800" b="1" dirty="0" smtClean="0">
                <a:solidFill>
                  <a:prstClr val="white"/>
                </a:solidFill>
              </a:rPr>
              <a:t> </a:t>
            </a:r>
            <a:r>
              <a:rPr lang="es-ES" sz="5400" b="1" dirty="0">
                <a:solidFill>
                  <a:prstClr val="white"/>
                </a:solidFill>
              </a:rPr>
              <a:t>DEL TRABAJO</a:t>
            </a:r>
          </a:p>
        </p:txBody>
      </p:sp>
      <p:sp>
        <p:nvSpPr>
          <p:cNvPr id="16" name="12 Rectángulo"/>
          <p:cNvSpPr/>
          <p:nvPr/>
        </p:nvSpPr>
        <p:spPr>
          <a:xfrm>
            <a:off x="504000" y="6841667"/>
            <a:ext cx="1812618" cy="360040"/>
          </a:xfrm>
          <a:custGeom>
            <a:avLst/>
            <a:gdLst>
              <a:gd name="connsiteX0" fmla="*/ 0 w 1623932"/>
              <a:gd name="connsiteY0" fmla="*/ 0 h 360040"/>
              <a:gd name="connsiteX1" fmla="*/ 1623932 w 1623932"/>
              <a:gd name="connsiteY1" fmla="*/ 0 h 360040"/>
              <a:gd name="connsiteX2" fmla="*/ 1623932 w 1623932"/>
              <a:gd name="connsiteY2" fmla="*/ 360040 h 360040"/>
              <a:gd name="connsiteX3" fmla="*/ 0 w 1623932"/>
              <a:gd name="connsiteY3" fmla="*/ 360040 h 360040"/>
              <a:gd name="connsiteX4" fmla="*/ 0 w 1623932"/>
              <a:gd name="connsiteY4" fmla="*/ 0 h 360040"/>
              <a:gd name="connsiteX0" fmla="*/ 0 w 1812618"/>
              <a:gd name="connsiteY0" fmla="*/ 0 h 360040"/>
              <a:gd name="connsiteX1" fmla="*/ 1812618 w 1812618"/>
              <a:gd name="connsiteY1" fmla="*/ 0 h 360040"/>
              <a:gd name="connsiteX2" fmla="*/ 1623932 w 1812618"/>
              <a:gd name="connsiteY2" fmla="*/ 360040 h 360040"/>
              <a:gd name="connsiteX3" fmla="*/ 0 w 1812618"/>
              <a:gd name="connsiteY3" fmla="*/ 360040 h 360040"/>
              <a:gd name="connsiteX4" fmla="*/ 0 w 1812618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618" h="360040">
                <a:moveTo>
                  <a:pt x="0" y="0"/>
                </a:moveTo>
                <a:lnTo>
                  <a:pt x="1812618" y="0"/>
                </a:lnTo>
                <a:lnTo>
                  <a:pt x="1623932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1" name="9 Rectángulo"/>
          <p:cNvSpPr/>
          <p:nvPr/>
        </p:nvSpPr>
        <p:spPr>
          <a:xfrm>
            <a:off x="8922516" y="6843600"/>
            <a:ext cx="652451" cy="360040"/>
          </a:xfrm>
          <a:custGeom>
            <a:avLst/>
            <a:gdLst>
              <a:gd name="connsiteX0" fmla="*/ 0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0 w 1008112"/>
              <a:gd name="connsiteY4" fmla="*/ 0 h 432048"/>
              <a:gd name="connsiteX0" fmla="*/ 261257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261257 w 1008112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112" h="432048">
                <a:moveTo>
                  <a:pt x="261257" y="0"/>
                </a:moveTo>
                <a:lnTo>
                  <a:pt x="1008112" y="0"/>
                </a:lnTo>
                <a:lnTo>
                  <a:pt x="1008112" y="432048"/>
                </a:lnTo>
                <a:lnTo>
                  <a:pt x="0" y="432048"/>
                </a:lnTo>
                <a:lnTo>
                  <a:pt x="261257" y="0"/>
                </a:lnTo>
                <a:close/>
              </a:path>
            </a:pathLst>
          </a:cu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18/07/2017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CDFB-46B7-4F8A-84B0-5AAB34729F1F}" type="slidenum">
              <a:rPr lang="es-ES" smtClean="0"/>
              <a:pPr/>
              <a:t>3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Rectángulo"/>
          <p:cNvSpPr/>
          <p:nvPr/>
        </p:nvSpPr>
        <p:spPr>
          <a:xfrm>
            <a:off x="0" y="0"/>
            <a:ext cx="3096096" cy="1367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1" y="2699717"/>
            <a:ext cx="7272719" cy="3783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336455" y="5147989"/>
            <a:ext cx="2003739" cy="5040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6294209" y="3271333"/>
            <a:ext cx="2045985" cy="338723"/>
          </a:xfrm>
          <a:prstGeom prst="rect">
            <a:avLst/>
          </a:prstGeom>
          <a:noFill/>
          <a:ln w="50800">
            <a:solidFill>
              <a:srgbClr val="C02B0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2 Paralelogramo"/>
          <p:cNvSpPr/>
          <p:nvPr/>
        </p:nvSpPr>
        <p:spPr>
          <a:xfrm>
            <a:off x="1295896" y="-15676"/>
            <a:ext cx="8784729" cy="1383392"/>
          </a:xfrm>
          <a:custGeom>
            <a:avLst/>
            <a:gdLst>
              <a:gd name="connsiteX0" fmla="*/ 0 w 8137151"/>
              <a:gd name="connsiteY0" fmla="*/ 1368152 h 1368152"/>
              <a:gd name="connsiteX1" fmla="*/ 1485047 w 8137151"/>
              <a:gd name="connsiteY1" fmla="*/ 0 h 1368152"/>
              <a:gd name="connsiteX2" fmla="*/ 8137151 w 8137151"/>
              <a:gd name="connsiteY2" fmla="*/ 0 h 1368152"/>
              <a:gd name="connsiteX3" fmla="*/ 6652104 w 8137151"/>
              <a:gd name="connsiteY3" fmla="*/ 1368152 h 1368152"/>
              <a:gd name="connsiteX4" fmla="*/ 0 w 8137151"/>
              <a:gd name="connsiteY4" fmla="*/ 1368152 h 1368152"/>
              <a:gd name="connsiteX0" fmla="*/ 0 w 8137151"/>
              <a:gd name="connsiteY0" fmla="*/ 1368152 h 1383392"/>
              <a:gd name="connsiteX1" fmla="*/ 1485047 w 8137151"/>
              <a:gd name="connsiteY1" fmla="*/ 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  <a:gd name="connsiteX0" fmla="*/ 0 w 8137151"/>
              <a:gd name="connsiteY0" fmla="*/ 1368152 h 1383392"/>
              <a:gd name="connsiteX1" fmla="*/ 892151 w 8137151"/>
              <a:gd name="connsiteY1" fmla="*/ 1524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7151" h="1383392">
                <a:moveTo>
                  <a:pt x="0" y="1368152"/>
                </a:moveTo>
                <a:lnTo>
                  <a:pt x="892151" y="15240"/>
                </a:lnTo>
                <a:lnTo>
                  <a:pt x="8137151" y="0"/>
                </a:lnTo>
                <a:cubicBezTo>
                  <a:pt x="8134895" y="461131"/>
                  <a:pt x="8132640" y="922261"/>
                  <a:pt x="8130384" y="1383392"/>
                </a:cubicBezTo>
                <a:lnTo>
                  <a:pt x="0" y="1368152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800" b="1" dirty="0"/>
          </a:p>
        </p:txBody>
      </p:sp>
      <p:sp>
        <p:nvSpPr>
          <p:cNvPr id="21" name="20 Rectángulo"/>
          <p:cNvSpPr/>
          <p:nvPr/>
        </p:nvSpPr>
        <p:spPr>
          <a:xfrm>
            <a:off x="2082530" y="236763"/>
            <a:ext cx="79926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5400" b="1" dirty="0" smtClean="0">
                <a:solidFill>
                  <a:prstClr val="white"/>
                </a:solidFill>
              </a:rPr>
              <a:t>ENFOQUE</a:t>
            </a:r>
            <a:r>
              <a:rPr lang="es-ES" sz="4800" b="1" dirty="0" smtClean="0">
                <a:solidFill>
                  <a:prstClr val="white"/>
                </a:solidFill>
              </a:rPr>
              <a:t> </a:t>
            </a:r>
            <a:r>
              <a:rPr lang="es-ES" sz="5400" b="1" dirty="0">
                <a:solidFill>
                  <a:prstClr val="white"/>
                </a:solidFill>
              </a:rPr>
              <a:t>DEL TRABAJO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0" y="98264"/>
            <a:ext cx="1655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dirty="0" smtClean="0">
                <a:solidFill>
                  <a:schemeClr val="accent1">
                    <a:lumMod val="75000"/>
                  </a:schemeClr>
                </a:solidFill>
              </a:rPr>
              <a:t>01</a:t>
            </a:r>
            <a:endParaRPr lang="es-ES" sz="72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59792" y="1691605"/>
            <a:ext cx="9360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Este trabajo pretende dar soporte a la optimización relacionada con el sistema de refrigeración.</a:t>
            </a:r>
          </a:p>
        </p:txBody>
      </p:sp>
      <p:sp>
        <p:nvSpPr>
          <p:cNvPr id="15" name="12 Rectángulo"/>
          <p:cNvSpPr/>
          <p:nvPr/>
        </p:nvSpPr>
        <p:spPr>
          <a:xfrm>
            <a:off x="504000" y="6841667"/>
            <a:ext cx="1812618" cy="360040"/>
          </a:xfrm>
          <a:custGeom>
            <a:avLst/>
            <a:gdLst>
              <a:gd name="connsiteX0" fmla="*/ 0 w 1623932"/>
              <a:gd name="connsiteY0" fmla="*/ 0 h 360040"/>
              <a:gd name="connsiteX1" fmla="*/ 1623932 w 1623932"/>
              <a:gd name="connsiteY1" fmla="*/ 0 h 360040"/>
              <a:gd name="connsiteX2" fmla="*/ 1623932 w 1623932"/>
              <a:gd name="connsiteY2" fmla="*/ 360040 h 360040"/>
              <a:gd name="connsiteX3" fmla="*/ 0 w 1623932"/>
              <a:gd name="connsiteY3" fmla="*/ 360040 h 360040"/>
              <a:gd name="connsiteX4" fmla="*/ 0 w 1623932"/>
              <a:gd name="connsiteY4" fmla="*/ 0 h 360040"/>
              <a:gd name="connsiteX0" fmla="*/ 0 w 1812618"/>
              <a:gd name="connsiteY0" fmla="*/ 0 h 360040"/>
              <a:gd name="connsiteX1" fmla="*/ 1812618 w 1812618"/>
              <a:gd name="connsiteY1" fmla="*/ 0 h 360040"/>
              <a:gd name="connsiteX2" fmla="*/ 1623932 w 1812618"/>
              <a:gd name="connsiteY2" fmla="*/ 360040 h 360040"/>
              <a:gd name="connsiteX3" fmla="*/ 0 w 1812618"/>
              <a:gd name="connsiteY3" fmla="*/ 360040 h 360040"/>
              <a:gd name="connsiteX4" fmla="*/ 0 w 1812618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618" h="360040">
                <a:moveTo>
                  <a:pt x="0" y="0"/>
                </a:moveTo>
                <a:lnTo>
                  <a:pt x="1812618" y="0"/>
                </a:lnTo>
                <a:lnTo>
                  <a:pt x="1623932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0" name="9 Rectángulo"/>
          <p:cNvSpPr/>
          <p:nvPr/>
        </p:nvSpPr>
        <p:spPr>
          <a:xfrm>
            <a:off x="8922516" y="6843600"/>
            <a:ext cx="652451" cy="360040"/>
          </a:xfrm>
          <a:custGeom>
            <a:avLst/>
            <a:gdLst>
              <a:gd name="connsiteX0" fmla="*/ 0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0 w 1008112"/>
              <a:gd name="connsiteY4" fmla="*/ 0 h 432048"/>
              <a:gd name="connsiteX0" fmla="*/ 261257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261257 w 1008112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112" h="432048">
                <a:moveTo>
                  <a:pt x="261257" y="0"/>
                </a:moveTo>
                <a:lnTo>
                  <a:pt x="1008112" y="0"/>
                </a:lnTo>
                <a:lnTo>
                  <a:pt x="1008112" y="432048"/>
                </a:lnTo>
                <a:lnTo>
                  <a:pt x="0" y="432048"/>
                </a:lnTo>
                <a:lnTo>
                  <a:pt x="261257" y="0"/>
                </a:lnTo>
                <a:close/>
              </a:path>
            </a:pathLst>
          </a:cu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18/07/2017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CDFB-46B7-4F8A-84B0-5AAB34729F1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796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0" y="-15676"/>
            <a:ext cx="3096096" cy="1383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59792" y="1691605"/>
            <a:ext cx="9360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smtClean="0">
                <a:solidFill>
                  <a:schemeClr val="bg1"/>
                </a:solidFill>
              </a:rPr>
              <a:t>Arquitectura basada en un sistema de control en lazo cerrado.</a:t>
            </a:r>
            <a:endParaRPr lang="es-ES" sz="2400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smtClean="0">
                <a:solidFill>
                  <a:schemeClr val="bg1"/>
                </a:solidFill>
              </a:rPr>
              <a:t>Modulable y adaptable a otras salas o centros de datos.</a:t>
            </a:r>
          </a:p>
        </p:txBody>
      </p:sp>
      <p:sp>
        <p:nvSpPr>
          <p:cNvPr id="18" name="12 Paralelogramo"/>
          <p:cNvSpPr/>
          <p:nvPr/>
        </p:nvSpPr>
        <p:spPr>
          <a:xfrm>
            <a:off x="1295896" y="-15676"/>
            <a:ext cx="8784729" cy="1383392"/>
          </a:xfrm>
          <a:custGeom>
            <a:avLst/>
            <a:gdLst>
              <a:gd name="connsiteX0" fmla="*/ 0 w 8137151"/>
              <a:gd name="connsiteY0" fmla="*/ 1368152 h 1368152"/>
              <a:gd name="connsiteX1" fmla="*/ 1485047 w 8137151"/>
              <a:gd name="connsiteY1" fmla="*/ 0 h 1368152"/>
              <a:gd name="connsiteX2" fmla="*/ 8137151 w 8137151"/>
              <a:gd name="connsiteY2" fmla="*/ 0 h 1368152"/>
              <a:gd name="connsiteX3" fmla="*/ 6652104 w 8137151"/>
              <a:gd name="connsiteY3" fmla="*/ 1368152 h 1368152"/>
              <a:gd name="connsiteX4" fmla="*/ 0 w 8137151"/>
              <a:gd name="connsiteY4" fmla="*/ 1368152 h 1368152"/>
              <a:gd name="connsiteX0" fmla="*/ 0 w 8137151"/>
              <a:gd name="connsiteY0" fmla="*/ 1368152 h 1383392"/>
              <a:gd name="connsiteX1" fmla="*/ 1485047 w 8137151"/>
              <a:gd name="connsiteY1" fmla="*/ 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  <a:gd name="connsiteX0" fmla="*/ 0 w 8137151"/>
              <a:gd name="connsiteY0" fmla="*/ 1368152 h 1383392"/>
              <a:gd name="connsiteX1" fmla="*/ 892151 w 8137151"/>
              <a:gd name="connsiteY1" fmla="*/ 1524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7151" h="1383392">
                <a:moveTo>
                  <a:pt x="0" y="1368152"/>
                </a:moveTo>
                <a:lnTo>
                  <a:pt x="892151" y="15240"/>
                </a:lnTo>
                <a:lnTo>
                  <a:pt x="8137151" y="0"/>
                </a:lnTo>
                <a:cubicBezTo>
                  <a:pt x="8134895" y="461131"/>
                  <a:pt x="8132640" y="922261"/>
                  <a:pt x="8130384" y="1383392"/>
                </a:cubicBezTo>
                <a:lnTo>
                  <a:pt x="0" y="1368152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800" b="1" dirty="0"/>
          </a:p>
        </p:txBody>
      </p:sp>
      <p:sp>
        <p:nvSpPr>
          <p:cNvPr id="20" name="19 Rectángulo"/>
          <p:cNvSpPr/>
          <p:nvPr/>
        </p:nvSpPr>
        <p:spPr>
          <a:xfrm>
            <a:off x="2079712" y="313707"/>
            <a:ext cx="79926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4400" b="1" dirty="0" smtClean="0">
                <a:solidFill>
                  <a:prstClr val="white"/>
                </a:solidFill>
              </a:rPr>
              <a:t>ARQUITECTURA DEL ACTUADOR</a:t>
            </a:r>
            <a:endParaRPr lang="es-ES" sz="4400" b="1" dirty="0">
              <a:solidFill>
                <a:prstClr val="white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0" y="98264"/>
            <a:ext cx="1655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dirty="0" smtClean="0">
                <a:solidFill>
                  <a:srgbClr val="FF6600"/>
                </a:solidFill>
              </a:rPr>
              <a:t>02</a:t>
            </a:r>
            <a:endParaRPr lang="es-ES" sz="7200" dirty="0">
              <a:solidFill>
                <a:srgbClr val="FF6600"/>
              </a:solidFill>
            </a:endParaRPr>
          </a:p>
        </p:txBody>
      </p:sp>
      <p:sp>
        <p:nvSpPr>
          <p:cNvPr id="11" name="12 Rectángulo"/>
          <p:cNvSpPr/>
          <p:nvPr/>
        </p:nvSpPr>
        <p:spPr>
          <a:xfrm>
            <a:off x="504000" y="6841667"/>
            <a:ext cx="1812618" cy="360040"/>
          </a:xfrm>
          <a:custGeom>
            <a:avLst/>
            <a:gdLst>
              <a:gd name="connsiteX0" fmla="*/ 0 w 1623932"/>
              <a:gd name="connsiteY0" fmla="*/ 0 h 360040"/>
              <a:gd name="connsiteX1" fmla="*/ 1623932 w 1623932"/>
              <a:gd name="connsiteY1" fmla="*/ 0 h 360040"/>
              <a:gd name="connsiteX2" fmla="*/ 1623932 w 1623932"/>
              <a:gd name="connsiteY2" fmla="*/ 360040 h 360040"/>
              <a:gd name="connsiteX3" fmla="*/ 0 w 1623932"/>
              <a:gd name="connsiteY3" fmla="*/ 360040 h 360040"/>
              <a:gd name="connsiteX4" fmla="*/ 0 w 1623932"/>
              <a:gd name="connsiteY4" fmla="*/ 0 h 360040"/>
              <a:gd name="connsiteX0" fmla="*/ 0 w 1812618"/>
              <a:gd name="connsiteY0" fmla="*/ 0 h 360040"/>
              <a:gd name="connsiteX1" fmla="*/ 1812618 w 1812618"/>
              <a:gd name="connsiteY1" fmla="*/ 0 h 360040"/>
              <a:gd name="connsiteX2" fmla="*/ 1623932 w 1812618"/>
              <a:gd name="connsiteY2" fmla="*/ 360040 h 360040"/>
              <a:gd name="connsiteX3" fmla="*/ 0 w 1812618"/>
              <a:gd name="connsiteY3" fmla="*/ 360040 h 360040"/>
              <a:gd name="connsiteX4" fmla="*/ 0 w 1812618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618" h="360040">
                <a:moveTo>
                  <a:pt x="0" y="0"/>
                </a:moveTo>
                <a:lnTo>
                  <a:pt x="1812618" y="0"/>
                </a:lnTo>
                <a:lnTo>
                  <a:pt x="1623932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4" name="9 Rectángulo"/>
          <p:cNvSpPr/>
          <p:nvPr/>
        </p:nvSpPr>
        <p:spPr>
          <a:xfrm>
            <a:off x="8922516" y="6843600"/>
            <a:ext cx="652451" cy="360040"/>
          </a:xfrm>
          <a:custGeom>
            <a:avLst/>
            <a:gdLst>
              <a:gd name="connsiteX0" fmla="*/ 0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0 w 1008112"/>
              <a:gd name="connsiteY4" fmla="*/ 0 h 432048"/>
              <a:gd name="connsiteX0" fmla="*/ 261257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261257 w 1008112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112" h="432048">
                <a:moveTo>
                  <a:pt x="261257" y="0"/>
                </a:moveTo>
                <a:lnTo>
                  <a:pt x="1008112" y="0"/>
                </a:lnTo>
                <a:lnTo>
                  <a:pt x="1008112" y="432048"/>
                </a:lnTo>
                <a:lnTo>
                  <a:pt x="0" y="432048"/>
                </a:lnTo>
                <a:lnTo>
                  <a:pt x="261257" y="0"/>
                </a:lnTo>
                <a:close/>
              </a:path>
            </a:pathLst>
          </a:cu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 </a:t>
            </a:r>
            <a:endParaRPr lang="es-E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2987749"/>
            <a:ext cx="9070967" cy="34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18/07/2017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CDFB-46B7-4F8A-84B0-5AAB34729F1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823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0" y="-15676"/>
            <a:ext cx="3096096" cy="1383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2 Paralelogramo"/>
          <p:cNvSpPr/>
          <p:nvPr/>
        </p:nvSpPr>
        <p:spPr>
          <a:xfrm>
            <a:off x="1295896" y="-15676"/>
            <a:ext cx="8784729" cy="1383392"/>
          </a:xfrm>
          <a:custGeom>
            <a:avLst/>
            <a:gdLst>
              <a:gd name="connsiteX0" fmla="*/ 0 w 8137151"/>
              <a:gd name="connsiteY0" fmla="*/ 1368152 h 1368152"/>
              <a:gd name="connsiteX1" fmla="*/ 1485047 w 8137151"/>
              <a:gd name="connsiteY1" fmla="*/ 0 h 1368152"/>
              <a:gd name="connsiteX2" fmla="*/ 8137151 w 8137151"/>
              <a:gd name="connsiteY2" fmla="*/ 0 h 1368152"/>
              <a:gd name="connsiteX3" fmla="*/ 6652104 w 8137151"/>
              <a:gd name="connsiteY3" fmla="*/ 1368152 h 1368152"/>
              <a:gd name="connsiteX4" fmla="*/ 0 w 8137151"/>
              <a:gd name="connsiteY4" fmla="*/ 1368152 h 1368152"/>
              <a:gd name="connsiteX0" fmla="*/ 0 w 8137151"/>
              <a:gd name="connsiteY0" fmla="*/ 1368152 h 1383392"/>
              <a:gd name="connsiteX1" fmla="*/ 1485047 w 8137151"/>
              <a:gd name="connsiteY1" fmla="*/ 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  <a:gd name="connsiteX0" fmla="*/ 0 w 8137151"/>
              <a:gd name="connsiteY0" fmla="*/ 1368152 h 1383392"/>
              <a:gd name="connsiteX1" fmla="*/ 892151 w 8137151"/>
              <a:gd name="connsiteY1" fmla="*/ 1524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7151" h="1383392">
                <a:moveTo>
                  <a:pt x="0" y="1368152"/>
                </a:moveTo>
                <a:lnTo>
                  <a:pt x="892151" y="15240"/>
                </a:lnTo>
                <a:lnTo>
                  <a:pt x="8137151" y="0"/>
                </a:lnTo>
                <a:cubicBezTo>
                  <a:pt x="8134895" y="461131"/>
                  <a:pt x="8132640" y="922261"/>
                  <a:pt x="8130384" y="1383392"/>
                </a:cubicBezTo>
                <a:lnTo>
                  <a:pt x="0" y="1368152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800" b="1" dirty="0"/>
          </a:p>
        </p:txBody>
      </p:sp>
      <p:sp>
        <p:nvSpPr>
          <p:cNvPr id="20" name="19 Rectángulo"/>
          <p:cNvSpPr/>
          <p:nvPr/>
        </p:nvSpPr>
        <p:spPr>
          <a:xfrm>
            <a:off x="2079712" y="313707"/>
            <a:ext cx="79926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4400" b="1" dirty="0" smtClean="0">
                <a:solidFill>
                  <a:prstClr val="white"/>
                </a:solidFill>
              </a:rPr>
              <a:t>ARQUITECTURA DEL ACTUADOR</a:t>
            </a:r>
            <a:endParaRPr lang="es-ES" sz="4400" b="1" dirty="0">
              <a:solidFill>
                <a:prstClr val="white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0" y="98264"/>
            <a:ext cx="1655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dirty="0" smtClean="0">
                <a:solidFill>
                  <a:srgbClr val="FF6600"/>
                </a:solidFill>
              </a:rPr>
              <a:t>02</a:t>
            </a:r>
            <a:endParaRPr lang="es-ES" sz="7200" dirty="0">
              <a:solidFill>
                <a:srgbClr val="FF6600"/>
              </a:solidFill>
            </a:endParaRPr>
          </a:p>
        </p:txBody>
      </p:sp>
      <p:sp>
        <p:nvSpPr>
          <p:cNvPr id="11" name="12 Rectángulo"/>
          <p:cNvSpPr/>
          <p:nvPr/>
        </p:nvSpPr>
        <p:spPr>
          <a:xfrm>
            <a:off x="504000" y="6841667"/>
            <a:ext cx="1812618" cy="360040"/>
          </a:xfrm>
          <a:custGeom>
            <a:avLst/>
            <a:gdLst>
              <a:gd name="connsiteX0" fmla="*/ 0 w 1623932"/>
              <a:gd name="connsiteY0" fmla="*/ 0 h 360040"/>
              <a:gd name="connsiteX1" fmla="*/ 1623932 w 1623932"/>
              <a:gd name="connsiteY1" fmla="*/ 0 h 360040"/>
              <a:gd name="connsiteX2" fmla="*/ 1623932 w 1623932"/>
              <a:gd name="connsiteY2" fmla="*/ 360040 h 360040"/>
              <a:gd name="connsiteX3" fmla="*/ 0 w 1623932"/>
              <a:gd name="connsiteY3" fmla="*/ 360040 h 360040"/>
              <a:gd name="connsiteX4" fmla="*/ 0 w 1623932"/>
              <a:gd name="connsiteY4" fmla="*/ 0 h 360040"/>
              <a:gd name="connsiteX0" fmla="*/ 0 w 1812618"/>
              <a:gd name="connsiteY0" fmla="*/ 0 h 360040"/>
              <a:gd name="connsiteX1" fmla="*/ 1812618 w 1812618"/>
              <a:gd name="connsiteY1" fmla="*/ 0 h 360040"/>
              <a:gd name="connsiteX2" fmla="*/ 1623932 w 1812618"/>
              <a:gd name="connsiteY2" fmla="*/ 360040 h 360040"/>
              <a:gd name="connsiteX3" fmla="*/ 0 w 1812618"/>
              <a:gd name="connsiteY3" fmla="*/ 360040 h 360040"/>
              <a:gd name="connsiteX4" fmla="*/ 0 w 1812618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618" h="360040">
                <a:moveTo>
                  <a:pt x="0" y="0"/>
                </a:moveTo>
                <a:lnTo>
                  <a:pt x="1812618" y="0"/>
                </a:lnTo>
                <a:lnTo>
                  <a:pt x="1623932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4" name="9 Rectángulo"/>
          <p:cNvSpPr/>
          <p:nvPr/>
        </p:nvSpPr>
        <p:spPr>
          <a:xfrm>
            <a:off x="8922516" y="6843600"/>
            <a:ext cx="652451" cy="360040"/>
          </a:xfrm>
          <a:custGeom>
            <a:avLst/>
            <a:gdLst>
              <a:gd name="connsiteX0" fmla="*/ 0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0 w 1008112"/>
              <a:gd name="connsiteY4" fmla="*/ 0 h 432048"/>
              <a:gd name="connsiteX0" fmla="*/ 261257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261257 w 1008112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112" h="432048">
                <a:moveTo>
                  <a:pt x="261257" y="0"/>
                </a:moveTo>
                <a:lnTo>
                  <a:pt x="1008112" y="0"/>
                </a:lnTo>
                <a:lnTo>
                  <a:pt x="1008112" y="432048"/>
                </a:lnTo>
                <a:lnTo>
                  <a:pt x="0" y="432048"/>
                </a:lnTo>
                <a:lnTo>
                  <a:pt x="261257" y="0"/>
                </a:lnTo>
                <a:close/>
              </a:path>
            </a:pathLst>
          </a:cu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2" name="1 Rectángulo"/>
          <p:cNvSpPr/>
          <p:nvPr/>
        </p:nvSpPr>
        <p:spPr>
          <a:xfrm>
            <a:off x="504000" y="1691605"/>
            <a:ext cx="9072000" cy="479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890926" y="4643933"/>
            <a:ext cx="1368152" cy="9885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Rectángulo redondeado">
            <a:hlinkClick r:id="rId3" action="ppaction://hlinksldjump"/>
          </p:cNvPr>
          <p:cNvSpPr/>
          <p:nvPr/>
        </p:nvSpPr>
        <p:spPr>
          <a:xfrm>
            <a:off x="1834261" y="3419797"/>
            <a:ext cx="1368152" cy="9885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890926" y="5842203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Temperatura óptima</a:t>
            </a:r>
            <a:endParaRPr lang="es-ES" sz="16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736056" y="5851642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Temperatura</a:t>
            </a:r>
          </a:p>
          <a:p>
            <a:pPr algn="ctr"/>
            <a:r>
              <a:rPr lang="es-ES" sz="1600" b="1" dirty="0"/>
              <a:t>m</a:t>
            </a:r>
            <a:r>
              <a:rPr lang="es-ES" sz="1600" b="1" dirty="0" smtClean="0"/>
              <a:t>edida</a:t>
            </a:r>
          </a:p>
        </p:txBody>
      </p:sp>
      <p:cxnSp>
        <p:nvCxnSpPr>
          <p:cNvPr id="8" name="7 Conector recto de flecha"/>
          <p:cNvCxnSpPr>
            <a:stCxn id="6" idx="0"/>
            <a:endCxn id="5" idx="2"/>
          </p:cNvCxnSpPr>
          <p:nvPr/>
        </p:nvCxnSpPr>
        <p:spPr>
          <a:xfrm flipV="1">
            <a:off x="1575002" y="5632509"/>
            <a:ext cx="0" cy="209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ectángulo redondeado"/>
          <p:cNvSpPr/>
          <p:nvPr/>
        </p:nvSpPr>
        <p:spPr>
          <a:xfrm>
            <a:off x="2736056" y="4643933"/>
            <a:ext cx="1368152" cy="9885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31 Conector recto de flecha"/>
          <p:cNvCxnSpPr/>
          <p:nvPr/>
        </p:nvCxnSpPr>
        <p:spPr>
          <a:xfrm flipV="1">
            <a:off x="3420132" y="5641948"/>
            <a:ext cx="0" cy="209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>
            <a:hlinkClick r:id="rId4" action="ppaction://hlinksldjump"/>
          </p:cNvPr>
          <p:cNvSpPr txBox="1"/>
          <p:nvPr/>
        </p:nvSpPr>
        <p:spPr>
          <a:xfrm>
            <a:off x="890926" y="4845833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hlinkClick r:id="rId4" action="ppaction://hlinksldjump"/>
              </a:rPr>
              <a:t>Adquisición</a:t>
            </a:r>
          </a:p>
          <a:p>
            <a:pPr algn="ctr"/>
            <a:r>
              <a:rPr lang="es-ES" b="1" dirty="0" smtClean="0">
                <a:hlinkClick r:id="rId4" action="ppaction://hlinksldjump"/>
              </a:rPr>
              <a:t>de datos</a:t>
            </a:r>
            <a:endParaRPr lang="es-ES" b="1" dirty="0"/>
          </a:p>
        </p:txBody>
      </p:sp>
      <p:sp>
        <p:nvSpPr>
          <p:cNvPr id="34" name="33 CuadroTexto">
            <a:hlinkClick r:id="rId4" action="ppaction://hlinksldjump"/>
          </p:cNvPr>
          <p:cNvSpPr txBox="1"/>
          <p:nvPr/>
        </p:nvSpPr>
        <p:spPr>
          <a:xfrm>
            <a:off x="2736056" y="481505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hlinkClick r:id="rId4" action="ppaction://hlinksldjump"/>
              </a:rPr>
              <a:t>Adquisición</a:t>
            </a:r>
          </a:p>
          <a:p>
            <a:pPr algn="ctr"/>
            <a:r>
              <a:rPr lang="es-ES" b="1" dirty="0" smtClean="0">
                <a:hlinkClick r:id="rId4" action="ppaction://hlinksldjump"/>
              </a:rPr>
              <a:t>de datos</a:t>
            </a:r>
            <a:endParaRPr lang="es-ES" b="1" dirty="0"/>
          </a:p>
        </p:txBody>
      </p:sp>
      <p:cxnSp>
        <p:nvCxnSpPr>
          <p:cNvPr id="37" name="36 Conector angular"/>
          <p:cNvCxnSpPr>
            <a:stCxn id="5" idx="0"/>
            <a:endCxn id="26" idx="1"/>
          </p:cNvCxnSpPr>
          <p:nvPr/>
        </p:nvCxnSpPr>
        <p:spPr>
          <a:xfrm rot="5400000" flipH="1" flipV="1">
            <a:off x="1339707" y="4149380"/>
            <a:ext cx="729848" cy="25925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30" idx="0"/>
            <a:endCxn id="26" idx="3"/>
          </p:cNvCxnSpPr>
          <p:nvPr/>
        </p:nvCxnSpPr>
        <p:spPr>
          <a:xfrm rot="16200000" flipV="1">
            <a:off x="2946349" y="4170149"/>
            <a:ext cx="729848" cy="21771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>
            <a:hlinkClick r:id="rId3" action="ppaction://hlinksldjump"/>
          </p:cNvPr>
          <p:cNvSpPr txBox="1"/>
          <p:nvPr/>
        </p:nvSpPr>
        <p:spPr>
          <a:xfrm>
            <a:off x="1756538" y="3718073"/>
            <a:ext cx="15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hlinkClick r:id="rId3" action="ppaction://hlinksldjump"/>
              </a:rPr>
              <a:t>Comparación</a:t>
            </a:r>
            <a:endParaRPr lang="es-ES" b="1" dirty="0"/>
          </a:p>
        </p:txBody>
      </p:sp>
      <p:sp>
        <p:nvSpPr>
          <p:cNvPr id="49" name="48 Rectángulo redondeado">
            <a:hlinkClick r:id="rId5" action="ppaction://hlinksldjump"/>
          </p:cNvPr>
          <p:cNvSpPr/>
          <p:nvPr/>
        </p:nvSpPr>
        <p:spPr>
          <a:xfrm>
            <a:off x="1840202" y="2123653"/>
            <a:ext cx="1368152" cy="9885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49 Conector recto de flecha"/>
          <p:cNvCxnSpPr>
            <a:endCxn id="49" idx="2"/>
          </p:cNvCxnSpPr>
          <p:nvPr/>
        </p:nvCxnSpPr>
        <p:spPr>
          <a:xfrm flipV="1">
            <a:off x="2524278" y="3112229"/>
            <a:ext cx="0" cy="3075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1834261" y="2433275"/>
            <a:ext cx="137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hlinkClick r:id="rId5" action="ppaction://hlinksldjump"/>
              </a:rPr>
              <a:t>Control</a:t>
            </a:r>
            <a:endParaRPr lang="es-ES" b="1" dirty="0"/>
          </a:p>
        </p:txBody>
      </p:sp>
      <p:sp>
        <p:nvSpPr>
          <p:cNvPr id="65" name="64 Rectángulo redondeado"/>
          <p:cNvSpPr/>
          <p:nvPr/>
        </p:nvSpPr>
        <p:spPr>
          <a:xfrm>
            <a:off x="4968304" y="1812986"/>
            <a:ext cx="3816424" cy="145302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66 Rectángulo redondeado"/>
          <p:cNvSpPr/>
          <p:nvPr/>
        </p:nvSpPr>
        <p:spPr>
          <a:xfrm>
            <a:off x="4968304" y="4134832"/>
            <a:ext cx="3816424" cy="15841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98" name="4097 CuadroTexto"/>
          <p:cNvSpPr txBox="1"/>
          <p:nvPr/>
        </p:nvSpPr>
        <p:spPr>
          <a:xfrm>
            <a:off x="5184328" y="1828753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 </a:t>
            </a:r>
            <a:r>
              <a:rPr lang="es-ES" b="1" dirty="0" smtClean="0">
                <a:hlinkClick r:id="rId6" action="ppaction://hlinksldjump"/>
              </a:rPr>
              <a:t>Generación del comando</a:t>
            </a:r>
            <a:endParaRPr lang="es-ES" b="1" dirty="0"/>
          </a:p>
        </p:txBody>
      </p:sp>
      <p:sp>
        <p:nvSpPr>
          <p:cNvPr id="74" name="73 Rectángulo redondeado"/>
          <p:cNvSpPr/>
          <p:nvPr/>
        </p:nvSpPr>
        <p:spPr>
          <a:xfrm>
            <a:off x="5126618" y="2176258"/>
            <a:ext cx="1368152" cy="8833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00" name="4099 CuadroTexto"/>
          <p:cNvSpPr txBox="1"/>
          <p:nvPr/>
        </p:nvSpPr>
        <p:spPr>
          <a:xfrm>
            <a:off x="5126618" y="2325553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Selección de </a:t>
            </a:r>
          </a:p>
          <a:p>
            <a:pPr algn="ctr"/>
            <a:r>
              <a:rPr lang="es-ES" sz="1600" b="1" dirty="0" smtClean="0"/>
              <a:t>comando</a:t>
            </a:r>
            <a:endParaRPr lang="es-ES" sz="1600" b="1" dirty="0"/>
          </a:p>
        </p:txBody>
      </p:sp>
      <p:sp>
        <p:nvSpPr>
          <p:cNvPr id="78" name="77 CuadroTexto"/>
          <p:cNvSpPr txBox="1"/>
          <p:nvPr/>
        </p:nvSpPr>
        <p:spPr>
          <a:xfrm>
            <a:off x="7272560" y="2281908"/>
            <a:ext cx="101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Modulación del comando</a:t>
            </a:r>
          </a:p>
        </p:txBody>
      </p:sp>
      <p:cxnSp>
        <p:nvCxnSpPr>
          <p:cNvPr id="90" name="89 Conector recto de flecha"/>
          <p:cNvCxnSpPr>
            <a:stCxn id="52" idx="3"/>
            <a:endCxn id="74" idx="1"/>
          </p:cNvCxnSpPr>
          <p:nvPr/>
        </p:nvCxnSpPr>
        <p:spPr>
          <a:xfrm>
            <a:off x="3208354" y="2617941"/>
            <a:ext cx="19182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 de flecha"/>
          <p:cNvCxnSpPr>
            <a:stCxn id="74" idx="3"/>
            <a:endCxn id="99" idx="1"/>
          </p:cNvCxnSpPr>
          <p:nvPr/>
        </p:nvCxnSpPr>
        <p:spPr>
          <a:xfrm>
            <a:off x="6494770" y="2617941"/>
            <a:ext cx="777790" cy="80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Rectángulo redondeado"/>
          <p:cNvSpPr/>
          <p:nvPr/>
        </p:nvSpPr>
        <p:spPr>
          <a:xfrm>
            <a:off x="7272560" y="2184280"/>
            <a:ext cx="1368152" cy="8833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125" name="4124 Conector angular"/>
          <p:cNvCxnSpPr>
            <a:stCxn id="99" idx="3"/>
            <a:endCxn id="110" idx="1"/>
          </p:cNvCxnSpPr>
          <p:nvPr/>
        </p:nvCxnSpPr>
        <p:spPr>
          <a:xfrm flipH="1">
            <a:off x="5126617" y="2625963"/>
            <a:ext cx="3514095" cy="2390895"/>
          </a:xfrm>
          <a:prstGeom prst="bentConnector5">
            <a:avLst>
              <a:gd name="adj1" fmla="val -12337"/>
              <a:gd name="adj2" fmla="val 42747"/>
              <a:gd name="adj3" fmla="val 11278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108 CuadroTexto"/>
          <p:cNvSpPr txBox="1"/>
          <p:nvPr/>
        </p:nvSpPr>
        <p:spPr>
          <a:xfrm>
            <a:off x="7272560" y="2336466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Modulación del comando</a:t>
            </a:r>
          </a:p>
        </p:txBody>
      </p:sp>
      <p:sp>
        <p:nvSpPr>
          <p:cNvPr id="110" name="109 Rectángulo redondeado"/>
          <p:cNvSpPr/>
          <p:nvPr/>
        </p:nvSpPr>
        <p:spPr>
          <a:xfrm>
            <a:off x="5126617" y="4575175"/>
            <a:ext cx="1368152" cy="8833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119 CuadroTexto"/>
          <p:cNvSpPr txBox="1"/>
          <p:nvPr/>
        </p:nvSpPr>
        <p:spPr>
          <a:xfrm>
            <a:off x="4968304" y="413483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 </a:t>
            </a:r>
            <a:r>
              <a:rPr lang="es-ES" b="1" dirty="0" smtClean="0">
                <a:hlinkClick r:id="rId7" action="ppaction://hlinksldjump"/>
              </a:rPr>
              <a:t>Transmisión</a:t>
            </a:r>
            <a:endParaRPr lang="es-ES" b="1" dirty="0"/>
          </a:p>
        </p:txBody>
      </p:sp>
      <p:sp>
        <p:nvSpPr>
          <p:cNvPr id="122" name="121 Rectángulo redondeado"/>
          <p:cNvSpPr/>
          <p:nvPr/>
        </p:nvSpPr>
        <p:spPr>
          <a:xfrm>
            <a:off x="7272560" y="4575175"/>
            <a:ext cx="1368152" cy="8833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3" name="122 Conector recto de flecha"/>
          <p:cNvCxnSpPr>
            <a:stCxn id="110" idx="3"/>
            <a:endCxn id="122" idx="1"/>
          </p:cNvCxnSpPr>
          <p:nvPr/>
        </p:nvCxnSpPr>
        <p:spPr>
          <a:xfrm>
            <a:off x="6494769" y="5016858"/>
            <a:ext cx="77779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126 CuadroTexto"/>
          <p:cNvSpPr txBox="1"/>
          <p:nvPr/>
        </p:nvSpPr>
        <p:spPr>
          <a:xfrm>
            <a:off x="6458765" y="4493638"/>
            <a:ext cx="835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i="1" dirty="0" smtClean="0"/>
              <a:t>Señal</a:t>
            </a:r>
          </a:p>
          <a:p>
            <a:pPr algn="ctr"/>
            <a:r>
              <a:rPr lang="es-ES" sz="1400" b="1" i="1" dirty="0" smtClean="0"/>
              <a:t>eléctrica</a:t>
            </a:r>
          </a:p>
        </p:txBody>
      </p:sp>
      <p:sp>
        <p:nvSpPr>
          <p:cNvPr id="148" name="147 CuadroTexto"/>
          <p:cNvSpPr txBox="1"/>
          <p:nvPr/>
        </p:nvSpPr>
        <p:spPr>
          <a:xfrm>
            <a:off x="5126617" y="4724470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Conversor de bits a señal</a:t>
            </a:r>
          </a:p>
        </p:txBody>
      </p:sp>
      <p:sp>
        <p:nvSpPr>
          <p:cNvPr id="149" name="148 CuadroTexto"/>
          <p:cNvSpPr txBox="1"/>
          <p:nvPr/>
        </p:nvSpPr>
        <p:spPr>
          <a:xfrm>
            <a:off x="7272560" y="4601358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Circuito emisor infrarrojos</a:t>
            </a:r>
          </a:p>
        </p:txBody>
      </p:sp>
      <p:sp>
        <p:nvSpPr>
          <p:cNvPr id="152" name="151 CuadroTexto"/>
          <p:cNvSpPr txBox="1"/>
          <p:nvPr/>
        </p:nvSpPr>
        <p:spPr>
          <a:xfrm>
            <a:off x="3469442" y="226399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C</a:t>
            </a:r>
            <a:r>
              <a:rPr lang="es-ES" sz="1600" b="1" dirty="0" smtClean="0"/>
              <a:t>ontrol</a:t>
            </a:r>
          </a:p>
        </p:txBody>
      </p:sp>
      <p:sp>
        <p:nvSpPr>
          <p:cNvPr id="153" name="152 CuadroTexto"/>
          <p:cNvSpPr txBox="1"/>
          <p:nvPr/>
        </p:nvSpPr>
        <p:spPr>
          <a:xfrm>
            <a:off x="6093280" y="3367752"/>
            <a:ext cx="219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C</a:t>
            </a:r>
            <a:r>
              <a:rPr lang="es-ES" sz="1600" b="1" dirty="0" smtClean="0"/>
              <a:t>omando modulado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5796724" y="6104922"/>
            <a:ext cx="2663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S</a:t>
            </a:r>
            <a:r>
              <a:rPr lang="es-ES" sz="1600" b="1" dirty="0" smtClean="0"/>
              <a:t>eñal infrarrojos</a:t>
            </a:r>
          </a:p>
        </p:txBody>
      </p:sp>
      <p:cxnSp>
        <p:nvCxnSpPr>
          <p:cNvPr id="114" name="113 Conector angular"/>
          <p:cNvCxnSpPr>
            <a:stCxn id="122" idx="3"/>
          </p:cNvCxnSpPr>
          <p:nvPr/>
        </p:nvCxnSpPr>
        <p:spPr>
          <a:xfrm flipH="1">
            <a:off x="7128544" y="5016858"/>
            <a:ext cx="1512168" cy="834784"/>
          </a:xfrm>
          <a:prstGeom prst="bentConnector3">
            <a:avLst>
              <a:gd name="adj1" fmla="val -283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recto de flecha"/>
          <p:cNvCxnSpPr/>
          <p:nvPr/>
        </p:nvCxnSpPr>
        <p:spPr>
          <a:xfrm>
            <a:off x="7128544" y="5842203"/>
            <a:ext cx="0" cy="2923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13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18/07/2017</a:t>
            </a:r>
            <a:endParaRPr lang="es-ES" dirty="0"/>
          </a:p>
        </p:txBody>
      </p:sp>
      <p:sp>
        <p:nvSpPr>
          <p:cNvPr id="135" name="13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CDFB-46B7-4F8A-84B0-5AAB34729F1F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6465914" y="2105633"/>
            <a:ext cx="835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i="1" dirty="0" err="1" smtClean="0"/>
              <a:t>Temp</a:t>
            </a:r>
            <a:endParaRPr lang="es-ES" sz="1400" b="1" i="1" dirty="0" smtClean="0"/>
          </a:p>
          <a:p>
            <a:pPr algn="ctr"/>
            <a:r>
              <a:rPr lang="es-ES" sz="1400" b="1" i="1" dirty="0" err="1" smtClean="0"/>
              <a:t>setpoint</a:t>
            </a:r>
            <a:endParaRPr lang="es-ES" sz="1400" b="1" i="1" dirty="0" smtClean="0"/>
          </a:p>
        </p:txBody>
      </p:sp>
      <p:sp>
        <p:nvSpPr>
          <p:cNvPr id="51" name="50 CuadroTexto"/>
          <p:cNvSpPr txBox="1"/>
          <p:nvPr/>
        </p:nvSpPr>
        <p:spPr>
          <a:xfrm>
            <a:off x="504000" y="3941066"/>
            <a:ext cx="1044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 smtClean="0"/>
              <a:t>Temp_opt</a:t>
            </a:r>
            <a:endParaRPr lang="es-ES" sz="1600" b="1" dirty="0"/>
          </a:p>
        </p:txBody>
      </p:sp>
      <p:sp>
        <p:nvSpPr>
          <p:cNvPr id="53" name="52 CuadroTexto"/>
          <p:cNvSpPr txBox="1"/>
          <p:nvPr/>
        </p:nvSpPr>
        <p:spPr>
          <a:xfrm>
            <a:off x="3311273" y="3980944"/>
            <a:ext cx="1210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 smtClean="0"/>
              <a:t>Temp_med</a:t>
            </a:r>
            <a:endParaRPr lang="es-ES" sz="1600" b="1" dirty="0" smtClean="0"/>
          </a:p>
        </p:txBody>
      </p:sp>
      <p:sp>
        <p:nvSpPr>
          <p:cNvPr id="54" name="53 CuadroTexto"/>
          <p:cNvSpPr txBox="1"/>
          <p:nvPr/>
        </p:nvSpPr>
        <p:spPr>
          <a:xfrm>
            <a:off x="2602939" y="3081243"/>
            <a:ext cx="1210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85660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0" y="-15676"/>
            <a:ext cx="3096096" cy="1383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59792" y="1691605"/>
            <a:ext cx="9360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s-ES" sz="3200" b="1" dirty="0" smtClean="0">
                <a:solidFill>
                  <a:schemeClr val="accent4">
                    <a:lumMod val="75000"/>
                  </a:schemeClr>
                </a:solidFill>
              </a:rPr>
              <a:t>Bloque de adquisición de datos</a:t>
            </a:r>
          </a:p>
          <a:p>
            <a:endParaRPr lang="es-ES" sz="1000" b="1" dirty="0" smtClean="0">
              <a:solidFill>
                <a:srgbClr val="FF6600"/>
              </a:solidFill>
            </a:endParaRP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Obtiene el dato de temperatura de la plataforma de monitorización.</a:t>
            </a: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Procesa el dato para facilitar su uso en la siguientes etapas.</a:t>
            </a:r>
          </a:p>
        </p:txBody>
      </p:sp>
      <p:sp>
        <p:nvSpPr>
          <p:cNvPr id="18" name="12 Paralelogramo"/>
          <p:cNvSpPr/>
          <p:nvPr/>
        </p:nvSpPr>
        <p:spPr>
          <a:xfrm>
            <a:off x="1295896" y="-15676"/>
            <a:ext cx="8784729" cy="1383392"/>
          </a:xfrm>
          <a:custGeom>
            <a:avLst/>
            <a:gdLst>
              <a:gd name="connsiteX0" fmla="*/ 0 w 8137151"/>
              <a:gd name="connsiteY0" fmla="*/ 1368152 h 1368152"/>
              <a:gd name="connsiteX1" fmla="*/ 1485047 w 8137151"/>
              <a:gd name="connsiteY1" fmla="*/ 0 h 1368152"/>
              <a:gd name="connsiteX2" fmla="*/ 8137151 w 8137151"/>
              <a:gd name="connsiteY2" fmla="*/ 0 h 1368152"/>
              <a:gd name="connsiteX3" fmla="*/ 6652104 w 8137151"/>
              <a:gd name="connsiteY3" fmla="*/ 1368152 h 1368152"/>
              <a:gd name="connsiteX4" fmla="*/ 0 w 8137151"/>
              <a:gd name="connsiteY4" fmla="*/ 1368152 h 1368152"/>
              <a:gd name="connsiteX0" fmla="*/ 0 w 8137151"/>
              <a:gd name="connsiteY0" fmla="*/ 1368152 h 1383392"/>
              <a:gd name="connsiteX1" fmla="*/ 1485047 w 8137151"/>
              <a:gd name="connsiteY1" fmla="*/ 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  <a:gd name="connsiteX0" fmla="*/ 0 w 8137151"/>
              <a:gd name="connsiteY0" fmla="*/ 1368152 h 1383392"/>
              <a:gd name="connsiteX1" fmla="*/ 892151 w 8137151"/>
              <a:gd name="connsiteY1" fmla="*/ 1524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7151" h="1383392">
                <a:moveTo>
                  <a:pt x="0" y="1368152"/>
                </a:moveTo>
                <a:lnTo>
                  <a:pt x="892151" y="15240"/>
                </a:lnTo>
                <a:lnTo>
                  <a:pt x="8137151" y="0"/>
                </a:lnTo>
                <a:cubicBezTo>
                  <a:pt x="8134895" y="461131"/>
                  <a:pt x="8132640" y="922261"/>
                  <a:pt x="8130384" y="1383392"/>
                </a:cubicBezTo>
                <a:lnTo>
                  <a:pt x="0" y="1368152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800" b="1" dirty="0"/>
          </a:p>
        </p:txBody>
      </p:sp>
      <p:sp>
        <p:nvSpPr>
          <p:cNvPr id="20" name="19 Rectángulo"/>
          <p:cNvSpPr/>
          <p:nvPr/>
        </p:nvSpPr>
        <p:spPr>
          <a:xfrm>
            <a:off x="2087983" y="313707"/>
            <a:ext cx="79926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4400" b="1" dirty="0" smtClean="0">
                <a:solidFill>
                  <a:prstClr val="white"/>
                </a:solidFill>
              </a:rPr>
              <a:t>ARQUITECTURA DEL ACTUADOR</a:t>
            </a:r>
            <a:endParaRPr lang="es-ES" sz="4400" b="1" dirty="0">
              <a:solidFill>
                <a:prstClr val="white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0" y="98264"/>
            <a:ext cx="1655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dirty="0" smtClean="0">
                <a:solidFill>
                  <a:srgbClr val="FF6600"/>
                </a:solidFill>
              </a:rPr>
              <a:t>02</a:t>
            </a:r>
            <a:endParaRPr lang="es-ES" sz="7200" dirty="0">
              <a:solidFill>
                <a:srgbClr val="FF6600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87" y="3275781"/>
            <a:ext cx="8063571" cy="320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2 Rectángulo"/>
          <p:cNvSpPr/>
          <p:nvPr/>
        </p:nvSpPr>
        <p:spPr>
          <a:xfrm>
            <a:off x="504000" y="6841667"/>
            <a:ext cx="1812618" cy="360040"/>
          </a:xfrm>
          <a:custGeom>
            <a:avLst/>
            <a:gdLst>
              <a:gd name="connsiteX0" fmla="*/ 0 w 1623932"/>
              <a:gd name="connsiteY0" fmla="*/ 0 h 360040"/>
              <a:gd name="connsiteX1" fmla="*/ 1623932 w 1623932"/>
              <a:gd name="connsiteY1" fmla="*/ 0 h 360040"/>
              <a:gd name="connsiteX2" fmla="*/ 1623932 w 1623932"/>
              <a:gd name="connsiteY2" fmla="*/ 360040 h 360040"/>
              <a:gd name="connsiteX3" fmla="*/ 0 w 1623932"/>
              <a:gd name="connsiteY3" fmla="*/ 360040 h 360040"/>
              <a:gd name="connsiteX4" fmla="*/ 0 w 1623932"/>
              <a:gd name="connsiteY4" fmla="*/ 0 h 360040"/>
              <a:gd name="connsiteX0" fmla="*/ 0 w 1812618"/>
              <a:gd name="connsiteY0" fmla="*/ 0 h 360040"/>
              <a:gd name="connsiteX1" fmla="*/ 1812618 w 1812618"/>
              <a:gd name="connsiteY1" fmla="*/ 0 h 360040"/>
              <a:gd name="connsiteX2" fmla="*/ 1623932 w 1812618"/>
              <a:gd name="connsiteY2" fmla="*/ 360040 h 360040"/>
              <a:gd name="connsiteX3" fmla="*/ 0 w 1812618"/>
              <a:gd name="connsiteY3" fmla="*/ 360040 h 360040"/>
              <a:gd name="connsiteX4" fmla="*/ 0 w 1812618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618" h="360040">
                <a:moveTo>
                  <a:pt x="0" y="0"/>
                </a:moveTo>
                <a:lnTo>
                  <a:pt x="1812618" y="0"/>
                </a:lnTo>
                <a:lnTo>
                  <a:pt x="1623932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4" name="9 Rectángulo"/>
          <p:cNvSpPr/>
          <p:nvPr/>
        </p:nvSpPr>
        <p:spPr>
          <a:xfrm>
            <a:off x="8922516" y="6843600"/>
            <a:ext cx="652451" cy="360040"/>
          </a:xfrm>
          <a:custGeom>
            <a:avLst/>
            <a:gdLst>
              <a:gd name="connsiteX0" fmla="*/ 0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0 w 1008112"/>
              <a:gd name="connsiteY4" fmla="*/ 0 h 432048"/>
              <a:gd name="connsiteX0" fmla="*/ 261257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261257 w 1008112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112" h="432048">
                <a:moveTo>
                  <a:pt x="261257" y="0"/>
                </a:moveTo>
                <a:lnTo>
                  <a:pt x="1008112" y="0"/>
                </a:lnTo>
                <a:lnTo>
                  <a:pt x="1008112" y="432048"/>
                </a:lnTo>
                <a:lnTo>
                  <a:pt x="0" y="432048"/>
                </a:lnTo>
                <a:lnTo>
                  <a:pt x="261257" y="0"/>
                </a:lnTo>
                <a:close/>
              </a:path>
            </a:pathLst>
          </a:cu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18/07/2017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CDFB-46B7-4F8A-84B0-5AAB34729F1F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24" name="23 Botón de acción: Volver">
            <a:hlinkClick r:id="rId4" action="ppaction://hlinksldjump" highlightClick="1"/>
          </p:cNvPr>
          <p:cNvSpPr/>
          <p:nvPr/>
        </p:nvSpPr>
        <p:spPr>
          <a:xfrm>
            <a:off x="8494847" y="1729863"/>
            <a:ext cx="1080120" cy="594648"/>
          </a:xfrm>
          <a:prstGeom prst="actionButtonRetur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5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0" y="-15676"/>
            <a:ext cx="3096096" cy="1383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59792" y="1691605"/>
            <a:ext cx="9360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accent4">
                    <a:lumMod val="75000"/>
                  </a:schemeClr>
                </a:solidFill>
              </a:rPr>
              <a:t>2. Bloque de comparación</a:t>
            </a:r>
          </a:p>
          <a:p>
            <a:endParaRPr lang="es-ES" sz="1000" b="1" dirty="0" smtClean="0">
              <a:solidFill>
                <a:srgbClr val="FF6600"/>
              </a:solidFill>
            </a:endParaRP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Calcula la diferencia entre la temperatura óptima y la temperatura de la sala, usando un restador.</a:t>
            </a:r>
          </a:p>
        </p:txBody>
      </p:sp>
      <p:sp>
        <p:nvSpPr>
          <p:cNvPr id="18" name="12 Paralelogramo"/>
          <p:cNvSpPr/>
          <p:nvPr/>
        </p:nvSpPr>
        <p:spPr>
          <a:xfrm>
            <a:off x="1295896" y="-15676"/>
            <a:ext cx="8784729" cy="1383392"/>
          </a:xfrm>
          <a:custGeom>
            <a:avLst/>
            <a:gdLst>
              <a:gd name="connsiteX0" fmla="*/ 0 w 8137151"/>
              <a:gd name="connsiteY0" fmla="*/ 1368152 h 1368152"/>
              <a:gd name="connsiteX1" fmla="*/ 1485047 w 8137151"/>
              <a:gd name="connsiteY1" fmla="*/ 0 h 1368152"/>
              <a:gd name="connsiteX2" fmla="*/ 8137151 w 8137151"/>
              <a:gd name="connsiteY2" fmla="*/ 0 h 1368152"/>
              <a:gd name="connsiteX3" fmla="*/ 6652104 w 8137151"/>
              <a:gd name="connsiteY3" fmla="*/ 1368152 h 1368152"/>
              <a:gd name="connsiteX4" fmla="*/ 0 w 8137151"/>
              <a:gd name="connsiteY4" fmla="*/ 1368152 h 1368152"/>
              <a:gd name="connsiteX0" fmla="*/ 0 w 8137151"/>
              <a:gd name="connsiteY0" fmla="*/ 1368152 h 1383392"/>
              <a:gd name="connsiteX1" fmla="*/ 1485047 w 8137151"/>
              <a:gd name="connsiteY1" fmla="*/ 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  <a:gd name="connsiteX0" fmla="*/ 0 w 8137151"/>
              <a:gd name="connsiteY0" fmla="*/ 1368152 h 1383392"/>
              <a:gd name="connsiteX1" fmla="*/ 892151 w 8137151"/>
              <a:gd name="connsiteY1" fmla="*/ 1524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7151" h="1383392">
                <a:moveTo>
                  <a:pt x="0" y="1368152"/>
                </a:moveTo>
                <a:lnTo>
                  <a:pt x="892151" y="15240"/>
                </a:lnTo>
                <a:lnTo>
                  <a:pt x="8137151" y="0"/>
                </a:lnTo>
                <a:cubicBezTo>
                  <a:pt x="8134895" y="461131"/>
                  <a:pt x="8132640" y="922261"/>
                  <a:pt x="8130384" y="1383392"/>
                </a:cubicBezTo>
                <a:lnTo>
                  <a:pt x="0" y="1368152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800" b="1" dirty="0"/>
          </a:p>
        </p:txBody>
      </p:sp>
      <p:sp>
        <p:nvSpPr>
          <p:cNvPr id="22" name="21 Rectángulo"/>
          <p:cNvSpPr/>
          <p:nvPr/>
        </p:nvSpPr>
        <p:spPr>
          <a:xfrm>
            <a:off x="0" y="98264"/>
            <a:ext cx="1655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dirty="0" smtClean="0">
                <a:solidFill>
                  <a:srgbClr val="FF6600"/>
                </a:solidFill>
              </a:rPr>
              <a:t>02</a:t>
            </a:r>
            <a:endParaRPr lang="es-ES" sz="7200" dirty="0">
              <a:solidFill>
                <a:srgbClr val="FF6600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087983" y="313707"/>
            <a:ext cx="79926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4400" b="1" dirty="0" smtClean="0">
                <a:solidFill>
                  <a:prstClr val="white"/>
                </a:solidFill>
              </a:rPr>
              <a:t>ARQUITECTURA DEL ACTUADOR</a:t>
            </a:r>
            <a:endParaRPr lang="es-ES" sz="4400" b="1" dirty="0">
              <a:solidFill>
                <a:prstClr val="white"/>
              </a:solidFill>
            </a:endParaRPr>
          </a:p>
        </p:txBody>
      </p:sp>
      <p:sp>
        <p:nvSpPr>
          <p:cNvPr id="10" name="12 Rectángulo"/>
          <p:cNvSpPr/>
          <p:nvPr/>
        </p:nvSpPr>
        <p:spPr>
          <a:xfrm>
            <a:off x="504000" y="6841667"/>
            <a:ext cx="1812618" cy="360040"/>
          </a:xfrm>
          <a:custGeom>
            <a:avLst/>
            <a:gdLst>
              <a:gd name="connsiteX0" fmla="*/ 0 w 1623932"/>
              <a:gd name="connsiteY0" fmla="*/ 0 h 360040"/>
              <a:gd name="connsiteX1" fmla="*/ 1623932 w 1623932"/>
              <a:gd name="connsiteY1" fmla="*/ 0 h 360040"/>
              <a:gd name="connsiteX2" fmla="*/ 1623932 w 1623932"/>
              <a:gd name="connsiteY2" fmla="*/ 360040 h 360040"/>
              <a:gd name="connsiteX3" fmla="*/ 0 w 1623932"/>
              <a:gd name="connsiteY3" fmla="*/ 360040 h 360040"/>
              <a:gd name="connsiteX4" fmla="*/ 0 w 1623932"/>
              <a:gd name="connsiteY4" fmla="*/ 0 h 360040"/>
              <a:gd name="connsiteX0" fmla="*/ 0 w 1812618"/>
              <a:gd name="connsiteY0" fmla="*/ 0 h 360040"/>
              <a:gd name="connsiteX1" fmla="*/ 1812618 w 1812618"/>
              <a:gd name="connsiteY1" fmla="*/ 0 h 360040"/>
              <a:gd name="connsiteX2" fmla="*/ 1623932 w 1812618"/>
              <a:gd name="connsiteY2" fmla="*/ 360040 h 360040"/>
              <a:gd name="connsiteX3" fmla="*/ 0 w 1812618"/>
              <a:gd name="connsiteY3" fmla="*/ 360040 h 360040"/>
              <a:gd name="connsiteX4" fmla="*/ 0 w 1812618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618" h="360040">
                <a:moveTo>
                  <a:pt x="0" y="0"/>
                </a:moveTo>
                <a:lnTo>
                  <a:pt x="1812618" y="0"/>
                </a:lnTo>
                <a:lnTo>
                  <a:pt x="1623932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2" name="9 Rectángulo"/>
          <p:cNvSpPr/>
          <p:nvPr/>
        </p:nvSpPr>
        <p:spPr>
          <a:xfrm>
            <a:off x="8922516" y="6843600"/>
            <a:ext cx="652451" cy="360040"/>
          </a:xfrm>
          <a:custGeom>
            <a:avLst/>
            <a:gdLst>
              <a:gd name="connsiteX0" fmla="*/ 0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0 w 1008112"/>
              <a:gd name="connsiteY4" fmla="*/ 0 h 432048"/>
              <a:gd name="connsiteX0" fmla="*/ 261257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261257 w 1008112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112" h="432048">
                <a:moveTo>
                  <a:pt x="261257" y="0"/>
                </a:moveTo>
                <a:lnTo>
                  <a:pt x="1008112" y="0"/>
                </a:lnTo>
                <a:lnTo>
                  <a:pt x="1008112" y="432048"/>
                </a:lnTo>
                <a:lnTo>
                  <a:pt x="0" y="432048"/>
                </a:lnTo>
                <a:lnTo>
                  <a:pt x="261257" y="0"/>
                </a:lnTo>
                <a:close/>
              </a:path>
            </a:pathLst>
          </a:cu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 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00" y="3491805"/>
            <a:ext cx="6815488" cy="299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18/07/2017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CDFB-46B7-4F8A-84B0-5AAB34729F1F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19" name="18 Botón de acción: Volver">
            <a:hlinkClick r:id="rId4" action="ppaction://hlinksldjump" highlightClick="1"/>
          </p:cNvPr>
          <p:cNvSpPr/>
          <p:nvPr/>
        </p:nvSpPr>
        <p:spPr>
          <a:xfrm>
            <a:off x="8494847" y="1729863"/>
            <a:ext cx="1080120" cy="594648"/>
          </a:xfrm>
          <a:prstGeom prst="actionButtonRetur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46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0" y="-15676"/>
            <a:ext cx="3096096" cy="1383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59792" y="1691605"/>
            <a:ext cx="936103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accent4">
                    <a:lumMod val="75000"/>
                  </a:schemeClr>
                </a:solidFill>
              </a:rPr>
              <a:t>3. Bloque de control</a:t>
            </a:r>
          </a:p>
          <a:p>
            <a:endParaRPr lang="es-ES" sz="1000" b="1" dirty="0" smtClean="0">
              <a:solidFill>
                <a:srgbClr val="FF6600"/>
              </a:solidFill>
            </a:endParaRP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Genera la señal de control, aplicando un algoritmo o política de control sobre la señal de control.</a:t>
            </a: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</a:rPr>
              <a:t>El diseño e implementación del controlador consta de varias etapas:</a:t>
            </a:r>
          </a:p>
          <a:p>
            <a:pPr>
              <a:buClr>
                <a:srgbClr val="FF6600"/>
              </a:buClr>
            </a:pPr>
            <a:endParaRPr lang="es-ES" sz="1000" b="1" dirty="0" smtClean="0">
              <a:solidFill>
                <a:schemeClr val="bg1"/>
              </a:solidFill>
            </a:endParaRPr>
          </a:p>
        </p:txBody>
      </p:sp>
      <p:sp>
        <p:nvSpPr>
          <p:cNvPr id="18" name="12 Paralelogramo"/>
          <p:cNvSpPr/>
          <p:nvPr/>
        </p:nvSpPr>
        <p:spPr>
          <a:xfrm>
            <a:off x="1295896" y="-15676"/>
            <a:ext cx="8784729" cy="1383392"/>
          </a:xfrm>
          <a:custGeom>
            <a:avLst/>
            <a:gdLst>
              <a:gd name="connsiteX0" fmla="*/ 0 w 8137151"/>
              <a:gd name="connsiteY0" fmla="*/ 1368152 h 1368152"/>
              <a:gd name="connsiteX1" fmla="*/ 1485047 w 8137151"/>
              <a:gd name="connsiteY1" fmla="*/ 0 h 1368152"/>
              <a:gd name="connsiteX2" fmla="*/ 8137151 w 8137151"/>
              <a:gd name="connsiteY2" fmla="*/ 0 h 1368152"/>
              <a:gd name="connsiteX3" fmla="*/ 6652104 w 8137151"/>
              <a:gd name="connsiteY3" fmla="*/ 1368152 h 1368152"/>
              <a:gd name="connsiteX4" fmla="*/ 0 w 8137151"/>
              <a:gd name="connsiteY4" fmla="*/ 1368152 h 1368152"/>
              <a:gd name="connsiteX0" fmla="*/ 0 w 8137151"/>
              <a:gd name="connsiteY0" fmla="*/ 1368152 h 1383392"/>
              <a:gd name="connsiteX1" fmla="*/ 1485047 w 8137151"/>
              <a:gd name="connsiteY1" fmla="*/ 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  <a:gd name="connsiteX0" fmla="*/ 0 w 8137151"/>
              <a:gd name="connsiteY0" fmla="*/ 1368152 h 1383392"/>
              <a:gd name="connsiteX1" fmla="*/ 892151 w 8137151"/>
              <a:gd name="connsiteY1" fmla="*/ 15240 h 1383392"/>
              <a:gd name="connsiteX2" fmla="*/ 8137151 w 8137151"/>
              <a:gd name="connsiteY2" fmla="*/ 0 h 1383392"/>
              <a:gd name="connsiteX3" fmla="*/ 8130384 w 8137151"/>
              <a:gd name="connsiteY3" fmla="*/ 1383392 h 1383392"/>
              <a:gd name="connsiteX4" fmla="*/ 0 w 8137151"/>
              <a:gd name="connsiteY4" fmla="*/ 1368152 h 138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7151" h="1383392">
                <a:moveTo>
                  <a:pt x="0" y="1368152"/>
                </a:moveTo>
                <a:lnTo>
                  <a:pt x="892151" y="15240"/>
                </a:lnTo>
                <a:lnTo>
                  <a:pt x="8137151" y="0"/>
                </a:lnTo>
                <a:cubicBezTo>
                  <a:pt x="8134895" y="461131"/>
                  <a:pt x="8132640" y="922261"/>
                  <a:pt x="8130384" y="1383392"/>
                </a:cubicBezTo>
                <a:lnTo>
                  <a:pt x="0" y="1368152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800" b="1" dirty="0"/>
          </a:p>
        </p:txBody>
      </p:sp>
      <p:sp>
        <p:nvSpPr>
          <p:cNvPr id="22" name="21 Rectángulo"/>
          <p:cNvSpPr/>
          <p:nvPr/>
        </p:nvSpPr>
        <p:spPr>
          <a:xfrm>
            <a:off x="0" y="98264"/>
            <a:ext cx="1655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dirty="0" smtClean="0">
                <a:solidFill>
                  <a:srgbClr val="FF6600"/>
                </a:solidFill>
              </a:rPr>
              <a:t>02</a:t>
            </a:r>
            <a:endParaRPr lang="es-ES" sz="7200" dirty="0">
              <a:solidFill>
                <a:srgbClr val="FF6600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087983" y="313707"/>
            <a:ext cx="79926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4400" b="1" dirty="0" smtClean="0">
                <a:solidFill>
                  <a:prstClr val="white"/>
                </a:solidFill>
              </a:rPr>
              <a:t>ARQUITECTURA DEL ACTUADOR</a:t>
            </a:r>
            <a:endParaRPr lang="es-ES" sz="4400" b="1" dirty="0">
              <a:solidFill>
                <a:prstClr val="white"/>
              </a:solidFill>
            </a:endParaRPr>
          </a:p>
        </p:txBody>
      </p:sp>
      <p:sp>
        <p:nvSpPr>
          <p:cNvPr id="10" name="12 Rectángulo"/>
          <p:cNvSpPr/>
          <p:nvPr/>
        </p:nvSpPr>
        <p:spPr>
          <a:xfrm>
            <a:off x="504000" y="6841667"/>
            <a:ext cx="1812618" cy="360040"/>
          </a:xfrm>
          <a:custGeom>
            <a:avLst/>
            <a:gdLst>
              <a:gd name="connsiteX0" fmla="*/ 0 w 1623932"/>
              <a:gd name="connsiteY0" fmla="*/ 0 h 360040"/>
              <a:gd name="connsiteX1" fmla="*/ 1623932 w 1623932"/>
              <a:gd name="connsiteY1" fmla="*/ 0 h 360040"/>
              <a:gd name="connsiteX2" fmla="*/ 1623932 w 1623932"/>
              <a:gd name="connsiteY2" fmla="*/ 360040 h 360040"/>
              <a:gd name="connsiteX3" fmla="*/ 0 w 1623932"/>
              <a:gd name="connsiteY3" fmla="*/ 360040 h 360040"/>
              <a:gd name="connsiteX4" fmla="*/ 0 w 1623932"/>
              <a:gd name="connsiteY4" fmla="*/ 0 h 360040"/>
              <a:gd name="connsiteX0" fmla="*/ 0 w 1812618"/>
              <a:gd name="connsiteY0" fmla="*/ 0 h 360040"/>
              <a:gd name="connsiteX1" fmla="*/ 1812618 w 1812618"/>
              <a:gd name="connsiteY1" fmla="*/ 0 h 360040"/>
              <a:gd name="connsiteX2" fmla="*/ 1623932 w 1812618"/>
              <a:gd name="connsiteY2" fmla="*/ 360040 h 360040"/>
              <a:gd name="connsiteX3" fmla="*/ 0 w 1812618"/>
              <a:gd name="connsiteY3" fmla="*/ 360040 h 360040"/>
              <a:gd name="connsiteX4" fmla="*/ 0 w 1812618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618" h="360040">
                <a:moveTo>
                  <a:pt x="0" y="0"/>
                </a:moveTo>
                <a:lnTo>
                  <a:pt x="1812618" y="0"/>
                </a:lnTo>
                <a:lnTo>
                  <a:pt x="1623932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2" name="9 Rectángulo"/>
          <p:cNvSpPr/>
          <p:nvPr/>
        </p:nvSpPr>
        <p:spPr>
          <a:xfrm>
            <a:off x="8922516" y="6843600"/>
            <a:ext cx="652451" cy="360040"/>
          </a:xfrm>
          <a:custGeom>
            <a:avLst/>
            <a:gdLst>
              <a:gd name="connsiteX0" fmla="*/ 0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0 w 1008112"/>
              <a:gd name="connsiteY4" fmla="*/ 0 h 432048"/>
              <a:gd name="connsiteX0" fmla="*/ 261257 w 1008112"/>
              <a:gd name="connsiteY0" fmla="*/ 0 h 432048"/>
              <a:gd name="connsiteX1" fmla="*/ 1008112 w 1008112"/>
              <a:gd name="connsiteY1" fmla="*/ 0 h 432048"/>
              <a:gd name="connsiteX2" fmla="*/ 1008112 w 1008112"/>
              <a:gd name="connsiteY2" fmla="*/ 432048 h 432048"/>
              <a:gd name="connsiteX3" fmla="*/ 0 w 1008112"/>
              <a:gd name="connsiteY3" fmla="*/ 432048 h 432048"/>
              <a:gd name="connsiteX4" fmla="*/ 261257 w 1008112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112" h="432048">
                <a:moveTo>
                  <a:pt x="261257" y="0"/>
                </a:moveTo>
                <a:lnTo>
                  <a:pt x="1008112" y="0"/>
                </a:lnTo>
                <a:lnTo>
                  <a:pt x="1008112" y="432048"/>
                </a:lnTo>
                <a:lnTo>
                  <a:pt x="0" y="432048"/>
                </a:lnTo>
                <a:lnTo>
                  <a:pt x="261257" y="0"/>
                </a:lnTo>
                <a:close/>
              </a:path>
            </a:pathLst>
          </a:cu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2" name="1 Rectángulo redondeado"/>
          <p:cNvSpPr/>
          <p:nvPr/>
        </p:nvSpPr>
        <p:spPr>
          <a:xfrm>
            <a:off x="504000" y="3779837"/>
            <a:ext cx="2808119" cy="2703624"/>
          </a:xfrm>
          <a:prstGeom prst="roundRect">
            <a:avLst/>
          </a:prstGeom>
          <a:solidFill>
            <a:schemeClr val="accent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ctángulo redondeado"/>
          <p:cNvSpPr/>
          <p:nvPr/>
        </p:nvSpPr>
        <p:spPr>
          <a:xfrm>
            <a:off x="3636311" y="3779837"/>
            <a:ext cx="2808000" cy="2703624"/>
          </a:xfrm>
          <a:prstGeom prst="roundRect">
            <a:avLst/>
          </a:prstGeom>
          <a:solidFill>
            <a:schemeClr val="accent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Rectángulo redondeado"/>
          <p:cNvSpPr/>
          <p:nvPr/>
        </p:nvSpPr>
        <p:spPr>
          <a:xfrm>
            <a:off x="6768000" y="3779837"/>
            <a:ext cx="2808000" cy="2679533"/>
          </a:xfrm>
          <a:prstGeom prst="roundRect">
            <a:avLst/>
          </a:prstGeom>
          <a:solidFill>
            <a:schemeClr val="accent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504002" y="3779837"/>
            <a:ext cx="280811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1000" b="1" dirty="0" smtClean="0">
              <a:solidFill>
                <a:schemeClr val="bg1"/>
              </a:solidFill>
            </a:endParaRPr>
          </a:p>
          <a:p>
            <a:pPr algn="ctr"/>
            <a:r>
              <a:rPr lang="es-ES" sz="2200" b="1" dirty="0" smtClean="0">
                <a:solidFill>
                  <a:schemeClr val="bg1"/>
                </a:solidFill>
              </a:rPr>
              <a:t>1. Caracterización de la planta a controlar</a:t>
            </a:r>
          </a:p>
          <a:p>
            <a:pPr algn="ctr">
              <a:buClr>
                <a:schemeClr val="bg1"/>
              </a:buClr>
            </a:pPr>
            <a:endParaRPr lang="es-ES" sz="1000" b="1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s-ES" b="1" dirty="0" smtClean="0">
                <a:solidFill>
                  <a:schemeClr val="bg1"/>
                </a:solidFill>
              </a:rPr>
              <a:t>Realización de experimentos.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s-ES" b="1" dirty="0" smtClean="0">
                <a:solidFill>
                  <a:schemeClr val="bg1"/>
                </a:solidFill>
              </a:rPr>
              <a:t>Estimación de la función  de transferencia.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3582167" y="3779837"/>
            <a:ext cx="29162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1000" b="1" dirty="0" smtClean="0">
              <a:solidFill>
                <a:schemeClr val="bg1"/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bg1"/>
                </a:solidFill>
              </a:rPr>
              <a:t>2. Diseño del controlador en tiempo continuo</a:t>
            </a:r>
          </a:p>
          <a:p>
            <a:pPr algn="ctr"/>
            <a:endParaRPr lang="es-ES" sz="1000" b="1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s-ES" b="1" dirty="0" smtClean="0">
                <a:solidFill>
                  <a:schemeClr val="bg1"/>
                </a:solidFill>
              </a:rPr>
              <a:t>Ajuste de los parámetros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s-ES" b="1" dirty="0" smtClean="0">
                <a:solidFill>
                  <a:schemeClr val="bg1"/>
                </a:solidFill>
              </a:rPr>
              <a:t>Conseguir una respuesta que cumpla los requisitos deseados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6766849" y="3779837"/>
            <a:ext cx="28081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1000" b="1" dirty="0" smtClean="0">
              <a:solidFill>
                <a:schemeClr val="bg1"/>
              </a:solidFill>
            </a:endParaRPr>
          </a:p>
          <a:p>
            <a:pPr algn="ctr"/>
            <a:r>
              <a:rPr lang="es-ES" sz="2200" b="1" dirty="0" smtClean="0">
                <a:solidFill>
                  <a:schemeClr val="bg1"/>
                </a:solidFill>
              </a:rPr>
              <a:t>3. </a:t>
            </a:r>
            <a:r>
              <a:rPr lang="es-ES" sz="2200" b="1" dirty="0" err="1" smtClean="0">
                <a:solidFill>
                  <a:schemeClr val="bg1"/>
                </a:solidFill>
              </a:rPr>
              <a:t>Discretización</a:t>
            </a:r>
            <a:r>
              <a:rPr lang="es-ES" sz="2200" b="1" dirty="0" smtClean="0">
                <a:solidFill>
                  <a:schemeClr val="bg1"/>
                </a:solidFill>
              </a:rPr>
              <a:t> del controlador</a:t>
            </a:r>
          </a:p>
          <a:p>
            <a:pPr algn="ctr">
              <a:buClr>
                <a:schemeClr val="bg1"/>
              </a:buClr>
            </a:pPr>
            <a:endParaRPr lang="es-ES" sz="1000" b="1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s-ES" b="1" dirty="0" err="1" smtClean="0">
                <a:solidFill>
                  <a:schemeClr val="bg1"/>
                </a:solidFill>
              </a:rPr>
              <a:t>Discretización</a:t>
            </a:r>
            <a:r>
              <a:rPr lang="es-ES" b="1" dirty="0" smtClean="0">
                <a:solidFill>
                  <a:schemeClr val="bg1"/>
                </a:solidFill>
              </a:rPr>
              <a:t> de cada componente.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s-ES" b="1" dirty="0" smtClean="0">
                <a:solidFill>
                  <a:schemeClr val="bg1"/>
                </a:solidFill>
              </a:rPr>
              <a:t>Garantizar que conserva las mismas propiedades que en tiempo continuo.</a:t>
            </a:r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18/07/2017</a:t>
            </a:r>
            <a:endParaRPr lang="es-ES" dirty="0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CDFB-46B7-4F8A-84B0-5AAB34729F1F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32" name="31 Botón de acción: Volver">
            <a:hlinkClick r:id="rId3" action="ppaction://hlinksldjump" highlightClick="1"/>
          </p:cNvPr>
          <p:cNvSpPr/>
          <p:nvPr/>
        </p:nvSpPr>
        <p:spPr>
          <a:xfrm>
            <a:off x="8494847" y="1729863"/>
            <a:ext cx="1080120" cy="594648"/>
          </a:xfrm>
          <a:prstGeom prst="actionButtonRetur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5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determin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Mod val="75000"/>
            <a:alpha val="6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778</Words>
  <Application>Microsoft Office PowerPoint</Application>
  <PresentationFormat>Personalizado</PresentationFormat>
  <Paragraphs>205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Microsoft YaHei</vt:lpstr>
      <vt:lpstr>Arial</vt:lpstr>
      <vt:lpstr>Calibri</vt:lpstr>
      <vt:lpstr>Lucida Sans Unicode</vt:lpstr>
      <vt:lpstr>Mangal</vt:lpstr>
      <vt:lpstr>StarSymbol</vt:lpstr>
      <vt:lpstr>Tahoma</vt:lpstr>
      <vt:lpstr>Times New Roman</vt:lpstr>
      <vt:lpstr>Wingdings</vt:lpstr>
      <vt:lpstr>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ISIDRO SANSEGUNDO MORENO</dc:creator>
  <cp:lastModifiedBy>CALVO SANSEGUNDO, JUAN CARLOS</cp:lastModifiedBy>
  <cp:revision>88</cp:revision>
  <cp:lastPrinted>2017-07-17T17:31:41Z</cp:lastPrinted>
  <dcterms:created xsi:type="dcterms:W3CDTF">2017-07-08T11:35:25Z</dcterms:created>
  <dcterms:modified xsi:type="dcterms:W3CDTF">2017-07-18T10:36:43Z</dcterms:modified>
</cp:coreProperties>
</file>