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7" r:id="rId6"/>
    <p:sldId id="266" r:id="rId7"/>
    <p:sldId id="265" r:id="rId8"/>
    <p:sldId id="260" r:id="rId9"/>
    <p:sldId id="261" r:id="rId10"/>
    <p:sldId id="262" r:id="rId11"/>
    <p:sldId id="263" r:id="rId12"/>
    <p:sldId id="270" r:id="rId13"/>
    <p:sldId id="271" r:id="rId14"/>
    <p:sldId id="268" r:id="rId15"/>
    <p:sldId id="269" r:id="rId16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0628" autoAdjust="0"/>
  </p:normalViewPr>
  <p:slideViewPr>
    <p:cSldViewPr snapToGrid="0">
      <p:cViewPr varScale="1">
        <p:scale>
          <a:sx n="48" d="100"/>
          <a:sy n="48" d="100"/>
        </p:scale>
        <p:origin x="1398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CBDAE4-6EA4-40D6-BCE1-AA6A866A51DC}" type="datetimeFigureOut">
              <a:rPr lang="es-ES" smtClean="0"/>
              <a:pPr/>
              <a:t>17/11/2014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B1D539-097F-48EF-88C5-1A2317DAC9C9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62360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B1D539-097F-48EF-88C5-1A2317DAC9C9}" type="slidenum">
              <a:rPr lang="es-ES" smtClean="0"/>
              <a:pPr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479972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s-PE" dirty="0" smtClean="0"/>
              <a:t>Referencias:</a:t>
            </a:r>
          </a:p>
          <a:p>
            <a:r>
              <a:rPr lang="es-PE" dirty="0" smtClean="0"/>
              <a:t>http://docs.oracle.com/cd/E23943_01/web.1111/e15184/asynch.htm</a:t>
            </a:r>
          </a:p>
          <a:p>
            <a:endParaRPr lang="es-PE" dirty="0" smtClean="0"/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When the callback service receives a response, it needs a way to correlate the response back to the original request. This is achieved using WS-Addressing and is handled automatically by the SOA runtime.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client sets the following two fields in the WS-Addressing part of the SOAP header:</a:t>
            </a:r>
          </a:p>
          <a:p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ReplyTo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address—Address of the callback service.</a:t>
            </a:r>
          </a:p>
          <a:p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MessageID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—Unique ID that identifies the request. For example, a UUID.</a:t>
            </a:r>
          </a:p>
          <a:p>
            <a:endParaRPr lang="en-US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callback client sends the 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MessageId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corresponding to the initial request in the 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relatesToId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field in the WS-Addressing header. If additional data is required by the callback service to process the response, clients can perform one of the following tasks: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Clients can send the data as a reference parameter in the 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ReplyTo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field. Asynchronous Web services return all reference parameters with the response, so the callback service will be able to access the information.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sending the data as part of the asynchronous request message is not practical, then the client can save the 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MessageID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data required to the local data store.</a:t>
            </a:r>
          </a:p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B1D539-097F-48EF-88C5-1A2317DAC9C9}" type="slidenum">
              <a:rPr lang="es-ES" smtClean="0"/>
              <a:pPr/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224617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AE216-2258-4313-BE63-3C855658739B}" type="datetimeFigureOut">
              <a:rPr lang="es-ES" smtClean="0"/>
              <a:pPr/>
              <a:t>17/11/2014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22137-B08A-4E88-9CA3-25BDA72B6FC0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3886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AE216-2258-4313-BE63-3C855658739B}" type="datetimeFigureOut">
              <a:rPr lang="es-ES" smtClean="0"/>
              <a:pPr/>
              <a:t>17/11/2014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22137-B08A-4E88-9CA3-25BDA72B6FC0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60813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AE216-2258-4313-BE63-3C855658739B}" type="datetimeFigureOut">
              <a:rPr lang="es-ES" smtClean="0"/>
              <a:pPr/>
              <a:t>17/11/2014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22137-B08A-4E88-9CA3-25BDA72B6FC0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46128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AE216-2258-4313-BE63-3C855658739B}" type="datetimeFigureOut">
              <a:rPr lang="es-ES" smtClean="0"/>
              <a:pPr/>
              <a:t>17/11/2014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22137-B08A-4E88-9CA3-25BDA72B6FC0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33351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AE216-2258-4313-BE63-3C855658739B}" type="datetimeFigureOut">
              <a:rPr lang="es-ES" smtClean="0"/>
              <a:pPr/>
              <a:t>17/11/2014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22137-B08A-4E88-9CA3-25BDA72B6FC0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26513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AE216-2258-4313-BE63-3C855658739B}" type="datetimeFigureOut">
              <a:rPr lang="es-ES" smtClean="0"/>
              <a:pPr/>
              <a:t>17/11/2014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22137-B08A-4E88-9CA3-25BDA72B6FC0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76578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AE216-2258-4313-BE63-3C855658739B}" type="datetimeFigureOut">
              <a:rPr lang="es-ES" smtClean="0"/>
              <a:pPr/>
              <a:t>17/11/2014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22137-B08A-4E88-9CA3-25BDA72B6FC0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88207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AE216-2258-4313-BE63-3C855658739B}" type="datetimeFigureOut">
              <a:rPr lang="es-ES" smtClean="0"/>
              <a:pPr/>
              <a:t>17/11/2014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22137-B08A-4E88-9CA3-25BDA72B6FC0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92536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AE216-2258-4313-BE63-3C855658739B}" type="datetimeFigureOut">
              <a:rPr lang="es-ES" smtClean="0"/>
              <a:pPr/>
              <a:t>17/11/2014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22137-B08A-4E88-9CA3-25BDA72B6FC0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05528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AE216-2258-4313-BE63-3C855658739B}" type="datetimeFigureOut">
              <a:rPr lang="es-ES" smtClean="0"/>
              <a:pPr/>
              <a:t>17/11/2014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22137-B08A-4E88-9CA3-25BDA72B6FC0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6715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AE216-2258-4313-BE63-3C855658739B}" type="datetimeFigureOut">
              <a:rPr lang="es-ES" smtClean="0"/>
              <a:pPr/>
              <a:t>17/11/2014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22137-B08A-4E88-9CA3-25BDA72B6FC0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44506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4AE216-2258-4313-BE63-3C855658739B}" type="datetimeFigureOut">
              <a:rPr lang="es-ES" smtClean="0"/>
              <a:pPr/>
              <a:t>17/11/2014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422137-B08A-4E88-9CA3-25BDA72B6FC0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11956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gif"/><Relationship Id="rId4" Type="http://schemas.openxmlformats.org/officeDocument/2006/relationships/image" Target="../media/image6.g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Business </a:t>
            </a:r>
            <a:r>
              <a:rPr lang="es-ES" dirty="0" err="1" smtClean="0"/>
              <a:t>Process</a:t>
            </a:r>
            <a:r>
              <a:rPr lang="es-ES" dirty="0" smtClean="0"/>
              <a:t> Management – Business Task Manager (BTM)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ES" sz="3200" dirty="0" smtClean="0">
                <a:solidFill>
                  <a:schemeClr val="accent1">
                    <a:lumMod val="75000"/>
                  </a:schemeClr>
                </a:solidFill>
              </a:rPr>
              <a:t>Concepto de Arquitectura de la Solución</a:t>
            </a:r>
            <a:endParaRPr lang="es-ES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42676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Un ejemplo de una </a:t>
            </a:r>
            <a:r>
              <a:rPr lang="es-ES" dirty="0" err="1" smtClean="0"/>
              <a:t>My</a:t>
            </a:r>
            <a:r>
              <a:rPr lang="es-ES" dirty="0" smtClean="0"/>
              <a:t> </a:t>
            </a:r>
            <a:r>
              <a:rPr lang="es-ES" dirty="0" err="1" smtClean="0"/>
              <a:t>Task</a:t>
            </a:r>
            <a:r>
              <a:rPr lang="es-ES" dirty="0" smtClean="0"/>
              <a:t> </a:t>
            </a:r>
            <a:r>
              <a:rPr lang="es-ES" dirty="0" err="1" smtClean="0"/>
              <a:t>List</a:t>
            </a:r>
            <a:r>
              <a:rPr lang="es-ES" dirty="0" smtClean="0"/>
              <a:t>: Alumno</a:t>
            </a:r>
            <a:endParaRPr lang="es-ES" dirty="0"/>
          </a:p>
        </p:txBody>
      </p:sp>
      <p:sp>
        <p:nvSpPr>
          <p:cNvPr id="3" name="Rectángulo redondeado 2"/>
          <p:cNvSpPr/>
          <p:nvPr/>
        </p:nvSpPr>
        <p:spPr>
          <a:xfrm>
            <a:off x="2524123" y="1690688"/>
            <a:ext cx="2062165" cy="36909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ES" sz="1200" dirty="0" smtClean="0">
                <a:solidFill>
                  <a:schemeClr val="tx1"/>
                </a:solidFill>
              </a:rPr>
              <a:t>Business Activity Monitoring</a:t>
            </a:r>
            <a:endParaRPr lang="es-ES" sz="1200" dirty="0">
              <a:solidFill>
                <a:schemeClr val="tx1"/>
              </a:solidFill>
            </a:endParaRPr>
          </a:p>
        </p:txBody>
      </p:sp>
      <p:sp>
        <p:nvSpPr>
          <p:cNvPr id="4" name="Rectángulo redondeado 3"/>
          <p:cNvSpPr/>
          <p:nvPr/>
        </p:nvSpPr>
        <p:spPr>
          <a:xfrm>
            <a:off x="981074" y="1690688"/>
            <a:ext cx="1528763" cy="36909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ES" sz="1200" dirty="0" smtClean="0">
                <a:solidFill>
                  <a:schemeClr val="tx1"/>
                </a:solidFill>
              </a:rPr>
              <a:t>My Tasklist</a:t>
            </a:r>
            <a:endParaRPr lang="es-ES" sz="1200" dirty="0">
              <a:solidFill>
                <a:schemeClr val="tx1"/>
              </a:solidFill>
            </a:endParaRPr>
          </a:p>
        </p:txBody>
      </p:sp>
      <p:sp>
        <p:nvSpPr>
          <p:cNvPr id="5" name="Rectángulo redondeado 4"/>
          <p:cNvSpPr/>
          <p:nvPr/>
        </p:nvSpPr>
        <p:spPr>
          <a:xfrm>
            <a:off x="838200" y="1976437"/>
            <a:ext cx="10515600" cy="4181476"/>
          </a:xfrm>
          <a:prstGeom prst="roundRect">
            <a:avLst>
              <a:gd name="adj" fmla="val 2602"/>
            </a:avLst>
          </a:prstGeom>
          <a:solidFill>
            <a:schemeClr val="bg1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33" name="Grupo 32"/>
          <p:cNvGrpSpPr/>
          <p:nvPr/>
        </p:nvGrpSpPr>
        <p:grpSpPr>
          <a:xfrm>
            <a:off x="981074" y="2405071"/>
            <a:ext cx="10182226" cy="357187"/>
            <a:chOff x="981074" y="2405071"/>
            <a:chExt cx="7124700" cy="357187"/>
          </a:xfrm>
        </p:grpSpPr>
        <p:sp>
          <p:nvSpPr>
            <p:cNvPr id="6" name="Rectángulo 5"/>
            <p:cNvSpPr/>
            <p:nvPr/>
          </p:nvSpPr>
          <p:spPr>
            <a:xfrm>
              <a:off x="981074" y="2405071"/>
              <a:ext cx="842963" cy="35718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200" dirty="0" smtClean="0">
                  <a:solidFill>
                    <a:schemeClr val="tx1"/>
                  </a:solidFill>
                </a:rPr>
                <a:t>Task ID</a:t>
              </a:r>
              <a:endParaRPr lang="es-ES" sz="1200" dirty="0">
                <a:solidFill>
                  <a:schemeClr val="tx1"/>
                </a:solidFill>
              </a:endParaRPr>
            </a:p>
          </p:txBody>
        </p:sp>
        <p:sp>
          <p:nvSpPr>
            <p:cNvPr id="7" name="Rectángulo 6"/>
            <p:cNvSpPr/>
            <p:nvPr/>
          </p:nvSpPr>
          <p:spPr>
            <a:xfrm>
              <a:off x="1824037" y="2405071"/>
              <a:ext cx="2928937" cy="35718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ES" sz="1200" dirty="0" smtClean="0">
                  <a:solidFill>
                    <a:schemeClr val="tx1"/>
                  </a:solidFill>
                </a:rPr>
                <a:t>Task title</a:t>
              </a:r>
              <a:endParaRPr lang="es-ES" sz="1200" dirty="0">
                <a:solidFill>
                  <a:schemeClr val="tx1"/>
                </a:solidFill>
              </a:endParaRPr>
            </a:p>
          </p:txBody>
        </p:sp>
        <p:sp>
          <p:nvSpPr>
            <p:cNvPr id="8" name="Rectángulo 7"/>
            <p:cNvSpPr/>
            <p:nvPr/>
          </p:nvSpPr>
          <p:spPr>
            <a:xfrm>
              <a:off x="4752975" y="2405071"/>
              <a:ext cx="1200150" cy="35718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ES" sz="1200" dirty="0" smtClean="0">
                  <a:solidFill>
                    <a:schemeClr val="tx1"/>
                  </a:solidFill>
                </a:rPr>
                <a:t>Owner</a:t>
              </a:r>
              <a:endParaRPr lang="es-ES" sz="1200" dirty="0">
                <a:solidFill>
                  <a:schemeClr val="tx1"/>
                </a:solidFill>
              </a:endParaRPr>
            </a:p>
          </p:txBody>
        </p:sp>
        <p:sp>
          <p:nvSpPr>
            <p:cNvPr id="9" name="Rectángulo 8"/>
            <p:cNvSpPr/>
            <p:nvPr/>
          </p:nvSpPr>
          <p:spPr>
            <a:xfrm>
              <a:off x="5953125" y="2405071"/>
              <a:ext cx="1200150" cy="35718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ES" sz="1200" dirty="0" smtClean="0">
                  <a:solidFill>
                    <a:schemeClr val="tx1"/>
                  </a:solidFill>
                </a:rPr>
                <a:t>Assignee</a:t>
              </a:r>
              <a:endParaRPr lang="es-ES" sz="1200" dirty="0">
                <a:solidFill>
                  <a:schemeClr val="tx1"/>
                </a:solidFill>
              </a:endParaRPr>
            </a:p>
          </p:txBody>
        </p:sp>
        <p:sp>
          <p:nvSpPr>
            <p:cNvPr id="10" name="Rectángulo 9"/>
            <p:cNvSpPr/>
            <p:nvPr/>
          </p:nvSpPr>
          <p:spPr>
            <a:xfrm>
              <a:off x="7153275" y="2405071"/>
              <a:ext cx="952499" cy="35718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ES" sz="1200" dirty="0" smtClean="0">
                  <a:solidFill>
                    <a:schemeClr val="tx1"/>
                  </a:solidFill>
                </a:rPr>
                <a:t>Due date</a:t>
              </a:r>
              <a:endParaRPr lang="es-E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Grupo 10"/>
          <p:cNvGrpSpPr/>
          <p:nvPr/>
        </p:nvGrpSpPr>
        <p:grpSpPr>
          <a:xfrm>
            <a:off x="981074" y="2771785"/>
            <a:ext cx="10182226" cy="504824"/>
            <a:chOff x="4229100" y="2424115"/>
            <a:chExt cx="7124700" cy="504824"/>
          </a:xfrm>
        </p:grpSpPr>
        <p:sp>
          <p:nvSpPr>
            <p:cNvPr id="12" name="Rectángulo 11"/>
            <p:cNvSpPr/>
            <p:nvPr/>
          </p:nvSpPr>
          <p:spPr>
            <a:xfrm>
              <a:off x="4229100" y="2424115"/>
              <a:ext cx="842963" cy="5048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200" dirty="0" smtClean="0">
                  <a:solidFill>
                    <a:schemeClr val="tx1"/>
                  </a:solidFill>
                </a:rPr>
                <a:t>00001</a:t>
              </a:r>
              <a:endParaRPr lang="es-ES" sz="1200" dirty="0">
                <a:solidFill>
                  <a:schemeClr val="tx1"/>
                </a:solidFill>
              </a:endParaRPr>
            </a:p>
          </p:txBody>
        </p:sp>
        <p:sp>
          <p:nvSpPr>
            <p:cNvPr id="13" name="Rectángulo 12"/>
            <p:cNvSpPr/>
            <p:nvPr/>
          </p:nvSpPr>
          <p:spPr>
            <a:xfrm>
              <a:off x="5072063" y="2424115"/>
              <a:ext cx="2928937" cy="5048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s-ES" sz="1200" b="1" dirty="0" smtClean="0">
                  <a:solidFill>
                    <a:schemeClr val="tx1"/>
                  </a:solidFill>
                </a:rPr>
                <a:t>Presentar solicitud y documentación </a:t>
              </a:r>
              <a:r>
                <a:rPr lang="es-ES" sz="1200" b="1" dirty="0" err="1" smtClean="0">
                  <a:solidFill>
                    <a:schemeClr val="tx1"/>
                  </a:solidFill>
                </a:rPr>
                <a:t>sustentatoria</a:t>
              </a:r>
              <a:r>
                <a:rPr lang="es-ES" sz="1200" dirty="0" smtClean="0">
                  <a:solidFill>
                    <a:schemeClr val="tx1"/>
                  </a:solidFill>
                </a:rPr>
                <a:t/>
              </a:r>
              <a:br>
                <a:rPr lang="es-ES" sz="1200" dirty="0" smtClean="0">
                  <a:solidFill>
                    <a:schemeClr val="tx1"/>
                  </a:solidFill>
                </a:rPr>
              </a:br>
              <a:r>
                <a:rPr lang="es-ES" sz="1200" dirty="0" smtClean="0">
                  <a:solidFill>
                    <a:schemeClr val="tx1"/>
                  </a:solidFill>
                </a:rPr>
                <a:t>[ </a:t>
              </a:r>
              <a:r>
                <a:rPr lang="es-ES" sz="1200" u="sng" dirty="0" smtClean="0">
                  <a:solidFill>
                    <a:schemeClr val="accent1">
                      <a:lumMod val="75000"/>
                    </a:schemeClr>
                  </a:solidFill>
                </a:rPr>
                <a:t>Auto asignar</a:t>
              </a:r>
              <a:r>
                <a:rPr lang="es-ES" sz="1200" dirty="0" smtClean="0">
                  <a:solidFill>
                    <a:schemeClr val="tx1"/>
                  </a:solidFill>
                </a:rPr>
                <a:t> ] [ </a:t>
              </a:r>
              <a:r>
                <a:rPr lang="es-ES" sz="1200" u="sng" dirty="0">
                  <a:solidFill>
                    <a:schemeClr val="accent1">
                      <a:lumMod val="75000"/>
                    </a:schemeClr>
                  </a:solidFill>
                </a:rPr>
                <a:t>Liberar</a:t>
              </a:r>
              <a:r>
                <a:rPr lang="es-ES" sz="1200" dirty="0" smtClean="0">
                  <a:solidFill>
                    <a:schemeClr val="tx1"/>
                  </a:solidFill>
                </a:rPr>
                <a:t> ] [ </a:t>
              </a:r>
              <a:r>
                <a:rPr lang="es-ES" sz="1200" u="sng" dirty="0">
                  <a:solidFill>
                    <a:schemeClr val="accent1">
                      <a:lumMod val="75000"/>
                    </a:schemeClr>
                  </a:solidFill>
                </a:rPr>
                <a:t>Ejecutar</a:t>
              </a:r>
              <a:r>
                <a:rPr lang="es-ES" sz="1200" dirty="0" smtClean="0">
                  <a:solidFill>
                    <a:schemeClr val="tx1"/>
                  </a:solidFill>
                </a:rPr>
                <a:t> ]</a:t>
              </a:r>
              <a:endParaRPr lang="es-ES" sz="1200" dirty="0">
                <a:solidFill>
                  <a:schemeClr val="tx1"/>
                </a:solidFill>
              </a:endParaRPr>
            </a:p>
          </p:txBody>
        </p:sp>
        <p:sp>
          <p:nvSpPr>
            <p:cNvPr id="14" name="Rectángulo 13"/>
            <p:cNvSpPr/>
            <p:nvPr/>
          </p:nvSpPr>
          <p:spPr>
            <a:xfrm>
              <a:off x="8001001" y="2424115"/>
              <a:ext cx="1200150" cy="5048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200" dirty="0" err="1" smtClean="0">
                  <a:solidFill>
                    <a:schemeClr val="tx1"/>
                  </a:solidFill>
                </a:rPr>
                <a:t>system</a:t>
              </a:r>
              <a:endParaRPr lang="es-ES" sz="1200" dirty="0">
                <a:solidFill>
                  <a:schemeClr val="tx1"/>
                </a:solidFill>
              </a:endParaRPr>
            </a:p>
          </p:txBody>
        </p:sp>
        <p:sp>
          <p:nvSpPr>
            <p:cNvPr id="15" name="Rectángulo 14"/>
            <p:cNvSpPr/>
            <p:nvPr/>
          </p:nvSpPr>
          <p:spPr>
            <a:xfrm>
              <a:off x="9201151" y="2424115"/>
              <a:ext cx="1200150" cy="5048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200" dirty="0" err="1">
                  <a:solidFill>
                    <a:schemeClr val="tx1"/>
                  </a:solidFill>
                </a:rPr>
                <a:t>mrodiguez</a:t>
              </a:r>
              <a:endParaRPr lang="es-ES" sz="1200" dirty="0">
                <a:solidFill>
                  <a:schemeClr val="tx1"/>
                </a:solidFill>
              </a:endParaRPr>
            </a:p>
          </p:txBody>
        </p:sp>
        <p:sp>
          <p:nvSpPr>
            <p:cNvPr id="16" name="Rectángulo 15"/>
            <p:cNvSpPr/>
            <p:nvPr/>
          </p:nvSpPr>
          <p:spPr>
            <a:xfrm>
              <a:off x="10401301" y="2424115"/>
              <a:ext cx="952499" cy="5048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ES" sz="1200" dirty="0" smtClean="0">
                  <a:solidFill>
                    <a:schemeClr val="tx1"/>
                  </a:solidFill>
                </a:rPr>
                <a:t>12/01/2014</a:t>
              </a:r>
              <a:endParaRPr lang="es-E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7" name="Grupo 16"/>
          <p:cNvGrpSpPr/>
          <p:nvPr/>
        </p:nvGrpSpPr>
        <p:grpSpPr>
          <a:xfrm>
            <a:off x="981074" y="3271848"/>
            <a:ext cx="10182226" cy="504824"/>
            <a:chOff x="4229100" y="2424115"/>
            <a:chExt cx="7124700" cy="504824"/>
          </a:xfrm>
        </p:grpSpPr>
        <p:sp>
          <p:nvSpPr>
            <p:cNvPr id="18" name="Rectángulo 17"/>
            <p:cNvSpPr/>
            <p:nvPr/>
          </p:nvSpPr>
          <p:spPr>
            <a:xfrm>
              <a:off x="4229100" y="2424115"/>
              <a:ext cx="842963" cy="5048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200" dirty="0" smtClean="0">
                  <a:solidFill>
                    <a:schemeClr val="tx1"/>
                  </a:solidFill>
                </a:rPr>
                <a:t>00001</a:t>
              </a:r>
              <a:endParaRPr lang="es-ES" sz="1200" dirty="0">
                <a:solidFill>
                  <a:schemeClr val="tx1"/>
                </a:solidFill>
              </a:endParaRPr>
            </a:p>
          </p:txBody>
        </p:sp>
        <p:sp>
          <p:nvSpPr>
            <p:cNvPr id="19" name="Rectángulo 18"/>
            <p:cNvSpPr/>
            <p:nvPr/>
          </p:nvSpPr>
          <p:spPr>
            <a:xfrm>
              <a:off x="5072063" y="2424115"/>
              <a:ext cx="2928937" cy="5048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s-ES" sz="1200" b="1" dirty="0" smtClean="0">
                  <a:solidFill>
                    <a:schemeClr val="tx1"/>
                  </a:solidFill>
                </a:rPr>
                <a:t>Subsanar observación a solicitud de convalidación No 2014021</a:t>
              </a:r>
              <a:r>
                <a:rPr lang="es-ES" sz="1200" dirty="0" smtClean="0">
                  <a:solidFill>
                    <a:schemeClr val="tx1"/>
                  </a:solidFill>
                </a:rPr>
                <a:t/>
              </a:r>
              <a:br>
                <a:rPr lang="es-ES" sz="1200" dirty="0" smtClean="0">
                  <a:solidFill>
                    <a:schemeClr val="tx1"/>
                  </a:solidFill>
                </a:rPr>
              </a:br>
              <a:r>
                <a:rPr lang="es-ES" sz="1200" dirty="0" smtClean="0">
                  <a:solidFill>
                    <a:schemeClr val="tx1"/>
                  </a:solidFill>
                </a:rPr>
                <a:t>[ </a:t>
              </a:r>
              <a:r>
                <a:rPr lang="es-ES" sz="1200" u="sng" dirty="0" smtClean="0">
                  <a:solidFill>
                    <a:schemeClr val="accent1">
                      <a:lumMod val="75000"/>
                    </a:schemeClr>
                  </a:solidFill>
                </a:rPr>
                <a:t>Auto asignar</a:t>
              </a:r>
              <a:r>
                <a:rPr lang="es-ES" sz="1200" dirty="0" smtClean="0">
                  <a:solidFill>
                    <a:schemeClr val="tx1"/>
                  </a:solidFill>
                </a:rPr>
                <a:t> ] [ </a:t>
              </a:r>
              <a:r>
                <a:rPr lang="es-ES" sz="1200" u="sng" dirty="0">
                  <a:solidFill>
                    <a:schemeClr val="accent1">
                      <a:lumMod val="75000"/>
                    </a:schemeClr>
                  </a:solidFill>
                </a:rPr>
                <a:t>Liberar</a:t>
              </a:r>
              <a:r>
                <a:rPr lang="es-ES" sz="1200" dirty="0" smtClean="0">
                  <a:solidFill>
                    <a:schemeClr val="tx1"/>
                  </a:solidFill>
                </a:rPr>
                <a:t> ] [ </a:t>
              </a:r>
              <a:r>
                <a:rPr lang="es-ES" sz="1200" u="sng" dirty="0">
                  <a:solidFill>
                    <a:schemeClr val="accent1">
                      <a:lumMod val="75000"/>
                    </a:schemeClr>
                  </a:solidFill>
                </a:rPr>
                <a:t>Ejecutar</a:t>
              </a:r>
              <a:r>
                <a:rPr lang="es-ES" sz="1200" dirty="0" smtClean="0">
                  <a:solidFill>
                    <a:schemeClr val="tx1"/>
                  </a:solidFill>
                </a:rPr>
                <a:t> ]</a:t>
              </a:r>
              <a:endParaRPr lang="es-ES" sz="1200" dirty="0">
                <a:solidFill>
                  <a:schemeClr val="tx1"/>
                </a:solidFill>
              </a:endParaRPr>
            </a:p>
          </p:txBody>
        </p:sp>
        <p:sp>
          <p:nvSpPr>
            <p:cNvPr id="20" name="Rectángulo 19"/>
            <p:cNvSpPr/>
            <p:nvPr/>
          </p:nvSpPr>
          <p:spPr>
            <a:xfrm>
              <a:off x="8001001" y="2424115"/>
              <a:ext cx="1200150" cy="5048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200" dirty="0" err="1" smtClean="0">
                  <a:solidFill>
                    <a:schemeClr val="tx1"/>
                  </a:solidFill>
                </a:rPr>
                <a:t>system</a:t>
              </a:r>
              <a:endParaRPr lang="es-ES" sz="1200" dirty="0">
                <a:solidFill>
                  <a:schemeClr val="tx1"/>
                </a:solidFill>
              </a:endParaRPr>
            </a:p>
          </p:txBody>
        </p:sp>
        <p:sp>
          <p:nvSpPr>
            <p:cNvPr id="21" name="Rectángulo 20"/>
            <p:cNvSpPr/>
            <p:nvPr/>
          </p:nvSpPr>
          <p:spPr>
            <a:xfrm>
              <a:off x="9201151" y="2424115"/>
              <a:ext cx="1200150" cy="5048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200" dirty="0" err="1" smtClean="0">
                  <a:solidFill>
                    <a:schemeClr val="tx1"/>
                  </a:solidFill>
                </a:rPr>
                <a:t>mrodiguez</a:t>
              </a:r>
              <a:endParaRPr lang="es-ES" sz="1200" dirty="0">
                <a:solidFill>
                  <a:schemeClr val="tx1"/>
                </a:solidFill>
              </a:endParaRPr>
            </a:p>
          </p:txBody>
        </p:sp>
        <p:sp>
          <p:nvSpPr>
            <p:cNvPr id="22" name="Rectángulo 21"/>
            <p:cNvSpPr/>
            <p:nvPr/>
          </p:nvSpPr>
          <p:spPr>
            <a:xfrm>
              <a:off x="10401301" y="2424115"/>
              <a:ext cx="952499" cy="5048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ES" sz="1200" dirty="0" smtClean="0">
                  <a:solidFill>
                    <a:schemeClr val="tx1"/>
                  </a:solidFill>
                </a:rPr>
                <a:t>12/04/2014</a:t>
              </a:r>
              <a:endParaRPr lang="es-E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23" name="Rectángulo redondeado 22"/>
          <p:cNvSpPr/>
          <p:nvPr/>
        </p:nvSpPr>
        <p:spPr>
          <a:xfrm>
            <a:off x="7305674" y="2095501"/>
            <a:ext cx="800100" cy="257175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S" sz="1200" dirty="0">
                <a:solidFill>
                  <a:schemeClr val="tx1"/>
                </a:solidFill>
              </a:rPr>
              <a:t>New task</a:t>
            </a:r>
          </a:p>
        </p:txBody>
      </p:sp>
      <p:grpSp>
        <p:nvGrpSpPr>
          <p:cNvPr id="24" name="Grupo 23"/>
          <p:cNvGrpSpPr/>
          <p:nvPr/>
        </p:nvGrpSpPr>
        <p:grpSpPr>
          <a:xfrm>
            <a:off x="981074" y="2095500"/>
            <a:ext cx="2421732" cy="257175"/>
            <a:chOff x="2571750" y="4100513"/>
            <a:chExt cx="2421732" cy="257175"/>
          </a:xfrm>
        </p:grpSpPr>
        <p:sp>
          <p:nvSpPr>
            <p:cNvPr id="25" name="Rectángulo redondeado 24"/>
            <p:cNvSpPr/>
            <p:nvPr/>
          </p:nvSpPr>
          <p:spPr>
            <a:xfrm>
              <a:off x="3464719" y="4100513"/>
              <a:ext cx="642938" cy="257175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ES" sz="1200" dirty="0" smtClean="0">
                  <a:solidFill>
                    <a:schemeClr val="tx1"/>
                  </a:solidFill>
                </a:rPr>
                <a:t>Table</a:t>
              </a:r>
              <a:endParaRPr lang="es-ES" sz="1200" dirty="0">
                <a:solidFill>
                  <a:schemeClr val="tx1"/>
                </a:solidFill>
              </a:endParaRPr>
            </a:p>
          </p:txBody>
        </p:sp>
        <p:sp>
          <p:nvSpPr>
            <p:cNvPr id="26" name="Rectángulo redondeado 25"/>
            <p:cNvSpPr/>
            <p:nvPr/>
          </p:nvSpPr>
          <p:spPr>
            <a:xfrm>
              <a:off x="4229100" y="4100513"/>
              <a:ext cx="764382" cy="257175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ES" sz="1200" dirty="0" smtClean="0">
                  <a:solidFill>
                    <a:schemeClr val="tx1"/>
                  </a:solidFill>
                </a:rPr>
                <a:t>Calendar</a:t>
              </a:r>
              <a:endParaRPr lang="es-ES" sz="1200" dirty="0">
                <a:solidFill>
                  <a:schemeClr val="tx1"/>
                </a:solidFill>
              </a:endParaRPr>
            </a:p>
          </p:txBody>
        </p:sp>
        <p:sp>
          <p:nvSpPr>
            <p:cNvPr id="27" name="Rectángulo 26"/>
            <p:cNvSpPr/>
            <p:nvPr/>
          </p:nvSpPr>
          <p:spPr>
            <a:xfrm>
              <a:off x="2571750" y="4100513"/>
              <a:ext cx="842963" cy="2571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s-ES" sz="1200" b="1" dirty="0" smtClean="0">
                  <a:solidFill>
                    <a:schemeClr val="tx1"/>
                  </a:solidFill>
                </a:rPr>
                <a:t>View as:</a:t>
              </a:r>
              <a:endParaRPr lang="es-ES" sz="12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8" name="Grupo 27"/>
          <p:cNvGrpSpPr/>
          <p:nvPr/>
        </p:nvGrpSpPr>
        <p:grpSpPr>
          <a:xfrm>
            <a:off x="9796465" y="3890976"/>
            <a:ext cx="1366835" cy="342890"/>
            <a:chOff x="7572375" y="4507126"/>
            <a:chExt cx="1366835" cy="342890"/>
          </a:xfrm>
        </p:grpSpPr>
        <p:sp>
          <p:nvSpPr>
            <p:cNvPr id="29" name="Rectángulo 28"/>
            <p:cNvSpPr/>
            <p:nvPr/>
          </p:nvSpPr>
          <p:spPr>
            <a:xfrm>
              <a:off x="7572375" y="4507126"/>
              <a:ext cx="323849" cy="34289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100" b="1" dirty="0">
                  <a:solidFill>
                    <a:schemeClr val="tx1"/>
                  </a:solidFill>
                </a:rPr>
                <a:t>|&lt;</a:t>
              </a:r>
            </a:p>
          </p:txBody>
        </p:sp>
        <p:sp>
          <p:nvSpPr>
            <p:cNvPr id="30" name="Rectángulo 29"/>
            <p:cNvSpPr/>
            <p:nvPr/>
          </p:nvSpPr>
          <p:spPr>
            <a:xfrm>
              <a:off x="7924800" y="4507126"/>
              <a:ext cx="323849" cy="34289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100" b="1" dirty="0" smtClean="0">
                  <a:solidFill>
                    <a:schemeClr val="tx1"/>
                  </a:solidFill>
                </a:rPr>
                <a:t>&lt;</a:t>
              </a:r>
              <a:endParaRPr lang="es-ES" sz="1100" b="1" dirty="0">
                <a:solidFill>
                  <a:schemeClr val="tx1"/>
                </a:solidFill>
              </a:endParaRPr>
            </a:p>
          </p:txBody>
        </p:sp>
        <p:sp>
          <p:nvSpPr>
            <p:cNvPr id="31" name="Rectángulo 30"/>
            <p:cNvSpPr/>
            <p:nvPr/>
          </p:nvSpPr>
          <p:spPr>
            <a:xfrm>
              <a:off x="8262936" y="4507126"/>
              <a:ext cx="323849" cy="34289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100" b="1" dirty="0" smtClean="0">
                  <a:solidFill>
                    <a:schemeClr val="tx1"/>
                  </a:solidFill>
                </a:rPr>
                <a:t>&gt;</a:t>
              </a:r>
              <a:endParaRPr lang="es-ES" sz="1100" b="1" dirty="0">
                <a:solidFill>
                  <a:schemeClr val="tx1"/>
                </a:solidFill>
              </a:endParaRPr>
            </a:p>
          </p:txBody>
        </p:sp>
        <p:sp>
          <p:nvSpPr>
            <p:cNvPr id="32" name="Rectángulo 31"/>
            <p:cNvSpPr/>
            <p:nvPr/>
          </p:nvSpPr>
          <p:spPr>
            <a:xfrm>
              <a:off x="8615361" y="4507126"/>
              <a:ext cx="323849" cy="34289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100" b="1" dirty="0" smtClean="0">
                  <a:solidFill>
                    <a:schemeClr val="tx1"/>
                  </a:solidFill>
                </a:rPr>
                <a:t>&gt;|</a:t>
              </a:r>
              <a:endParaRPr lang="es-ES" sz="1100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448083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Ciclo de Vida de una Tarea Humana</a:t>
            </a:r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810777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redondeado 3"/>
          <p:cNvSpPr/>
          <p:nvPr/>
        </p:nvSpPr>
        <p:spPr>
          <a:xfrm>
            <a:off x="57144" y="1310882"/>
            <a:ext cx="1114412" cy="4411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/>
              <a:t>CREATED</a:t>
            </a:r>
            <a:endParaRPr lang="es-ES" sz="1200" dirty="0"/>
          </a:p>
        </p:txBody>
      </p:sp>
      <p:sp>
        <p:nvSpPr>
          <p:cNvPr id="5" name="Rectángulo redondeado 4"/>
          <p:cNvSpPr/>
          <p:nvPr/>
        </p:nvSpPr>
        <p:spPr>
          <a:xfrm>
            <a:off x="57143" y="1847653"/>
            <a:ext cx="1114412" cy="4411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/>
              <a:t>READY</a:t>
            </a:r>
            <a:endParaRPr lang="es-ES" sz="1200" dirty="0"/>
          </a:p>
        </p:txBody>
      </p:sp>
      <p:sp>
        <p:nvSpPr>
          <p:cNvPr id="6" name="Rectángulo redondeado 5"/>
          <p:cNvSpPr/>
          <p:nvPr/>
        </p:nvSpPr>
        <p:spPr>
          <a:xfrm>
            <a:off x="72040" y="2908309"/>
            <a:ext cx="1114412" cy="4411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/>
              <a:t>RESERVED</a:t>
            </a:r>
            <a:endParaRPr lang="es-ES" sz="1200" dirty="0"/>
          </a:p>
        </p:txBody>
      </p:sp>
      <p:sp>
        <p:nvSpPr>
          <p:cNvPr id="14" name="Rectángulo redondeado 13"/>
          <p:cNvSpPr/>
          <p:nvPr/>
        </p:nvSpPr>
        <p:spPr>
          <a:xfrm>
            <a:off x="57143" y="2377981"/>
            <a:ext cx="1114412" cy="4411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/>
              <a:t>IN_PROGRESS</a:t>
            </a:r>
            <a:endParaRPr lang="es-ES" sz="1200" dirty="0"/>
          </a:p>
        </p:txBody>
      </p:sp>
      <p:sp>
        <p:nvSpPr>
          <p:cNvPr id="15" name="Rectángulo redondeado 14"/>
          <p:cNvSpPr/>
          <p:nvPr/>
        </p:nvSpPr>
        <p:spPr>
          <a:xfrm>
            <a:off x="72039" y="3983094"/>
            <a:ext cx="1114412" cy="441123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/>
              <a:t>SUSPENDED</a:t>
            </a:r>
            <a:endParaRPr lang="es-ES" sz="1200" dirty="0"/>
          </a:p>
        </p:txBody>
      </p:sp>
      <p:sp>
        <p:nvSpPr>
          <p:cNvPr id="16" name="Rectángulo redondeado 15"/>
          <p:cNvSpPr/>
          <p:nvPr/>
        </p:nvSpPr>
        <p:spPr>
          <a:xfrm>
            <a:off x="57143" y="4517537"/>
            <a:ext cx="1114412" cy="4411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/>
              <a:t>OBSOLETE</a:t>
            </a:r>
            <a:endParaRPr lang="es-ES" sz="1200" dirty="0"/>
          </a:p>
        </p:txBody>
      </p:sp>
      <p:sp>
        <p:nvSpPr>
          <p:cNvPr id="17" name="Rectángulo redondeado 16"/>
          <p:cNvSpPr/>
          <p:nvPr/>
        </p:nvSpPr>
        <p:spPr>
          <a:xfrm>
            <a:off x="72039" y="5057879"/>
            <a:ext cx="1114412" cy="4411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/>
              <a:t>REMOVED</a:t>
            </a:r>
            <a:endParaRPr lang="es-ES" sz="1200" dirty="0"/>
          </a:p>
        </p:txBody>
      </p:sp>
      <p:sp>
        <p:nvSpPr>
          <p:cNvPr id="18" name="Rectángulo redondeado 17"/>
          <p:cNvSpPr/>
          <p:nvPr/>
        </p:nvSpPr>
        <p:spPr>
          <a:xfrm>
            <a:off x="72039" y="3448651"/>
            <a:ext cx="1114412" cy="4411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/>
              <a:t>COMPLETED</a:t>
            </a:r>
            <a:endParaRPr lang="es-ES" sz="1200" dirty="0"/>
          </a:p>
        </p:txBody>
      </p:sp>
      <p:sp>
        <p:nvSpPr>
          <p:cNvPr id="19" name="Rectángulo redondeado 18"/>
          <p:cNvSpPr/>
          <p:nvPr/>
        </p:nvSpPr>
        <p:spPr>
          <a:xfrm>
            <a:off x="1285861" y="671513"/>
            <a:ext cx="1128703" cy="4527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/>
              <a:t>CREATED</a:t>
            </a:r>
            <a:endParaRPr lang="es-ES" sz="1200" dirty="0"/>
          </a:p>
        </p:txBody>
      </p:sp>
      <p:sp>
        <p:nvSpPr>
          <p:cNvPr id="20" name="Rectángulo redondeado 19"/>
          <p:cNvSpPr/>
          <p:nvPr/>
        </p:nvSpPr>
        <p:spPr>
          <a:xfrm>
            <a:off x="2520803" y="680924"/>
            <a:ext cx="1128703" cy="4527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/>
              <a:t>READY</a:t>
            </a:r>
            <a:endParaRPr lang="es-ES" sz="1200" dirty="0"/>
          </a:p>
        </p:txBody>
      </p:sp>
      <p:sp>
        <p:nvSpPr>
          <p:cNvPr id="21" name="Rectángulo redondeado 20"/>
          <p:cNvSpPr/>
          <p:nvPr/>
        </p:nvSpPr>
        <p:spPr>
          <a:xfrm>
            <a:off x="3755745" y="680924"/>
            <a:ext cx="1128703" cy="4527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/>
              <a:t>IN_PROGRESS</a:t>
            </a:r>
            <a:endParaRPr lang="es-ES" sz="1200" dirty="0"/>
          </a:p>
        </p:txBody>
      </p:sp>
      <p:sp>
        <p:nvSpPr>
          <p:cNvPr id="22" name="Rectángulo redondeado 21"/>
          <p:cNvSpPr/>
          <p:nvPr/>
        </p:nvSpPr>
        <p:spPr>
          <a:xfrm>
            <a:off x="4990687" y="680924"/>
            <a:ext cx="1128703" cy="4527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/>
              <a:t>RESERVED</a:t>
            </a:r>
            <a:endParaRPr lang="es-ES" sz="1200" dirty="0"/>
          </a:p>
        </p:txBody>
      </p:sp>
      <p:sp>
        <p:nvSpPr>
          <p:cNvPr id="23" name="Rectángulo redondeado 22"/>
          <p:cNvSpPr/>
          <p:nvPr/>
        </p:nvSpPr>
        <p:spPr>
          <a:xfrm>
            <a:off x="6225631" y="667531"/>
            <a:ext cx="1128703" cy="4527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/>
              <a:t>COMPLETED</a:t>
            </a:r>
            <a:endParaRPr lang="es-ES" sz="1200" dirty="0"/>
          </a:p>
        </p:txBody>
      </p:sp>
      <p:sp>
        <p:nvSpPr>
          <p:cNvPr id="24" name="Rectángulo redondeado 23"/>
          <p:cNvSpPr/>
          <p:nvPr/>
        </p:nvSpPr>
        <p:spPr>
          <a:xfrm>
            <a:off x="7459005" y="667531"/>
            <a:ext cx="1128703" cy="4527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/>
              <a:t>SUSPENDED</a:t>
            </a:r>
            <a:endParaRPr lang="es-ES" sz="1200" dirty="0"/>
          </a:p>
        </p:txBody>
      </p:sp>
      <p:sp>
        <p:nvSpPr>
          <p:cNvPr id="25" name="Rectángulo redondeado 24"/>
          <p:cNvSpPr/>
          <p:nvPr/>
        </p:nvSpPr>
        <p:spPr>
          <a:xfrm>
            <a:off x="8692379" y="646322"/>
            <a:ext cx="1128703" cy="4527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/>
              <a:t>OBSOLETE</a:t>
            </a:r>
            <a:endParaRPr lang="es-ES" sz="1200" dirty="0"/>
          </a:p>
        </p:txBody>
      </p:sp>
      <p:sp>
        <p:nvSpPr>
          <p:cNvPr id="26" name="Rectángulo redondeado 25"/>
          <p:cNvSpPr/>
          <p:nvPr/>
        </p:nvSpPr>
        <p:spPr>
          <a:xfrm>
            <a:off x="9930460" y="646322"/>
            <a:ext cx="1128703" cy="4527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/>
              <a:t>REMOVED</a:t>
            </a:r>
            <a:endParaRPr lang="es-ES" sz="1200" dirty="0"/>
          </a:p>
        </p:txBody>
      </p:sp>
      <p:sp>
        <p:nvSpPr>
          <p:cNvPr id="28" name="Rectángulo 27"/>
          <p:cNvSpPr/>
          <p:nvPr/>
        </p:nvSpPr>
        <p:spPr>
          <a:xfrm>
            <a:off x="1285861" y="1310882"/>
            <a:ext cx="1128703" cy="4411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smtClean="0">
                <a:solidFill>
                  <a:schemeClr val="tx1"/>
                </a:solidFill>
              </a:rPr>
              <a:t>X</a:t>
            </a:r>
            <a:endParaRPr lang="es-ES" sz="1100" dirty="0">
              <a:solidFill>
                <a:schemeClr val="tx1"/>
              </a:solidFill>
            </a:endParaRPr>
          </a:p>
        </p:txBody>
      </p:sp>
      <p:sp>
        <p:nvSpPr>
          <p:cNvPr id="29" name="Rectángulo 28"/>
          <p:cNvSpPr/>
          <p:nvPr/>
        </p:nvSpPr>
        <p:spPr>
          <a:xfrm>
            <a:off x="2520803" y="1310882"/>
            <a:ext cx="1128703" cy="4411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smtClean="0">
                <a:solidFill>
                  <a:schemeClr val="tx1"/>
                </a:solidFill>
              </a:rPr>
              <a:t>X</a:t>
            </a:r>
            <a:endParaRPr lang="es-ES" sz="1100" dirty="0">
              <a:solidFill>
                <a:schemeClr val="tx1"/>
              </a:solidFill>
            </a:endParaRPr>
          </a:p>
        </p:txBody>
      </p:sp>
      <p:sp>
        <p:nvSpPr>
          <p:cNvPr id="30" name="Rectángulo 29"/>
          <p:cNvSpPr/>
          <p:nvPr/>
        </p:nvSpPr>
        <p:spPr>
          <a:xfrm>
            <a:off x="3755745" y="1310882"/>
            <a:ext cx="1128703" cy="4411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smtClean="0">
                <a:solidFill>
                  <a:schemeClr val="tx1"/>
                </a:solidFill>
              </a:rPr>
              <a:t>X</a:t>
            </a:r>
            <a:endParaRPr lang="es-ES" sz="1100" dirty="0">
              <a:solidFill>
                <a:schemeClr val="tx1"/>
              </a:solidFill>
            </a:endParaRPr>
          </a:p>
        </p:txBody>
      </p:sp>
      <p:sp>
        <p:nvSpPr>
          <p:cNvPr id="31" name="Rectángulo 30"/>
          <p:cNvSpPr/>
          <p:nvPr/>
        </p:nvSpPr>
        <p:spPr>
          <a:xfrm>
            <a:off x="4990690" y="1310882"/>
            <a:ext cx="1128703" cy="4411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smtClean="0">
                <a:solidFill>
                  <a:schemeClr val="tx1"/>
                </a:solidFill>
              </a:rPr>
              <a:t>X</a:t>
            </a:r>
            <a:endParaRPr lang="es-ES" sz="1100" dirty="0">
              <a:solidFill>
                <a:schemeClr val="tx1"/>
              </a:solidFill>
            </a:endParaRPr>
          </a:p>
        </p:txBody>
      </p:sp>
      <p:sp>
        <p:nvSpPr>
          <p:cNvPr id="32" name="Rectángulo 31"/>
          <p:cNvSpPr/>
          <p:nvPr/>
        </p:nvSpPr>
        <p:spPr>
          <a:xfrm>
            <a:off x="6225631" y="1310882"/>
            <a:ext cx="1128703" cy="4411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smtClean="0">
                <a:solidFill>
                  <a:schemeClr val="tx1"/>
                </a:solidFill>
              </a:rPr>
              <a:t>X</a:t>
            </a:r>
            <a:endParaRPr lang="es-ES" sz="1100" dirty="0">
              <a:solidFill>
                <a:schemeClr val="tx1"/>
              </a:solidFill>
            </a:endParaRPr>
          </a:p>
        </p:txBody>
      </p:sp>
      <p:sp>
        <p:nvSpPr>
          <p:cNvPr id="33" name="Rectángulo 32"/>
          <p:cNvSpPr/>
          <p:nvPr/>
        </p:nvSpPr>
        <p:spPr>
          <a:xfrm>
            <a:off x="7460573" y="1310882"/>
            <a:ext cx="1128703" cy="4411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smtClean="0">
                <a:solidFill>
                  <a:schemeClr val="tx1"/>
                </a:solidFill>
              </a:rPr>
              <a:t>X</a:t>
            </a:r>
            <a:endParaRPr lang="es-ES" sz="1100" dirty="0">
              <a:solidFill>
                <a:schemeClr val="tx1"/>
              </a:solidFill>
            </a:endParaRPr>
          </a:p>
        </p:txBody>
      </p:sp>
      <p:sp>
        <p:nvSpPr>
          <p:cNvPr id="34" name="Rectángulo 33"/>
          <p:cNvSpPr/>
          <p:nvPr/>
        </p:nvSpPr>
        <p:spPr>
          <a:xfrm>
            <a:off x="8695518" y="1310882"/>
            <a:ext cx="1128703" cy="4411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err="1" smtClean="0">
                <a:solidFill>
                  <a:schemeClr val="tx1"/>
                </a:solidFill>
              </a:rPr>
              <a:t>skip</a:t>
            </a:r>
            <a:endParaRPr lang="es-ES" sz="1100" dirty="0">
              <a:solidFill>
                <a:schemeClr val="tx1"/>
              </a:solidFill>
            </a:endParaRPr>
          </a:p>
        </p:txBody>
      </p:sp>
      <p:sp>
        <p:nvSpPr>
          <p:cNvPr id="35" name="Rectángulo 34"/>
          <p:cNvSpPr/>
          <p:nvPr/>
        </p:nvSpPr>
        <p:spPr>
          <a:xfrm>
            <a:off x="9930461" y="1310882"/>
            <a:ext cx="1128703" cy="4411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smtClean="0">
                <a:solidFill>
                  <a:schemeClr val="tx1"/>
                </a:solidFill>
              </a:rPr>
              <a:t>X</a:t>
            </a:r>
            <a:endParaRPr lang="es-ES" sz="1100" dirty="0">
              <a:solidFill>
                <a:schemeClr val="tx1"/>
              </a:solidFill>
            </a:endParaRPr>
          </a:p>
        </p:txBody>
      </p:sp>
      <p:sp>
        <p:nvSpPr>
          <p:cNvPr id="40" name="Rectángulo 39"/>
          <p:cNvSpPr/>
          <p:nvPr/>
        </p:nvSpPr>
        <p:spPr>
          <a:xfrm>
            <a:off x="1285861" y="1838337"/>
            <a:ext cx="1128703" cy="4411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smtClean="0">
                <a:solidFill>
                  <a:schemeClr val="tx1"/>
                </a:solidFill>
              </a:rPr>
              <a:t>X</a:t>
            </a:r>
            <a:endParaRPr lang="es-ES" sz="1100" dirty="0">
              <a:solidFill>
                <a:schemeClr val="tx1"/>
              </a:solidFill>
            </a:endParaRPr>
          </a:p>
        </p:txBody>
      </p:sp>
      <p:sp>
        <p:nvSpPr>
          <p:cNvPr id="41" name="Rectángulo 40"/>
          <p:cNvSpPr/>
          <p:nvPr/>
        </p:nvSpPr>
        <p:spPr>
          <a:xfrm>
            <a:off x="2520803" y="1838337"/>
            <a:ext cx="1128703" cy="4411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smtClean="0">
                <a:solidFill>
                  <a:schemeClr val="tx1"/>
                </a:solidFill>
              </a:rPr>
              <a:t>forward, </a:t>
            </a:r>
            <a:r>
              <a:rPr lang="es-ES" sz="1100" dirty="0" err="1" smtClean="0">
                <a:solidFill>
                  <a:schemeClr val="tx1"/>
                </a:solidFill>
              </a:rPr>
              <a:t>remove</a:t>
            </a:r>
            <a:endParaRPr lang="es-ES" sz="1100" dirty="0">
              <a:solidFill>
                <a:schemeClr val="tx1"/>
              </a:solidFill>
            </a:endParaRPr>
          </a:p>
        </p:txBody>
      </p:sp>
      <p:sp>
        <p:nvSpPr>
          <p:cNvPr id="42" name="Rectángulo 41"/>
          <p:cNvSpPr/>
          <p:nvPr/>
        </p:nvSpPr>
        <p:spPr>
          <a:xfrm>
            <a:off x="3755745" y="1838337"/>
            <a:ext cx="1128703" cy="4411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err="1" smtClean="0">
                <a:solidFill>
                  <a:schemeClr val="tx1"/>
                </a:solidFill>
              </a:rPr>
              <a:t>start</a:t>
            </a:r>
            <a:endParaRPr lang="es-ES" sz="1100" dirty="0">
              <a:solidFill>
                <a:schemeClr val="tx1"/>
              </a:solidFill>
            </a:endParaRPr>
          </a:p>
        </p:txBody>
      </p:sp>
      <p:sp>
        <p:nvSpPr>
          <p:cNvPr id="43" name="Rectángulo 42"/>
          <p:cNvSpPr/>
          <p:nvPr/>
        </p:nvSpPr>
        <p:spPr>
          <a:xfrm>
            <a:off x="4990690" y="1838337"/>
            <a:ext cx="1128703" cy="4411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smtClean="0">
                <a:solidFill>
                  <a:schemeClr val="tx1"/>
                </a:solidFill>
              </a:rPr>
              <a:t>claim, delegate</a:t>
            </a:r>
            <a:endParaRPr lang="es-ES" sz="1100" dirty="0">
              <a:solidFill>
                <a:schemeClr val="tx1"/>
              </a:solidFill>
            </a:endParaRPr>
          </a:p>
        </p:txBody>
      </p:sp>
      <p:sp>
        <p:nvSpPr>
          <p:cNvPr id="44" name="Rectángulo 43"/>
          <p:cNvSpPr/>
          <p:nvPr/>
        </p:nvSpPr>
        <p:spPr>
          <a:xfrm>
            <a:off x="6225631" y="1838337"/>
            <a:ext cx="1128703" cy="4411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smtClean="0">
                <a:solidFill>
                  <a:schemeClr val="tx1"/>
                </a:solidFill>
              </a:rPr>
              <a:t>X</a:t>
            </a:r>
            <a:endParaRPr lang="es-ES" sz="1100" dirty="0">
              <a:solidFill>
                <a:schemeClr val="tx1"/>
              </a:solidFill>
            </a:endParaRPr>
          </a:p>
        </p:txBody>
      </p:sp>
      <p:sp>
        <p:nvSpPr>
          <p:cNvPr id="45" name="Rectángulo 44"/>
          <p:cNvSpPr/>
          <p:nvPr/>
        </p:nvSpPr>
        <p:spPr>
          <a:xfrm>
            <a:off x="7460573" y="1838337"/>
            <a:ext cx="1128703" cy="4411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err="1" smtClean="0">
                <a:solidFill>
                  <a:schemeClr val="tx1"/>
                </a:solidFill>
              </a:rPr>
              <a:t>supend</a:t>
            </a:r>
            <a:endParaRPr lang="es-ES" sz="1100" dirty="0">
              <a:solidFill>
                <a:schemeClr val="tx1"/>
              </a:solidFill>
            </a:endParaRPr>
          </a:p>
        </p:txBody>
      </p:sp>
      <p:sp>
        <p:nvSpPr>
          <p:cNvPr id="46" name="Rectángulo 45"/>
          <p:cNvSpPr/>
          <p:nvPr/>
        </p:nvSpPr>
        <p:spPr>
          <a:xfrm>
            <a:off x="8695518" y="1838337"/>
            <a:ext cx="1128703" cy="4411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err="1" smtClean="0">
                <a:solidFill>
                  <a:schemeClr val="tx1"/>
                </a:solidFill>
              </a:rPr>
              <a:t>skip</a:t>
            </a:r>
            <a:endParaRPr lang="es-ES" sz="1100" dirty="0">
              <a:solidFill>
                <a:schemeClr val="tx1"/>
              </a:solidFill>
            </a:endParaRPr>
          </a:p>
        </p:txBody>
      </p:sp>
      <p:sp>
        <p:nvSpPr>
          <p:cNvPr id="47" name="Rectángulo 46"/>
          <p:cNvSpPr/>
          <p:nvPr/>
        </p:nvSpPr>
        <p:spPr>
          <a:xfrm>
            <a:off x="9930461" y="1838337"/>
            <a:ext cx="1128703" cy="4411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err="1" smtClean="0">
                <a:solidFill>
                  <a:schemeClr val="tx1"/>
                </a:solidFill>
              </a:rPr>
              <a:t>remove</a:t>
            </a:r>
            <a:endParaRPr lang="es-ES" sz="1100" dirty="0">
              <a:solidFill>
                <a:schemeClr val="tx1"/>
              </a:solidFill>
            </a:endParaRPr>
          </a:p>
        </p:txBody>
      </p:sp>
      <p:sp>
        <p:nvSpPr>
          <p:cNvPr id="49" name="Rectángulo 48"/>
          <p:cNvSpPr/>
          <p:nvPr/>
        </p:nvSpPr>
        <p:spPr>
          <a:xfrm>
            <a:off x="1285861" y="2383334"/>
            <a:ext cx="1128703" cy="4411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smtClean="0">
                <a:solidFill>
                  <a:schemeClr val="tx1"/>
                </a:solidFill>
              </a:rPr>
              <a:t>X</a:t>
            </a:r>
            <a:endParaRPr lang="es-ES" sz="1100" dirty="0">
              <a:solidFill>
                <a:schemeClr val="tx1"/>
              </a:solidFill>
            </a:endParaRPr>
          </a:p>
        </p:txBody>
      </p:sp>
      <p:sp>
        <p:nvSpPr>
          <p:cNvPr id="50" name="Rectángulo 49"/>
          <p:cNvSpPr/>
          <p:nvPr/>
        </p:nvSpPr>
        <p:spPr>
          <a:xfrm>
            <a:off x="2520803" y="2383334"/>
            <a:ext cx="1128703" cy="4411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>
                <a:solidFill>
                  <a:schemeClr val="tx1"/>
                </a:solidFill>
              </a:rPr>
              <a:t>f</a:t>
            </a:r>
            <a:r>
              <a:rPr lang="es-ES" sz="1100" dirty="0" smtClean="0">
                <a:solidFill>
                  <a:schemeClr val="tx1"/>
                </a:solidFill>
              </a:rPr>
              <a:t>orward, </a:t>
            </a:r>
            <a:r>
              <a:rPr lang="es-ES" sz="1100" dirty="0" err="1" smtClean="0">
                <a:solidFill>
                  <a:schemeClr val="tx1"/>
                </a:solidFill>
              </a:rPr>
              <a:t>release</a:t>
            </a:r>
            <a:endParaRPr lang="es-ES" sz="1100" dirty="0">
              <a:solidFill>
                <a:schemeClr val="tx1"/>
              </a:solidFill>
            </a:endParaRPr>
          </a:p>
        </p:txBody>
      </p:sp>
      <p:sp>
        <p:nvSpPr>
          <p:cNvPr id="51" name="Rectángulo 50"/>
          <p:cNvSpPr/>
          <p:nvPr/>
        </p:nvSpPr>
        <p:spPr>
          <a:xfrm>
            <a:off x="3755745" y="2383334"/>
            <a:ext cx="1128703" cy="4411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smtClean="0">
                <a:solidFill>
                  <a:schemeClr val="tx1"/>
                </a:solidFill>
              </a:rPr>
              <a:t>resume</a:t>
            </a:r>
            <a:endParaRPr lang="es-ES" sz="1100" dirty="0">
              <a:solidFill>
                <a:schemeClr val="tx1"/>
              </a:solidFill>
            </a:endParaRPr>
          </a:p>
        </p:txBody>
      </p:sp>
      <p:sp>
        <p:nvSpPr>
          <p:cNvPr id="52" name="Rectángulo 51"/>
          <p:cNvSpPr/>
          <p:nvPr/>
        </p:nvSpPr>
        <p:spPr>
          <a:xfrm>
            <a:off x="4990690" y="2383334"/>
            <a:ext cx="1128703" cy="4411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err="1">
                <a:solidFill>
                  <a:schemeClr val="tx1"/>
                </a:solidFill>
              </a:rPr>
              <a:t>d</a:t>
            </a:r>
            <a:r>
              <a:rPr lang="es-ES" sz="1100" dirty="0" err="1" smtClean="0">
                <a:solidFill>
                  <a:schemeClr val="tx1"/>
                </a:solidFill>
              </a:rPr>
              <a:t>elegate,stop</a:t>
            </a:r>
            <a:endParaRPr lang="es-ES" sz="1100" dirty="0">
              <a:solidFill>
                <a:schemeClr val="tx1"/>
              </a:solidFill>
            </a:endParaRPr>
          </a:p>
        </p:txBody>
      </p:sp>
      <p:sp>
        <p:nvSpPr>
          <p:cNvPr id="53" name="Rectángulo 52"/>
          <p:cNvSpPr/>
          <p:nvPr/>
        </p:nvSpPr>
        <p:spPr>
          <a:xfrm>
            <a:off x="6225631" y="2383334"/>
            <a:ext cx="1128703" cy="4411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smtClean="0">
                <a:solidFill>
                  <a:schemeClr val="tx1"/>
                </a:solidFill>
              </a:rPr>
              <a:t>complete</a:t>
            </a:r>
            <a:endParaRPr lang="es-ES" sz="1100" dirty="0">
              <a:solidFill>
                <a:schemeClr val="tx1"/>
              </a:solidFill>
            </a:endParaRPr>
          </a:p>
        </p:txBody>
      </p:sp>
      <p:sp>
        <p:nvSpPr>
          <p:cNvPr id="54" name="Rectángulo 53"/>
          <p:cNvSpPr/>
          <p:nvPr/>
        </p:nvSpPr>
        <p:spPr>
          <a:xfrm>
            <a:off x="7460573" y="2383334"/>
            <a:ext cx="1128703" cy="4411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smtClean="0">
                <a:solidFill>
                  <a:schemeClr val="tx1"/>
                </a:solidFill>
              </a:rPr>
              <a:t>X</a:t>
            </a:r>
            <a:endParaRPr lang="es-ES" sz="1100" dirty="0">
              <a:solidFill>
                <a:schemeClr val="tx1"/>
              </a:solidFill>
            </a:endParaRPr>
          </a:p>
        </p:txBody>
      </p:sp>
      <p:sp>
        <p:nvSpPr>
          <p:cNvPr id="55" name="Rectángulo 54"/>
          <p:cNvSpPr/>
          <p:nvPr/>
        </p:nvSpPr>
        <p:spPr>
          <a:xfrm>
            <a:off x="8695518" y="2383334"/>
            <a:ext cx="1128703" cy="4411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err="1" smtClean="0">
                <a:solidFill>
                  <a:schemeClr val="tx1"/>
                </a:solidFill>
              </a:rPr>
              <a:t>skip</a:t>
            </a:r>
            <a:endParaRPr lang="es-ES" sz="1100" dirty="0">
              <a:solidFill>
                <a:schemeClr val="tx1"/>
              </a:solidFill>
            </a:endParaRPr>
          </a:p>
        </p:txBody>
      </p:sp>
      <p:sp>
        <p:nvSpPr>
          <p:cNvPr id="56" name="Rectángulo 55"/>
          <p:cNvSpPr/>
          <p:nvPr/>
        </p:nvSpPr>
        <p:spPr>
          <a:xfrm>
            <a:off x="9930461" y="2383334"/>
            <a:ext cx="1128703" cy="4411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smtClean="0">
                <a:solidFill>
                  <a:schemeClr val="tx1"/>
                </a:solidFill>
              </a:rPr>
              <a:t>X</a:t>
            </a:r>
            <a:endParaRPr lang="es-ES" sz="1100" dirty="0">
              <a:solidFill>
                <a:schemeClr val="tx1"/>
              </a:solidFill>
            </a:endParaRPr>
          </a:p>
        </p:txBody>
      </p:sp>
      <p:sp>
        <p:nvSpPr>
          <p:cNvPr id="58" name="Rectángulo 57"/>
          <p:cNvSpPr/>
          <p:nvPr/>
        </p:nvSpPr>
        <p:spPr>
          <a:xfrm>
            <a:off x="1285861" y="2908308"/>
            <a:ext cx="1128703" cy="4411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smtClean="0">
                <a:solidFill>
                  <a:schemeClr val="tx1"/>
                </a:solidFill>
              </a:rPr>
              <a:t>X</a:t>
            </a:r>
            <a:endParaRPr lang="es-ES" sz="1100" dirty="0">
              <a:solidFill>
                <a:schemeClr val="tx1"/>
              </a:solidFill>
            </a:endParaRPr>
          </a:p>
        </p:txBody>
      </p:sp>
      <p:sp>
        <p:nvSpPr>
          <p:cNvPr id="59" name="Rectángulo 58"/>
          <p:cNvSpPr/>
          <p:nvPr/>
        </p:nvSpPr>
        <p:spPr>
          <a:xfrm>
            <a:off x="2520803" y="2908308"/>
            <a:ext cx="1128703" cy="4411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smtClean="0">
                <a:solidFill>
                  <a:schemeClr val="tx1"/>
                </a:solidFill>
              </a:rPr>
              <a:t>forward, </a:t>
            </a:r>
            <a:r>
              <a:rPr lang="es-ES" sz="1100" dirty="0" err="1" smtClean="0">
                <a:solidFill>
                  <a:schemeClr val="tx1"/>
                </a:solidFill>
              </a:rPr>
              <a:t>release</a:t>
            </a:r>
            <a:endParaRPr lang="es-ES" sz="1100" dirty="0">
              <a:solidFill>
                <a:schemeClr val="tx1"/>
              </a:solidFill>
            </a:endParaRPr>
          </a:p>
        </p:txBody>
      </p:sp>
      <p:sp>
        <p:nvSpPr>
          <p:cNvPr id="60" name="Rectángulo 59"/>
          <p:cNvSpPr/>
          <p:nvPr/>
        </p:nvSpPr>
        <p:spPr>
          <a:xfrm>
            <a:off x="3755745" y="2908308"/>
            <a:ext cx="1128703" cy="4411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err="1" smtClean="0">
                <a:solidFill>
                  <a:schemeClr val="tx1"/>
                </a:solidFill>
              </a:rPr>
              <a:t>start</a:t>
            </a:r>
            <a:endParaRPr lang="es-ES" sz="1100" dirty="0">
              <a:solidFill>
                <a:schemeClr val="tx1"/>
              </a:solidFill>
            </a:endParaRPr>
          </a:p>
        </p:txBody>
      </p:sp>
      <p:sp>
        <p:nvSpPr>
          <p:cNvPr id="61" name="Rectángulo 60"/>
          <p:cNvSpPr/>
          <p:nvPr/>
        </p:nvSpPr>
        <p:spPr>
          <a:xfrm>
            <a:off x="4990690" y="2908308"/>
            <a:ext cx="1128703" cy="4411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>
                <a:solidFill>
                  <a:schemeClr val="tx1"/>
                </a:solidFill>
              </a:rPr>
              <a:t>d</a:t>
            </a:r>
            <a:r>
              <a:rPr lang="es-ES" sz="1100" dirty="0" smtClean="0">
                <a:solidFill>
                  <a:schemeClr val="tx1"/>
                </a:solidFill>
              </a:rPr>
              <a:t>elegate, resume</a:t>
            </a:r>
            <a:endParaRPr lang="es-ES" sz="1100" dirty="0">
              <a:solidFill>
                <a:schemeClr val="tx1"/>
              </a:solidFill>
            </a:endParaRPr>
          </a:p>
        </p:txBody>
      </p:sp>
      <p:sp>
        <p:nvSpPr>
          <p:cNvPr id="62" name="Rectángulo 61"/>
          <p:cNvSpPr/>
          <p:nvPr/>
        </p:nvSpPr>
        <p:spPr>
          <a:xfrm>
            <a:off x="6225631" y="2908308"/>
            <a:ext cx="1128703" cy="4411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smtClean="0">
                <a:solidFill>
                  <a:schemeClr val="tx1"/>
                </a:solidFill>
              </a:rPr>
              <a:t>X</a:t>
            </a:r>
            <a:endParaRPr lang="es-ES" sz="1100" dirty="0">
              <a:solidFill>
                <a:schemeClr val="tx1"/>
              </a:solidFill>
            </a:endParaRPr>
          </a:p>
        </p:txBody>
      </p:sp>
      <p:sp>
        <p:nvSpPr>
          <p:cNvPr id="63" name="Rectángulo 62"/>
          <p:cNvSpPr/>
          <p:nvPr/>
        </p:nvSpPr>
        <p:spPr>
          <a:xfrm>
            <a:off x="7460573" y="2908308"/>
            <a:ext cx="1128703" cy="4411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smtClean="0">
                <a:solidFill>
                  <a:schemeClr val="tx1"/>
                </a:solidFill>
              </a:rPr>
              <a:t>X</a:t>
            </a:r>
            <a:endParaRPr lang="es-ES" sz="1100" dirty="0">
              <a:solidFill>
                <a:schemeClr val="tx1"/>
              </a:solidFill>
            </a:endParaRPr>
          </a:p>
        </p:txBody>
      </p:sp>
      <p:sp>
        <p:nvSpPr>
          <p:cNvPr id="64" name="Rectángulo 63"/>
          <p:cNvSpPr/>
          <p:nvPr/>
        </p:nvSpPr>
        <p:spPr>
          <a:xfrm>
            <a:off x="8695518" y="2908308"/>
            <a:ext cx="1128703" cy="4411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err="1" smtClean="0">
                <a:solidFill>
                  <a:schemeClr val="tx1"/>
                </a:solidFill>
              </a:rPr>
              <a:t>skip</a:t>
            </a:r>
            <a:endParaRPr lang="es-ES" sz="1100" dirty="0">
              <a:solidFill>
                <a:schemeClr val="tx1"/>
              </a:solidFill>
            </a:endParaRPr>
          </a:p>
        </p:txBody>
      </p:sp>
      <p:sp>
        <p:nvSpPr>
          <p:cNvPr id="65" name="Rectángulo 64"/>
          <p:cNvSpPr/>
          <p:nvPr/>
        </p:nvSpPr>
        <p:spPr>
          <a:xfrm>
            <a:off x="9930461" y="2908308"/>
            <a:ext cx="1128703" cy="4411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smtClean="0">
                <a:solidFill>
                  <a:schemeClr val="tx1"/>
                </a:solidFill>
              </a:rPr>
              <a:t>X</a:t>
            </a:r>
            <a:endParaRPr lang="es-ES" sz="1100" dirty="0">
              <a:solidFill>
                <a:schemeClr val="tx1"/>
              </a:solidFill>
            </a:endParaRPr>
          </a:p>
        </p:txBody>
      </p:sp>
      <p:sp>
        <p:nvSpPr>
          <p:cNvPr id="67" name="Rectángulo 66"/>
          <p:cNvSpPr/>
          <p:nvPr/>
        </p:nvSpPr>
        <p:spPr>
          <a:xfrm>
            <a:off x="1285861" y="3448451"/>
            <a:ext cx="1128703" cy="4411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smtClean="0">
                <a:solidFill>
                  <a:schemeClr val="tx1"/>
                </a:solidFill>
              </a:rPr>
              <a:t>X</a:t>
            </a:r>
            <a:endParaRPr lang="es-ES" sz="1100" dirty="0">
              <a:solidFill>
                <a:schemeClr val="tx1"/>
              </a:solidFill>
            </a:endParaRPr>
          </a:p>
        </p:txBody>
      </p:sp>
      <p:sp>
        <p:nvSpPr>
          <p:cNvPr id="68" name="Rectángulo 67"/>
          <p:cNvSpPr/>
          <p:nvPr/>
        </p:nvSpPr>
        <p:spPr>
          <a:xfrm>
            <a:off x="2520803" y="3448451"/>
            <a:ext cx="1128703" cy="4411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smtClean="0">
                <a:solidFill>
                  <a:schemeClr val="tx1"/>
                </a:solidFill>
              </a:rPr>
              <a:t>X</a:t>
            </a:r>
            <a:endParaRPr lang="es-ES" sz="1100" dirty="0">
              <a:solidFill>
                <a:schemeClr val="tx1"/>
              </a:solidFill>
            </a:endParaRPr>
          </a:p>
        </p:txBody>
      </p:sp>
      <p:sp>
        <p:nvSpPr>
          <p:cNvPr id="69" name="Rectángulo 68"/>
          <p:cNvSpPr/>
          <p:nvPr/>
        </p:nvSpPr>
        <p:spPr>
          <a:xfrm>
            <a:off x="3755745" y="3448451"/>
            <a:ext cx="1128703" cy="4411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smtClean="0">
                <a:solidFill>
                  <a:schemeClr val="tx1"/>
                </a:solidFill>
              </a:rPr>
              <a:t>X</a:t>
            </a:r>
            <a:endParaRPr lang="es-ES" sz="1100" dirty="0">
              <a:solidFill>
                <a:schemeClr val="tx1"/>
              </a:solidFill>
            </a:endParaRPr>
          </a:p>
        </p:txBody>
      </p:sp>
      <p:sp>
        <p:nvSpPr>
          <p:cNvPr id="70" name="Rectángulo 69"/>
          <p:cNvSpPr/>
          <p:nvPr/>
        </p:nvSpPr>
        <p:spPr>
          <a:xfrm>
            <a:off x="4990690" y="3448451"/>
            <a:ext cx="1128703" cy="4411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smtClean="0">
                <a:solidFill>
                  <a:schemeClr val="tx1"/>
                </a:solidFill>
              </a:rPr>
              <a:t>X</a:t>
            </a:r>
            <a:endParaRPr lang="es-ES" sz="1100" dirty="0">
              <a:solidFill>
                <a:schemeClr val="tx1"/>
              </a:solidFill>
            </a:endParaRPr>
          </a:p>
        </p:txBody>
      </p:sp>
      <p:sp>
        <p:nvSpPr>
          <p:cNvPr id="71" name="Rectángulo 70"/>
          <p:cNvSpPr/>
          <p:nvPr/>
        </p:nvSpPr>
        <p:spPr>
          <a:xfrm>
            <a:off x="6225631" y="3448451"/>
            <a:ext cx="1128703" cy="4411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smtClean="0">
                <a:solidFill>
                  <a:schemeClr val="tx1"/>
                </a:solidFill>
              </a:rPr>
              <a:t>X</a:t>
            </a:r>
            <a:endParaRPr lang="es-ES" sz="1100" dirty="0">
              <a:solidFill>
                <a:schemeClr val="tx1"/>
              </a:solidFill>
            </a:endParaRPr>
          </a:p>
        </p:txBody>
      </p:sp>
      <p:sp>
        <p:nvSpPr>
          <p:cNvPr id="72" name="Rectángulo 71"/>
          <p:cNvSpPr/>
          <p:nvPr/>
        </p:nvSpPr>
        <p:spPr>
          <a:xfrm>
            <a:off x="7460573" y="3448451"/>
            <a:ext cx="1128703" cy="4411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smtClean="0">
                <a:solidFill>
                  <a:schemeClr val="tx1"/>
                </a:solidFill>
              </a:rPr>
              <a:t>X</a:t>
            </a:r>
            <a:endParaRPr lang="es-ES" sz="1100" dirty="0">
              <a:solidFill>
                <a:schemeClr val="tx1"/>
              </a:solidFill>
            </a:endParaRPr>
          </a:p>
        </p:txBody>
      </p:sp>
      <p:sp>
        <p:nvSpPr>
          <p:cNvPr id="73" name="Rectángulo 72"/>
          <p:cNvSpPr/>
          <p:nvPr/>
        </p:nvSpPr>
        <p:spPr>
          <a:xfrm>
            <a:off x="8695518" y="3448451"/>
            <a:ext cx="1128703" cy="4411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smtClean="0">
                <a:solidFill>
                  <a:schemeClr val="tx1"/>
                </a:solidFill>
              </a:rPr>
              <a:t>X</a:t>
            </a:r>
            <a:endParaRPr lang="es-ES" sz="1100" dirty="0">
              <a:solidFill>
                <a:schemeClr val="tx1"/>
              </a:solidFill>
            </a:endParaRPr>
          </a:p>
        </p:txBody>
      </p:sp>
      <p:sp>
        <p:nvSpPr>
          <p:cNvPr id="74" name="Rectángulo 73"/>
          <p:cNvSpPr/>
          <p:nvPr/>
        </p:nvSpPr>
        <p:spPr>
          <a:xfrm>
            <a:off x="9930461" y="3448451"/>
            <a:ext cx="1128703" cy="4411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smtClean="0">
                <a:solidFill>
                  <a:schemeClr val="tx1"/>
                </a:solidFill>
              </a:rPr>
              <a:t>X</a:t>
            </a:r>
            <a:endParaRPr lang="es-ES" sz="1100" dirty="0">
              <a:solidFill>
                <a:schemeClr val="tx1"/>
              </a:solidFill>
            </a:endParaRPr>
          </a:p>
        </p:txBody>
      </p:sp>
      <p:sp>
        <p:nvSpPr>
          <p:cNvPr id="76" name="Rectángulo 75"/>
          <p:cNvSpPr/>
          <p:nvPr/>
        </p:nvSpPr>
        <p:spPr>
          <a:xfrm>
            <a:off x="1285861" y="3983094"/>
            <a:ext cx="1128703" cy="4411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smtClean="0">
                <a:solidFill>
                  <a:schemeClr val="tx1"/>
                </a:solidFill>
              </a:rPr>
              <a:t>X</a:t>
            </a:r>
            <a:endParaRPr lang="es-ES" sz="1100" dirty="0">
              <a:solidFill>
                <a:schemeClr val="tx1"/>
              </a:solidFill>
            </a:endParaRPr>
          </a:p>
        </p:txBody>
      </p:sp>
      <p:sp>
        <p:nvSpPr>
          <p:cNvPr id="77" name="Rectángulo 76"/>
          <p:cNvSpPr/>
          <p:nvPr/>
        </p:nvSpPr>
        <p:spPr>
          <a:xfrm>
            <a:off x="2520803" y="3983094"/>
            <a:ext cx="1128703" cy="4411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smtClean="0">
                <a:solidFill>
                  <a:schemeClr val="tx1"/>
                </a:solidFill>
              </a:rPr>
              <a:t>resume</a:t>
            </a:r>
            <a:endParaRPr lang="es-ES" sz="1100" dirty="0">
              <a:solidFill>
                <a:schemeClr val="tx1"/>
              </a:solidFill>
            </a:endParaRPr>
          </a:p>
        </p:txBody>
      </p:sp>
      <p:sp>
        <p:nvSpPr>
          <p:cNvPr id="78" name="Rectángulo 77"/>
          <p:cNvSpPr/>
          <p:nvPr/>
        </p:nvSpPr>
        <p:spPr>
          <a:xfrm>
            <a:off x="3755745" y="3983094"/>
            <a:ext cx="1128703" cy="4411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smtClean="0">
                <a:solidFill>
                  <a:schemeClr val="tx1"/>
                </a:solidFill>
              </a:rPr>
              <a:t>resume</a:t>
            </a:r>
            <a:endParaRPr lang="es-ES" sz="1100" dirty="0">
              <a:solidFill>
                <a:schemeClr val="tx1"/>
              </a:solidFill>
            </a:endParaRPr>
          </a:p>
        </p:txBody>
      </p:sp>
      <p:sp>
        <p:nvSpPr>
          <p:cNvPr id="79" name="Rectángulo 78"/>
          <p:cNvSpPr/>
          <p:nvPr/>
        </p:nvSpPr>
        <p:spPr>
          <a:xfrm>
            <a:off x="4990690" y="3983094"/>
            <a:ext cx="1128703" cy="4411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smtClean="0">
                <a:solidFill>
                  <a:schemeClr val="tx1"/>
                </a:solidFill>
              </a:rPr>
              <a:t>resume</a:t>
            </a:r>
            <a:endParaRPr lang="es-ES" sz="1100" dirty="0">
              <a:solidFill>
                <a:schemeClr val="tx1"/>
              </a:solidFill>
            </a:endParaRPr>
          </a:p>
        </p:txBody>
      </p:sp>
      <p:sp>
        <p:nvSpPr>
          <p:cNvPr id="80" name="Rectángulo 79"/>
          <p:cNvSpPr/>
          <p:nvPr/>
        </p:nvSpPr>
        <p:spPr>
          <a:xfrm>
            <a:off x="6225631" y="3983094"/>
            <a:ext cx="1128703" cy="4411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smtClean="0">
                <a:solidFill>
                  <a:schemeClr val="tx1"/>
                </a:solidFill>
              </a:rPr>
              <a:t>X</a:t>
            </a:r>
            <a:endParaRPr lang="es-ES" sz="1100" dirty="0">
              <a:solidFill>
                <a:schemeClr val="tx1"/>
              </a:solidFill>
            </a:endParaRPr>
          </a:p>
        </p:txBody>
      </p:sp>
      <p:sp>
        <p:nvSpPr>
          <p:cNvPr id="81" name="Rectángulo 80"/>
          <p:cNvSpPr/>
          <p:nvPr/>
        </p:nvSpPr>
        <p:spPr>
          <a:xfrm>
            <a:off x="7460573" y="3983094"/>
            <a:ext cx="1128703" cy="4411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smtClean="0">
                <a:solidFill>
                  <a:schemeClr val="tx1"/>
                </a:solidFill>
              </a:rPr>
              <a:t>X</a:t>
            </a:r>
            <a:endParaRPr lang="es-ES" sz="1100" dirty="0">
              <a:solidFill>
                <a:schemeClr val="tx1"/>
              </a:solidFill>
            </a:endParaRPr>
          </a:p>
        </p:txBody>
      </p:sp>
      <p:sp>
        <p:nvSpPr>
          <p:cNvPr id="82" name="Rectángulo 81"/>
          <p:cNvSpPr/>
          <p:nvPr/>
        </p:nvSpPr>
        <p:spPr>
          <a:xfrm>
            <a:off x="8695518" y="3983094"/>
            <a:ext cx="1128703" cy="4411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smtClean="0">
                <a:solidFill>
                  <a:schemeClr val="tx1"/>
                </a:solidFill>
              </a:rPr>
              <a:t>X</a:t>
            </a:r>
            <a:endParaRPr lang="es-ES" sz="1100" dirty="0">
              <a:solidFill>
                <a:schemeClr val="tx1"/>
              </a:solidFill>
            </a:endParaRPr>
          </a:p>
        </p:txBody>
      </p:sp>
      <p:sp>
        <p:nvSpPr>
          <p:cNvPr id="83" name="Rectángulo 82"/>
          <p:cNvSpPr/>
          <p:nvPr/>
        </p:nvSpPr>
        <p:spPr>
          <a:xfrm>
            <a:off x="9930461" y="3983094"/>
            <a:ext cx="1128703" cy="4411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smtClean="0">
                <a:solidFill>
                  <a:schemeClr val="tx1"/>
                </a:solidFill>
              </a:rPr>
              <a:t>X</a:t>
            </a:r>
            <a:endParaRPr lang="es-ES" sz="1100" dirty="0">
              <a:solidFill>
                <a:schemeClr val="tx1"/>
              </a:solidFill>
            </a:endParaRPr>
          </a:p>
        </p:txBody>
      </p:sp>
      <p:sp>
        <p:nvSpPr>
          <p:cNvPr id="85" name="Rectángulo 84"/>
          <p:cNvSpPr/>
          <p:nvPr/>
        </p:nvSpPr>
        <p:spPr>
          <a:xfrm>
            <a:off x="1285861" y="4517537"/>
            <a:ext cx="1128703" cy="4411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smtClean="0">
                <a:solidFill>
                  <a:schemeClr val="tx1"/>
                </a:solidFill>
              </a:rPr>
              <a:t>X</a:t>
            </a:r>
            <a:endParaRPr lang="es-ES" sz="1100" dirty="0">
              <a:solidFill>
                <a:schemeClr val="tx1"/>
              </a:solidFill>
            </a:endParaRPr>
          </a:p>
        </p:txBody>
      </p:sp>
      <p:sp>
        <p:nvSpPr>
          <p:cNvPr id="86" name="Rectángulo 85"/>
          <p:cNvSpPr/>
          <p:nvPr/>
        </p:nvSpPr>
        <p:spPr>
          <a:xfrm>
            <a:off x="2520803" y="4517537"/>
            <a:ext cx="1128703" cy="4411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smtClean="0">
                <a:solidFill>
                  <a:schemeClr val="tx1"/>
                </a:solidFill>
              </a:rPr>
              <a:t>X</a:t>
            </a:r>
            <a:endParaRPr lang="es-ES" sz="1100" dirty="0">
              <a:solidFill>
                <a:schemeClr val="tx1"/>
              </a:solidFill>
            </a:endParaRPr>
          </a:p>
        </p:txBody>
      </p:sp>
      <p:sp>
        <p:nvSpPr>
          <p:cNvPr id="87" name="Rectángulo 86"/>
          <p:cNvSpPr/>
          <p:nvPr/>
        </p:nvSpPr>
        <p:spPr>
          <a:xfrm>
            <a:off x="3755745" y="4517537"/>
            <a:ext cx="1128703" cy="4411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smtClean="0">
                <a:solidFill>
                  <a:schemeClr val="tx1"/>
                </a:solidFill>
              </a:rPr>
              <a:t>X</a:t>
            </a:r>
            <a:endParaRPr lang="es-ES" sz="1100" dirty="0">
              <a:solidFill>
                <a:schemeClr val="tx1"/>
              </a:solidFill>
            </a:endParaRPr>
          </a:p>
        </p:txBody>
      </p:sp>
      <p:sp>
        <p:nvSpPr>
          <p:cNvPr id="88" name="Rectángulo 87"/>
          <p:cNvSpPr/>
          <p:nvPr/>
        </p:nvSpPr>
        <p:spPr>
          <a:xfrm>
            <a:off x="4990690" y="4517537"/>
            <a:ext cx="1128703" cy="4411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smtClean="0">
                <a:solidFill>
                  <a:schemeClr val="tx1"/>
                </a:solidFill>
              </a:rPr>
              <a:t>X</a:t>
            </a:r>
            <a:endParaRPr lang="es-ES" sz="1100" dirty="0">
              <a:solidFill>
                <a:schemeClr val="tx1"/>
              </a:solidFill>
            </a:endParaRPr>
          </a:p>
        </p:txBody>
      </p:sp>
      <p:sp>
        <p:nvSpPr>
          <p:cNvPr id="89" name="Rectángulo 88"/>
          <p:cNvSpPr/>
          <p:nvPr/>
        </p:nvSpPr>
        <p:spPr>
          <a:xfrm>
            <a:off x="6225631" y="4517537"/>
            <a:ext cx="1128703" cy="4411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smtClean="0">
                <a:solidFill>
                  <a:schemeClr val="tx1"/>
                </a:solidFill>
              </a:rPr>
              <a:t>X</a:t>
            </a:r>
            <a:endParaRPr lang="es-ES" sz="1100" dirty="0">
              <a:solidFill>
                <a:schemeClr val="tx1"/>
              </a:solidFill>
            </a:endParaRPr>
          </a:p>
        </p:txBody>
      </p:sp>
      <p:sp>
        <p:nvSpPr>
          <p:cNvPr id="90" name="Rectángulo 89"/>
          <p:cNvSpPr/>
          <p:nvPr/>
        </p:nvSpPr>
        <p:spPr>
          <a:xfrm>
            <a:off x="7460573" y="4517537"/>
            <a:ext cx="1128703" cy="4411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smtClean="0">
                <a:solidFill>
                  <a:schemeClr val="tx1"/>
                </a:solidFill>
              </a:rPr>
              <a:t>X</a:t>
            </a:r>
            <a:endParaRPr lang="es-ES" sz="1100" dirty="0">
              <a:solidFill>
                <a:schemeClr val="tx1"/>
              </a:solidFill>
            </a:endParaRPr>
          </a:p>
        </p:txBody>
      </p:sp>
      <p:sp>
        <p:nvSpPr>
          <p:cNvPr id="91" name="Rectángulo 90"/>
          <p:cNvSpPr/>
          <p:nvPr/>
        </p:nvSpPr>
        <p:spPr>
          <a:xfrm>
            <a:off x="8695518" y="4517537"/>
            <a:ext cx="1128703" cy="4411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smtClean="0">
                <a:solidFill>
                  <a:schemeClr val="tx1"/>
                </a:solidFill>
              </a:rPr>
              <a:t>X</a:t>
            </a:r>
            <a:endParaRPr lang="es-ES" sz="1100" dirty="0">
              <a:solidFill>
                <a:schemeClr val="tx1"/>
              </a:solidFill>
            </a:endParaRPr>
          </a:p>
        </p:txBody>
      </p:sp>
      <p:sp>
        <p:nvSpPr>
          <p:cNvPr id="92" name="Rectángulo 91"/>
          <p:cNvSpPr/>
          <p:nvPr/>
        </p:nvSpPr>
        <p:spPr>
          <a:xfrm>
            <a:off x="9930461" y="4517537"/>
            <a:ext cx="1128703" cy="4411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smtClean="0">
                <a:solidFill>
                  <a:schemeClr val="tx1"/>
                </a:solidFill>
              </a:rPr>
              <a:t>X</a:t>
            </a:r>
            <a:endParaRPr lang="es-ES" sz="1100" dirty="0">
              <a:solidFill>
                <a:schemeClr val="tx1"/>
              </a:solidFill>
            </a:endParaRPr>
          </a:p>
        </p:txBody>
      </p:sp>
      <p:sp>
        <p:nvSpPr>
          <p:cNvPr id="94" name="Rectángulo 93"/>
          <p:cNvSpPr/>
          <p:nvPr/>
        </p:nvSpPr>
        <p:spPr>
          <a:xfrm>
            <a:off x="1285861" y="5057878"/>
            <a:ext cx="1128703" cy="4411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smtClean="0">
                <a:solidFill>
                  <a:schemeClr val="tx1"/>
                </a:solidFill>
              </a:rPr>
              <a:t>X</a:t>
            </a:r>
            <a:endParaRPr lang="es-ES" sz="1100" dirty="0">
              <a:solidFill>
                <a:schemeClr val="tx1"/>
              </a:solidFill>
            </a:endParaRPr>
          </a:p>
        </p:txBody>
      </p:sp>
      <p:sp>
        <p:nvSpPr>
          <p:cNvPr id="95" name="Rectángulo 94"/>
          <p:cNvSpPr/>
          <p:nvPr/>
        </p:nvSpPr>
        <p:spPr>
          <a:xfrm>
            <a:off x="2520803" y="5057878"/>
            <a:ext cx="1128703" cy="4411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smtClean="0">
                <a:solidFill>
                  <a:schemeClr val="tx1"/>
                </a:solidFill>
              </a:rPr>
              <a:t>X</a:t>
            </a:r>
            <a:endParaRPr lang="es-ES" sz="1100" dirty="0">
              <a:solidFill>
                <a:schemeClr val="tx1"/>
              </a:solidFill>
            </a:endParaRPr>
          </a:p>
        </p:txBody>
      </p:sp>
      <p:sp>
        <p:nvSpPr>
          <p:cNvPr id="96" name="Rectángulo 95"/>
          <p:cNvSpPr/>
          <p:nvPr/>
        </p:nvSpPr>
        <p:spPr>
          <a:xfrm>
            <a:off x="3755745" y="5057878"/>
            <a:ext cx="1128703" cy="4411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smtClean="0">
                <a:solidFill>
                  <a:schemeClr val="tx1"/>
                </a:solidFill>
              </a:rPr>
              <a:t>X</a:t>
            </a:r>
            <a:endParaRPr lang="es-ES" sz="1100" dirty="0">
              <a:solidFill>
                <a:schemeClr val="tx1"/>
              </a:solidFill>
            </a:endParaRPr>
          </a:p>
        </p:txBody>
      </p:sp>
      <p:sp>
        <p:nvSpPr>
          <p:cNvPr id="97" name="Rectángulo 96"/>
          <p:cNvSpPr/>
          <p:nvPr/>
        </p:nvSpPr>
        <p:spPr>
          <a:xfrm>
            <a:off x="4990690" y="5057878"/>
            <a:ext cx="1128703" cy="4411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smtClean="0">
                <a:solidFill>
                  <a:schemeClr val="tx1"/>
                </a:solidFill>
              </a:rPr>
              <a:t>X</a:t>
            </a:r>
            <a:endParaRPr lang="es-ES" sz="1100" dirty="0">
              <a:solidFill>
                <a:schemeClr val="tx1"/>
              </a:solidFill>
            </a:endParaRPr>
          </a:p>
        </p:txBody>
      </p:sp>
      <p:sp>
        <p:nvSpPr>
          <p:cNvPr id="98" name="Rectángulo 97"/>
          <p:cNvSpPr/>
          <p:nvPr/>
        </p:nvSpPr>
        <p:spPr>
          <a:xfrm>
            <a:off x="6225631" y="5057878"/>
            <a:ext cx="1128703" cy="4411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smtClean="0">
                <a:solidFill>
                  <a:schemeClr val="tx1"/>
                </a:solidFill>
              </a:rPr>
              <a:t>X</a:t>
            </a:r>
            <a:endParaRPr lang="es-ES" sz="1100" dirty="0">
              <a:solidFill>
                <a:schemeClr val="tx1"/>
              </a:solidFill>
            </a:endParaRPr>
          </a:p>
        </p:txBody>
      </p:sp>
      <p:sp>
        <p:nvSpPr>
          <p:cNvPr id="99" name="Rectángulo 98"/>
          <p:cNvSpPr/>
          <p:nvPr/>
        </p:nvSpPr>
        <p:spPr>
          <a:xfrm>
            <a:off x="7460573" y="5057878"/>
            <a:ext cx="1128703" cy="4411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smtClean="0">
                <a:solidFill>
                  <a:schemeClr val="tx1"/>
                </a:solidFill>
              </a:rPr>
              <a:t>X</a:t>
            </a:r>
            <a:endParaRPr lang="es-ES" sz="1100" dirty="0">
              <a:solidFill>
                <a:schemeClr val="tx1"/>
              </a:solidFill>
            </a:endParaRPr>
          </a:p>
        </p:txBody>
      </p:sp>
      <p:sp>
        <p:nvSpPr>
          <p:cNvPr id="100" name="Rectángulo 99"/>
          <p:cNvSpPr/>
          <p:nvPr/>
        </p:nvSpPr>
        <p:spPr>
          <a:xfrm>
            <a:off x="8695518" y="5057878"/>
            <a:ext cx="1128703" cy="4411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smtClean="0">
                <a:solidFill>
                  <a:schemeClr val="tx1"/>
                </a:solidFill>
              </a:rPr>
              <a:t>X</a:t>
            </a:r>
            <a:endParaRPr lang="es-ES" sz="1100" dirty="0">
              <a:solidFill>
                <a:schemeClr val="tx1"/>
              </a:solidFill>
            </a:endParaRPr>
          </a:p>
        </p:txBody>
      </p:sp>
      <p:sp>
        <p:nvSpPr>
          <p:cNvPr id="101" name="Rectángulo 100"/>
          <p:cNvSpPr/>
          <p:nvPr/>
        </p:nvSpPr>
        <p:spPr>
          <a:xfrm>
            <a:off x="9930461" y="5057878"/>
            <a:ext cx="1128703" cy="4411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smtClean="0">
                <a:solidFill>
                  <a:schemeClr val="tx1"/>
                </a:solidFill>
              </a:rPr>
              <a:t>X</a:t>
            </a:r>
            <a:endParaRPr lang="es-ES" sz="1100" dirty="0">
              <a:solidFill>
                <a:schemeClr val="tx1"/>
              </a:solidFill>
            </a:endParaRPr>
          </a:p>
        </p:txBody>
      </p:sp>
      <p:sp>
        <p:nvSpPr>
          <p:cNvPr id="102" name="CuadroTexto 101"/>
          <p:cNvSpPr txBox="1"/>
          <p:nvPr/>
        </p:nvSpPr>
        <p:spPr>
          <a:xfrm>
            <a:off x="588" y="1027720"/>
            <a:ext cx="5806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b="1" dirty="0" smtClean="0"/>
              <a:t>Desde</a:t>
            </a:r>
            <a:endParaRPr lang="es-ES" sz="1200" b="1" dirty="0"/>
          </a:p>
        </p:txBody>
      </p:sp>
      <p:sp>
        <p:nvSpPr>
          <p:cNvPr id="103" name="CuadroTexto 102"/>
          <p:cNvSpPr txBox="1"/>
          <p:nvPr/>
        </p:nvSpPr>
        <p:spPr>
          <a:xfrm>
            <a:off x="956740" y="672087"/>
            <a:ext cx="369332" cy="451406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s-ES" sz="1200" b="1" dirty="0" smtClean="0"/>
              <a:t>Hasta</a:t>
            </a:r>
            <a:endParaRPr lang="es-ES" sz="1200" b="1" dirty="0"/>
          </a:p>
        </p:txBody>
      </p:sp>
      <p:sp>
        <p:nvSpPr>
          <p:cNvPr id="104" name="Rectángulo redondeado 103"/>
          <p:cNvSpPr/>
          <p:nvPr/>
        </p:nvSpPr>
        <p:spPr>
          <a:xfrm>
            <a:off x="72039" y="5586423"/>
            <a:ext cx="1114412" cy="4411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/>
              <a:t>FAILED</a:t>
            </a:r>
            <a:endParaRPr lang="es-ES" sz="1200" dirty="0"/>
          </a:p>
        </p:txBody>
      </p:sp>
      <p:sp>
        <p:nvSpPr>
          <p:cNvPr id="106" name="Rectángulo 105"/>
          <p:cNvSpPr/>
          <p:nvPr/>
        </p:nvSpPr>
        <p:spPr>
          <a:xfrm>
            <a:off x="1285861" y="5586422"/>
            <a:ext cx="1128703" cy="4411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smtClean="0">
                <a:solidFill>
                  <a:schemeClr val="tx1"/>
                </a:solidFill>
              </a:rPr>
              <a:t>X</a:t>
            </a:r>
            <a:endParaRPr lang="es-ES" sz="1100" dirty="0">
              <a:solidFill>
                <a:schemeClr val="tx1"/>
              </a:solidFill>
            </a:endParaRPr>
          </a:p>
        </p:txBody>
      </p:sp>
      <p:sp>
        <p:nvSpPr>
          <p:cNvPr id="107" name="Rectángulo 106"/>
          <p:cNvSpPr/>
          <p:nvPr/>
        </p:nvSpPr>
        <p:spPr>
          <a:xfrm>
            <a:off x="2520803" y="5586422"/>
            <a:ext cx="1128703" cy="4411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smtClean="0">
                <a:solidFill>
                  <a:schemeClr val="tx1"/>
                </a:solidFill>
              </a:rPr>
              <a:t>X</a:t>
            </a:r>
            <a:endParaRPr lang="es-ES" sz="1100" dirty="0">
              <a:solidFill>
                <a:schemeClr val="tx1"/>
              </a:solidFill>
            </a:endParaRPr>
          </a:p>
        </p:txBody>
      </p:sp>
      <p:sp>
        <p:nvSpPr>
          <p:cNvPr id="108" name="Rectángulo 107"/>
          <p:cNvSpPr/>
          <p:nvPr/>
        </p:nvSpPr>
        <p:spPr>
          <a:xfrm>
            <a:off x="3755745" y="5586422"/>
            <a:ext cx="1128703" cy="4411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smtClean="0">
                <a:solidFill>
                  <a:schemeClr val="tx1"/>
                </a:solidFill>
              </a:rPr>
              <a:t>X</a:t>
            </a:r>
            <a:endParaRPr lang="es-ES" sz="1100" dirty="0">
              <a:solidFill>
                <a:schemeClr val="tx1"/>
              </a:solidFill>
            </a:endParaRPr>
          </a:p>
        </p:txBody>
      </p:sp>
      <p:sp>
        <p:nvSpPr>
          <p:cNvPr id="109" name="Rectángulo 108"/>
          <p:cNvSpPr/>
          <p:nvPr/>
        </p:nvSpPr>
        <p:spPr>
          <a:xfrm>
            <a:off x="4990690" y="5586422"/>
            <a:ext cx="1128703" cy="4411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smtClean="0">
                <a:solidFill>
                  <a:schemeClr val="tx1"/>
                </a:solidFill>
              </a:rPr>
              <a:t>X</a:t>
            </a:r>
            <a:endParaRPr lang="es-ES" sz="1100" dirty="0">
              <a:solidFill>
                <a:schemeClr val="tx1"/>
              </a:solidFill>
            </a:endParaRPr>
          </a:p>
        </p:txBody>
      </p:sp>
      <p:sp>
        <p:nvSpPr>
          <p:cNvPr id="110" name="Rectángulo 109"/>
          <p:cNvSpPr/>
          <p:nvPr/>
        </p:nvSpPr>
        <p:spPr>
          <a:xfrm>
            <a:off x="6225631" y="5586422"/>
            <a:ext cx="1128703" cy="4411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smtClean="0">
                <a:solidFill>
                  <a:schemeClr val="tx1"/>
                </a:solidFill>
              </a:rPr>
              <a:t>X</a:t>
            </a:r>
            <a:endParaRPr lang="es-ES" sz="1100" dirty="0">
              <a:solidFill>
                <a:schemeClr val="tx1"/>
              </a:solidFill>
            </a:endParaRPr>
          </a:p>
        </p:txBody>
      </p:sp>
      <p:sp>
        <p:nvSpPr>
          <p:cNvPr id="111" name="Rectángulo 110"/>
          <p:cNvSpPr/>
          <p:nvPr/>
        </p:nvSpPr>
        <p:spPr>
          <a:xfrm>
            <a:off x="7460573" y="5586422"/>
            <a:ext cx="1128703" cy="4411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smtClean="0">
                <a:solidFill>
                  <a:schemeClr val="tx1"/>
                </a:solidFill>
              </a:rPr>
              <a:t>X</a:t>
            </a:r>
            <a:endParaRPr lang="es-ES" sz="1100" dirty="0">
              <a:solidFill>
                <a:schemeClr val="tx1"/>
              </a:solidFill>
            </a:endParaRPr>
          </a:p>
        </p:txBody>
      </p:sp>
      <p:sp>
        <p:nvSpPr>
          <p:cNvPr id="112" name="Rectángulo 111"/>
          <p:cNvSpPr/>
          <p:nvPr/>
        </p:nvSpPr>
        <p:spPr>
          <a:xfrm>
            <a:off x="8695518" y="5586422"/>
            <a:ext cx="1128703" cy="4411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smtClean="0">
                <a:solidFill>
                  <a:schemeClr val="tx1"/>
                </a:solidFill>
              </a:rPr>
              <a:t>X</a:t>
            </a:r>
            <a:endParaRPr lang="es-ES" sz="1100" dirty="0">
              <a:solidFill>
                <a:schemeClr val="tx1"/>
              </a:solidFill>
            </a:endParaRPr>
          </a:p>
        </p:txBody>
      </p:sp>
      <p:sp>
        <p:nvSpPr>
          <p:cNvPr id="113" name="Rectángulo 112"/>
          <p:cNvSpPr/>
          <p:nvPr/>
        </p:nvSpPr>
        <p:spPr>
          <a:xfrm>
            <a:off x="9930461" y="5586422"/>
            <a:ext cx="1128703" cy="4411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smtClean="0">
                <a:solidFill>
                  <a:schemeClr val="tx1"/>
                </a:solidFill>
              </a:rPr>
              <a:t>X</a:t>
            </a:r>
            <a:endParaRPr lang="es-ES" sz="1100" dirty="0">
              <a:solidFill>
                <a:schemeClr val="tx1"/>
              </a:solidFill>
            </a:endParaRPr>
          </a:p>
        </p:txBody>
      </p:sp>
      <p:sp>
        <p:nvSpPr>
          <p:cNvPr id="114" name="Rectángulo redondeado 113"/>
          <p:cNvSpPr/>
          <p:nvPr/>
        </p:nvSpPr>
        <p:spPr>
          <a:xfrm>
            <a:off x="11168541" y="663125"/>
            <a:ext cx="890110" cy="4359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/>
              <a:t>FAILED</a:t>
            </a:r>
            <a:endParaRPr lang="es-ES" sz="1200" dirty="0"/>
          </a:p>
        </p:txBody>
      </p:sp>
      <p:sp>
        <p:nvSpPr>
          <p:cNvPr id="115" name="Rectángulo 114"/>
          <p:cNvSpPr/>
          <p:nvPr/>
        </p:nvSpPr>
        <p:spPr>
          <a:xfrm>
            <a:off x="11165404" y="1304719"/>
            <a:ext cx="893247" cy="4411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smtClean="0">
                <a:solidFill>
                  <a:schemeClr val="tx1"/>
                </a:solidFill>
              </a:rPr>
              <a:t>X</a:t>
            </a:r>
            <a:endParaRPr lang="es-ES" sz="1100" dirty="0">
              <a:solidFill>
                <a:schemeClr val="tx1"/>
              </a:solidFill>
            </a:endParaRPr>
          </a:p>
        </p:txBody>
      </p:sp>
      <p:sp>
        <p:nvSpPr>
          <p:cNvPr id="116" name="Rectángulo 115"/>
          <p:cNvSpPr/>
          <p:nvPr/>
        </p:nvSpPr>
        <p:spPr>
          <a:xfrm>
            <a:off x="11165404" y="1832174"/>
            <a:ext cx="893247" cy="4411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smtClean="0">
                <a:solidFill>
                  <a:schemeClr val="tx1"/>
                </a:solidFill>
              </a:rPr>
              <a:t>X</a:t>
            </a:r>
            <a:endParaRPr lang="es-ES" sz="1100" dirty="0">
              <a:solidFill>
                <a:schemeClr val="tx1"/>
              </a:solidFill>
            </a:endParaRPr>
          </a:p>
        </p:txBody>
      </p:sp>
      <p:sp>
        <p:nvSpPr>
          <p:cNvPr id="117" name="Rectángulo 116"/>
          <p:cNvSpPr/>
          <p:nvPr/>
        </p:nvSpPr>
        <p:spPr>
          <a:xfrm>
            <a:off x="11165404" y="2377171"/>
            <a:ext cx="893247" cy="4411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err="1" smtClean="0">
                <a:solidFill>
                  <a:schemeClr val="tx1"/>
                </a:solidFill>
              </a:rPr>
              <a:t>fail</a:t>
            </a:r>
            <a:endParaRPr lang="es-ES" sz="1100" dirty="0">
              <a:solidFill>
                <a:schemeClr val="tx1"/>
              </a:solidFill>
            </a:endParaRPr>
          </a:p>
        </p:txBody>
      </p:sp>
      <p:sp>
        <p:nvSpPr>
          <p:cNvPr id="118" name="Rectángulo 117"/>
          <p:cNvSpPr/>
          <p:nvPr/>
        </p:nvSpPr>
        <p:spPr>
          <a:xfrm>
            <a:off x="11165404" y="2902145"/>
            <a:ext cx="893247" cy="4411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smtClean="0">
                <a:solidFill>
                  <a:schemeClr val="tx1"/>
                </a:solidFill>
              </a:rPr>
              <a:t>X</a:t>
            </a:r>
            <a:endParaRPr lang="es-ES" sz="1100" dirty="0">
              <a:solidFill>
                <a:schemeClr val="tx1"/>
              </a:solidFill>
            </a:endParaRPr>
          </a:p>
        </p:txBody>
      </p:sp>
      <p:sp>
        <p:nvSpPr>
          <p:cNvPr id="119" name="Rectángulo 118"/>
          <p:cNvSpPr/>
          <p:nvPr/>
        </p:nvSpPr>
        <p:spPr>
          <a:xfrm>
            <a:off x="11165404" y="3442288"/>
            <a:ext cx="893247" cy="4411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smtClean="0">
                <a:solidFill>
                  <a:schemeClr val="tx1"/>
                </a:solidFill>
              </a:rPr>
              <a:t>X</a:t>
            </a:r>
            <a:endParaRPr lang="es-ES" sz="1100" dirty="0">
              <a:solidFill>
                <a:schemeClr val="tx1"/>
              </a:solidFill>
            </a:endParaRPr>
          </a:p>
        </p:txBody>
      </p:sp>
      <p:sp>
        <p:nvSpPr>
          <p:cNvPr id="120" name="Rectángulo 119"/>
          <p:cNvSpPr/>
          <p:nvPr/>
        </p:nvSpPr>
        <p:spPr>
          <a:xfrm>
            <a:off x="11165404" y="3976931"/>
            <a:ext cx="893247" cy="4411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smtClean="0">
                <a:solidFill>
                  <a:schemeClr val="tx1"/>
                </a:solidFill>
              </a:rPr>
              <a:t>X</a:t>
            </a:r>
            <a:endParaRPr lang="es-ES" sz="1100" dirty="0">
              <a:solidFill>
                <a:schemeClr val="tx1"/>
              </a:solidFill>
            </a:endParaRPr>
          </a:p>
        </p:txBody>
      </p:sp>
      <p:sp>
        <p:nvSpPr>
          <p:cNvPr id="121" name="Rectángulo 120"/>
          <p:cNvSpPr/>
          <p:nvPr/>
        </p:nvSpPr>
        <p:spPr>
          <a:xfrm>
            <a:off x="11165404" y="4511374"/>
            <a:ext cx="893247" cy="4411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smtClean="0">
                <a:solidFill>
                  <a:schemeClr val="tx1"/>
                </a:solidFill>
              </a:rPr>
              <a:t>X</a:t>
            </a:r>
            <a:endParaRPr lang="es-ES" sz="1100" dirty="0">
              <a:solidFill>
                <a:schemeClr val="tx1"/>
              </a:solidFill>
            </a:endParaRPr>
          </a:p>
        </p:txBody>
      </p:sp>
      <p:sp>
        <p:nvSpPr>
          <p:cNvPr id="122" name="Rectángulo 121"/>
          <p:cNvSpPr/>
          <p:nvPr/>
        </p:nvSpPr>
        <p:spPr>
          <a:xfrm>
            <a:off x="11165404" y="5051715"/>
            <a:ext cx="893247" cy="4411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smtClean="0">
                <a:solidFill>
                  <a:schemeClr val="tx1"/>
                </a:solidFill>
              </a:rPr>
              <a:t>X</a:t>
            </a:r>
            <a:endParaRPr lang="es-ES" sz="1100" dirty="0">
              <a:solidFill>
                <a:schemeClr val="tx1"/>
              </a:solidFill>
            </a:endParaRPr>
          </a:p>
        </p:txBody>
      </p:sp>
      <p:sp>
        <p:nvSpPr>
          <p:cNvPr id="123" name="Rectángulo 122"/>
          <p:cNvSpPr/>
          <p:nvPr/>
        </p:nvSpPr>
        <p:spPr>
          <a:xfrm>
            <a:off x="11165404" y="5580259"/>
            <a:ext cx="893247" cy="4411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smtClean="0">
                <a:solidFill>
                  <a:schemeClr val="tx1"/>
                </a:solidFill>
              </a:rPr>
              <a:t>X</a:t>
            </a:r>
            <a:endParaRPr lang="es-E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3891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Definición de los estados</a:t>
            </a:r>
            <a:endParaRPr lang="es-ES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7810068"/>
              </p:ext>
            </p:extLst>
          </p:nvPr>
        </p:nvGraphicFramePr>
        <p:xfrm>
          <a:off x="838200" y="1825625"/>
          <a:ext cx="10515600" cy="165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7850"/>
                <a:gridCol w="8667750"/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ESTADO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DESCRIPTION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READY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La tarea</a:t>
                      </a:r>
                      <a:r>
                        <a:rPr lang="es-ES" baseline="0" dirty="0" smtClean="0"/>
                        <a:t> se encuentra lista para que un miembro del grupo de participantes que ha sido nominado para realizar la tarea pueda reclamarla y con ello reservarla para ejecutarla.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RESERVED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La tarea ha sido asignada a un participante</a:t>
                      </a:r>
                      <a:r>
                        <a:rPr lang="es-ES" baseline="0" dirty="0" smtClean="0"/>
                        <a:t> específico para su ejecución. Los demás participante ya no podrán ejecutar la tarea.</a:t>
                      </a:r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693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Esquema de Comunicación</a:t>
            </a:r>
            <a:endParaRPr lang="es-PE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 err="1" smtClean="0"/>
              <a:t>Human</a:t>
            </a:r>
            <a:r>
              <a:rPr lang="es-PE" dirty="0" smtClean="0"/>
              <a:t> </a:t>
            </a:r>
            <a:r>
              <a:rPr lang="es-PE" dirty="0" err="1" smtClean="0"/>
              <a:t>Task</a:t>
            </a:r>
            <a:r>
              <a:rPr lang="es-PE" dirty="0" smtClean="0"/>
              <a:t> </a:t>
            </a:r>
            <a:r>
              <a:rPr lang="es-PE" dirty="0" err="1" smtClean="0"/>
              <a:t>Specification</a:t>
            </a:r>
            <a:r>
              <a:rPr lang="es-PE" dirty="0" smtClean="0"/>
              <a:t> </a:t>
            </a:r>
            <a:r>
              <a:rPr lang="es-PE" dirty="0" err="1" smtClean="0"/>
              <a:t>Service</a:t>
            </a:r>
            <a:r>
              <a:rPr lang="es-PE" dirty="0" smtClean="0"/>
              <a:t> Interface</a:t>
            </a:r>
            <a:endParaRPr lang="es-PE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escription of Figure 4-1 follow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4425" y="1698730"/>
            <a:ext cx="5324476" cy="1790672"/>
          </a:xfrm>
          <a:prstGeom prst="rect">
            <a:avLst/>
          </a:prstGeom>
          <a:noFill/>
        </p:spPr>
      </p:pic>
      <p:sp>
        <p:nvSpPr>
          <p:cNvPr id="5" name="4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Comunicación Asíncrona</a:t>
            </a:r>
            <a:endParaRPr lang="es-PE" dirty="0"/>
          </a:p>
        </p:txBody>
      </p:sp>
      <p:pic>
        <p:nvPicPr>
          <p:cNvPr id="1028" name="Picture 4" descr="Description of Figure 4-2 follows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52525" y="3838585"/>
            <a:ext cx="5251449" cy="2876540"/>
          </a:xfrm>
          <a:prstGeom prst="rect">
            <a:avLst/>
          </a:prstGeom>
          <a:noFill/>
        </p:spPr>
      </p:pic>
      <p:pic>
        <p:nvPicPr>
          <p:cNvPr id="1030" name="Picture 6" descr="Description of Figure 4-3 follows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708775" y="2925762"/>
            <a:ext cx="5114925" cy="184785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redondeado 32"/>
          <p:cNvSpPr/>
          <p:nvPr/>
        </p:nvSpPr>
        <p:spPr>
          <a:xfrm>
            <a:off x="642938" y="3535603"/>
            <a:ext cx="10710862" cy="2010690"/>
          </a:xfrm>
          <a:prstGeom prst="roundRect">
            <a:avLst>
              <a:gd name="adj" fmla="val 31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es-ES" dirty="0" smtClean="0"/>
              <a:t>Servicios</a:t>
            </a:r>
            <a:endParaRPr lang="es-ES" dirty="0"/>
          </a:p>
        </p:txBody>
      </p:sp>
      <p:sp>
        <p:nvSpPr>
          <p:cNvPr id="5" name="Rectángulo redondeado 4"/>
          <p:cNvSpPr/>
          <p:nvPr/>
        </p:nvSpPr>
        <p:spPr>
          <a:xfrm>
            <a:off x="838200" y="1247772"/>
            <a:ext cx="10515600" cy="113823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ES" dirty="0" smtClean="0">
                <a:solidFill>
                  <a:schemeClr val="accent1">
                    <a:lumMod val="75000"/>
                  </a:schemeClr>
                </a:solidFill>
              </a:rPr>
              <a:t>Canales</a:t>
            </a:r>
            <a:endParaRPr lang="es-E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5" name="Rectángulo redondeado 24"/>
          <p:cNvSpPr/>
          <p:nvPr/>
        </p:nvSpPr>
        <p:spPr>
          <a:xfrm>
            <a:off x="2700338" y="1371595"/>
            <a:ext cx="4029075" cy="907255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838200" y="32817"/>
            <a:ext cx="10515600" cy="1325563"/>
          </a:xfrm>
        </p:spPr>
        <p:txBody>
          <a:bodyPr/>
          <a:lstStyle/>
          <a:p>
            <a:r>
              <a:rPr lang="es-ES" dirty="0" smtClean="0"/>
              <a:t>Arquitectura Lógica del Producto</a:t>
            </a:r>
            <a:endParaRPr lang="es-ES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491782" y="1529827"/>
            <a:ext cx="771525" cy="640883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115156" y="1510021"/>
            <a:ext cx="400688" cy="640883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880666" y="1467804"/>
            <a:ext cx="976959" cy="725318"/>
          </a:xfrm>
          <a:prstGeom prst="rect">
            <a:avLst/>
          </a:prstGeom>
        </p:spPr>
      </p:pic>
      <p:sp>
        <p:nvSpPr>
          <p:cNvPr id="9" name="Rectángulo redondeado 8"/>
          <p:cNvSpPr/>
          <p:nvPr/>
        </p:nvSpPr>
        <p:spPr>
          <a:xfrm>
            <a:off x="838200" y="2482175"/>
            <a:ext cx="10515600" cy="95726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ES" dirty="0" smtClean="0">
                <a:solidFill>
                  <a:schemeClr val="accent1">
                    <a:lumMod val="75000"/>
                  </a:schemeClr>
                </a:solidFill>
              </a:rPr>
              <a:t>Aplicaciones</a:t>
            </a:r>
            <a:endParaRPr lang="es-E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Rectángulo redondeado 9"/>
          <p:cNvSpPr/>
          <p:nvPr/>
        </p:nvSpPr>
        <p:spPr>
          <a:xfrm>
            <a:off x="3865883" y="2653624"/>
            <a:ext cx="1700213" cy="6143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Worklist</a:t>
            </a:r>
            <a:endParaRPr lang="es-ES" dirty="0"/>
          </a:p>
        </p:txBody>
      </p:sp>
      <p:sp>
        <p:nvSpPr>
          <p:cNvPr id="11" name="Rectángulo redondeado 10"/>
          <p:cNvSpPr/>
          <p:nvPr/>
        </p:nvSpPr>
        <p:spPr>
          <a:xfrm>
            <a:off x="7142105" y="2653624"/>
            <a:ext cx="1700213" cy="6143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Native</a:t>
            </a:r>
            <a:r>
              <a:rPr lang="es-ES" dirty="0" smtClean="0"/>
              <a:t> App</a:t>
            </a:r>
            <a:endParaRPr lang="es-ES" dirty="0"/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606450" y="1615555"/>
            <a:ext cx="771525" cy="640883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997667" y="1595749"/>
            <a:ext cx="400688" cy="640883"/>
          </a:xfrm>
          <a:prstGeom prst="rect">
            <a:avLst/>
          </a:prstGeom>
        </p:spPr>
      </p:pic>
      <p:cxnSp>
        <p:nvCxnSpPr>
          <p:cNvPr id="15" name="Conector angular 14"/>
          <p:cNvCxnSpPr>
            <a:stCxn id="12" idx="2"/>
            <a:endCxn id="11" idx="0"/>
          </p:cNvCxnSpPr>
          <p:nvPr/>
        </p:nvCxnSpPr>
        <p:spPr>
          <a:xfrm rot="5400000">
            <a:off x="7793620" y="2455031"/>
            <a:ext cx="397186" cy="1"/>
          </a:xfrm>
          <a:prstGeom prst="bentConnector3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ángulo redondeado 19"/>
          <p:cNvSpPr/>
          <p:nvPr/>
        </p:nvSpPr>
        <p:spPr>
          <a:xfrm>
            <a:off x="9353557" y="2653624"/>
            <a:ext cx="1700213" cy="6143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Native</a:t>
            </a:r>
            <a:r>
              <a:rPr lang="es-ES" dirty="0" smtClean="0"/>
              <a:t> App</a:t>
            </a:r>
            <a:endParaRPr lang="es-ES" dirty="0"/>
          </a:p>
        </p:txBody>
      </p:sp>
      <p:cxnSp>
        <p:nvCxnSpPr>
          <p:cNvPr id="24" name="Conector recto de flecha 23"/>
          <p:cNvCxnSpPr>
            <a:stCxn id="13" idx="2"/>
            <a:endCxn id="20" idx="0"/>
          </p:cNvCxnSpPr>
          <p:nvPr/>
        </p:nvCxnSpPr>
        <p:spPr>
          <a:xfrm>
            <a:off x="10198011" y="2236632"/>
            <a:ext cx="5653" cy="416992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de flecha 26"/>
          <p:cNvCxnSpPr>
            <a:stCxn id="25" idx="2"/>
            <a:endCxn id="10" idx="0"/>
          </p:cNvCxnSpPr>
          <p:nvPr/>
        </p:nvCxnSpPr>
        <p:spPr>
          <a:xfrm>
            <a:off x="4714876" y="2278850"/>
            <a:ext cx="1114" cy="374774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ángulo redondeado 28"/>
          <p:cNvSpPr/>
          <p:nvPr/>
        </p:nvSpPr>
        <p:spPr>
          <a:xfrm>
            <a:off x="1114425" y="3564179"/>
            <a:ext cx="10044113" cy="95726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ES" dirty="0" smtClean="0">
                <a:solidFill>
                  <a:schemeClr val="accent1">
                    <a:lumMod val="75000"/>
                  </a:schemeClr>
                </a:solidFill>
              </a:rPr>
              <a:t>Servicios</a:t>
            </a:r>
            <a:endParaRPr lang="es-E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0" name="Rectángulo redondeado 29"/>
          <p:cNvSpPr/>
          <p:nvPr/>
        </p:nvSpPr>
        <p:spPr>
          <a:xfrm>
            <a:off x="1114425" y="4546167"/>
            <a:ext cx="10044113" cy="95726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ES" dirty="0" smtClean="0">
                <a:solidFill>
                  <a:schemeClr val="accent1">
                    <a:lumMod val="75000"/>
                  </a:schemeClr>
                </a:solidFill>
              </a:rPr>
              <a:t>Componentes</a:t>
            </a:r>
            <a:br>
              <a:rPr lang="es-ES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s-ES" dirty="0" smtClean="0">
                <a:solidFill>
                  <a:schemeClr val="accent1">
                    <a:lumMod val="75000"/>
                  </a:schemeClr>
                </a:solidFill>
              </a:rPr>
              <a:t>de Servicios</a:t>
            </a:r>
            <a:endParaRPr lang="es-E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1" name="Rectángulo redondeado 30"/>
          <p:cNvSpPr/>
          <p:nvPr/>
        </p:nvSpPr>
        <p:spPr>
          <a:xfrm>
            <a:off x="838200" y="5642459"/>
            <a:ext cx="10515600" cy="95726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ES" dirty="0" err="1" smtClean="0">
                <a:solidFill>
                  <a:schemeClr val="accent1">
                    <a:lumMod val="75000"/>
                  </a:schemeClr>
                </a:solidFill>
              </a:rPr>
              <a:t>Backend</a:t>
            </a:r>
            <a:endParaRPr lang="es-E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2" name="Cilindro 31"/>
          <p:cNvSpPr/>
          <p:nvPr/>
        </p:nvSpPr>
        <p:spPr>
          <a:xfrm>
            <a:off x="6030174" y="5856771"/>
            <a:ext cx="1800225" cy="52863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 err="1" smtClean="0"/>
              <a:t>EvoSoft-DataBase</a:t>
            </a:r>
            <a:endParaRPr lang="es-ES" sz="1600" dirty="0"/>
          </a:p>
        </p:txBody>
      </p:sp>
      <p:sp>
        <p:nvSpPr>
          <p:cNvPr id="35" name="Rectángulo redondeado 34"/>
          <p:cNvSpPr/>
          <p:nvPr/>
        </p:nvSpPr>
        <p:spPr>
          <a:xfrm>
            <a:off x="8297454" y="3735627"/>
            <a:ext cx="1700213" cy="6143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REST API</a:t>
            </a:r>
            <a:endParaRPr lang="es-ES" dirty="0"/>
          </a:p>
        </p:txBody>
      </p:sp>
      <p:sp>
        <p:nvSpPr>
          <p:cNvPr id="36" name="Rectángulo redondeado 35"/>
          <p:cNvSpPr/>
          <p:nvPr/>
        </p:nvSpPr>
        <p:spPr>
          <a:xfrm>
            <a:off x="3857625" y="3717492"/>
            <a:ext cx="1700213" cy="6143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SOA API</a:t>
            </a:r>
            <a:endParaRPr lang="es-ES" dirty="0"/>
          </a:p>
        </p:txBody>
      </p:sp>
      <p:cxnSp>
        <p:nvCxnSpPr>
          <p:cNvPr id="38" name="Conector recto de flecha 37"/>
          <p:cNvCxnSpPr>
            <a:stCxn id="10" idx="2"/>
            <a:endCxn id="36" idx="0"/>
          </p:cNvCxnSpPr>
          <p:nvPr/>
        </p:nvCxnSpPr>
        <p:spPr>
          <a:xfrm flipH="1">
            <a:off x="4707732" y="3267987"/>
            <a:ext cx="8258" cy="449505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angular 39"/>
          <p:cNvCxnSpPr>
            <a:stCxn id="11" idx="2"/>
            <a:endCxn id="35" idx="1"/>
          </p:cNvCxnSpPr>
          <p:nvPr/>
        </p:nvCxnSpPr>
        <p:spPr>
          <a:xfrm rot="16200000" flipH="1">
            <a:off x="7757422" y="3502777"/>
            <a:ext cx="774822" cy="305242"/>
          </a:xfrm>
          <a:prstGeom prst="bentConnector2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angular 43"/>
          <p:cNvCxnSpPr>
            <a:stCxn id="20" idx="2"/>
            <a:endCxn id="35" idx="3"/>
          </p:cNvCxnSpPr>
          <p:nvPr/>
        </p:nvCxnSpPr>
        <p:spPr>
          <a:xfrm rot="5400000">
            <a:off x="9713255" y="3552400"/>
            <a:ext cx="774822" cy="205997"/>
          </a:xfrm>
          <a:prstGeom prst="bentConnector2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ángulo redondeado 47"/>
          <p:cNvSpPr/>
          <p:nvPr/>
        </p:nvSpPr>
        <p:spPr>
          <a:xfrm>
            <a:off x="3865883" y="4659362"/>
            <a:ext cx="6131784" cy="2934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EJB </a:t>
            </a:r>
          </a:p>
        </p:txBody>
      </p:sp>
      <p:sp>
        <p:nvSpPr>
          <p:cNvPr id="49" name="Rectángulo redondeado 48"/>
          <p:cNvSpPr/>
          <p:nvPr/>
        </p:nvSpPr>
        <p:spPr>
          <a:xfrm>
            <a:off x="3865883" y="5098726"/>
            <a:ext cx="6131784" cy="2934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Data Access</a:t>
            </a:r>
            <a:endParaRPr lang="es-ES" sz="1400" dirty="0"/>
          </a:p>
        </p:txBody>
      </p:sp>
      <p:cxnSp>
        <p:nvCxnSpPr>
          <p:cNvPr id="51" name="Conector recto de flecha 50"/>
          <p:cNvCxnSpPr>
            <a:stCxn id="49" idx="2"/>
            <a:endCxn id="32" idx="1"/>
          </p:cNvCxnSpPr>
          <p:nvPr/>
        </p:nvCxnSpPr>
        <p:spPr>
          <a:xfrm flipH="1">
            <a:off x="6930287" y="5392173"/>
            <a:ext cx="1488" cy="464598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cto de flecha 52"/>
          <p:cNvCxnSpPr>
            <a:stCxn id="48" idx="2"/>
          </p:cNvCxnSpPr>
          <p:nvPr/>
        </p:nvCxnSpPr>
        <p:spPr>
          <a:xfrm flipH="1">
            <a:off x="6930286" y="4952809"/>
            <a:ext cx="1489" cy="145917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cto de flecha 54"/>
          <p:cNvCxnSpPr>
            <a:stCxn id="36" idx="2"/>
          </p:cNvCxnSpPr>
          <p:nvPr/>
        </p:nvCxnSpPr>
        <p:spPr>
          <a:xfrm flipH="1">
            <a:off x="4707731" y="4331855"/>
            <a:ext cx="1" cy="327507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cto de flecha 56"/>
          <p:cNvCxnSpPr>
            <a:stCxn id="35" idx="2"/>
          </p:cNvCxnSpPr>
          <p:nvPr/>
        </p:nvCxnSpPr>
        <p:spPr>
          <a:xfrm flipH="1">
            <a:off x="9147560" y="4349990"/>
            <a:ext cx="1" cy="324764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5693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ángulo redondeado 28"/>
          <p:cNvSpPr/>
          <p:nvPr/>
        </p:nvSpPr>
        <p:spPr>
          <a:xfrm>
            <a:off x="942975" y="5927105"/>
            <a:ext cx="10272713" cy="81659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r>
              <a:rPr lang="es-ES" dirty="0" smtClean="0">
                <a:solidFill>
                  <a:schemeClr val="accent1">
                    <a:lumMod val="75000"/>
                  </a:schemeClr>
                </a:solidFill>
              </a:rPr>
              <a:t>Proveedores</a:t>
            </a:r>
            <a:endParaRPr lang="es-E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20087"/>
          </a:xfrm>
        </p:spPr>
        <p:txBody>
          <a:bodyPr/>
          <a:lstStyle/>
          <a:p>
            <a:r>
              <a:rPr lang="es-ES" dirty="0" smtClean="0"/>
              <a:t>Componente de la Arquitectura</a:t>
            </a:r>
            <a:endParaRPr lang="es-ES" dirty="0"/>
          </a:p>
        </p:txBody>
      </p:sp>
      <p:sp>
        <p:nvSpPr>
          <p:cNvPr id="3" name="Rectángulo redondeado 2"/>
          <p:cNvSpPr/>
          <p:nvPr/>
        </p:nvSpPr>
        <p:spPr>
          <a:xfrm>
            <a:off x="4581530" y="3914774"/>
            <a:ext cx="1671637" cy="7286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worklist-ejb</a:t>
            </a:r>
            <a:endParaRPr lang="es-ES" dirty="0"/>
          </a:p>
        </p:txBody>
      </p:sp>
      <p:sp>
        <p:nvSpPr>
          <p:cNvPr id="4" name="Rectángulo redondeado 3"/>
          <p:cNvSpPr/>
          <p:nvPr/>
        </p:nvSpPr>
        <p:spPr>
          <a:xfrm>
            <a:off x="4581531" y="5011338"/>
            <a:ext cx="1671637" cy="7286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worklist-dac</a:t>
            </a:r>
            <a:endParaRPr lang="es-ES" dirty="0"/>
          </a:p>
        </p:txBody>
      </p:sp>
      <p:sp>
        <p:nvSpPr>
          <p:cNvPr id="5" name="Rectángulo redondeado 4"/>
          <p:cNvSpPr/>
          <p:nvPr/>
        </p:nvSpPr>
        <p:spPr>
          <a:xfrm>
            <a:off x="4581530" y="1830581"/>
            <a:ext cx="1671637" cy="7286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worklist</a:t>
            </a:r>
            <a:r>
              <a:rPr lang="es-ES" dirty="0"/>
              <a:t>-portal</a:t>
            </a:r>
          </a:p>
        </p:txBody>
      </p:sp>
      <p:sp>
        <p:nvSpPr>
          <p:cNvPr id="6" name="Rectángulo redondeado 5"/>
          <p:cNvSpPr/>
          <p:nvPr/>
        </p:nvSpPr>
        <p:spPr>
          <a:xfrm>
            <a:off x="2638430" y="2917624"/>
            <a:ext cx="1671637" cy="7286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worklist-ws</a:t>
            </a:r>
            <a:endParaRPr lang="es-ES" dirty="0"/>
          </a:p>
        </p:txBody>
      </p:sp>
      <p:cxnSp>
        <p:nvCxnSpPr>
          <p:cNvPr id="8" name="Conector recto de flecha 7"/>
          <p:cNvCxnSpPr>
            <a:stCxn id="5" idx="2"/>
            <a:endCxn id="3" idx="0"/>
          </p:cNvCxnSpPr>
          <p:nvPr/>
        </p:nvCxnSpPr>
        <p:spPr>
          <a:xfrm>
            <a:off x="5417349" y="2559244"/>
            <a:ext cx="0" cy="135553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/>
          <p:cNvCxnSpPr>
            <a:stCxn id="3" idx="2"/>
            <a:endCxn id="4" idx="0"/>
          </p:cNvCxnSpPr>
          <p:nvPr/>
        </p:nvCxnSpPr>
        <p:spPr>
          <a:xfrm>
            <a:off x="5417349" y="4643437"/>
            <a:ext cx="1" cy="367901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ilindro 13"/>
          <p:cNvSpPr/>
          <p:nvPr/>
        </p:nvSpPr>
        <p:spPr>
          <a:xfrm>
            <a:off x="4517237" y="6085370"/>
            <a:ext cx="1800225" cy="52863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 err="1" smtClean="0"/>
              <a:t>EvoSoft-DataBase</a:t>
            </a:r>
            <a:endParaRPr lang="es-ES" sz="1600" dirty="0"/>
          </a:p>
        </p:txBody>
      </p:sp>
      <p:sp>
        <p:nvSpPr>
          <p:cNvPr id="19" name="Rectángulo redondeado 18"/>
          <p:cNvSpPr/>
          <p:nvPr/>
        </p:nvSpPr>
        <p:spPr>
          <a:xfrm>
            <a:off x="7333073" y="2886624"/>
            <a:ext cx="1671637" cy="7286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worklist-rest</a:t>
            </a:r>
            <a:endParaRPr lang="es-ES" dirty="0"/>
          </a:p>
        </p:txBody>
      </p:sp>
      <p:cxnSp>
        <p:nvCxnSpPr>
          <p:cNvPr id="25" name="Conector angular 24"/>
          <p:cNvCxnSpPr>
            <a:stCxn id="6" idx="2"/>
            <a:endCxn id="3" idx="1"/>
          </p:cNvCxnSpPr>
          <p:nvPr/>
        </p:nvCxnSpPr>
        <p:spPr>
          <a:xfrm rot="16200000" flipH="1">
            <a:off x="3711480" y="3409055"/>
            <a:ext cx="632819" cy="1107281"/>
          </a:xfrm>
          <a:prstGeom prst="bentConnector2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angular 27"/>
          <p:cNvCxnSpPr>
            <a:stCxn id="19" idx="2"/>
            <a:endCxn id="3" idx="3"/>
          </p:cNvCxnSpPr>
          <p:nvPr/>
        </p:nvCxnSpPr>
        <p:spPr>
          <a:xfrm rot="5400000">
            <a:off x="6879121" y="2989334"/>
            <a:ext cx="663819" cy="1915725"/>
          </a:xfrm>
          <a:prstGeom prst="bentConnector2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ángulo redondeado 31"/>
          <p:cNvSpPr/>
          <p:nvPr/>
        </p:nvSpPr>
        <p:spPr>
          <a:xfrm>
            <a:off x="942974" y="3804043"/>
            <a:ext cx="10272713" cy="2020118"/>
          </a:xfrm>
          <a:prstGeom prst="roundRect">
            <a:avLst>
              <a:gd name="adj" fmla="val 888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r>
              <a:rPr lang="es-ES" dirty="0" smtClean="0">
                <a:solidFill>
                  <a:schemeClr val="accent1">
                    <a:lumMod val="75000"/>
                  </a:schemeClr>
                </a:solidFill>
              </a:rPr>
              <a:t>Componentes</a:t>
            </a:r>
            <a:br>
              <a:rPr lang="es-ES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s-ES" dirty="0" smtClean="0">
                <a:solidFill>
                  <a:schemeClr val="accent1">
                    <a:lumMod val="75000"/>
                  </a:schemeClr>
                </a:solidFill>
              </a:rPr>
              <a:t>de Servicio</a:t>
            </a:r>
            <a:endParaRPr lang="es-E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0" name="Rectángulo redondeado 39"/>
          <p:cNvSpPr/>
          <p:nvPr/>
        </p:nvSpPr>
        <p:spPr>
          <a:xfrm>
            <a:off x="942973" y="2764452"/>
            <a:ext cx="10272713" cy="95377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r>
              <a:rPr lang="es-ES" dirty="0" smtClean="0">
                <a:solidFill>
                  <a:schemeClr val="accent1">
                    <a:lumMod val="75000"/>
                  </a:schemeClr>
                </a:solidFill>
              </a:rPr>
              <a:t>Servicios</a:t>
            </a:r>
            <a:endParaRPr lang="es-E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2" name="Rectángulo redondeado 41"/>
          <p:cNvSpPr/>
          <p:nvPr/>
        </p:nvSpPr>
        <p:spPr>
          <a:xfrm>
            <a:off x="7333072" y="1793629"/>
            <a:ext cx="1671637" cy="7286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worklist-mobile</a:t>
            </a:r>
            <a:endParaRPr lang="es-ES" dirty="0"/>
          </a:p>
        </p:txBody>
      </p:sp>
      <p:cxnSp>
        <p:nvCxnSpPr>
          <p:cNvPr id="44" name="Conector recto de flecha 43"/>
          <p:cNvCxnSpPr>
            <a:stCxn id="42" idx="2"/>
            <a:endCxn id="19" idx="0"/>
          </p:cNvCxnSpPr>
          <p:nvPr/>
        </p:nvCxnSpPr>
        <p:spPr>
          <a:xfrm>
            <a:off x="8168891" y="2522292"/>
            <a:ext cx="1" cy="364332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ángulo redondeado 44"/>
          <p:cNvSpPr/>
          <p:nvPr/>
        </p:nvSpPr>
        <p:spPr>
          <a:xfrm>
            <a:off x="959643" y="1680981"/>
            <a:ext cx="10272713" cy="95377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r>
              <a:rPr lang="es-ES" dirty="0" smtClean="0">
                <a:solidFill>
                  <a:schemeClr val="accent1">
                    <a:lumMod val="75000"/>
                  </a:schemeClr>
                </a:solidFill>
              </a:rPr>
              <a:t>Aplicaciones</a:t>
            </a:r>
            <a:endParaRPr lang="es-E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2" name="Rectángulo redondeado 21"/>
          <p:cNvSpPr/>
          <p:nvPr/>
        </p:nvSpPr>
        <p:spPr>
          <a:xfrm>
            <a:off x="6644880" y="5011338"/>
            <a:ext cx="1671637" cy="728663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quartz-scheduler</a:t>
            </a:r>
            <a:endParaRPr lang="es-ES" dirty="0"/>
          </a:p>
        </p:txBody>
      </p:sp>
      <p:cxnSp>
        <p:nvCxnSpPr>
          <p:cNvPr id="15" name="Conector angular 14"/>
          <p:cNvCxnSpPr>
            <a:stCxn id="3" idx="2"/>
            <a:endCxn id="22" idx="0"/>
          </p:cNvCxnSpPr>
          <p:nvPr/>
        </p:nvCxnSpPr>
        <p:spPr>
          <a:xfrm rot="16200000" flipH="1">
            <a:off x="6265074" y="3795712"/>
            <a:ext cx="367901" cy="2063350"/>
          </a:xfrm>
          <a:prstGeom prst="bentConnector3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ángulo redondeado 29"/>
          <p:cNvSpPr/>
          <p:nvPr/>
        </p:nvSpPr>
        <p:spPr>
          <a:xfrm>
            <a:off x="10509954" y="1771387"/>
            <a:ext cx="503033" cy="397950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s-ES" dirty="0" err="1"/>
              <a:t>s</a:t>
            </a:r>
            <a:r>
              <a:rPr lang="es-ES" dirty="0" err="1" smtClean="0"/>
              <a:t>pring</a:t>
            </a:r>
            <a:r>
              <a:rPr lang="es-ES" dirty="0" smtClean="0"/>
              <a:t> </a:t>
            </a:r>
            <a:r>
              <a:rPr lang="es-ES" dirty="0" err="1" smtClean="0"/>
              <a:t>framework</a:t>
            </a:r>
            <a:endParaRPr lang="es-ES" dirty="0"/>
          </a:p>
        </p:txBody>
      </p:sp>
      <p:cxnSp>
        <p:nvCxnSpPr>
          <p:cNvPr id="21" name="Conector angular 20"/>
          <p:cNvCxnSpPr>
            <a:stCxn id="22" idx="2"/>
            <a:endCxn id="14" idx="4"/>
          </p:cNvCxnSpPr>
          <p:nvPr/>
        </p:nvCxnSpPr>
        <p:spPr>
          <a:xfrm rot="5400000">
            <a:off x="6594237" y="5463227"/>
            <a:ext cx="609688" cy="1163237"/>
          </a:xfrm>
          <a:prstGeom prst="bentConnector2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/>
          <p:cNvCxnSpPr>
            <a:stCxn id="4" idx="2"/>
            <a:endCxn id="14" idx="1"/>
          </p:cNvCxnSpPr>
          <p:nvPr/>
        </p:nvCxnSpPr>
        <p:spPr>
          <a:xfrm>
            <a:off x="5417350" y="5740001"/>
            <a:ext cx="0" cy="345369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9572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Organización de la Implementación </a:t>
            </a:r>
            <a:r>
              <a:rPr lang="es-ES" dirty="0" err="1" smtClean="0"/>
              <a:t>Maven</a:t>
            </a:r>
            <a:endParaRPr lang="es-ES" dirty="0"/>
          </a:p>
        </p:txBody>
      </p:sp>
      <p:sp>
        <p:nvSpPr>
          <p:cNvPr id="3" name="Rectángulo redondeado 2"/>
          <p:cNvSpPr/>
          <p:nvPr/>
        </p:nvSpPr>
        <p:spPr>
          <a:xfrm>
            <a:off x="7996225" y="3120602"/>
            <a:ext cx="1671637" cy="7286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 smtClean="0"/>
              <a:t>&lt;</a:t>
            </a:r>
            <a:r>
              <a:rPr lang="es-ES" sz="1600" dirty="0" err="1" smtClean="0"/>
              <a:t>ejb</a:t>
            </a:r>
            <a:r>
              <a:rPr lang="es-ES" sz="1600" dirty="0" smtClean="0"/>
              <a:t>&gt;</a:t>
            </a:r>
            <a:br>
              <a:rPr lang="es-ES" sz="1600" dirty="0" smtClean="0"/>
            </a:br>
            <a:r>
              <a:rPr lang="es-ES" sz="1600" dirty="0" err="1" smtClean="0"/>
              <a:t>worklist-ejb</a:t>
            </a:r>
            <a:endParaRPr lang="es-ES" sz="1600" dirty="0"/>
          </a:p>
        </p:txBody>
      </p:sp>
      <p:sp>
        <p:nvSpPr>
          <p:cNvPr id="4" name="Rectángulo redondeado 3"/>
          <p:cNvSpPr/>
          <p:nvPr/>
        </p:nvSpPr>
        <p:spPr>
          <a:xfrm>
            <a:off x="898327" y="3120604"/>
            <a:ext cx="1671637" cy="7286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 smtClean="0"/>
              <a:t>&lt;</a:t>
            </a:r>
            <a:r>
              <a:rPr lang="es-ES" sz="1600" dirty="0" err="1" smtClean="0"/>
              <a:t>jar</a:t>
            </a:r>
            <a:r>
              <a:rPr lang="es-ES" sz="1600" dirty="0" smtClean="0"/>
              <a:t>&gt;</a:t>
            </a:r>
            <a:br>
              <a:rPr lang="es-ES" sz="1600" dirty="0" smtClean="0"/>
            </a:br>
            <a:r>
              <a:rPr lang="es-ES" sz="1600" dirty="0" err="1" smtClean="0"/>
              <a:t>worklist-dac</a:t>
            </a:r>
            <a:endParaRPr lang="es-ES" sz="1600" dirty="0"/>
          </a:p>
        </p:txBody>
      </p:sp>
      <p:sp>
        <p:nvSpPr>
          <p:cNvPr id="5" name="Rectángulo redondeado 4"/>
          <p:cNvSpPr/>
          <p:nvPr/>
        </p:nvSpPr>
        <p:spPr>
          <a:xfrm>
            <a:off x="4424363" y="3120604"/>
            <a:ext cx="1671637" cy="7286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 smtClean="0"/>
              <a:t>&lt;</a:t>
            </a:r>
            <a:r>
              <a:rPr lang="es-ES" sz="1600" dirty="0" err="1" smtClean="0"/>
              <a:t>war</a:t>
            </a:r>
            <a:r>
              <a:rPr lang="es-ES" sz="1600" dirty="0" smtClean="0"/>
              <a:t>&gt;</a:t>
            </a:r>
            <a:br>
              <a:rPr lang="es-ES" sz="1600" dirty="0" smtClean="0"/>
            </a:br>
            <a:r>
              <a:rPr lang="es-ES" sz="1600" dirty="0" err="1" smtClean="0"/>
              <a:t>worklist</a:t>
            </a:r>
            <a:r>
              <a:rPr lang="es-ES" sz="1600" dirty="0" smtClean="0"/>
              <a:t>-portal</a:t>
            </a:r>
            <a:endParaRPr lang="es-ES" sz="1600" dirty="0"/>
          </a:p>
        </p:txBody>
      </p:sp>
      <p:sp>
        <p:nvSpPr>
          <p:cNvPr id="6" name="Rectángulo redondeado 5"/>
          <p:cNvSpPr/>
          <p:nvPr/>
        </p:nvSpPr>
        <p:spPr>
          <a:xfrm>
            <a:off x="2638430" y="3120608"/>
            <a:ext cx="1671637" cy="7286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 smtClean="0"/>
              <a:t>&lt;</a:t>
            </a:r>
            <a:r>
              <a:rPr lang="es-ES" sz="1600" dirty="0" err="1" smtClean="0"/>
              <a:t>war</a:t>
            </a:r>
            <a:r>
              <a:rPr lang="es-ES" sz="1600" dirty="0" smtClean="0"/>
              <a:t>&gt;</a:t>
            </a:r>
            <a:br>
              <a:rPr lang="es-ES" sz="1600" dirty="0" smtClean="0"/>
            </a:br>
            <a:r>
              <a:rPr lang="es-ES" sz="1600" dirty="0" err="1" smtClean="0"/>
              <a:t>worklist-ws</a:t>
            </a:r>
            <a:endParaRPr lang="es-ES" sz="1600" dirty="0"/>
          </a:p>
        </p:txBody>
      </p:sp>
      <p:sp>
        <p:nvSpPr>
          <p:cNvPr id="10" name="Rectángulo redondeado 9"/>
          <p:cNvSpPr/>
          <p:nvPr/>
        </p:nvSpPr>
        <p:spPr>
          <a:xfrm>
            <a:off x="6210294" y="3120603"/>
            <a:ext cx="1671637" cy="7286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 smtClean="0"/>
              <a:t>&lt;</a:t>
            </a:r>
            <a:r>
              <a:rPr lang="es-ES" sz="1600" dirty="0" err="1" smtClean="0"/>
              <a:t>war</a:t>
            </a:r>
            <a:r>
              <a:rPr lang="es-ES" sz="1600" dirty="0" smtClean="0"/>
              <a:t>&gt;</a:t>
            </a:r>
            <a:br>
              <a:rPr lang="es-ES" sz="1600" dirty="0" smtClean="0"/>
            </a:br>
            <a:r>
              <a:rPr lang="es-ES" sz="1600" dirty="0" err="1" smtClean="0"/>
              <a:t>worklist-rest</a:t>
            </a:r>
            <a:endParaRPr lang="es-ES" sz="1600" dirty="0"/>
          </a:p>
        </p:txBody>
      </p:sp>
      <p:sp>
        <p:nvSpPr>
          <p:cNvPr id="13" name="Rectángulo redondeado 12"/>
          <p:cNvSpPr/>
          <p:nvPr/>
        </p:nvSpPr>
        <p:spPr>
          <a:xfrm>
            <a:off x="4347574" y="4347539"/>
            <a:ext cx="1825216" cy="728663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/>
              <a:t>&lt;</a:t>
            </a:r>
            <a:r>
              <a:rPr lang="es-ES" sz="1600" dirty="0" err="1"/>
              <a:t>pom</a:t>
            </a:r>
            <a:r>
              <a:rPr lang="es-ES" sz="1600" dirty="0"/>
              <a:t>&gt;</a:t>
            </a:r>
            <a:br>
              <a:rPr lang="es-ES" sz="1600" dirty="0"/>
            </a:br>
            <a:r>
              <a:rPr lang="es-ES" sz="1600" dirty="0" err="1"/>
              <a:t>worklist-mobile</a:t>
            </a:r>
            <a:endParaRPr lang="es-ES" sz="1600" dirty="0"/>
          </a:p>
        </p:txBody>
      </p:sp>
      <p:sp>
        <p:nvSpPr>
          <p:cNvPr id="16" name="Rectángulo redondeado 15"/>
          <p:cNvSpPr/>
          <p:nvPr/>
        </p:nvSpPr>
        <p:spPr>
          <a:xfrm>
            <a:off x="4424952" y="1781725"/>
            <a:ext cx="1671637" cy="728663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 smtClean="0"/>
              <a:t>&lt;</a:t>
            </a:r>
            <a:r>
              <a:rPr lang="es-ES" sz="1600" dirty="0" err="1" smtClean="0"/>
              <a:t>pom</a:t>
            </a:r>
            <a:r>
              <a:rPr lang="es-ES" sz="1600" dirty="0" smtClean="0"/>
              <a:t>&gt;</a:t>
            </a:r>
            <a:br>
              <a:rPr lang="es-ES" sz="1600" dirty="0" smtClean="0"/>
            </a:br>
            <a:r>
              <a:rPr lang="es-ES" sz="1600" dirty="0" err="1" smtClean="0"/>
              <a:t>worklist</a:t>
            </a:r>
            <a:endParaRPr lang="es-ES" sz="1600" dirty="0"/>
          </a:p>
        </p:txBody>
      </p:sp>
      <p:cxnSp>
        <p:nvCxnSpPr>
          <p:cNvPr id="21" name="Conector angular 20"/>
          <p:cNvCxnSpPr>
            <a:stCxn id="16" idx="2"/>
            <a:endCxn id="6" idx="0"/>
          </p:cNvCxnSpPr>
          <p:nvPr/>
        </p:nvCxnSpPr>
        <p:spPr>
          <a:xfrm rot="5400000">
            <a:off x="4062400" y="1922237"/>
            <a:ext cx="610220" cy="1786522"/>
          </a:xfrm>
          <a:prstGeom prst="bentConnector3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ángulo redondeado 21"/>
          <p:cNvSpPr/>
          <p:nvPr/>
        </p:nvSpPr>
        <p:spPr>
          <a:xfrm>
            <a:off x="2473230" y="5574473"/>
            <a:ext cx="1825216" cy="7286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 smtClean="0"/>
              <a:t>&lt;app&gt;</a:t>
            </a:r>
            <a:br>
              <a:rPr lang="es-ES" sz="1600" dirty="0" smtClean="0"/>
            </a:br>
            <a:r>
              <a:rPr lang="es-ES" sz="1600" dirty="0" err="1" smtClean="0"/>
              <a:t>worklist-ios</a:t>
            </a:r>
            <a:endParaRPr lang="es-ES" sz="1600" dirty="0"/>
          </a:p>
        </p:txBody>
      </p:sp>
      <p:sp>
        <p:nvSpPr>
          <p:cNvPr id="23" name="Rectángulo redondeado 22"/>
          <p:cNvSpPr/>
          <p:nvPr/>
        </p:nvSpPr>
        <p:spPr>
          <a:xfrm>
            <a:off x="6210294" y="5574474"/>
            <a:ext cx="1825216" cy="7286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 smtClean="0"/>
              <a:t>&lt;app&gt;</a:t>
            </a:r>
            <a:br>
              <a:rPr lang="es-ES" sz="1600" dirty="0" smtClean="0"/>
            </a:br>
            <a:r>
              <a:rPr lang="es-ES" sz="1600" dirty="0" err="1" smtClean="0"/>
              <a:t>worklist-android</a:t>
            </a:r>
            <a:endParaRPr lang="es-ES" sz="1600" dirty="0"/>
          </a:p>
        </p:txBody>
      </p:sp>
      <p:cxnSp>
        <p:nvCxnSpPr>
          <p:cNvPr id="25" name="Conector angular 24"/>
          <p:cNvCxnSpPr>
            <a:stCxn id="13" idx="2"/>
            <a:endCxn id="23" idx="0"/>
          </p:cNvCxnSpPr>
          <p:nvPr/>
        </p:nvCxnSpPr>
        <p:spPr>
          <a:xfrm rot="16200000" flipH="1">
            <a:off x="5942406" y="4393978"/>
            <a:ext cx="498272" cy="1862720"/>
          </a:xfrm>
          <a:prstGeom prst="bentConnector3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angular 26"/>
          <p:cNvCxnSpPr>
            <a:stCxn id="13" idx="2"/>
            <a:endCxn id="22" idx="0"/>
          </p:cNvCxnSpPr>
          <p:nvPr/>
        </p:nvCxnSpPr>
        <p:spPr>
          <a:xfrm rot="5400000">
            <a:off x="4073875" y="4388165"/>
            <a:ext cx="498271" cy="1874344"/>
          </a:xfrm>
          <a:prstGeom prst="bentConnector3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angular 29"/>
          <p:cNvCxnSpPr>
            <a:stCxn id="16" idx="2"/>
            <a:endCxn id="3" idx="0"/>
          </p:cNvCxnSpPr>
          <p:nvPr/>
        </p:nvCxnSpPr>
        <p:spPr>
          <a:xfrm rot="16200000" flipH="1">
            <a:off x="6741300" y="1029858"/>
            <a:ext cx="610214" cy="3571273"/>
          </a:xfrm>
          <a:prstGeom prst="bentConnector3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angular 31"/>
          <p:cNvCxnSpPr>
            <a:stCxn id="16" idx="2"/>
            <a:endCxn id="10" idx="0"/>
          </p:cNvCxnSpPr>
          <p:nvPr/>
        </p:nvCxnSpPr>
        <p:spPr>
          <a:xfrm rot="16200000" flipH="1">
            <a:off x="5848335" y="1922824"/>
            <a:ext cx="610215" cy="1785342"/>
          </a:xfrm>
          <a:prstGeom prst="bentConnector3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angular 33"/>
          <p:cNvCxnSpPr>
            <a:stCxn id="16" idx="2"/>
            <a:endCxn id="5" idx="0"/>
          </p:cNvCxnSpPr>
          <p:nvPr/>
        </p:nvCxnSpPr>
        <p:spPr>
          <a:xfrm rot="5400000">
            <a:off x="4955369" y="2815202"/>
            <a:ext cx="610216" cy="589"/>
          </a:xfrm>
          <a:prstGeom prst="bentConnector3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angular 35"/>
          <p:cNvCxnSpPr>
            <a:stCxn id="16" idx="2"/>
            <a:endCxn id="4" idx="0"/>
          </p:cNvCxnSpPr>
          <p:nvPr/>
        </p:nvCxnSpPr>
        <p:spPr>
          <a:xfrm rot="5400000">
            <a:off x="3192351" y="1052184"/>
            <a:ext cx="610216" cy="3526625"/>
          </a:xfrm>
          <a:prstGeom prst="bentConnector3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ángulo redondeado 50"/>
          <p:cNvSpPr/>
          <p:nvPr/>
        </p:nvSpPr>
        <p:spPr>
          <a:xfrm>
            <a:off x="9782154" y="3110457"/>
            <a:ext cx="1671637" cy="7286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 smtClean="0"/>
              <a:t>&lt;</a:t>
            </a:r>
            <a:r>
              <a:rPr lang="es-ES" sz="1600" dirty="0" err="1" smtClean="0"/>
              <a:t>ear</a:t>
            </a:r>
            <a:r>
              <a:rPr lang="es-ES" sz="1600" dirty="0" smtClean="0"/>
              <a:t>&gt;</a:t>
            </a:r>
            <a:br>
              <a:rPr lang="es-ES" sz="1600" dirty="0" smtClean="0"/>
            </a:br>
            <a:r>
              <a:rPr lang="es-ES" sz="1600" dirty="0" err="1" smtClean="0"/>
              <a:t>worklist-ear</a:t>
            </a:r>
            <a:endParaRPr lang="es-ES" sz="1600" dirty="0"/>
          </a:p>
        </p:txBody>
      </p:sp>
      <p:cxnSp>
        <p:nvCxnSpPr>
          <p:cNvPr id="53" name="Conector angular 52"/>
          <p:cNvCxnSpPr>
            <a:stCxn id="16" idx="2"/>
            <a:endCxn id="51" idx="0"/>
          </p:cNvCxnSpPr>
          <p:nvPr/>
        </p:nvCxnSpPr>
        <p:spPr>
          <a:xfrm rot="16200000" flipH="1">
            <a:off x="7639338" y="131821"/>
            <a:ext cx="600069" cy="5357202"/>
          </a:xfrm>
          <a:prstGeom prst="bentConnector3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3461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ángulo 49"/>
          <p:cNvSpPr/>
          <p:nvPr/>
        </p:nvSpPr>
        <p:spPr>
          <a:xfrm>
            <a:off x="9647645" y="2767010"/>
            <a:ext cx="1921673" cy="2319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9" name="Rectángulo 48"/>
          <p:cNvSpPr/>
          <p:nvPr/>
        </p:nvSpPr>
        <p:spPr>
          <a:xfrm>
            <a:off x="7440224" y="2767010"/>
            <a:ext cx="2121693" cy="2319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4" name="Rectángulo 43"/>
          <p:cNvSpPr/>
          <p:nvPr/>
        </p:nvSpPr>
        <p:spPr>
          <a:xfrm>
            <a:off x="5236368" y="2767010"/>
            <a:ext cx="2121693" cy="2319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3" name="Rectángulo 42"/>
          <p:cNvSpPr/>
          <p:nvPr/>
        </p:nvSpPr>
        <p:spPr>
          <a:xfrm>
            <a:off x="2493168" y="2767010"/>
            <a:ext cx="2667010" cy="2319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8" name="Rectángulo 37"/>
          <p:cNvSpPr/>
          <p:nvPr/>
        </p:nvSpPr>
        <p:spPr>
          <a:xfrm>
            <a:off x="542924" y="2767010"/>
            <a:ext cx="1871663" cy="2319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Rectángulo redondeado 1"/>
          <p:cNvSpPr/>
          <p:nvPr/>
        </p:nvSpPr>
        <p:spPr>
          <a:xfrm>
            <a:off x="414337" y="2143126"/>
            <a:ext cx="11287126" cy="3314700"/>
          </a:xfrm>
          <a:prstGeom prst="roundRect">
            <a:avLst>
              <a:gd name="adj" fmla="val 723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ES" sz="1400" b="1" dirty="0" smtClean="0">
                <a:solidFill>
                  <a:schemeClr val="tx1"/>
                </a:solidFill>
              </a:rPr>
              <a:t>Human </a:t>
            </a:r>
            <a:r>
              <a:rPr lang="es-ES" sz="1400" b="1" dirty="0" err="1" smtClean="0">
                <a:solidFill>
                  <a:schemeClr val="tx1"/>
                </a:solidFill>
              </a:rPr>
              <a:t>Task</a:t>
            </a:r>
            <a:r>
              <a:rPr lang="es-ES" sz="1400" b="1" dirty="0" smtClean="0">
                <a:solidFill>
                  <a:schemeClr val="tx1"/>
                </a:solidFill>
              </a:rPr>
              <a:t> Manager</a:t>
            </a:r>
            <a:endParaRPr lang="es-ES" sz="1400" b="1" dirty="0">
              <a:solidFill>
                <a:schemeClr val="tx1"/>
              </a:solidFill>
            </a:endParaRPr>
          </a:p>
        </p:txBody>
      </p:sp>
      <p:sp>
        <p:nvSpPr>
          <p:cNvPr id="5" name="Rectángulo redondeado 4"/>
          <p:cNvSpPr/>
          <p:nvPr/>
        </p:nvSpPr>
        <p:spPr>
          <a:xfrm>
            <a:off x="5464966" y="5684046"/>
            <a:ext cx="1628775" cy="8001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MDR Repository</a:t>
            </a:r>
            <a:endParaRPr lang="en-US" sz="1400" dirty="0"/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Rectángulo redondeado 8"/>
          <p:cNvSpPr/>
          <p:nvPr/>
        </p:nvSpPr>
        <p:spPr>
          <a:xfrm>
            <a:off x="2578895" y="3045616"/>
            <a:ext cx="2436016" cy="8001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&lt;&lt;</a:t>
            </a:r>
            <a:r>
              <a:rPr lang="en-US" sz="1100" dirty="0" err="1" smtClean="0"/>
              <a:t>WebService</a:t>
            </a:r>
            <a:r>
              <a:rPr lang="en-US" sz="1100" dirty="0" smtClean="0"/>
              <a:t>&gt;&gt;</a:t>
            </a:r>
            <a:br>
              <a:rPr lang="en-US" sz="1100" dirty="0" smtClean="0"/>
            </a:br>
            <a:r>
              <a:rPr lang="en-US" sz="1100" dirty="0" err="1" smtClean="0"/>
              <a:t>humanTaskParticipantPortType</a:t>
            </a:r>
            <a:endParaRPr lang="en-US" sz="1100" dirty="0"/>
          </a:p>
        </p:txBody>
      </p:sp>
      <p:sp>
        <p:nvSpPr>
          <p:cNvPr id="10" name="Rectángulo redondeado 9"/>
          <p:cNvSpPr/>
          <p:nvPr/>
        </p:nvSpPr>
        <p:spPr>
          <a:xfrm>
            <a:off x="5364956" y="3045616"/>
            <a:ext cx="1843090" cy="8001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&lt;&lt;</a:t>
            </a:r>
            <a:r>
              <a:rPr lang="en-US" sz="1100" dirty="0" err="1" smtClean="0"/>
              <a:t>WebService</a:t>
            </a:r>
            <a:r>
              <a:rPr lang="en-US" sz="1100" dirty="0" smtClean="0"/>
              <a:t>&gt;&gt;</a:t>
            </a:r>
            <a:br>
              <a:rPr lang="en-US" sz="1100" dirty="0" smtClean="0"/>
            </a:br>
            <a:r>
              <a:rPr lang="en-US" sz="1100" dirty="0" err="1" smtClean="0"/>
              <a:t>leanTaskOperations</a:t>
            </a:r>
            <a:endParaRPr lang="en-US" sz="1100" dirty="0"/>
          </a:p>
        </p:txBody>
      </p:sp>
      <p:sp>
        <p:nvSpPr>
          <p:cNvPr id="11" name="Rectángulo redondeado 10"/>
          <p:cNvSpPr/>
          <p:nvPr/>
        </p:nvSpPr>
        <p:spPr>
          <a:xfrm>
            <a:off x="7529518" y="3045616"/>
            <a:ext cx="1914535" cy="8001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&lt;&lt;</a:t>
            </a:r>
            <a:r>
              <a:rPr lang="en-US" sz="1100" dirty="0" err="1" smtClean="0"/>
              <a:t>WebService</a:t>
            </a:r>
            <a:r>
              <a:rPr lang="en-US" sz="1100" dirty="0" smtClean="0"/>
              <a:t>&gt;&gt;</a:t>
            </a:r>
            <a:br>
              <a:rPr lang="en-US" sz="1100" dirty="0" smtClean="0"/>
            </a:br>
            <a:r>
              <a:rPr lang="en-US" sz="1100" dirty="0" err="1" smtClean="0"/>
              <a:t>leanTaskCallbackOperations</a:t>
            </a:r>
            <a:endParaRPr lang="en-US" sz="1100" dirty="0"/>
          </a:p>
        </p:txBody>
      </p:sp>
      <p:sp>
        <p:nvSpPr>
          <p:cNvPr id="12" name="Rectángulo redondeado 11"/>
          <p:cNvSpPr/>
          <p:nvPr/>
        </p:nvSpPr>
        <p:spPr>
          <a:xfrm>
            <a:off x="9758366" y="3045616"/>
            <a:ext cx="1707366" cy="8001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&lt;&lt;</a:t>
            </a:r>
            <a:r>
              <a:rPr lang="en-US" sz="1100" dirty="0" err="1" smtClean="0"/>
              <a:t>WebService</a:t>
            </a:r>
            <a:r>
              <a:rPr lang="en-US" sz="1100" dirty="0" smtClean="0"/>
              <a:t>&gt;&gt;</a:t>
            </a:r>
            <a:br>
              <a:rPr lang="en-US" sz="1100" dirty="0" smtClean="0"/>
            </a:br>
            <a:r>
              <a:rPr lang="en-US" sz="1100" dirty="0" err="1" smtClean="0"/>
              <a:t>clientParticipantPortType</a:t>
            </a:r>
            <a:endParaRPr lang="en-US" sz="1100" dirty="0"/>
          </a:p>
        </p:txBody>
      </p:sp>
      <p:sp>
        <p:nvSpPr>
          <p:cNvPr id="13" name="Rectángulo redondeado 12"/>
          <p:cNvSpPr/>
          <p:nvPr/>
        </p:nvSpPr>
        <p:spPr>
          <a:xfrm>
            <a:off x="664369" y="3045616"/>
            <a:ext cx="1628775" cy="8001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&lt;&lt;</a:t>
            </a:r>
            <a:r>
              <a:rPr lang="en-US" sz="1100" dirty="0" err="1" smtClean="0"/>
              <a:t>WebService</a:t>
            </a:r>
            <a:r>
              <a:rPr lang="en-US" sz="1100" dirty="0" smtClean="0"/>
              <a:t>&gt;&gt;</a:t>
            </a:r>
            <a:br>
              <a:rPr lang="en-US" sz="1100" dirty="0" smtClean="0"/>
            </a:br>
            <a:r>
              <a:rPr lang="en-US" sz="1100" dirty="0" err="1" smtClean="0"/>
              <a:t>taskOperations</a:t>
            </a:r>
            <a:endParaRPr lang="en-US" sz="1100" dirty="0"/>
          </a:p>
        </p:txBody>
      </p:sp>
      <p:sp>
        <p:nvSpPr>
          <p:cNvPr id="14" name="Rectángulo redondeado 13"/>
          <p:cNvSpPr/>
          <p:nvPr/>
        </p:nvSpPr>
        <p:spPr>
          <a:xfrm>
            <a:off x="664369" y="4075508"/>
            <a:ext cx="1628775" cy="8001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&lt;&lt;EJB&gt;&gt;</a:t>
            </a:r>
            <a:br>
              <a:rPr lang="en-US" sz="1050" dirty="0" smtClean="0"/>
            </a:br>
            <a:r>
              <a:rPr lang="en-US" sz="1050" dirty="0" err="1" smtClean="0"/>
              <a:t>taskOperations</a:t>
            </a:r>
            <a:endParaRPr lang="en-US" sz="1050" dirty="0"/>
          </a:p>
        </p:txBody>
      </p:sp>
      <p:sp>
        <p:nvSpPr>
          <p:cNvPr id="15" name="Rectángulo redondeado 14"/>
          <p:cNvSpPr/>
          <p:nvPr/>
        </p:nvSpPr>
        <p:spPr>
          <a:xfrm>
            <a:off x="2578895" y="4075508"/>
            <a:ext cx="2436016" cy="8001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&lt;&lt;EJB&gt;&gt;</a:t>
            </a:r>
            <a:br>
              <a:rPr lang="en-US" sz="1050" dirty="0" smtClean="0"/>
            </a:br>
            <a:r>
              <a:rPr lang="en-US" sz="1050" dirty="0" err="1" smtClean="0"/>
              <a:t>humanTaskParticipantPortType</a:t>
            </a:r>
            <a:endParaRPr lang="en-US" sz="1050" dirty="0"/>
          </a:p>
        </p:txBody>
      </p:sp>
      <p:sp>
        <p:nvSpPr>
          <p:cNvPr id="16" name="Rectángulo redondeado 15"/>
          <p:cNvSpPr/>
          <p:nvPr/>
        </p:nvSpPr>
        <p:spPr>
          <a:xfrm>
            <a:off x="5364956" y="4075508"/>
            <a:ext cx="1843090" cy="8001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&lt;&lt;EJB&gt;&gt;</a:t>
            </a:r>
            <a:br>
              <a:rPr lang="en-US" sz="1050" dirty="0" smtClean="0"/>
            </a:br>
            <a:r>
              <a:rPr lang="en-US" sz="1050" dirty="0" err="1" smtClean="0"/>
              <a:t>leanTaskOperations</a:t>
            </a:r>
            <a:endParaRPr lang="en-US" sz="1050" dirty="0"/>
          </a:p>
        </p:txBody>
      </p:sp>
      <p:sp>
        <p:nvSpPr>
          <p:cNvPr id="17" name="Rectángulo redondeado 16"/>
          <p:cNvSpPr/>
          <p:nvPr/>
        </p:nvSpPr>
        <p:spPr>
          <a:xfrm>
            <a:off x="7529518" y="4075508"/>
            <a:ext cx="1914535" cy="8001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&lt;&lt;EJB&gt;&gt;</a:t>
            </a:r>
            <a:br>
              <a:rPr lang="en-US" sz="1050" dirty="0" smtClean="0"/>
            </a:br>
            <a:r>
              <a:rPr lang="en-US" sz="1050" dirty="0" err="1" smtClean="0"/>
              <a:t>leanTaskCallbackOperations</a:t>
            </a:r>
            <a:endParaRPr lang="en-US" sz="1050" dirty="0"/>
          </a:p>
        </p:txBody>
      </p:sp>
      <p:sp>
        <p:nvSpPr>
          <p:cNvPr id="18" name="Rectángulo redondeado 17"/>
          <p:cNvSpPr/>
          <p:nvPr/>
        </p:nvSpPr>
        <p:spPr>
          <a:xfrm>
            <a:off x="9758366" y="4075508"/>
            <a:ext cx="1707366" cy="8001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&lt;&lt;EJB&gt;&gt;</a:t>
            </a:r>
            <a:br>
              <a:rPr lang="en-US" sz="1050" dirty="0" smtClean="0"/>
            </a:br>
            <a:r>
              <a:rPr lang="en-US" sz="1050" dirty="0" err="1" smtClean="0"/>
              <a:t>clientParticipantPortType</a:t>
            </a:r>
            <a:endParaRPr lang="en-US" sz="1050" dirty="0"/>
          </a:p>
        </p:txBody>
      </p:sp>
      <p:cxnSp>
        <p:nvCxnSpPr>
          <p:cNvPr id="19" name="Conector angular 18"/>
          <p:cNvCxnSpPr>
            <a:stCxn id="14" idx="2"/>
            <a:endCxn id="5" idx="0"/>
          </p:cNvCxnSpPr>
          <p:nvPr/>
        </p:nvCxnSpPr>
        <p:spPr>
          <a:xfrm rot="16200000" flipH="1">
            <a:off x="3474836" y="2879528"/>
            <a:ext cx="808438" cy="480059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angular 20"/>
          <p:cNvCxnSpPr>
            <a:stCxn id="15" idx="2"/>
            <a:endCxn id="5" idx="0"/>
          </p:cNvCxnSpPr>
          <p:nvPr/>
        </p:nvCxnSpPr>
        <p:spPr>
          <a:xfrm rot="16200000" flipH="1">
            <a:off x="4633909" y="4038601"/>
            <a:ext cx="808438" cy="248245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angular 22"/>
          <p:cNvCxnSpPr>
            <a:stCxn id="16" idx="2"/>
            <a:endCxn id="5" idx="0"/>
          </p:cNvCxnSpPr>
          <p:nvPr/>
        </p:nvCxnSpPr>
        <p:spPr>
          <a:xfrm rot="5400000">
            <a:off x="5878709" y="5276254"/>
            <a:ext cx="808438" cy="714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angular 24"/>
          <p:cNvCxnSpPr>
            <a:stCxn id="17" idx="2"/>
            <a:endCxn id="5" idx="0"/>
          </p:cNvCxnSpPr>
          <p:nvPr/>
        </p:nvCxnSpPr>
        <p:spPr>
          <a:xfrm rot="5400000">
            <a:off x="6978851" y="4176111"/>
            <a:ext cx="808438" cy="220743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angular 26"/>
          <p:cNvCxnSpPr>
            <a:stCxn id="18" idx="2"/>
            <a:endCxn id="5" idx="0"/>
          </p:cNvCxnSpPr>
          <p:nvPr/>
        </p:nvCxnSpPr>
        <p:spPr>
          <a:xfrm rot="5400000">
            <a:off x="8041483" y="3113480"/>
            <a:ext cx="808438" cy="433269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de flecha 28"/>
          <p:cNvCxnSpPr>
            <a:stCxn id="13" idx="2"/>
          </p:cNvCxnSpPr>
          <p:nvPr/>
        </p:nvCxnSpPr>
        <p:spPr>
          <a:xfrm flipH="1">
            <a:off x="1478756" y="3845716"/>
            <a:ext cx="1" cy="229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/>
          <p:cNvCxnSpPr>
            <a:stCxn id="9" idx="2"/>
            <a:endCxn id="15" idx="0"/>
          </p:cNvCxnSpPr>
          <p:nvPr/>
        </p:nvCxnSpPr>
        <p:spPr>
          <a:xfrm>
            <a:off x="3796903" y="3845716"/>
            <a:ext cx="0" cy="229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de flecha 32"/>
          <p:cNvCxnSpPr>
            <a:stCxn id="10" idx="2"/>
            <a:endCxn id="16" idx="0"/>
          </p:cNvCxnSpPr>
          <p:nvPr/>
        </p:nvCxnSpPr>
        <p:spPr>
          <a:xfrm>
            <a:off x="6286501" y="3845716"/>
            <a:ext cx="0" cy="229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de flecha 34"/>
          <p:cNvCxnSpPr>
            <a:stCxn id="11" idx="2"/>
            <a:endCxn id="17" idx="0"/>
          </p:cNvCxnSpPr>
          <p:nvPr/>
        </p:nvCxnSpPr>
        <p:spPr>
          <a:xfrm>
            <a:off x="8486786" y="3845716"/>
            <a:ext cx="0" cy="229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de flecha 36"/>
          <p:cNvCxnSpPr>
            <a:stCxn id="12" idx="2"/>
          </p:cNvCxnSpPr>
          <p:nvPr/>
        </p:nvCxnSpPr>
        <p:spPr>
          <a:xfrm flipH="1">
            <a:off x="10544189" y="3845716"/>
            <a:ext cx="67860" cy="340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2245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Servicios SOA</a:t>
            </a:r>
            <a:endParaRPr lang="es-ES" dirty="0"/>
          </a:p>
        </p:txBody>
      </p:sp>
      <p:grpSp>
        <p:nvGrpSpPr>
          <p:cNvPr id="6" name="Grupo 5"/>
          <p:cNvGrpSpPr/>
          <p:nvPr/>
        </p:nvGrpSpPr>
        <p:grpSpPr>
          <a:xfrm>
            <a:off x="1457325" y="2943225"/>
            <a:ext cx="3943350" cy="2243137"/>
            <a:chOff x="1457325" y="2943225"/>
            <a:chExt cx="3943350" cy="2243137"/>
          </a:xfrm>
        </p:grpSpPr>
        <p:sp>
          <p:nvSpPr>
            <p:cNvPr id="4" name="Rectángulo redondeado 3"/>
            <p:cNvSpPr/>
            <p:nvPr/>
          </p:nvSpPr>
          <p:spPr>
            <a:xfrm>
              <a:off x="1457325" y="3314699"/>
              <a:ext cx="3943350" cy="1871663"/>
            </a:xfrm>
            <a:prstGeom prst="roundRect">
              <a:avLst>
                <a:gd name="adj" fmla="val 7143"/>
              </a:avLst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s-ES" dirty="0" err="1" smtClean="0"/>
                <a:t>registerLeanTaskDefinition</a:t>
              </a:r>
              <a:endParaRPr lang="es-ES" dirty="0" smtClean="0"/>
            </a:p>
            <a:p>
              <a:r>
                <a:rPr lang="es-ES" dirty="0" err="1" smtClean="0"/>
                <a:t>unregisterLeanTaskDefinition</a:t>
              </a:r>
              <a:endParaRPr lang="es-ES" dirty="0" smtClean="0"/>
            </a:p>
            <a:p>
              <a:r>
                <a:rPr lang="es-ES" dirty="0" err="1" smtClean="0"/>
                <a:t>listLeanTaskDefinitions</a:t>
              </a:r>
              <a:endParaRPr lang="es-ES" dirty="0" smtClean="0"/>
            </a:p>
            <a:p>
              <a:r>
                <a:rPr lang="es-ES" dirty="0" err="1" smtClean="0"/>
                <a:t>createLeanTask</a:t>
              </a:r>
              <a:endParaRPr lang="es-ES" dirty="0" smtClean="0"/>
            </a:p>
            <a:p>
              <a:r>
                <a:rPr lang="es-ES" dirty="0" err="1"/>
                <a:t>createLeanTaskAsync</a:t>
              </a:r>
              <a:endParaRPr lang="es-ES" dirty="0"/>
            </a:p>
          </p:txBody>
        </p:sp>
        <p:sp>
          <p:nvSpPr>
            <p:cNvPr id="5" name="Rectángulo redondeado 4"/>
            <p:cNvSpPr>
              <a:spLocks noChangeAspect="1"/>
            </p:cNvSpPr>
            <p:nvPr/>
          </p:nvSpPr>
          <p:spPr>
            <a:xfrm>
              <a:off x="1657350" y="2943225"/>
              <a:ext cx="3543300" cy="485775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smtClean="0"/>
                <a:t>XXXXXX</a:t>
              </a:r>
              <a:endParaRPr lang="es-ES" dirty="0"/>
            </a:p>
          </p:txBody>
        </p:sp>
      </p:grpSp>
    </p:spTree>
    <p:extLst>
      <p:ext uri="{BB962C8B-B14F-4D97-AF65-F5344CB8AC3E}">
        <p14:creationId xmlns:p14="http://schemas.microsoft.com/office/powerpoint/2010/main" val="12751832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Concepto Visual del Producto</a:t>
            </a:r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071907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ángulo 30"/>
          <p:cNvSpPr/>
          <p:nvPr/>
        </p:nvSpPr>
        <p:spPr>
          <a:xfrm>
            <a:off x="714375" y="1400176"/>
            <a:ext cx="10772775" cy="53292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9" name="Rectángulo redondeado 38"/>
          <p:cNvSpPr/>
          <p:nvPr/>
        </p:nvSpPr>
        <p:spPr>
          <a:xfrm>
            <a:off x="7820024" y="2370530"/>
            <a:ext cx="2062165" cy="36909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ES" sz="1200" dirty="0" err="1" smtClean="0">
                <a:solidFill>
                  <a:schemeClr val="tx1"/>
                </a:solidFill>
              </a:rPr>
              <a:t>Task</a:t>
            </a:r>
            <a:r>
              <a:rPr lang="es-ES" sz="1200" dirty="0" smtClean="0">
                <a:solidFill>
                  <a:schemeClr val="tx1"/>
                </a:solidFill>
              </a:rPr>
              <a:t> Management</a:t>
            </a:r>
            <a:endParaRPr lang="es-ES" sz="1200" dirty="0">
              <a:solidFill>
                <a:schemeClr val="tx1"/>
              </a:solidFill>
            </a:endParaRPr>
          </a:p>
        </p:txBody>
      </p:sp>
      <p:sp>
        <p:nvSpPr>
          <p:cNvPr id="33" name="Rectángulo redondeado 32"/>
          <p:cNvSpPr/>
          <p:nvPr/>
        </p:nvSpPr>
        <p:spPr>
          <a:xfrm>
            <a:off x="5667373" y="2371726"/>
            <a:ext cx="2062165" cy="36909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ES" sz="1200" dirty="0" smtClean="0">
                <a:solidFill>
                  <a:schemeClr val="tx1"/>
                </a:solidFill>
              </a:rPr>
              <a:t>Business Activity Monitoring</a:t>
            </a:r>
            <a:endParaRPr lang="es-ES" sz="1200" dirty="0">
              <a:solidFill>
                <a:schemeClr val="tx1"/>
              </a:solidFill>
            </a:endParaRPr>
          </a:p>
        </p:txBody>
      </p:sp>
      <p:sp>
        <p:nvSpPr>
          <p:cNvPr id="21" name="Rectángulo redondeado 20"/>
          <p:cNvSpPr/>
          <p:nvPr/>
        </p:nvSpPr>
        <p:spPr>
          <a:xfrm>
            <a:off x="4124324" y="2371726"/>
            <a:ext cx="1528763" cy="36909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ES" sz="1200" dirty="0" smtClean="0">
                <a:solidFill>
                  <a:schemeClr val="tx1"/>
                </a:solidFill>
              </a:rPr>
              <a:t>My Tasklist</a:t>
            </a:r>
            <a:endParaRPr lang="es-ES" sz="1200" dirty="0">
              <a:solidFill>
                <a:schemeClr val="tx1"/>
              </a:solidFill>
            </a:endParaRPr>
          </a:p>
        </p:txBody>
      </p:sp>
      <p:sp>
        <p:nvSpPr>
          <p:cNvPr id="20" name="Rectángulo redondeado 19"/>
          <p:cNvSpPr/>
          <p:nvPr/>
        </p:nvSpPr>
        <p:spPr>
          <a:xfrm>
            <a:off x="3981450" y="2657475"/>
            <a:ext cx="7372350" cy="2257426"/>
          </a:xfrm>
          <a:prstGeom prst="roundRect">
            <a:avLst>
              <a:gd name="adj" fmla="val 2602"/>
            </a:avLst>
          </a:prstGeom>
          <a:solidFill>
            <a:schemeClr val="bg1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Worklist</a:t>
            </a:r>
            <a:r>
              <a:rPr lang="es-ES" dirty="0" smtClean="0"/>
              <a:t> Portal</a:t>
            </a:r>
            <a:endParaRPr lang="es-ES" dirty="0"/>
          </a:p>
        </p:txBody>
      </p:sp>
      <p:sp>
        <p:nvSpPr>
          <p:cNvPr id="3" name="Rectángulo 2"/>
          <p:cNvSpPr/>
          <p:nvPr/>
        </p:nvSpPr>
        <p:spPr>
          <a:xfrm>
            <a:off x="4124324" y="3086109"/>
            <a:ext cx="842963" cy="35718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>
                <a:solidFill>
                  <a:schemeClr val="tx1"/>
                </a:solidFill>
              </a:rPr>
              <a:t>Task ID</a:t>
            </a:r>
            <a:endParaRPr lang="es-ES" sz="1200" dirty="0">
              <a:solidFill>
                <a:schemeClr val="tx1"/>
              </a:solidFill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4967287" y="3086109"/>
            <a:ext cx="2928937" cy="35718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200" dirty="0" smtClean="0">
                <a:solidFill>
                  <a:schemeClr val="tx1"/>
                </a:solidFill>
              </a:rPr>
              <a:t>Task title</a:t>
            </a:r>
            <a:endParaRPr lang="es-ES" sz="1200" dirty="0">
              <a:solidFill>
                <a:schemeClr val="tx1"/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7896225" y="3086109"/>
            <a:ext cx="1200150" cy="35718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200" dirty="0" smtClean="0">
                <a:solidFill>
                  <a:schemeClr val="tx1"/>
                </a:solidFill>
              </a:rPr>
              <a:t>Owner</a:t>
            </a:r>
            <a:endParaRPr lang="es-ES" sz="1200" dirty="0">
              <a:solidFill>
                <a:schemeClr val="tx1"/>
              </a:solidFill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9096375" y="3086109"/>
            <a:ext cx="1200150" cy="35718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200" dirty="0" smtClean="0">
                <a:solidFill>
                  <a:schemeClr val="tx1"/>
                </a:solidFill>
              </a:rPr>
              <a:t>Assignee</a:t>
            </a:r>
            <a:endParaRPr lang="es-ES" sz="1200" dirty="0">
              <a:solidFill>
                <a:schemeClr val="tx1"/>
              </a:solidFill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10296525" y="3086109"/>
            <a:ext cx="952499" cy="35718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200" dirty="0" smtClean="0">
                <a:solidFill>
                  <a:schemeClr val="tx1"/>
                </a:solidFill>
              </a:rPr>
              <a:t>Due date</a:t>
            </a:r>
            <a:endParaRPr lang="es-ES" sz="1200" dirty="0">
              <a:solidFill>
                <a:schemeClr val="tx1"/>
              </a:solidFill>
            </a:endParaRPr>
          </a:p>
        </p:txBody>
      </p:sp>
      <p:grpSp>
        <p:nvGrpSpPr>
          <p:cNvPr id="13" name="Grupo 12"/>
          <p:cNvGrpSpPr/>
          <p:nvPr/>
        </p:nvGrpSpPr>
        <p:grpSpPr>
          <a:xfrm>
            <a:off x="4124324" y="3452823"/>
            <a:ext cx="7124700" cy="504824"/>
            <a:chOff x="4229100" y="2424115"/>
            <a:chExt cx="7124700" cy="504824"/>
          </a:xfrm>
        </p:grpSpPr>
        <p:sp>
          <p:nvSpPr>
            <p:cNvPr id="8" name="Rectángulo 7"/>
            <p:cNvSpPr/>
            <p:nvPr/>
          </p:nvSpPr>
          <p:spPr>
            <a:xfrm>
              <a:off x="4229100" y="2424115"/>
              <a:ext cx="842963" cy="5048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200" dirty="0" smtClean="0">
                  <a:solidFill>
                    <a:schemeClr val="tx1"/>
                  </a:solidFill>
                </a:rPr>
                <a:t>00001</a:t>
              </a:r>
              <a:endParaRPr lang="es-ES" sz="1200" dirty="0">
                <a:solidFill>
                  <a:schemeClr val="tx1"/>
                </a:solidFill>
              </a:endParaRPr>
            </a:p>
          </p:txBody>
        </p:sp>
        <p:sp>
          <p:nvSpPr>
            <p:cNvPr id="9" name="Rectángulo 8"/>
            <p:cNvSpPr/>
            <p:nvPr/>
          </p:nvSpPr>
          <p:spPr>
            <a:xfrm>
              <a:off x="5072063" y="2424115"/>
              <a:ext cx="2928937" cy="5048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s-ES" sz="1200" b="1" dirty="0" smtClean="0">
                  <a:solidFill>
                    <a:schemeClr val="tx1"/>
                  </a:solidFill>
                </a:rPr>
                <a:t>Aprobar diseño del curso SI184</a:t>
              </a:r>
              <a:r>
                <a:rPr lang="es-ES" sz="1200" dirty="0" smtClean="0">
                  <a:solidFill>
                    <a:schemeClr val="tx1"/>
                  </a:solidFill>
                </a:rPr>
                <a:t/>
              </a:r>
              <a:br>
                <a:rPr lang="es-ES" sz="1200" dirty="0" smtClean="0">
                  <a:solidFill>
                    <a:schemeClr val="tx1"/>
                  </a:solidFill>
                </a:rPr>
              </a:br>
              <a:r>
                <a:rPr lang="es-ES" sz="1200" dirty="0" smtClean="0">
                  <a:solidFill>
                    <a:schemeClr val="tx1"/>
                  </a:solidFill>
                </a:rPr>
                <a:t>[ </a:t>
              </a:r>
              <a:r>
                <a:rPr lang="es-ES" sz="1200" u="sng" dirty="0" smtClean="0">
                  <a:solidFill>
                    <a:schemeClr val="accent1">
                      <a:lumMod val="75000"/>
                    </a:schemeClr>
                  </a:solidFill>
                </a:rPr>
                <a:t>Auto asignar</a:t>
              </a:r>
              <a:r>
                <a:rPr lang="es-ES" sz="1200" dirty="0" smtClean="0">
                  <a:solidFill>
                    <a:schemeClr val="tx1"/>
                  </a:solidFill>
                </a:rPr>
                <a:t> ] [ </a:t>
              </a:r>
              <a:r>
                <a:rPr lang="es-ES" sz="1200" u="sng" dirty="0">
                  <a:solidFill>
                    <a:schemeClr val="accent1">
                      <a:lumMod val="75000"/>
                    </a:schemeClr>
                  </a:solidFill>
                </a:rPr>
                <a:t>Liberar</a:t>
              </a:r>
              <a:r>
                <a:rPr lang="es-ES" sz="1200" dirty="0" smtClean="0">
                  <a:solidFill>
                    <a:schemeClr val="tx1"/>
                  </a:solidFill>
                </a:rPr>
                <a:t> ] [ </a:t>
              </a:r>
              <a:r>
                <a:rPr lang="es-ES" sz="1200" u="sng" dirty="0">
                  <a:solidFill>
                    <a:schemeClr val="accent1">
                      <a:lumMod val="75000"/>
                    </a:schemeClr>
                  </a:solidFill>
                </a:rPr>
                <a:t>Ejecutar</a:t>
              </a:r>
              <a:r>
                <a:rPr lang="es-ES" sz="1200" dirty="0" smtClean="0">
                  <a:solidFill>
                    <a:schemeClr val="tx1"/>
                  </a:solidFill>
                </a:rPr>
                <a:t> ]</a:t>
              </a:r>
              <a:endParaRPr lang="es-ES" sz="1200" dirty="0">
                <a:solidFill>
                  <a:schemeClr val="tx1"/>
                </a:solidFill>
              </a:endParaRPr>
            </a:p>
          </p:txBody>
        </p:sp>
        <p:sp>
          <p:nvSpPr>
            <p:cNvPr id="10" name="Rectángulo 9"/>
            <p:cNvSpPr/>
            <p:nvPr/>
          </p:nvSpPr>
          <p:spPr>
            <a:xfrm>
              <a:off x="8001001" y="2424115"/>
              <a:ext cx="1200150" cy="5048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200" dirty="0" smtClean="0">
                  <a:solidFill>
                    <a:schemeClr val="tx1"/>
                  </a:solidFill>
                </a:rPr>
                <a:t>ianache</a:t>
              </a:r>
              <a:endParaRPr lang="es-ES" sz="1200" dirty="0">
                <a:solidFill>
                  <a:schemeClr val="tx1"/>
                </a:solidFill>
              </a:endParaRPr>
            </a:p>
          </p:txBody>
        </p:sp>
        <p:sp>
          <p:nvSpPr>
            <p:cNvPr id="11" name="Rectángulo 10"/>
            <p:cNvSpPr/>
            <p:nvPr/>
          </p:nvSpPr>
          <p:spPr>
            <a:xfrm>
              <a:off x="9201151" y="2424115"/>
              <a:ext cx="1200150" cy="5048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s-ES" sz="1200" dirty="0">
                <a:solidFill>
                  <a:schemeClr val="tx1"/>
                </a:solidFill>
              </a:endParaRPr>
            </a:p>
          </p:txBody>
        </p:sp>
        <p:sp>
          <p:nvSpPr>
            <p:cNvPr id="12" name="Rectángulo 11"/>
            <p:cNvSpPr/>
            <p:nvPr/>
          </p:nvSpPr>
          <p:spPr>
            <a:xfrm>
              <a:off x="10401301" y="2424115"/>
              <a:ext cx="952499" cy="5048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ES" sz="1200" dirty="0" smtClean="0">
                  <a:solidFill>
                    <a:schemeClr val="tx1"/>
                  </a:solidFill>
                </a:rPr>
                <a:t>12/01/2014</a:t>
              </a:r>
              <a:endParaRPr lang="es-E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4" name="Grupo 13"/>
          <p:cNvGrpSpPr/>
          <p:nvPr/>
        </p:nvGrpSpPr>
        <p:grpSpPr>
          <a:xfrm>
            <a:off x="4124324" y="3952886"/>
            <a:ext cx="7124700" cy="504824"/>
            <a:chOff x="4229100" y="2424115"/>
            <a:chExt cx="7124700" cy="504824"/>
          </a:xfrm>
        </p:grpSpPr>
        <p:sp>
          <p:nvSpPr>
            <p:cNvPr id="15" name="Rectángulo 14"/>
            <p:cNvSpPr/>
            <p:nvPr/>
          </p:nvSpPr>
          <p:spPr>
            <a:xfrm>
              <a:off x="4229100" y="2424115"/>
              <a:ext cx="842963" cy="5048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200" dirty="0" smtClean="0">
                  <a:solidFill>
                    <a:schemeClr val="tx1"/>
                  </a:solidFill>
                </a:rPr>
                <a:t>00001</a:t>
              </a:r>
              <a:endParaRPr lang="es-ES" sz="1200" dirty="0">
                <a:solidFill>
                  <a:schemeClr val="tx1"/>
                </a:solidFill>
              </a:endParaRPr>
            </a:p>
          </p:txBody>
        </p:sp>
        <p:sp>
          <p:nvSpPr>
            <p:cNvPr id="16" name="Rectángulo 15"/>
            <p:cNvSpPr/>
            <p:nvPr/>
          </p:nvSpPr>
          <p:spPr>
            <a:xfrm>
              <a:off x="5072063" y="2424115"/>
              <a:ext cx="2928937" cy="5048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s-ES" sz="1200" b="1" dirty="0" smtClean="0">
                  <a:solidFill>
                    <a:schemeClr val="tx1"/>
                  </a:solidFill>
                </a:rPr>
                <a:t>Aprobar nueva currícula</a:t>
              </a:r>
              <a:r>
                <a:rPr lang="es-ES" sz="1200" dirty="0" smtClean="0">
                  <a:solidFill>
                    <a:schemeClr val="tx1"/>
                  </a:solidFill>
                </a:rPr>
                <a:t/>
              </a:r>
              <a:br>
                <a:rPr lang="es-ES" sz="1200" dirty="0" smtClean="0">
                  <a:solidFill>
                    <a:schemeClr val="tx1"/>
                  </a:solidFill>
                </a:rPr>
              </a:br>
              <a:r>
                <a:rPr lang="es-ES" sz="1200" dirty="0" smtClean="0">
                  <a:solidFill>
                    <a:schemeClr val="tx1"/>
                  </a:solidFill>
                </a:rPr>
                <a:t>[ </a:t>
              </a:r>
              <a:r>
                <a:rPr lang="es-ES" sz="1200" u="sng" dirty="0" smtClean="0">
                  <a:solidFill>
                    <a:schemeClr val="accent1">
                      <a:lumMod val="75000"/>
                    </a:schemeClr>
                  </a:solidFill>
                </a:rPr>
                <a:t>Auto asignar</a:t>
              </a:r>
              <a:r>
                <a:rPr lang="es-ES" sz="1200" dirty="0" smtClean="0">
                  <a:solidFill>
                    <a:schemeClr val="tx1"/>
                  </a:solidFill>
                </a:rPr>
                <a:t> ] [ </a:t>
              </a:r>
              <a:r>
                <a:rPr lang="es-ES" sz="1200" u="sng" dirty="0">
                  <a:solidFill>
                    <a:schemeClr val="accent1">
                      <a:lumMod val="75000"/>
                    </a:schemeClr>
                  </a:solidFill>
                </a:rPr>
                <a:t>Liberar</a:t>
              </a:r>
              <a:r>
                <a:rPr lang="es-ES" sz="1200" dirty="0" smtClean="0">
                  <a:solidFill>
                    <a:schemeClr val="tx1"/>
                  </a:solidFill>
                </a:rPr>
                <a:t> ] [ </a:t>
              </a:r>
              <a:r>
                <a:rPr lang="es-ES" sz="1200" u="sng" dirty="0">
                  <a:solidFill>
                    <a:schemeClr val="accent1">
                      <a:lumMod val="75000"/>
                    </a:schemeClr>
                  </a:solidFill>
                </a:rPr>
                <a:t>Ejecutar</a:t>
              </a:r>
              <a:r>
                <a:rPr lang="es-ES" sz="1200" dirty="0" smtClean="0">
                  <a:solidFill>
                    <a:schemeClr val="tx1"/>
                  </a:solidFill>
                </a:rPr>
                <a:t> ]</a:t>
              </a:r>
              <a:endParaRPr lang="es-ES" sz="1200" dirty="0">
                <a:solidFill>
                  <a:schemeClr val="tx1"/>
                </a:solidFill>
              </a:endParaRPr>
            </a:p>
          </p:txBody>
        </p:sp>
        <p:sp>
          <p:nvSpPr>
            <p:cNvPr id="17" name="Rectángulo 16"/>
            <p:cNvSpPr/>
            <p:nvPr/>
          </p:nvSpPr>
          <p:spPr>
            <a:xfrm>
              <a:off x="8001001" y="2424115"/>
              <a:ext cx="1200150" cy="5048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200" dirty="0" smtClean="0">
                  <a:solidFill>
                    <a:schemeClr val="tx1"/>
                  </a:solidFill>
                </a:rPr>
                <a:t>jperez</a:t>
              </a:r>
              <a:endParaRPr lang="es-ES" sz="1200" dirty="0">
                <a:solidFill>
                  <a:schemeClr val="tx1"/>
                </a:solidFill>
              </a:endParaRPr>
            </a:p>
          </p:txBody>
        </p:sp>
        <p:sp>
          <p:nvSpPr>
            <p:cNvPr id="18" name="Rectángulo 17"/>
            <p:cNvSpPr/>
            <p:nvPr/>
          </p:nvSpPr>
          <p:spPr>
            <a:xfrm>
              <a:off x="9201151" y="2424115"/>
              <a:ext cx="1200150" cy="5048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200" dirty="0" smtClean="0">
                  <a:solidFill>
                    <a:schemeClr val="tx1"/>
                  </a:solidFill>
                </a:rPr>
                <a:t>ianache</a:t>
              </a:r>
              <a:endParaRPr lang="es-ES" sz="1200" dirty="0">
                <a:solidFill>
                  <a:schemeClr val="tx1"/>
                </a:solidFill>
              </a:endParaRPr>
            </a:p>
          </p:txBody>
        </p:sp>
        <p:sp>
          <p:nvSpPr>
            <p:cNvPr id="19" name="Rectángulo 18"/>
            <p:cNvSpPr/>
            <p:nvPr/>
          </p:nvSpPr>
          <p:spPr>
            <a:xfrm>
              <a:off x="10401301" y="2424115"/>
              <a:ext cx="952499" cy="5048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ES" sz="1200" dirty="0" smtClean="0">
                  <a:solidFill>
                    <a:schemeClr val="tx1"/>
                  </a:solidFill>
                </a:rPr>
                <a:t>12/04/2014</a:t>
              </a:r>
              <a:endParaRPr lang="es-E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22" name="Rectángulo redondeado 21"/>
          <p:cNvSpPr/>
          <p:nvPr/>
        </p:nvSpPr>
        <p:spPr>
          <a:xfrm>
            <a:off x="10448924" y="2776539"/>
            <a:ext cx="800100" cy="257175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S" sz="1200" dirty="0">
                <a:solidFill>
                  <a:schemeClr val="tx1"/>
                </a:solidFill>
              </a:rPr>
              <a:t>New task</a:t>
            </a:r>
          </a:p>
        </p:txBody>
      </p:sp>
      <p:grpSp>
        <p:nvGrpSpPr>
          <p:cNvPr id="27" name="Grupo 26"/>
          <p:cNvGrpSpPr/>
          <p:nvPr/>
        </p:nvGrpSpPr>
        <p:grpSpPr>
          <a:xfrm>
            <a:off x="4124324" y="2776538"/>
            <a:ext cx="2421732" cy="257175"/>
            <a:chOff x="2571750" y="4100513"/>
            <a:chExt cx="2421732" cy="257175"/>
          </a:xfrm>
        </p:grpSpPr>
        <p:sp>
          <p:nvSpPr>
            <p:cNvPr id="23" name="Rectángulo redondeado 22"/>
            <p:cNvSpPr/>
            <p:nvPr/>
          </p:nvSpPr>
          <p:spPr>
            <a:xfrm>
              <a:off x="3464719" y="4100513"/>
              <a:ext cx="642938" cy="257175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ES" sz="1200" dirty="0" smtClean="0">
                  <a:solidFill>
                    <a:schemeClr val="tx1"/>
                  </a:solidFill>
                </a:rPr>
                <a:t>Table</a:t>
              </a:r>
              <a:endParaRPr lang="es-ES" sz="1200" dirty="0">
                <a:solidFill>
                  <a:schemeClr val="tx1"/>
                </a:solidFill>
              </a:endParaRPr>
            </a:p>
          </p:txBody>
        </p:sp>
        <p:sp>
          <p:nvSpPr>
            <p:cNvPr id="24" name="Rectángulo redondeado 23"/>
            <p:cNvSpPr/>
            <p:nvPr/>
          </p:nvSpPr>
          <p:spPr>
            <a:xfrm>
              <a:off x="4229100" y="4100513"/>
              <a:ext cx="764382" cy="257175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ES" sz="1200" dirty="0" smtClean="0">
                  <a:solidFill>
                    <a:schemeClr val="tx1"/>
                  </a:solidFill>
                </a:rPr>
                <a:t>Calendar</a:t>
              </a:r>
              <a:endParaRPr lang="es-ES" sz="1200" dirty="0">
                <a:solidFill>
                  <a:schemeClr val="tx1"/>
                </a:solidFill>
              </a:endParaRPr>
            </a:p>
          </p:txBody>
        </p:sp>
        <p:sp>
          <p:nvSpPr>
            <p:cNvPr id="26" name="Rectángulo 25"/>
            <p:cNvSpPr/>
            <p:nvPr/>
          </p:nvSpPr>
          <p:spPr>
            <a:xfrm>
              <a:off x="2571750" y="4100513"/>
              <a:ext cx="842963" cy="2571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s-ES" sz="1200" b="1" dirty="0" smtClean="0">
                  <a:solidFill>
                    <a:schemeClr val="tx1"/>
                  </a:solidFill>
                </a:rPr>
                <a:t>View as:</a:t>
              </a:r>
              <a:endParaRPr lang="es-ES" sz="12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28" name="Rectángulo redondeado 27"/>
          <p:cNvSpPr/>
          <p:nvPr/>
        </p:nvSpPr>
        <p:spPr>
          <a:xfrm>
            <a:off x="838201" y="2371726"/>
            <a:ext cx="3014662" cy="3857624"/>
          </a:xfrm>
          <a:prstGeom prst="roundRect">
            <a:avLst>
              <a:gd name="adj" fmla="val 4691"/>
            </a:avLst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mtClean="0">
                <a:solidFill>
                  <a:schemeClr val="tx1"/>
                </a:solidFill>
              </a:rPr>
              <a:t>[Analíticas </a:t>
            </a:r>
            <a:r>
              <a:rPr lang="es-ES" dirty="0" smtClean="0">
                <a:solidFill>
                  <a:schemeClr val="tx1"/>
                </a:solidFill>
              </a:rPr>
              <a:t>de Trabajo]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29" name="Rectángulo 28"/>
          <p:cNvSpPr/>
          <p:nvPr/>
        </p:nvSpPr>
        <p:spPr>
          <a:xfrm>
            <a:off x="838200" y="1528763"/>
            <a:ext cx="3014663" cy="64293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[ LOGO ]</a:t>
            </a:r>
            <a:endParaRPr lang="es-ES" dirty="0"/>
          </a:p>
        </p:txBody>
      </p:sp>
      <p:sp>
        <p:nvSpPr>
          <p:cNvPr id="30" name="Rectángulo 29"/>
          <p:cNvSpPr/>
          <p:nvPr/>
        </p:nvSpPr>
        <p:spPr>
          <a:xfrm>
            <a:off x="3852863" y="1528762"/>
            <a:ext cx="7500937" cy="64293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s-ES" sz="1400" dirty="0" err="1" smtClean="0"/>
              <a:t>Welcome</a:t>
            </a:r>
            <a:r>
              <a:rPr lang="es-ES" sz="1400" dirty="0" smtClean="0"/>
              <a:t> “</a:t>
            </a:r>
            <a:r>
              <a:rPr lang="es-ES" sz="1400" u="sng" dirty="0" smtClean="0">
                <a:solidFill>
                  <a:schemeClr val="accent1">
                    <a:lumMod val="75000"/>
                  </a:schemeClr>
                </a:solidFill>
              </a:rPr>
              <a:t>ianache</a:t>
            </a:r>
            <a:r>
              <a:rPr lang="es-ES" sz="1400" dirty="0" smtClean="0"/>
              <a:t>” </a:t>
            </a:r>
            <a:r>
              <a:rPr lang="es-ES" sz="1400" dirty="0"/>
              <a:t>| </a:t>
            </a:r>
            <a:r>
              <a:rPr lang="es-ES" sz="1400" u="sng" dirty="0" smtClean="0">
                <a:solidFill>
                  <a:schemeClr val="accent1">
                    <a:lumMod val="75000"/>
                  </a:schemeClr>
                </a:solidFill>
              </a:rPr>
              <a:t>Administración</a:t>
            </a:r>
            <a:r>
              <a:rPr lang="es-ES" sz="14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s-ES" sz="1400" dirty="0" smtClean="0"/>
              <a:t>| </a:t>
            </a:r>
            <a:r>
              <a:rPr lang="es-ES" sz="1400" u="sng" dirty="0" err="1" smtClean="0">
                <a:solidFill>
                  <a:schemeClr val="accent1">
                    <a:lumMod val="75000"/>
                  </a:schemeClr>
                </a:solidFill>
              </a:rPr>
              <a:t>Logout</a:t>
            </a:r>
            <a:endParaRPr lang="es-ES" sz="1400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2" name="Rectángulo 31"/>
          <p:cNvSpPr/>
          <p:nvPr/>
        </p:nvSpPr>
        <p:spPr>
          <a:xfrm>
            <a:off x="838200" y="6356750"/>
            <a:ext cx="10515599" cy="372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>
                <a:solidFill>
                  <a:schemeClr val="tx1"/>
                </a:solidFill>
              </a:rPr>
              <a:t>Business </a:t>
            </a:r>
            <a:r>
              <a:rPr lang="es-ES" sz="1200" dirty="0" err="1" smtClean="0">
                <a:solidFill>
                  <a:schemeClr val="tx1"/>
                </a:solidFill>
              </a:rPr>
              <a:t>Process</a:t>
            </a:r>
            <a:r>
              <a:rPr lang="es-ES" sz="1200" dirty="0" smtClean="0">
                <a:solidFill>
                  <a:schemeClr val="tx1"/>
                </a:solidFill>
              </a:rPr>
              <a:t> Management – Business Task Manager</a:t>
            </a:r>
            <a:br>
              <a:rPr lang="es-ES" sz="1200" dirty="0" smtClean="0">
                <a:solidFill>
                  <a:schemeClr val="tx1"/>
                </a:solidFill>
              </a:rPr>
            </a:br>
            <a:r>
              <a:rPr lang="es-ES" sz="1200" dirty="0" smtClean="0">
                <a:solidFill>
                  <a:schemeClr val="tx1"/>
                </a:solidFill>
              </a:rPr>
              <a:t>Copyright © Evolución del Software 2014</a:t>
            </a:r>
            <a:endParaRPr lang="es-ES" sz="1200" dirty="0">
              <a:solidFill>
                <a:schemeClr val="tx1"/>
              </a:solidFill>
            </a:endParaRPr>
          </a:p>
        </p:txBody>
      </p:sp>
      <p:grpSp>
        <p:nvGrpSpPr>
          <p:cNvPr id="38" name="Grupo 37"/>
          <p:cNvGrpSpPr/>
          <p:nvPr/>
        </p:nvGrpSpPr>
        <p:grpSpPr>
          <a:xfrm>
            <a:off x="9882189" y="4507126"/>
            <a:ext cx="1366835" cy="342890"/>
            <a:chOff x="7572375" y="4507126"/>
            <a:chExt cx="1366835" cy="342890"/>
          </a:xfrm>
        </p:grpSpPr>
        <p:sp>
          <p:nvSpPr>
            <p:cNvPr id="34" name="Rectángulo 33"/>
            <p:cNvSpPr/>
            <p:nvPr/>
          </p:nvSpPr>
          <p:spPr>
            <a:xfrm>
              <a:off x="7572375" y="4507126"/>
              <a:ext cx="323849" cy="34289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100" b="1" dirty="0">
                  <a:solidFill>
                    <a:schemeClr val="tx1"/>
                  </a:solidFill>
                </a:rPr>
                <a:t>|&lt;</a:t>
              </a:r>
            </a:p>
          </p:txBody>
        </p:sp>
        <p:sp>
          <p:nvSpPr>
            <p:cNvPr id="35" name="Rectángulo 34"/>
            <p:cNvSpPr/>
            <p:nvPr/>
          </p:nvSpPr>
          <p:spPr>
            <a:xfrm>
              <a:off x="7924800" y="4507126"/>
              <a:ext cx="323849" cy="34289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100" b="1" dirty="0" smtClean="0">
                  <a:solidFill>
                    <a:schemeClr val="tx1"/>
                  </a:solidFill>
                </a:rPr>
                <a:t>&lt;</a:t>
              </a:r>
              <a:endParaRPr lang="es-ES" sz="1100" b="1" dirty="0">
                <a:solidFill>
                  <a:schemeClr val="tx1"/>
                </a:solidFill>
              </a:endParaRPr>
            </a:p>
          </p:txBody>
        </p:sp>
        <p:sp>
          <p:nvSpPr>
            <p:cNvPr id="36" name="Rectángulo 35"/>
            <p:cNvSpPr/>
            <p:nvPr/>
          </p:nvSpPr>
          <p:spPr>
            <a:xfrm>
              <a:off x="8262936" y="4507126"/>
              <a:ext cx="323849" cy="34289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100" b="1" dirty="0" smtClean="0">
                  <a:solidFill>
                    <a:schemeClr val="tx1"/>
                  </a:solidFill>
                </a:rPr>
                <a:t>&gt;</a:t>
              </a:r>
              <a:endParaRPr lang="es-ES" sz="1100" b="1" dirty="0">
                <a:solidFill>
                  <a:schemeClr val="tx1"/>
                </a:solidFill>
              </a:endParaRPr>
            </a:p>
          </p:txBody>
        </p:sp>
        <p:sp>
          <p:nvSpPr>
            <p:cNvPr id="37" name="Rectángulo 36"/>
            <p:cNvSpPr/>
            <p:nvPr/>
          </p:nvSpPr>
          <p:spPr>
            <a:xfrm>
              <a:off x="8615361" y="4507126"/>
              <a:ext cx="323849" cy="34289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100" b="1" dirty="0" smtClean="0">
                  <a:solidFill>
                    <a:schemeClr val="tx1"/>
                  </a:solidFill>
                </a:rPr>
                <a:t>&gt;|</a:t>
              </a:r>
              <a:endParaRPr lang="es-ES" sz="1100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793999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Ejemplo: Aplicación – proceso de negocio</a:t>
            </a:r>
            <a:endParaRPr lang="es-ES" dirty="0"/>
          </a:p>
        </p:txBody>
      </p:sp>
      <p:pic>
        <p:nvPicPr>
          <p:cNvPr id="3" name="Imagen 2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416684"/>
            <a:ext cx="10323195" cy="508412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9627318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1375</TotalTime>
  <Words>588</Words>
  <Application>Microsoft Office PowerPoint</Application>
  <PresentationFormat>Widescreen</PresentationFormat>
  <Paragraphs>244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Tema de Office</vt:lpstr>
      <vt:lpstr>Business Process Management – Business Task Manager (BTM)</vt:lpstr>
      <vt:lpstr>Arquitectura Lógica del Producto</vt:lpstr>
      <vt:lpstr>Componente de la Arquitectura</vt:lpstr>
      <vt:lpstr>Organización de la Implementación Maven</vt:lpstr>
      <vt:lpstr>PowerPoint Presentation</vt:lpstr>
      <vt:lpstr>Servicios SOA</vt:lpstr>
      <vt:lpstr>Concepto Visual del Producto</vt:lpstr>
      <vt:lpstr>Worklist Portal</vt:lpstr>
      <vt:lpstr>Ejemplo: Aplicación – proceso de negocio</vt:lpstr>
      <vt:lpstr>Un ejemplo de una My Task List: Alumno</vt:lpstr>
      <vt:lpstr>Ciclo de Vida de una Tarea Humana</vt:lpstr>
      <vt:lpstr>PowerPoint Presentation</vt:lpstr>
      <vt:lpstr>Definición de los estados</vt:lpstr>
      <vt:lpstr>Esquema de Comunicación</vt:lpstr>
      <vt:lpstr>Comunicación Asíncrona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Process Management – Business Task Manager (BTM)</dc:title>
  <dc:creator>USUARIO</dc:creator>
  <cp:lastModifiedBy>Diego</cp:lastModifiedBy>
  <cp:revision>50</cp:revision>
  <dcterms:created xsi:type="dcterms:W3CDTF">2014-09-20T20:23:46Z</dcterms:created>
  <dcterms:modified xsi:type="dcterms:W3CDTF">2014-11-18T03:16:52Z</dcterms:modified>
</cp:coreProperties>
</file>