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38404800"/>
  <p:notesSz cx="6858000" cy="9144000"/>
  <p:defaultTextStyle>
    <a:defPPr>
      <a:defRPr lang="en-US"/>
    </a:defPPr>
    <a:lvl1pPr marL="0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2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-1552" y="-1160"/>
      </p:cViewPr>
      <p:guideLst>
        <p:guide orient="horz" pos="11025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unchiluo:Code:cs4780_final:poster:data_many_ey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unchiluo:Code:cs4780_final:poster:data_many_ey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unchiluo:Code:cs4780_final:poster:data_many_ey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unchiluo:Code:cs4780_final:poster:data_many_ey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Average Minimum Incarceration Times by Race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'Average INCMIN by Race'!$A$5</c:f>
              <c:strCache>
                <c:ptCount val="1"/>
                <c:pt idx="0">
                  <c:v>Felony</c:v>
                </c:pt>
              </c:strCache>
            </c:strRef>
          </c:tx>
          <c:invertIfNegative val="0"/>
          <c:cat>
            <c:strRef>
              <c:f>'Average INCMIN by Race'!$B$4:$H$4</c:f>
              <c:strCache>
                <c:ptCount val="7"/>
                <c:pt idx="0">
                  <c:v>Am Indian</c:v>
                </c:pt>
                <c:pt idx="1">
                  <c:v>Asian</c:v>
                </c:pt>
                <c:pt idx="2">
                  <c:v>Black</c:v>
                </c:pt>
                <c:pt idx="3">
                  <c:v>Hispanic</c:v>
                </c:pt>
                <c:pt idx="4">
                  <c:v>Other</c:v>
                </c:pt>
                <c:pt idx="5">
                  <c:v>Unknown</c:v>
                </c:pt>
                <c:pt idx="6">
                  <c:v>White</c:v>
                </c:pt>
              </c:strCache>
            </c:strRef>
          </c:cat>
          <c:val>
            <c:numRef>
              <c:f>'Average INCMIN by Race'!$B$5:$H$5</c:f>
              <c:numCache>
                <c:formatCode>General</c:formatCode>
                <c:ptCount val="7"/>
                <c:pt idx="0">
                  <c:v>25.5</c:v>
                </c:pt>
                <c:pt idx="1">
                  <c:v>33.28826923076923</c:v>
                </c:pt>
                <c:pt idx="2">
                  <c:v>24.69579226686886</c:v>
                </c:pt>
                <c:pt idx="3">
                  <c:v>24.7244891304348</c:v>
                </c:pt>
                <c:pt idx="4">
                  <c:v>13.55178571428571</c:v>
                </c:pt>
                <c:pt idx="5">
                  <c:v>27.25244239631329</c:v>
                </c:pt>
                <c:pt idx="6">
                  <c:v>20.26961669092671</c:v>
                </c:pt>
              </c:numCache>
            </c:numRef>
          </c:val>
        </c:ser>
        <c:ser>
          <c:idx val="1"/>
          <c:order val="1"/>
          <c:tx>
            <c:strRef>
              <c:f>'Average INCMIN by Race'!$A$6</c:f>
              <c:strCache>
                <c:ptCount val="1"/>
                <c:pt idx="0">
                  <c:v>Misdemeanor</c:v>
                </c:pt>
              </c:strCache>
            </c:strRef>
          </c:tx>
          <c:invertIfNegative val="0"/>
          <c:cat>
            <c:strRef>
              <c:f>'Average INCMIN by Race'!$B$4:$H$4</c:f>
              <c:strCache>
                <c:ptCount val="7"/>
                <c:pt idx="0">
                  <c:v>Am Indian</c:v>
                </c:pt>
                <c:pt idx="1">
                  <c:v>Asian</c:v>
                </c:pt>
                <c:pt idx="2">
                  <c:v>Black</c:v>
                </c:pt>
                <c:pt idx="3">
                  <c:v>Hispanic</c:v>
                </c:pt>
                <c:pt idx="4">
                  <c:v>Other</c:v>
                </c:pt>
                <c:pt idx="5">
                  <c:v>Unknown</c:v>
                </c:pt>
                <c:pt idx="6">
                  <c:v>White</c:v>
                </c:pt>
              </c:strCache>
            </c:strRef>
          </c:cat>
          <c:val>
            <c:numRef>
              <c:f>'Average INCMIN by Race'!$B$6:$H$6</c:f>
              <c:numCache>
                <c:formatCode>General</c:formatCode>
                <c:ptCount val="7"/>
                <c:pt idx="0">
                  <c:v>2.800952380952381</c:v>
                </c:pt>
                <c:pt idx="1">
                  <c:v>26.26441860465115</c:v>
                </c:pt>
                <c:pt idx="2">
                  <c:v>24.18011838697742</c:v>
                </c:pt>
                <c:pt idx="3">
                  <c:v>30.78952145214518</c:v>
                </c:pt>
                <c:pt idx="4">
                  <c:v>1.9</c:v>
                </c:pt>
                <c:pt idx="5">
                  <c:v>10.3629702970297</c:v>
                </c:pt>
                <c:pt idx="6">
                  <c:v>8.152829471733541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5287720"/>
        <c:axId val="755293176"/>
      </c:barChart>
      <c:catAx>
        <c:axId val="755287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Race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55293176"/>
        <c:crosses val="autoZero"/>
        <c:auto val="1"/>
        <c:lblAlgn val="ctr"/>
        <c:lblOffset val="100"/>
        <c:noMultiLvlLbl val="0"/>
      </c:catAx>
      <c:valAx>
        <c:axId val="7552931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err="1" smtClean="0"/>
                  <a:t>Avg</a:t>
                </a:r>
                <a:r>
                  <a:rPr lang="en-US" sz="1800" dirty="0" smtClean="0"/>
                  <a:t> Min </a:t>
                </a:r>
                <a:r>
                  <a:rPr lang="en-US" sz="1800" dirty="0"/>
                  <a:t>Incarceration Time</a:t>
                </a:r>
              </a:p>
            </c:rich>
          </c:tx>
          <c:layout>
            <c:manualLayout>
              <c:xMode val="edge"/>
              <c:yMode val="edge"/>
              <c:x val="0.0156567780640262"/>
              <c:y val="0.18584917252207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7552877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7744050248219"/>
          <c:y val="0.407719426789278"/>
          <c:w val="0.302255949751781"/>
          <c:h val="0.178793161174327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 Count for Each Age Group by Race</a:t>
            </a:r>
          </a:p>
        </c:rich>
      </c:tx>
      <c:layout>
        <c:manualLayout>
          <c:xMode val="edge"/>
          <c:yMode val="edge"/>
          <c:x val="0.102435659084281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9667182706398"/>
          <c:y val="0.162784628839747"/>
          <c:w val="0.5956985340939"/>
          <c:h val="0.4767874513807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'Count ppl by AGE &amp; RACE'!$A$5</c:f>
              <c:strCache>
                <c:ptCount val="1"/>
                <c:pt idx="0">
                  <c:v>Am Indian</c:v>
                </c:pt>
              </c:strCache>
            </c:strRef>
          </c:tx>
          <c:invertIfNegative val="0"/>
          <c:cat>
            <c:strRef>
              <c:f>'Count ppl by AGE &amp; RACE'!$B$4:$G$4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RACE'!$B$5:$G$5</c:f>
              <c:numCache>
                <c:formatCode>General</c:formatCode>
                <c:ptCount val="6"/>
                <c:pt idx="0">
                  <c:v>0.0</c:v>
                </c:pt>
                <c:pt idx="1">
                  <c:v>15.0</c:v>
                </c:pt>
                <c:pt idx="2">
                  <c:v>7.0</c:v>
                </c:pt>
                <c:pt idx="3">
                  <c:v>3.0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'Count ppl by AGE &amp; RACE'!$A$6</c:f>
              <c:strCache>
                <c:ptCount val="1"/>
                <c:pt idx="0">
                  <c:v>Asian</c:v>
                </c:pt>
              </c:strCache>
            </c:strRef>
          </c:tx>
          <c:invertIfNegative val="0"/>
          <c:cat>
            <c:strRef>
              <c:f>'Count ppl by AGE &amp; RACE'!$B$4:$G$4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RACE'!$B$6:$G$6</c:f>
              <c:numCache>
                <c:formatCode>General</c:formatCode>
                <c:ptCount val="6"/>
                <c:pt idx="0">
                  <c:v>3.0</c:v>
                </c:pt>
                <c:pt idx="1">
                  <c:v>46.0</c:v>
                </c:pt>
                <c:pt idx="2">
                  <c:v>33.0</c:v>
                </c:pt>
                <c:pt idx="3">
                  <c:v>12.0</c:v>
                </c:pt>
                <c:pt idx="4">
                  <c:v>1.0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'Count ppl by AGE &amp; RACE'!$A$7</c:f>
              <c:strCache>
                <c:ptCount val="1"/>
                <c:pt idx="0">
                  <c:v>Black</c:v>
                </c:pt>
              </c:strCache>
            </c:strRef>
          </c:tx>
          <c:invertIfNegative val="0"/>
          <c:cat>
            <c:strRef>
              <c:f>'Count ppl by AGE &amp; RACE'!$B$4:$G$4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RACE'!$B$7:$G$7</c:f>
              <c:numCache>
                <c:formatCode>General</c:formatCode>
                <c:ptCount val="6"/>
                <c:pt idx="0">
                  <c:v>353.0</c:v>
                </c:pt>
                <c:pt idx="1">
                  <c:v>2190.0</c:v>
                </c:pt>
                <c:pt idx="2">
                  <c:v>2342.0</c:v>
                </c:pt>
                <c:pt idx="3">
                  <c:v>1598.0</c:v>
                </c:pt>
                <c:pt idx="4">
                  <c:v>167.0</c:v>
                </c:pt>
                <c:pt idx="5">
                  <c:v>10.0</c:v>
                </c:pt>
              </c:numCache>
            </c:numRef>
          </c:val>
        </c:ser>
        <c:ser>
          <c:idx val="3"/>
          <c:order val="3"/>
          <c:tx>
            <c:strRef>
              <c:f>'Count ppl by AGE &amp; RACE'!$A$8</c:f>
              <c:strCache>
                <c:ptCount val="1"/>
                <c:pt idx="0">
                  <c:v>Hispanic</c:v>
                </c:pt>
              </c:strCache>
            </c:strRef>
          </c:tx>
          <c:invertIfNegative val="0"/>
          <c:cat>
            <c:strRef>
              <c:f>'Count ppl by AGE &amp; RACE'!$B$4:$G$4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RACE'!$B$8:$G$8</c:f>
              <c:numCache>
                <c:formatCode>General</c:formatCode>
                <c:ptCount val="6"/>
                <c:pt idx="0">
                  <c:v>94.0</c:v>
                </c:pt>
                <c:pt idx="1">
                  <c:v>590.0</c:v>
                </c:pt>
                <c:pt idx="2">
                  <c:v>551.0</c:v>
                </c:pt>
                <c:pt idx="3">
                  <c:v>253.0</c:v>
                </c:pt>
                <c:pt idx="4">
                  <c:v>36.0</c:v>
                </c:pt>
                <c:pt idx="5">
                  <c:v>2.0</c:v>
                </c:pt>
              </c:numCache>
            </c:numRef>
          </c:val>
        </c:ser>
        <c:ser>
          <c:idx val="4"/>
          <c:order val="4"/>
          <c:tx>
            <c:strRef>
              <c:f>'Count ppl by AGE &amp; RACE'!$A$9</c:f>
              <c:strCache>
                <c:ptCount val="1"/>
                <c:pt idx="0">
                  <c:v>Other</c:v>
                </c:pt>
              </c:strCache>
            </c:strRef>
          </c:tx>
          <c:invertIfNegative val="0"/>
          <c:cat>
            <c:strRef>
              <c:f>'Count ppl by AGE &amp; RACE'!$B$4:$G$4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RACE'!$B$9:$G$9</c:f>
              <c:numCache>
                <c:formatCode>General</c:formatCode>
                <c:ptCount val="6"/>
                <c:pt idx="0">
                  <c:v>3.0</c:v>
                </c:pt>
                <c:pt idx="1">
                  <c:v>22.0</c:v>
                </c:pt>
                <c:pt idx="2">
                  <c:v>17.0</c:v>
                </c:pt>
                <c:pt idx="3">
                  <c:v>7.0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5"/>
          <c:order val="5"/>
          <c:tx>
            <c:strRef>
              <c:f>'Count ppl by AGE &amp; RACE'!$A$10</c:f>
              <c:strCache>
                <c:ptCount val="1"/>
                <c:pt idx="0">
                  <c:v>Unknown</c:v>
                </c:pt>
              </c:strCache>
            </c:strRef>
          </c:tx>
          <c:invertIfNegative val="0"/>
          <c:cat>
            <c:strRef>
              <c:f>'Count ppl by AGE &amp; RACE'!$B$4:$G$4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RACE'!$B$10:$G$10</c:f>
              <c:numCache>
                <c:formatCode>General</c:formatCode>
                <c:ptCount val="6"/>
                <c:pt idx="0">
                  <c:v>22.0</c:v>
                </c:pt>
                <c:pt idx="1">
                  <c:v>179.0</c:v>
                </c:pt>
                <c:pt idx="2">
                  <c:v>228.0</c:v>
                </c:pt>
                <c:pt idx="3">
                  <c:v>166.0</c:v>
                </c:pt>
                <c:pt idx="4">
                  <c:v>24.0</c:v>
                </c:pt>
                <c:pt idx="5">
                  <c:v>2.0</c:v>
                </c:pt>
              </c:numCache>
            </c:numRef>
          </c:val>
        </c:ser>
        <c:ser>
          <c:idx val="6"/>
          <c:order val="6"/>
          <c:tx>
            <c:strRef>
              <c:f>'Count ppl by AGE &amp; RACE'!$A$11</c:f>
              <c:strCache>
                <c:ptCount val="1"/>
                <c:pt idx="0">
                  <c:v>White</c:v>
                </c:pt>
              </c:strCache>
            </c:strRef>
          </c:tx>
          <c:invertIfNegative val="0"/>
          <c:cat>
            <c:strRef>
              <c:f>'Count ppl by AGE &amp; RACE'!$B$4:$G$4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RACE'!$B$11:$G$11</c:f>
              <c:numCache>
                <c:formatCode>General</c:formatCode>
                <c:ptCount val="6"/>
                <c:pt idx="0">
                  <c:v>505.0</c:v>
                </c:pt>
                <c:pt idx="1">
                  <c:v>3863.0</c:v>
                </c:pt>
                <c:pt idx="2">
                  <c:v>5334.0</c:v>
                </c:pt>
                <c:pt idx="3">
                  <c:v>4483.0</c:v>
                </c:pt>
                <c:pt idx="4">
                  <c:v>700.0</c:v>
                </c:pt>
                <c:pt idx="5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5499720"/>
        <c:axId val="659067528"/>
      </c:barChart>
      <c:catAx>
        <c:axId val="665499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Age</a:t>
                </a:r>
              </a:p>
            </c:rich>
          </c:tx>
          <c:layout>
            <c:manualLayout>
              <c:xMode val="edge"/>
              <c:yMode val="edge"/>
              <c:x val="0.402949869724523"/>
              <c:y val="0.805089566982064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59067528"/>
        <c:crosses val="autoZero"/>
        <c:auto val="1"/>
        <c:lblAlgn val="ctr"/>
        <c:lblOffset val="100"/>
        <c:noMultiLvlLbl val="0"/>
      </c:catAx>
      <c:valAx>
        <c:axId val="6590675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Crime 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654997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4070346490835"/>
          <c:y val="0.056622918618441"/>
          <c:w val="0.194549198117324"/>
          <c:h val="0.701993144849722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Avg Min Incarceration Time for Each Age Group by Race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'Count ppl by AGE &amp; RACE'!$A$23</c:f>
              <c:strCache>
                <c:ptCount val="1"/>
                <c:pt idx="0">
                  <c:v>Am Indian</c:v>
                </c:pt>
              </c:strCache>
            </c:strRef>
          </c:tx>
          <c:invertIfNegative val="0"/>
          <c:cat>
            <c:strRef>
              <c:f>'Count ppl by AGE &amp; RACE'!$B$22:$G$22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RACE'!$B$23:$G$23</c:f>
              <c:numCache>
                <c:formatCode>General</c:formatCode>
                <c:ptCount val="6"/>
                <c:pt idx="1">
                  <c:v>3.96</c:v>
                </c:pt>
                <c:pt idx="2">
                  <c:v>3.345714285714285</c:v>
                </c:pt>
                <c:pt idx="3">
                  <c:v>26.0</c:v>
                </c:pt>
              </c:numCache>
            </c:numRef>
          </c:val>
        </c:ser>
        <c:ser>
          <c:idx val="1"/>
          <c:order val="1"/>
          <c:tx>
            <c:strRef>
              <c:f>'Count ppl by AGE &amp; RACE'!$A$24</c:f>
              <c:strCache>
                <c:ptCount val="1"/>
                <c:pt idx="0">
                  <c:v>Asian</c:v>
                </c:pt>
              </c:strCache>
            </c:strRef>
          </c:tx>
          <c:invertIfNegative val="0"/>
          <c:cat>
            <c:strRef>
              <c:f>'Count ppl by AGE &amp; RACE'!$B$22:$G$22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RACE'!$B$24:$G$24</c:f>
              <c:numCache>
                <c:formatCode>General</c:formatCode>
                <c:ptCount val="6"/>
                <c:pt idx="0">
                  <c:v>25.0</c:v>
                </c:pt>
                <c:pt idx="1">
                  <c:v>16.56282608695652</c:v>
                </c:pt>
                <c:pt idx="2">
                  <c:v>30.08000000000001</c:v>
                </c:pt>
                <c:pt idx="3">
                  <c:v>85.81916666666667</c:v>
                </c:pt>
                <c:pt idx="4">
                  <c:v>1.0</c:v>
                </c:pt>
              </c:numCache>
            </c:numRef>
          </c:val>
        </c:ser>
        <c:ser>
          <c:idx val="2"/>
          <c:order val="2"/>
          <c:tx>
            <c:strRef>
              <c:f>'Count ppl by AGE &amp; RACE'!$A$25</c:f>
              <c:strCache>
                <c:ptCount val="1"/>
                <c:pt idx="0">
                  <c:v>Black</c:v>
                </c:pt>
              </c:strCache>
            </c:strRef>
          </c:tx>
          <c:invertIfNegative val="0"/>
          <c:cat>
            <c:strRef>
              <c:f>'Count ppl by AGE &amp; RACE'!$B$22:$G$22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RACE'!$B$25:$G$25</c:f>
              <c:numCache>
                <c:formatCode>General</c:formatCode>
                <c:ptCount val="6"/>
                <c:pt idx="0">
                  <c:v>22.19456090651558</c:v>
                </c:pt>
                <c:pt idx="1">
                  <c:v>26.98887214611872</c:v>
                </c:pt>
                <c:pt idx="2">
                  <c:v>25.10267292912038</c:v>
                </c:pt>
                <c:pt idx="3">
                  <c:v>21.95054443053816</c:v>
                </c:pt>
                <c:pt idx="4">
                  <c:v>13.26257485029941</c:v>
                </c:pt>
                <c:pt idx="5">
                  <c:v>5.752000000000001</c:v>
                </c:pt>
              </c:numCache>
            </c:numRef>
          </c:val>
        </c:ser>
        <c:ser>
          <c:idx val="3"/>
          <c:order val="3"/>
          <c:tx>
            <c:strRef>
              <c:f>'Count ppl by AGE &amp; RACE'!$A$26</c:f>
              <c:strCache>
                <c:ptCount val="1"/>
                <c:pt idx="0">
                  <c:v>Hispanic</c:v>
                </c:pt>
              </c:strCache>
            </c:strRef>
          </c:tx>
          <c:invertIfNegative val="0"/>
          <c:cat>
            <c:strRef>
              <c:f>'Count ppl by AGE &amp; RACE'!$B$22:$G$22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RACE'!$B$26:$G$26</c:f>
              <c:numCache>
                <c:formatCode>General</c:formatCode>
                <c:ptCount val="6"/>
                <c:pt idx="0">
                  <c:v>15.69670212765958</c:v>
                </c:pt>
                <c:pt idx="1">
                  <c:v>33.35869491525418</c:v>
                </c:pt>
                <c:pt idx="2">
                  <c:v>28.20528130671508</c:v>
                </c:pt>
                <c:pt idx="3">
                  <c:v>13.46600790513834</c:v>
                </c:pt>
                <c:pt idx="4">
                  <c:v>35.77166666666654</c:v>
                </c:pt>
                <c:pt idx="5">
                  <c:v>6.035</c:v>
                </c:pt>
              </c:numCache>
            </c:numRef>
          </c:val>
        </c:ser>
        <c:ser>
          <c:idx val="4"/>
          <c:order val="4"/>
          <c:tx>
            <c:strRef>
              <c:f>'Count ppl by AGE &amp; RACE'!$A$27</c:f>
              <c:strCache>
                <c:ptCount val="1"/>
                <c:pt idx="0">
                  <c:v>Other</c:v>
                </c:pt>
              </c:strCache>
            </c:strRef>
          </c:tx>
          <c:invertIfNegative val="0"/>
          <c:cat>
            <c:strRef>
              <c:f>'Count ppl by AGE &amp; RACE'!$B$22:$G$22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RACE'!$B$27:$G$27</c:f>
              <c:numCache>
                <c:formatCode>General</c:formatCode>
                <c:ptCount val="6"/>
                <c:pt idx="0">
                  <c:v>5.57333333333334</c:v>
                </c:pt>
                <c:pt idx="1">
                  <c:v>7.265</c:v>
                </c:pt>
                <c:pt idx="2">
                  <c:v>13.21352941176471</c:v>
                </c:pt>
                <c:pt idx="3">
                  <c:v>2.595714285714286</c:v>
                </c:pt>
              </c:numCache>
            </c:numRef>
          </c:val>
        </c:ser>
        <c:ser>
          <c:idx val="5"/>
          <c:order val="5"/>
          <c:tx>
            <c:strRef>
              <c:f>'Count ppl by AGE &amp; RACE'!$A$28</c:f>
              <c:strCache>
                <c:ptCount val="1"/>
                <c:pt idx="0">
                  <c:v>Unknown</c:v>
                </c:pt>
              </c:strCache>
            </c:strRef>
          </c:tx>
          <c:invertIfNegative val="0"/>
          <c:cat>
            <c:strRef>
              <c:f>'Count ppl by AGE &amp; RACE'!$B$22:$G$22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RACE'!$B$28:$G$28</c:f>
              <c:numCache>
                <c:formatCode>General</c:formatCode>
                <c:ptCount val="6"/>
                <c:pt idx="0">
                  <c:v>6.33136363636364</c:v>
                </c:pt>
                <c:pt idx="1">
                  <c:v>23.75435754189944</c:v>
                </c:pt>
                <c:pt idx="2">
                  <c:v>11.67728070175439</c:v>
                </c:pt>
                <c:pt idx="3">
                  <c:v>18.16885542168675</c:v>
                </c:pt>
                <c:pt idx="4">
                  <c:v>1.183333333333333</c:v>
                </c:pt>
                <c:pt idx="5">
                  <c:v>1.125</c:v>
                </c:pt>
              </c:numCache>
            </c:numRef>
          </c:val>
        </c:ser>
        <c:ser>
          <c:idx val="6"/>
          <c:order val="6"/>
          <c:tx>
            <c:strRef>
              <c:f>'Count ppl by AGE &amp; RACE'!$A$29</c:f>
              <c:strCache>
                <c:ptCount val="1"/>
                <c:pt idx="0">
                  <c:v>White</c:v>
                </c:pt>
              </c:strCache>
            </c:strRef>
          </c:tx>
          <c:invertIfNegative val="0"/>
          <c:cat>
            <c:strRef>
              <c:f>'Count ppl by AGE &amp; RACE'!$B$22:$G$22</c:f>
              <c:strCache>
                <c:ptCount val="6"/>
                <c:pt idx="0">
                  <c:v>Between 1-18</c:v>
                </c:pt>
                <c:pt idx="1">
                  <c:v>Between 19-24</c:v>
                </c:pt>
                <c:pt idx="2">
                  <c:v>Between 25-35</c:v>
                </c:pt>
                <c:pt idx="3">
                  <c:v>Between 36-50</c:v>
                </c:pt>
                <c:pt idx="4">
                  <c:v>Between 51-69</c:v>
                </c:pt>
                <c:pt idx="5">
                  <c:v>Between 70+</c:v>
                </c:pt>
              </c:strCache>
            </c:strRef>
          </c:cat>
          <c:val>
            <c:numRef>
              <c:f>'Count ppl by AGE &amp; RACE'!$B$29:$G$29</c:f>
              <c:numCache>
                <c:formatCode>General</c:formatCode>
                <c:ptCount val="6"/>
                <c:pt idx="0">
                  <c:v>18.70742574257425</c:v>
                </c:pt>
                <c:pt idx="1">
                  <c:v>15.92442143411856</c:v>
                </c:pt>
                <c:pt idx="2">
                  <c:v>9.531085489313767</c:v>
                </c:pt>
                <c:pt idx="3">
                  <c:v>9.513943787642161</c:v>
                </c:pt>
                <c:pt idx="4">
                  <c:v>9.919342857142822</c:v>
                </c:pt>
                <c:pt idx="5">
                  <c:v>4.582962962962962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5176488"/>
        <c:axId val="540813768"/>
      </c:barChart>
      <c:catAx>
        <c:axId val="755176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Age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40813768"/>
        <c:crosses val="autoZero"/>
        <c:auto val="1"/>
        <c:lblAlgn val="ctr"/>
        <c:lblOffset val="100"/>
        <c:noMultiLvlLbl val="0"/>
      </c:catAx>
      <c:valAx>
        <c:axId val="5408137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Avg Incarceration 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5517648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Population Normalized Total Minimum Incarceration Times (Misdemeanor + Felony)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'Total INCMIN by Race'!$N$7</c:f>
              <c:strCache>
                <c:ptCount val="1"/>
                <c:pt idx="0">
                  <c:v>Grand Total</c:v>
                </c:pt>
              </c:strCache>
            </c:strRef>
          </c:tx>
          <c:cat>
            <c:strRef>
              <c:f>'Total INCMIN by Race'!$O$4:$R$4</c:f>
              <c:strCache>
                <c:ptCount val="4"/>
                <c:pt idx="0">
                  <c:v>Asian</c:v>
                </c:pt>
                <c:pt idx="1">
                  <c:v>White</c:v>
                </c:pt>
                <c:pt idx="2">
                  <c:v>Black</c:v>
                </c:pt>
                <c:pt idx="3">
                  <c:v>Am Indian</c:v>
                </c:pt>
              </c:strCache>
            </c:strRef>
          </c:cat>
          <c:val>
            <c:numRef>
              <c:f>'Total INCMIN by Race'!$O$7:$R$7</c:f>
              <c:numCache>
                <c:formatCode>General</c:formatCode>
                <c:ptCount val="4"/>
                <c:pt idx="0">
                  <c:v>158908.888888889</c:v>
                </c:pt>
                <c:pt idx="1">
                  <c:v>188.3138173302108</c:v>
                </c:pt>
                <c:pt idx="2">
                  <c:v>1.6308011E6</c:v>
                </c:pt>
                <c:pt idx="3">
                  <c:v>104837.5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3B2BD-3AA0-6446-96E2-F09F19D9D3A5}" type="datetimeFigureOut">
              <a:rPr lang="en-US" smtClean="0"/>
              <a:t>12/1/11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8975" y="685800"/>
            <a:ext cx="2940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F9CE4-3CD2-F94B-9828-8BD4BD926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4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F9CE4-3CD2-F94B-9828-8BD4BD926E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8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1930383"/>
            <a:ext cx="2798064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1762720"/>
            <a:ext cx="2304288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3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1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12/1/11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12/1/11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537976"/>
            <a:ext cx="7406640" cy="32768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537976"/>
            <a:ext cx="21671280" cy="32768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12/1/11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7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12/1/11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4678643"/>
            <a:ext cx="27980640" cy="762762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6277596"/>
            <a:ext cx="27980640" cy="8401047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78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557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33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1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12/1/11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3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8961123"/>
            <a:ext cx="14538960" cy="25345393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8961123"/>
            <a:ext cx="14538960" cy="25345393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12/1/11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4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8596633"/>
            <a:ext cx="14544677" cy="3582667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2179300"/>
            <a:ext cx="14544677" cy="2212721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8596633"/>
            <a:ext cx="14550390" cy="3582667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2179300"/>
            <a:ext cx="14550390" cy="2212721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12/1/11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12/1/11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8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12/1/11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529080"/>
            <a:ext cx="10829927" cy="650748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529083"/>
            <a:ext cx="18402300" cy="32777433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8036563"/>
            <a:ext cx="10829927" cy="26269953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12/1/11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1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26883360"/>
            <a:ext cx="19751040" cy="3173733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431540"/>
            <a:ext cx="19751040" cy="23042880"/>
          </a:xfrm>
        </p:spPr>
        <p:txBody>
          <a:bodyPr/>
          <a:lstStyle>
            <a:lvl1pPr marL="0" indent="0">
              <a:buNone/>
              <a:defRPr sz="14300"/>
            </a:lvl1pPr>
            <a:lvl2pPr marL="2037786" indent="0">
              <a:buNone/>
              <a:defRPr sz="12500"/>
            </a:lvl2pPr>
            <a:lvl3pPr marL="4075572" indent="0">
              <a:buNone/>
              <a:defRPr sz="10700"/>
            </a:lvl3pPr>
            <a:lvl4pPr marL="6113358" indent="0">
              <a:buNone/>
              <a:defRPr sz="8900"/>
            </a:lvl4pPr>
            <a:lvl5pPr marL="8151144" indent="0">
              <a:buNone/>
              <a:defRPr sz="8900"/>
            </a:lvl5pPr>
            <a:lvl6pPr marL="10188931" indent="0">
              <a:buNone/>
              <a:defRPr sz="8900"/>
            </a:lvl6pPr>
            <a:lvl7pPr marL="12226717" indent="0">
              <a:buNone/>
              <a:defRPr sz="8900"/>
            </a:lvl7pPr>
            <a:lvl8pPr marL="14264503" indent="0">
              <a:buNone/>
              <a:defRPr sz="8900"/>
            </a:lvl8pPr>
            <a:lvl9pPr marL="16302289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0057093"/>
            <a:ext cx="19751040" cy="4507227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12/1/11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5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537973"/>
            <a:ext cx="29626560" cy="64008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8961123"/>
            <a:ext cx="29626560" cy="25345393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5595563"/>
            <a:ext cx="7680960" cy="20447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971C-C6A0-E34C-9043-1AC9BBE9BAEF}" type="datetimeFigureOut">
              <a:rPr lang="en-US" smtClean="0"/>
              <a:t>12/1/11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5595563"/>
            <a:ext cx="10424160" cy="20447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5595563"/>
            <a:ext cx="7680960" cy="20447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7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37786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340" indent="-1528340" algn="l" defTabSz="2037786" rtl="0" eaLnBrk="1" latinLnBrk="0" hangingPunct="1">
        <a:spcBef>
          <a:spcPct val="20000"/>
        </a:spcBef>
        <a:buFont typeface="Arial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402" indent="-1273616" algn="l" defTabSz="2037786" rtl="0" eaLnBrk="1" latinLnBrk="0" hangingPunct="1">
        <a:spcBef>
          <a:spcPct val="20000"/>
        </a:spcBef>
        <a:buFont typeface="Arial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465" indent="-1018893" algn="l" defTabSz="2037786" rtl="0" eaLnBrk="1" latinLnBrk="0" hangingPunct="1">
        <a:spcBef>
          <a:spcPct val="20000"/>
        </a:spcBef>
        <a:buFont typeface="Arial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2251" indent="-1018893" algn="l" defTabSz="2037786" rtl="0" eaLnBrk="1" latinLnBrk="0" hangingPunct="1">
        <a:spcBef>
          <a:spcPct val="20000"/>
        </a:spcBef>
        <a:buFont typeface="Arial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70038" indent="-1018893" algn="l" defTabSz="2037786" rtl="0" eaLnBrk="1" latinLnBrk="0" hangingPunct="1">
        <a:spcBef>
          <a:spcPct val="20000"/>
        </a:spcBef>
        <a:buFont typeface="Arial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7824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5610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3396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1182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86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572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3358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1144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931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717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4503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2289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chart" Target="../charts/chart1.xml"/><Relationship Id="rId6" Type="http://schemas.openxmlformats.org/officeDocument/2006/relationships/chart" Target="../charts/chart2.xml"/><Relationship Id="rId7" Type="http://schemas.openxmlformats.org/officeDocument/2006/relationships/chart" Target="../charts/chart3.xml"/><Relationship Id="rId8" Type="http://schemas.openxmlformats.org/officeDocument/2006/relationships/chart" Target="../charts/chart4.xml"/><Relationship Id="rId9" Type="http://schemas.openxmlformats.org/officeDocument/2006/relationships/image" Target="../media/image3.png"/><Relationship Id="rId10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dyjusticemorg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63" y="25768836"/>
            <a:ext cx="18915047" cy="12801621"/>
          </a:xfrm>
          <a:prstGeom prst="rect">
            <a:avLst/>
          </a:prstGeom>
        </p:spPr>
      </p:pic>
      <p:pic>
        <p:nvPicPr>
          <p:cNvPr id="25" name="Picture 24" descr="1600constitution.jpg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63" y="-4698981"/>
            <a:ext cx="34442136" cy="22925549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10" name="Rectangle 9"/>
          <p:cNvSpPr/>
          <p:nvPr/>
        </p:nvSpPr>
        <p:spPr>
          <a:xfrm>
            <a:off x="19707473" y="29538535"/>
            <a:ext cx="11478588" cy="17360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Arial Narrow"/>
                <a:cs typeface="Arial Narrow"/>
              </a:rPr>
              <a:t>“[method], using variables x, x, x, can </a:t>
            </a:r>
            <a:r>
              <a:rPr lang="en-US" sz="3600" b="1" dirty="0" err="1" smtClean="0">
                <a:latin typeface="Arial Narrow"/>
                <a:cs typeface="Arial Narrow"/>
              </a:rPr>
              <a:t>predcict</a:t>
            </a:r>
            <a:r>
              <a:rPr lang="en-US" sz="3600" b="1" dirty="0" smtClean="0">
                <a:latin typeface="Arial Narrow"/>
                <a:cs typeface="Arial Narrow"/>
              </a:rPr>
              <a:t> the criminal’s sentence with xx accuracy. ”</a:t>
            </a:r>
            <a:endParaRPr lang="en-US" sz="3600" b="1" dirty="0">
              <a:latin typeface="Arial Narrow"/>
              <a:cs typeface="Arial Narro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4681" y="373943"/>
            <a:ext cx="20593307" cy="5028186"/>
          </a:xfrm>
          <a:prstGeom prst="rect">
            <a:avLst/>
          </a:prstGeom>
          <a:noFill/>
        </p:spPr>
        <p:txBody>
          <a:bodyPr wrap="square" lIns="407557" tIns="203779" rIns="407557" bIns="203779" rtlCol="0">
            <a:spAutoFit/>
          </a:bodyPr>
          <a:lstStyle/>
          <a:p>
            <a:r>
              <a:rPr lang="en-US" sz="15000" dirty="0">
                <a:latin typeface="Constantia"/>
                <a:cs typeface="Constantia"/>
              </a:rPr>
              <a:t>Predicting Criminal </a:t>
            </a:r>
            <a:r>
              <a:rPr lang="en-US" sz="15000" dirty="0" smtClean="0">
                <a:latin typeface="Constantia"/>
                <a:cs typeface="Constantia"/>
              </a:rPr>
              <a:t>Sentencing</a:t>
            </a:r>
            <a:endParaRPr lang="en-US" sz="15000" dirty="0">
              <a:latin typeface="Constantia"/>
              <a:cs typeface="Constant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42749" y="1275510"/>
            <a:ext cx="4682786" cy="175432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lIns="457200" tIns="182880" rIns="457200" bIns="274320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Eurostile"/>
                <a:cs typeface="Eurostile"/>
              </a:rPr>
              <a:t>Justin Cheng jc882</a:t>
            </a:r>
          </a:p>
          <a:p>
            <a:pPr algn="r"/>
            <a:r>
              <a:rPr lang="en-US" sz="2800" dirty="0" err="1" smtClean="0">
                <a:solidFill>
                  <a:srgbClr val="FFFFFF"/>
                </a:solidFill>
                <a:latin typeface="Eurostile"/>
                <a:cs typeface="Eurostile"/>
              </a:rPr>
              <a:t>Yunchi</a:t>
            </a:r>
            <a:r>
              <a:rPr lang="en-US" sz="2800" dirty="0" smtClean="0">
                <a:solidFill>
                  <a:srgbClr val="FFFFFF"/>
                </a:solidFill>
                <a:latin typeface="Eurostile"/>
                <a:cs typeface="Eurostile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Eurostile"/>
                <a:cs typeface="Eurostile"/>
              </a:rPr>
              <a:t>Luo</a:t>
            </a:r>
            <a:r>
              <a:rPr lang="en-US" sz="2800" dirty="0" smtClean="0">
                <a:solidFill>
                  <a:srgbClr val="FFFFFF"/>
                </a:solidFill>
                <a:latin typeface="Eurostile"/>
                <a:cs typeface="Eurostile"/>
              </a:rPr>
              <a:t> yl477</a:t>
            </a:r>
            <a:r>
              <a:rPr lang="en-US" sz="2800" dirty="0" smtClean="0">
                <a:solidFill>
                  <a:srgbClr val="FFFFFF"/>
                </a:solidFill>
                <a:effectLst/>
                <a:latin typeface="Eurostile"/>
                <a:cs typeface="Eurostile"/>
              </a:rPr>
              <a:t> </a:t>
            </a:r>
          </a:p>
          <a:p>
            <a:pPr algn="r"/>
            <a:r>
              <a:rPr lang="en-US" sz="2800" dirty="0" smtClean="0">
                <a:solidFill>
                  <a:srgbClr val="FFFFFF"/>
                </a:solidFill>
                <a:latin typeface="Eurostile"/>
                <a:cs typeface="Eurostile"/>
              </a:rPr>
              <a:t>Jane Park jp624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667" y="4776495"/>
            <a:ext cx="139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nell Roundhand"/>
                <a:cs typeface="Snell Roundhand"/>
              </a:rPr>
              <a:t>Machine learning the justice system</a:t>
            </a:r>
            <a:endParaRPr lang="en-US" dirty="0">
              <a:latin typeface="Snell Roundhand"/>
              <a:cs typeface="Snell Roundha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37188" y="3335589"/>
            <a:ext cx="4444678" cy="1446550"/>
          </a:xfrm>
          <a:prstGeom prst="rect">
            <a:avLst/>
          </a:prstGeom>
          <a:solidFill>
            <a:srgbClr val="E5E5E5"/>
          </a:solidFill>
        </p:spPr>
        <p:txBody>
          <a:bodyPr wrap="square" lIns="457200" tIns="182880" rIns="365760" bIns="274320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FFFF"/>
                </a:solidFill>
                <a:latin typeface="Arial Black"/>
                <a:cs typeface="Arial Black"/>
              </a:rPr>
              <a:t>CS 4780 Fall ‘11</a:t>
            </a:r>
          </a:p>
          <a:p>
            <a:pPr algn="r"/>
            <a:r>
              <a:rPr lang="en-US" sz="3200" dirty="0" smtClean="0">
                <a:solidFill>
                  <a:srgbClr val="FFFFFF"/>
                </a:solidFill>
                <a:latin typeface="Arial Black"/>
                <a:cs typeface="Arial Black"/>
              </a:rPr>
              <a:t>Final Project</a:t>
            </a:r>
            <a:endParaRPr lang="en-US" sz="3200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39800" y="3120138"/>
            <a:ext cx="6242900" cy="1323439"/>
          </a:xfrm>
          <a:prstGeom prst="rect">
            <a:avLst/>
          </a:prstGeom>
          <a:noFill/>
        </p:spPr>
        <p:txBody>
          <a:bodyPr wrap="square" lIns="457200" tIns="182880" rIns="457200" bIns="274320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Eurostile"/>
                <a:cs typeface="Eurostile"/>
              </a:rPr>
              <a:t>Advisor:             Igor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urostile"/>
                <a:cs typeface="Eurostile"/>
              </a:rPr>
              <a:t>Labutov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Eurostile"/>
              <a:cs typeface="Eurostile"/>
            </a:endParaRPr>
          </a:p>
          <a:p>
            <a:pPr algn="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Eurostile"/>
                <a:cs typeface="Eurostile"/>
              </a:rPr>
              <a:t>Instructor: Thorsten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urostile"/>
                <a:cs typeface="Eurostile"/>
              </a:rPr>
              <a:t>Joachims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Eurostile"/>
              <a:cs typeface="Eurostil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91873" y="1066800"/>
            <a:ext cx="7004327" cy="3376778"/>
          </a:xfrm>
          <a:prstGeom prst="rect">
            <a:avLst/>
          </a:prstGeom>
          <a:noFill/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4291" y="8205571"/>
            <a:ext cx="13526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Human judges use a combination of objective knowledge of law and some subjective judgment to determine a criminal’s sentence. We use machine learning techniques learned in class to create a predictor for criminal sentences using the Pennsylvania sentencing data from 1998. From these predictors, we determine the most critical factors involved in criminal sentencing.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5462" y="7485182"/>
            <a:ext cx="35046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Motivation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3189" y="13249249"/>
            <a:ext cx="22176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Methods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07473" y="28624044"/>
            <a:ext cx="63963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Conclusion &amp; Remaining Work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695528" y="19461178"/>
            <a:ext cx="20398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Findings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07472" y="34310573"/>
            <a:ext cx="119458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Pennsylvania Commission on Sentencing</a:t>
            </a:r>
            <a:r>
              <a:rPr lang="en-US" sz="2400" dirty="0" smtClean="0">
                <a:latin typeface="Arial"/>
                <a:cs typeface="Arial"/>
              </a:rPr>
              <a:t>. PENNSYLVANIA </a:t>
            </a:r>
            <a:r>
              <a:rPr lang="en-US" sz="2400" dirty="0">
                <a:latin typeface="Arial"/>
                <a:cs typeface="Arial"/>
              </a:rPr>
              <a:t>SENTENCING DATA, </a:t>
            </a:r>
            <a:r>
              <a:rPr lang="en-US" sz="2400" dirty="0" smtClean="0">
                <a:latin typeface="Arial"/>
                <a:cs typeface="Arial"/>
              </a:rPr>
              <a:t>1998. </a:t>
            </a:r>
            <a:r>
              <a:rPr lang="en-US" sz="2400" dirty="0">
                <a:latin typeface="Arial"/>
                <a:cs typeface="Arial"/>
              </a:rPr>
              <a:t>ICPSR version. State College, </a:t>
            </a:r>
            <a:r>
              <a:rPr lang="en-US" sz="2400" dirty="0" err="1" smtClean="0">
                <a:latin typeface="Arial"/>
                <a:cs typeface="Arial"/>
              </a:rPr>
              <a:t>PA:Pennsylvania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Commission on </a:t>
            </a:r>
            <a:r>
              <a:rPr lang="en-US" sz="2400" dirty="0" smtClean="0">
                <a:latin typeface="Arial"/>
                <a:cs typeface="Arial"/>
              </a:rPr>
              <a:t>Sentencing, </a:t>
            </a:r>
            <a:r>
              <a:rPr lang="en-US" sz="2400" dirty="0">
                <a:latin typeface="Arial"/>
                <a:cs typeface="Arial"/>
              </a:rPr>
              <a:t>2000. Ann Arbor, MI: </a:t>
            </a:r>
            <a:r>
              <a:rPr lang="en-US" sz="2400" dirty="0" smtClean="0">
                <a:latin typeface="Arial"/>
                <a:cs typeface="Arial"/>
              </a:rPr>
              <a:t>Interuniversity Consortium </a:t>
            </a:r>
            <a:r>
              <a:rPr lang="en-US" sz="2400" dirty="0">
                <a:latin typeface="Arial"/>
                <a:cs typeface="Arial"/>
              </a:rPr>
              <a:t>for Political and </a:t>
            </a:r>
            <a:r>
              <a:rPr lang="en-US" sz="2400" dirty="0" smtClean="0">
                <a:latin typeface="Arial"/>
                <a:cs typeface="Arial"/>
              </a:rPr>
              <a:t>Social Research, </a:t>
            </a:r>
            <a:r>
              <a:rPr lang="en-US" sz="2400" dirty="0">
                <a:latin typeface="Arial"/>
                <a:cs typeface="Arial"/>
              </a:rPr>
              <a:t>2002.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779446" y="20553432"/>
            <a:ext cx="5806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TODO: some sort of conclusion after getting more data.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07473" y="31486204"/>
            <a:ext cx="1194580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We will repeat our experiments using varying subsets of variables, and include more variables describing aspects of the criminal, offense, and trial that we have not incorporated yet.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707473" y="33664201"/>
            <a:ext cx="32590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References</a:t>
            </a:r>
            <a:endParaRPr lang="en-US" sz="3200" b="1" dirty="0">
              <a:latin typeface="Arial"/>
              <a:cs typeface="Arial"/>
            </a:endParaRPr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2892996073"/>
              </p:ext>
            </p:extLst>
          </p:nvPr>
        </p:nvGraphicFramePr>
        <p:xfrm>
          <a:off x="26339800" y="6121761"/>
          <a:ext cx="5678052" cy="3963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4095875163"/>
              </p:ext>
            </p:extLst>
          </p:nvPr>
        </p:nvGraphicFramePr>
        <p:xfrm>
          <a:off x="19100253" y="6715618"/>
          <a:ext cx="7058888" cy="3533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21599581"/>
              </p:ext>
            </p:extLst>
          </p:nvPr>
        </p:nvGraphicFramePr>
        <p:xfrm>
          <a:off x="26339800" y="10601604"/>
          <a:ext cx="5678052" cy="3201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4080590349"/>
              </p:ext>
            </p:extLst>
          </p:nvPr>
        </p:nvGraphicFramePr>
        <p:xfrm>
          <a:off x="18553075" y="10671932"/>
          <a:ext cx="7226371" cy="2794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9100253" y="5776768"/>
            <a:ext cx="35046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Statistics</a:t>
            </a:r>
            <a:endParaRPr lang="en-US" sz="3200" b="1" dirty="0">
              <a:latin typeface="Arial"/>
              <a:cs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57200" y="17145000"/>
            <a:ext cx="15560879" cy="7924800"/>
            <a:chOff x="457200" y="17145000"/>
            <a:chExt cx="15560879" cy="7924800"/>
          </a:xfrm>
        </p:grpSpPr>
        <p:sp>
          <p:nvSpPr>
            <p:cNvPr id="40" name="Rectangle 39"/>
            <p:cNvSpPr/>
            <p:nvPr/>
          </p:nvSpPr>
          <p:spPr>
            <a:xfrm>
              <a:off x="457200" y="17145000"/>
              <a:ext cx="15560879" cy="792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 descr="dtree_demo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2130" y="17403102"/>
              <a:ext cx="14224351" cy="6554045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0034096" y="24278747"/>
              <a:ext cx="5806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Arial"/>
                  <a:cs typeface="Arial"/>
                </a:rPr>
                <a:t>Top part of decision tree using DEMO</a:t>
              </a:r>
              <a:endParaRPr lang="en-US" sz="2400" i="1" dirty="0">
                <a:latin typeface="Arial"/>
                <a:cs typeface="Arial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567975" y="10085190"/>
            <a:ext cx="35046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Questions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03189" y="10740579"/>
            <a:ext cx="14237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Can we create a machine that can, with reasonable accuracy, match the decisions of the human judges and reveal the true factors that influence sentences</a:t>
            </a:r>
            <a:r>
              <a:rPr lang="en-US" sz="2400" dirty="0" smtClean="0">
                <a:latin typeface="Arial"/>
                <a:cs typeface="Arial"/>
              </a:rPr>
              <a:t>? Are </a:t>
            </a:r>
            <a:r>
              <a:rPr lang="en-US" sz="2400" dirty="0">
                <a:latin typeface="Arial"/>
                <a:cs typeface="Arial"/>
              </a:rPr>
              <a:t>sentences determined solely and fairly according to just the crime, as the judges swore under oath, or are other variables, such as demographics, interfering with the decisions</a:t>
            </a:r>
            <a:r>
              <a:rPr lang="en-US" sz="2400" dirty="0" smtClean="0">
                <a:latin typeface="Arial"/>
                <a:cs typeface="Arial"/>
              </a:rPr>
              <a:t>? If </a:t>
            </a:r>
            <a:r>
              <a:rPr lang="en-US" sz="2400" dirty="0">
                <a:latin typeface="Arial"/>
                <a:cs typeface="Arial"/>
              </a:rPr>
              <a:t>the judges are making purely objective decisions, is it possible to reverse-engineer parts of the law by looking at the sentences that criminals received?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03189" y="13865000"/>
            <a:ext cx="115140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Bayes, Decision tree (C4.5), Linear SVM, </a:t>
            </a:r>
            <a:r>
              <a:rPr lang="en-US" sz="2400" dirty="0" err="1" smtClean="0">
                <a:latin typeface="Arial"/>
                <a:cs typeface="Arial"/>
              </a:rPr>
              <a:t>kNN</a:t>
            </a:r>
            <a:endParaRPr lang="en-US" sz="2400" dirty="0" smtClean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Label being predicted: INCMIN (minimum incarceration time)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Variable sets used:</a:t>
            </a:r>
          </a:p>
          <a:p>
            <a:pPr marL="846138" lvl="1" indent="-446088">
              <a:buFont typeface="Arial"/>
              <a:buChar char="•"/>
            </a:pPr>
            <a:r>
              <a:rPr lang="en-US" sz="2400" b="1" dirty="0" smtClean="0">
                <a:latin typeface="Arial"/>
                <a:cs typeface="Arial"/>
              </a:rPr>
              <a:t>DEMO</a:t>
            </a:r>
            <a:r>
              <a:rPr lang="en-US" sz="2400" dirty="0" smtClean="0">
                <a:latin typeface="Arial"/>
                <a:cs typeface="Arial"/>
              </a:rPr>
              <a:t>[graphics]: SEX, DOFAGE (age on date of offense), RACE</a:t>
            </a:r>
          </a:p>
          <a:p>
            <a:pPr marL="846138" lvl="1" indent="-446088">
              <a:buFont typeface="Arial"/>
              <a:buChar char="•"/>
            </a:pPr>
            <a:r>
              <a:rPr lang="en-US" sz="2400" b="1" dirty="0" smtClean="0">
                <a:latin typeface="Arial"/>
                <a:cs typeface="Arial"/>
              </a:rPr>
              <a:t>CRIME</a:t>
            </a:r>
            <a:r>
              <a:rPr lang="en-US" sz="2400" dirty="0" smtClean="0">
                <a:latin typeface="Arial"/>
                <a:cs typeface="Arial"/>
              </a:rPr>
              <a:t>: </a:t>
            </a:r>
            <a:r>
              <a:rPr lang="en-US" sz="2400" dirty="0">
                <a:latin typeface="Arial"/>
                <a:cs typeface="Arial"/>
              </a:rPr>
              <a:t>FINE, </a:t>
            </a:r>
            <a:r>
              <a:rPr lang="en-US" sz="2400" dirty="0" smtClean="0">
                <a:latin typeface="Arial"/>
                <a:cs typeface="Arial"/>
              </a:rPr>
              <a:t>GRADE (), COMPLETE (), DOS_UNO (date of sentence), COUNTY (), PCSOFF (), PCSSUB (), DOF_UNO (date of offense), DISP (disposition)</a:t>
            </a:r>
          </a:p>
          <a:p>
            <a:pPr marL="846138" lvl="1" indent="-446088">
              <a:buFont typeface="Arial"/>
              <a:buChar char="•"/>
            </a:pPr>
            <a:r>
              <a:rPr lang="en-US" sz="2400" b="1" dirty="0" smtClean="0">
                <a:latin typeface="Arial"/>
                <a:cs typeface="Arial"/>
              </a:rPr>
              <a:t>BASE</a:t>
            </a:r>
            <a:r>
              <a:rPr lang="en-US" sz="2400" dirty="0" smtClean="0">
                <a:latin typeface="Arial"/>
                <a:cs typeface="Arial"/>
              </a:rPr>
              <a:t>: DEMO + CRIME 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319433"/>
              </p:ext>
            </p:extLst>
          </p:nvPr>
        </p:nvGraphicFramePr>
        <p:xfrm>
          <a:off x="19707473" y="20553432"/>
          <a:ext cx="5354722" cy="594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5915"/>
                <a:gridCol w="1821627"/>
                <a:gridCol w="15671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Variable Set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Method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Accuracy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DEMO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Bayes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0.629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C4.5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0.659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Linear SVM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0.637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/>
                          <a:cs typeface="Arial"/>
                        </a:rPr>
                        <a:t>kNN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0.643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CRIME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Bayes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C4.5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Linear SVM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/>
                          <a:cs typeface="Arial"/>
                        </a:rPr>
                        <a:t>kNN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RACE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Bayes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C4.5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Linear SVM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/>
                          <a:cs typeface="Arial"/>
                        </a:rPr>
                        <a:t>kNN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6211669" y="14144444"/>
            <a:ext cx="5806183" cy="5981812"/>
            <a:chOff x="27607363" y="13802639"/>
            <a:chExt cx="5806183" cy="5981812"/>
          </a:xfrm>
        </p:grpSpPr>
        <p:pic>
          <p:nvPicPr>
            <p:cNvPr id="36" name="Picture 35" descr="RplotH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07363" y="13802639"/>
              <a:ext cx="4618172" cy="59764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7" name="TextBox 36"/>
            <p:cNvSpPr txBox="1"/>
            <p:nvPr/>
          </p:nvSpPr>
          <p:spPr>
            <a:xfrm>
              <a:off x="27607363" y="19322786"/>
              <a:ext cx="5806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Arial"/>
                  <a:cs typeface="Arial"/>
                </a:rPr>
                <a:t>Variable Correlation Map</a:t>
              </a:r>
              <a:endParaRPr lang="en-US" sz="2400" i="1" dirty="0">
                <a:latin typeface="Arial"/>
                <a:cs typeface="Arial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619292" y="14922378"/>
            <a:ext cx="6772525" cy="390876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lIns="457200" tIns="182880" rIns="457200" bIns="274320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Arial Narrow"/>
                <a:cs typeface="Arial Narrow"/>
              </a:rPr>
              <a:t>“I […] solemnly </a:t>
            </a:r>
            <a:r>
              <a:rPr lang="en-US" sz="2800" dirty="0">
                <a:solidFill>
                  <a:srgbClr val="FFFFFF"/>
                </a:solidFill>
                <a:latin typeface="Arial Narrow"/>
                <a:cs typeface="Arial Narrow"/>
              </a:rPr>
              <a:t>swear </a:t>
            </a:r>
            <a:r>
              <a:rPr lang="en-US" sz="2800" dirty="0" smtClean="0">
                <a:solidFill>
                  <a:srgbClr val="FFFFFF"/>
                </a:solidFill>
                <a:latin typeface="Arial Narrow"/>
                <a:cs typeface="Arial Narrow"/>
              </a:rPr>
              <a:t>that </a:t>
            </a:r>
            <a:r>
              <a:rPr lang="en-US" sz="2800" dirty="0">
                <a:solidFill>
                  <a:srgbClr val="FFFFFF"/>
                </a:solidFill>
                <a:latin typeface="Arial Narrow"/>
                <a:cs typeface="Arial Narrow"/>
              </a:rPr>
              <a:t>I will administer justice without respect to persons, and do equal right to the poor and to the rich, and that I will faithfully and impartially discharge and perform all the duties incumbent upon </a:t>
            </a:r>
            <a:r>
              <a:rPr lang="en-US" sz="2800" dirty="0" smtClean="0">
                <a:solidFill>
                  <a:srgbClr val="FFFFFF"/>
                </a:solidFill>
                <a:latin typeface="Arial Narrow"/>
                <a:cs typeface="Arial Narrow"/>
              </a:rPr>
              <a:t>me. […] under </a:t>
            </a:r>
            <a:r>
              <a:rPr lang="en-US" sz="2800" dirty="0">
                <a:solidFill>
                  <a:srgbClr val="FFFFFF"/>
                </a:solidFill>
                <a:latin typeface="Arial Narrow"/>
                <a:cs typeface="Arial Narrow"/>
              </a:rPr>
              <a:t>the Constitution and laws of the United States. So help me God</a:t>
            </a:r>
            <a:r>
              <a:rPr lang="en-US" sz="2800" dirty="0" smtClean="0">
                <a:solidFill>
                  <a:srgbClr val="FFFFFF"/>
                </a:solidFill>
                <a:latin typeface="Arial Narrow"/>
                <a:cs typeface="Arial Narrow"/>
              </a:rPr>
              <a:t>.” </a:t>
            </a:r>
          </a:p>
          <a:p>
            <a:pPr algn="r"/>
            <a:r>
              <a:rPr lang="en-US" sz="2800" dirty="0" smtClean="0">
                <a:solidFill>
                  <a:srgbClr val="FFFFFF"/>
                </a:solidFill>
                <a:latin typeface="Arial Narrow"/>
                <a:cs typeface="Arial Narrow"/>
              </a:rPr>
              <a:t>– </a:t>
            </a:r>
            <a:r>
              <a:rPr lang="en-US" sz="2800" i="1" dirty="0" smtClean="0">
                <a:solidFill>
                  <a:srgbClr val="FFFFFF"/>
                </a:solidFill>
                <a:latin typeface="Arial Narrow"/>
                <a:cs typeface="Arial Narrow"/>
              </a:rPr>
              <a:t>Oath of United States Justices and Judges</a:t>
            </a:r>
            <a:endParaRPr lang="en-US" sz="2800" i="1" dirty="0">
              <a:solidFill>
                <a:srgbClr val="FFFFFF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74919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542</Words>
  <Application>Microsoft Macintosh PowerPoint</Application>
  <PresentationFormat>Custom</PresentationFormat>
  <Paragraphs>65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 Park</dc:creator>
  <cp:lastModifiedBy>Jane Park</cp:lastModifiedBy>
  <cp:revision>42</cp:revision>
  <cp:lastPrinted>2011-11-27T04:17:37Z</cp:lastPrinted>
  <dcterms:created xsi:type="dcterms:W3CDTF">2011-11-27T03:49:25Z</dcterms:created>
  <dcterms:modified xsi:type="dcterms:W3CDTF">2011-12-01T08:09:39Z</dcterms:modified>
</cp:coreProperties>
</file>