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1592" y="-1160"/>
      </p:cViewPr>
      <p:guideLst>
        <p:guide orient="horz" pos="11025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Minimum Incarceration Times by Race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INCMIN by Race'!$A$5</c:f>
              <c:strCache>
                <c:ptCount val="1"/>
                <c:pt idx="0">
                  <c:v>Felony</c:v>
                </c:pt>
              </c:strCache>
            </c:strRef>
          </c:tx>
          <c:invertIfNegative val="0"/>
          <c:cat>
            <c:strRef>
              <c:f>'Average INCMIN by Race'!$B$4:$H$4</c:f>
              <c:strCache>
                <c:ptCount val="7"/>
                <c:pt idx="0">
                  <c:v>Am Indian</c:v>
                </c:pt>
                <c:pt idx="1">
                  <c:v>Asian</c:v>
                </c:pt>
                <c:pt idx="2">
                  <c:v>Black</c:v>
                </c:pt>
                <c:pt idx="3">
                  <c:v>Hispanic</c:v>
                </c:pt>
                <c:pt idx="4">
                  <c:v>Other</c:v>
                </c:pt>
                <c:pt idx="5">
                  <c:v>Unknown</c:v>
                </c:pt>
                <c:pt idx="6">
                  <c:v>White</c:v>
                </c:pt>
              </c:strCache>
            </c:strRef>
          </c:cat>
          <c:val>
            <c:numRef>
              <c:f>'Average INCMIN by Race'!$B$5:$H$5</c:f>
              <c:numCache>
                <c:formatCode>General</c:formatCode>
                <c:ptCount val="7"/>
                <c:pt idx="0">
                  <c:v>25.5</c:v>
                </c:pt>
                <c:pt idx="1">
                  <c:v>33.28826923076923</c:v>
                </c:pt>
                <c:pt idx="2">
                  <c:v>24.69579226686886</c:v>
                </c:pt>
                <c:pt idx="3">
                  <c:v>24.7244891304348</c:v>
                </c:pt>
                <c:pt idx="4">
                  <c:v>13.55178571428571</c:v>
                </c:pt>
                <c:pt idx="5">
                  <c:v>27.2524423963133</c:v>
                </c:pt>
                <c:pt idx="6">
                  <c:v>20.26961669092672</c:v>
                </c:pt>
              </c:numCache>
            </c:numRef>
          </c:val>
        </c:ser>
        <c:ser>
          <c:idx val="1"/>
          <c:order val="1"/>
          <c:tx>
            <c:strRef>
              <c:f>'Average INCMIN by Race'!$A$6</c:f>
              <c:strCache>
                <c:ptCount val="1"/>
                <c:pt idx="0">
                  <c:v>Misdemeanor</c:v>
                </c:pt>
              </c:strCache>
            </c:strRef>
          </c:tx>
          <c:invertIfNegative val="0"/>
          <c:cat>
            <c:strRef>
              <c:f>'Average INCMIN by Race'!$B$4:$H$4</c:f>
              <c:strCache>
                <c:ptCount val="7"/>
                <c:pt idx="0">
                  <c:v>Am Indian</c:v>
                </c:pt>
                <c:pt idx="1">
                  <c:v>Asian</c:v>
                </c:pt>
                <c:pt idx="2">
                  <c:v>Black</c:v>
                </c:pt>
                <c:pt idx="3">
                  <c:v>Hispanic</c:v>
                </c:pt>
                <c:pt idx="4">
                  <c:v>Other</c:v>
                </c:pt>
                <c:pt idx="5">
                  <c:v>Unknown</c:v>
                </c:pt>
                <c:pt idx="6">
                  <c:v>White</c:v>
                </c:pt>
              </c:strCache>
            </c:strRef>
          </c:cat>
          <c:val>
            <c:numRef>
              <c:f>'Average INCMIN by Race'!$B$6:$H$6</c:f>
              <c:numCache>
                <c:formatCode>General</c:formatCode>
                <c:ptCount val="7"/>
                <c:pt idx="0">
                  <c:v>2.800952380952381</c:v>
                </c:pt>
                <c:pt idx="1">
                  <c:v>26.26441860465115</c:v>
                </c:pt>
                <c:pt idx="2">
                  <c:v>24.18011838697742</c:v>
                </c:pt>
                <c:pt idx="3">
                  <c:v>30.78952145214518</c:v>
                </c:pt>
                <c:pt idx="4">
                  <c:v>1.9</c:v>
                </c:pt>
                <c:pt idx="5">
                  <c:v>10.3629702970297</c:v>
                </c:pt>
                <c:pt idx="6">
                  <c:v>8.152829471733541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8372024"/>
        <c:axId val="423434056"/>
      </c:barChart>
      <c:catAx>
        <c:axId val="488372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Race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23434056"/>
        <c:crosses val="autoZero"/>
        <c:auto val="1"/>
        <c:lblAlgn val="ctr"/>
        <c:lblOffset val="100"/>
        <c:noMultiLvlLbl val="0"/>
      </c:catAx>
      <c:valAx>
        <c:axId val="423434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Min </a:t>
                </a:r>
                <a:r>
                  <a:rPr lang="en-US" sz="1800" dirty="0"/>
                  <a:t>Incarceration Time</a:t>
                </a:r>
              </a:p>
            </c:rich>
          </c:tx>
          <c:layout>
            <c:manualLayout>
              <c:xMode val="edge"/>
              <c:yMode val="edge"/>
              <c:x val="0.0156567780640262"/>
              <c:y val="0.1858491725220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88372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7744050248219"/>
          <c:y val="0.407719426789278"/>
          <c:w val="0.302255949751781"/>
          <c:h val="0.178793161174327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Count for Each Age Group by Race</a:t>
            </a:r>
          </a:p>
        </c:rich>
      </c:tx>
      <c:layout>
        <c:manualLayout>
          <c:xMode val="edge"/>
          <c:yMode val="edge"/>
          <c:x val="0.10243565908428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9667182706398"/>
          <c:y val="0.162784628839747"/>
          <c:w val="0.5956985340939"/>
          <c:h val="0.476787451380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 ppl by AGE &amp; RACE'!$A$5</c:f>
              <c:strCache>
                <c:ptCount val="1"/>
                <c:pt idx="0">
                  <c:v>Am Indian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RACE'!$B$5:$G$5</c:f>
              <c:numCache>
                <c:formatCode>General</c:formatCode>
                <c:ptCount val="6"/>
                <c:pt idx="0">
                  <c:v>0.0</c:v>
                </c:pt>
                <c:pt idx="1">
                  <c:v>15.0</c:v>
                </c:pt>
                <c:pt idx="2">
                  <c:v>7.0</c:v>
                </c:pt>
                <c:pt idx="3">
                  <c:v>3.0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'Count ppl by AGE &amp; RACE'!$A$6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RACE'!$B$6:$G$6</c:f>
              <c:numCache>
                <c:formatCode>General</c:formatCode>
                <c:ptCount val="6"/>
                <c:pt idx="0">
                  <c:v>3.0</c:v>
                </c:pt>
                <c:pt idx="1">
                  <c:v>46.0</c:v>
                </c:pt>
                <c:pt idx="2">
                  <c:v>33.0</c:v>
                </c:pt>
                <c:pt idx="3">
                  <c:v>12.0</c:v>
                </c:pt>
                <c:pt idx="4">
                  <c:v>1.0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'Count ppl by AGE &amp; RACE'!$A$7</c:f>
              <c:strCache>
                <c:ptCount val="1"/>
                <c:pt idx="0">
                  <c:v>Black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RACE'!$B$7:$G$7</c:f>
              <c:numCache>
                <c:formatCode>General</c:formatCode>
                <c:ptCount val="6"/>
                <c:pt idx="0">
                  <c:v>353.0</c:v>
                </c:pt>
                <c:pt idx="1">
                  <c:v>2190.0</c:v>
                </c:pt>
                <c:pt idx="2">
                  <c:v>2342.0</c:v>
                </c:pt>
                <c:pt idx="3">
                  <c:v>1598.0</c:v>
                </c:pt>
                <c:pt idx="4">
                  <c:v>167.0</c:v>
                </c:pt>
                <c:pt idx="5">
                  <c:v>10.0</c:v>
                </c:pt>
              </c:numCache>
            </c:numRef>
          </c:val>
        </c:ser>
        <c:ser>
          <c:idx val="3"/>
          <c:order val="3"/>
          <c:tx>
            <c:strRef>
              <c:f>'Count ppl by AGE &amp; RACE'!$A$8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RACE'!$B$8:$G$8</c:f>
              <c:numCache>
                <c:formatCode>General</c:formatCode>
                <c:ptCount val="6"/>
                <c:pt idx="0">
                  <c:v>94.0</c:v>
                </c:pt>
                <c:pt idx="1">
                  <c:v>590.0</c:v>
                </c:pt>
                <c:pt idx="2">
                  <c:v>551.0</c:v>
                </c:pt>
                <c:pt idx="3">
                  <c:v>253.0</c:v>
                </c:pt>
                <c:pt idx="4">
                  <c:v>36.0</c:v>
                </c:pt>
                <c:pt idx="5">
                  <c:v>2.0</c:v>
                </c:pt>
              </c:numCache>
            </c:numRef>
          </c:val>
        </c:ser>
        <c:ser>
          <c:idx val="4"/>
          <c:order val="4"/>
          <c:tx>
            <c:strRef>
              <c:f>'Count ppl by AGE &amp; RACE'!$A$9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RACE'!$B$9:$G$9</c:f>
              <c:numCache>
                <c:formatCode>General</c:formatCode>
                <c:ptCount val="6"/>
                <c:pt idx="0">
                  <c:v>3.0</c:v>
                </c:pt>
                <c:pt idx="1">
                  <c:v>22.0</c:v>
                </c:pt>
                <c:pt idx="2">
                  <c:v>17.0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5"/>
          <c:order val="5"/>
          <c:tx>
            <c:strRef>
              <c:f>'Count ppl by AGE &amp; RACE'!$A$10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RACE'!$B$10:$G$10</c:f>
              <c:numCache>
                <c:formatCode>General</c:formatCode>
                <c:ptCount val="6"/>
                <c:pt idx="0">
                  <c:v>22.0</c:v>
                </c:pt>
                <c:pt idx="1">
                  <c:v>179.0</c:v>
                </c:pt>
                <c:pt idx="2">
                  <c:v>228.0</c:v>
                </c:pt>
                <c:pt idx="3">
                  <c:v>166.0</c:v>
                </c:pt>
                <c:pt idx="4">
                  <c:v>24.0</c:v>
                </c:pt>
                <c:pt idx="5">
                  <c:v>2.0</c:v>
                </c:pt>
              </c:numCache>
            </c:numRef>
          </c:val>
        </c:ser>
        <c:ser>
          <c:idx val="6"/>
          <c:order val="6"/>
          <c:tx>
            <c:strRef>
              <c:f>'Count ppl by AGE &amp; RACE'!$A$11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RACE'!$B$11:$G$11</c:f>
              <c:numCache>
                <c:formatCode>General</c:formatCode>
                <c:ptCount val="6"/>
                <c:pt idx="0">
                  <c:v>505.0</c:v>
                </c:pt>
                <c:pt idx="1">
                  <c:v>3863.0</c:v>
                </c:pt>
                <c:pt idx="2">
                  <c:v>5334.0</c:v>
                </c:pt>
                <c:pt idx="3">
                  <c:v>4483.0</c:v>
                </c:pt>
                <c:pt idx="4">
                  <c:v>700.0</c:v>
                </c:pt>
                <c:pt idx="5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9752"/>
        <c:axId val="2912600"/>
      </c:barChart>
      <c:catAx>
        <c:axId val="2989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</a:p>
            </c:rich>
          </c:tx>
          <c:layout>
            <c:manualLayout>
              <c:xMode val="edge"/>
              <c:yMode val="edge"/>
              <c:x val="0.402949869724523"/>
              <c:y val="0.805089566982064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912600"/>
        <c:crosses val="autoZero"/>
        <c:auto val="1"/>
        <c:lblAlgn val="ctr"/>
        <c:lblOffset val="100"/>
        <c:noMultiLvlLbl val="0"/>
      </c:catAx>
      <c:valAx>
        <c:axId val="2912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Crime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989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070346490835"/>
          <c:y val="0.056622918618441"/>
          <c:w val="0.194549198117324"/>
          <c:h val="0.70199314484972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Avg Min Incarceration Time for Each Age Group by Race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ppl by AGE &amp; RACE'!$A$23</c:f>
              <c:strCache>
                <c:ptCount val="1"/>
                <c:pt idx="0">
                  <c:v>Am Indian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RACE'!$B$23:$G$23</c:f>
              <c:numCache>
                <c:formatCode>General</c:formatCode>
                <c:ptCount val="6"/>
                <c:pt idx="1">
                  <c:v>3.96</c:v>
                </c:pt>
                <c:pt idx="2">
                  <c:v>3.345714285714285</c:v>
                </c:pt>
                <c:pt idx="3">
                  <c:v>26.0</c:v>
                </c:pt>
              </c:numCache>
            </c:numRef>
          </c:val>
        </c:ser>
        <c:ser>
          <c:idx val="1"/>
          <c:order val="1"/>
          <c:tx>
            <c:strRef>
              <c:f>'Count ppl by AGE &amp; RACE'!$A$24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RACE'!$B$24:$G$24</c:f>
              <c:numCache>
                <c:formatCode>General</c:formatCode>
                <c:ptCount val="6"/>
                <c:pt idx="0">
                  <c:v>25.0</c:v>
                </c:pt>
                <c:pt idx="1">
                  <c:v>16.56282608695652</c:v>
                </c:pt>
                <c:pt idx="2">
                  <c:v>30.08000000000001</c:v>
                </c:pt>
                <c:pt idx="3">
                  <c:v>85.81916666666667</c:v>
                </c:pt>
                <c:pt idx="4">
                  <c:v>1.0</c:v>
                </c:pt>
              </c:numCache>
            </c:numRef>
          </c:val>
        </c:ser>
        <c:ser>
          <c:idx val="2"/>
          <c:order val="2"/>
          <c:tx>
            <c:strRef>
              <c:f>'Count ppl by AGE &amp; RACE'!$A$25</c:f>
              <c:strCache>
                <c:ptCount val="1"/>
                <c:pt idx="0">
                  <c:v>Black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RACE'!$B$25:$G$25</c:f>
              <c:numCache>
                <c:formatCode>General</c:formatCode>
                <c:ptCount val="6"/>
                <c:pt idx="0">
                  <c:v>22.19456090651558</c:v>
                </c:pt>
                <c:pt idx="1">
                  <c:v>26.98887214611872</c:v>
                </c:pt>
                <c:pt idx="2">
                  <c:v>25.10267292912038</c:v>
                </c:pt>
                <c:pt idx="3">
                  <c:v>21.95054443053816</c:v>
                </c:pt>
                <c:pt idx="4">
                  <c:v>13.26257485029941</c:v>
                </c:pt>
                <c:pt idx="5">
                  <c:v>5.752000000000001</c:v>
                </c:pt>
              </c:numCache>
            </c:numRef>
          </c:val>
        </c:ser>
        <c:ser>
          <c:idx val="3"/>
          <c:order val="3"/>
          <c:tx>
            <c:strRef>
              <c:f>'Count ppl by AGE &amp; RACE'!$A$26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RACE'!$B$26:$G$26</c:f>
              <c:numCache>
                <c:formatCode>General</c:formatCode>
                <c:ptCount val="6"/>
                <c:pt idx="0">
                  <c:v>15.69670212765958</c:v>
                </c:pt>
                <c:pt idx="1">
                  <c:v>33.35869491525419</c:v>
                </c:pt>
                <c:pt idx="2">
                  <c:v>28.20528130671508</c:v>
                </c:pt>
                <c:pt idx="3">
                  <c:v>13.46600790513834</c:v>
                </c:pt>
                <c:pt idx="4">
                  <c:v>35.77166666666656</c:v>
                </c:pt>
                <c:pt idx="5">
                  <c:v>6.035</c:v>
                </c:pt>
              </c:numCache>
            </c:numRef>
          </c:val>
        </c:ser>
        <c:ser>
          <c:idx val="4"/>
          <c:order val="4"/>
          <c:tx>
            <c:strRef>
              <c:f>'Count ppl by AGE &amp; RACE'!$A$27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RACE'!$B$27:$G$27</c:f>
              <c:numCache>
                <c:formatCode>General</c:formatCode>
                <c:ptCount val="6"/>
                <c:pt idx="0">
                  <c:v>5.57333333333334</c:v>
                </c:pt>
                <c:pt idx="1">
                  <c:v>7.265</c:v>
                </c:pt>
                <c:pt idx="2">
                  <c:v>13.21352941176471</c:v>
                </c:pt>
                <c:pt idx="3">
                  <c:v>2.595714285714286</c:v>
                </c:pt>
              </c:numCache>
            </c:numRef>
          </c:val>
        </c:ser>
        <c:ser>
          <c:idx val="5"/>
          <c:order val="5"/>
          <c:tx>
            <c:strRef>
              <c:f>'Count ppl by AGE &amp; RACE'!$A$28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RACE'!$B$28:$G$28</c:f>
              <c:numCache>
                <c:formatCode>General</c:formatCode>
                <c:ptCount val="6"/>
                <c:pt idx="0">
                  <c:v>6.33136363636364</c:v>
                </c:pt>
                <c:pt idx="1">
                  <c:v>23.75435754189944</c:v>
                </c:pt>
                <c:pt idx="2">
                  <c:v>11.67728070175439</c:v>
                </c:pt>
                <c:pt idx="3">
                  <c:v>18.16885542168675</c:v>
                </c:pt>
                <c:pt idx="4">
                  <c:v>1.183333333333333</c:v>
                </c:pt>
                <c:pt idx="5">
                  <c:v>1.125</c:v>
                </c:pt>
              </c:numCache>
            </c:numRef>
          </c:val>
        </c:ser>
        <c:ser>
          <c:idx val="6"/>
          <c:order val="6"/>
          <c:tx>
            <c:strRef>
              <c:f>'Count ppl by AGE &amp; RACE'!$A$29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RACE'!$B$29:$G$29</c:f>
              <c:numCache>
                <c:formatCode>General</c:formatCode>
                <c:ptCount val="6"/>
                <c:pt idx="0">
                  <c:v>18.70742574257425</c:v>
                </c:pt>
                <c:pt idx="1">
                  <c:v>15.92442143411856</c:v>
                </c:pt>
                <c:pt idx="2">
                  <c:v>9.531085489313769</c:v>
                </c:pt>
                <c:pt idx="3">
                  <c:v>9.513943787642161</c:v>
                </c:pt>
                <c:pt idx="4">
                  <c:v>9.919342857142822</c:v>
                </c:pt>
                <c:pt idx="5">
                  <c:v>4.582962962962962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6736552"/>
        <c:axId val="447360632"/>
      </c:barChart>
      <c:catAx>
        <c:axId val="446736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47360632"/>
        <c:crosses val="autoZero"/>
        <c:auto val="1"/>
        <c:lblAlgn val="ctr"/>
        <c:lblOffset val="100"/>
        <c:noMultiLvlLbl val="0"/>
      </c:catAx>
      <c:valAx>
        <c:axId val="447360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 Incarceration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67365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Population Normalized Total Minimum Incarceration Times (Misdemeanor + Felony)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'Total INCMIN by Race'!$N$7</c:f>
              <c:strCache>
                <c:ptCount val="1"/>
                <c:pt idx="0">
                  <c:v>Grand Total</c:v>
                </c:pt>
              </c:strCache>
            </c:strRef>
          </c:tx>
          <c:cat>
            <c:strRef>
              <c:f>'Total INCMIN by Race'!$O$4:$R$4</c:f>
              <c:strCache>
                <c:ptCount val="4"/>
                <c:pt idx="0">
                  <c:v>Asian</c:v>
                </c:pt>
                <c:pt idx="1">
                  <c:v>White</c:v>
                </c:pt>
                <c:pt idx="2">
                  <c:v>Black</c:v>
                </c:pt>
                <c:pt idx="3">
                  <c:v>Am Indian</c:v>
                </c:pt>
              </c:strCache>
            </c:strRef>
          </c:cat>
          <c:val>
            <c:numRef>
              <c:f>'Total INCMIN by Race'!$O$7:$R$7</c:f>
              <c:numCache>
                <c:formatCode>General</c:formatCode>
                <c:ptCount val="4"/>
                <c:pt idx="0">
                  <c:v>158908.888888889</c:v>
                </c:pt>
                <c:pt idx="1">
                  <c:v>188.3138173302108</c:v>
                </c:pt>
                <c:pt idx="2">
                  <c:v>1.6308011E6</c:v>
                </c:pt>
                <c:pt idx="3">
                  <c:v>104837.5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B2BD-3AA0-6446-96E2-F09F19D9D3A5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685800"/>
            <a:ext cx="294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9CE4-3CD2-F94B-9828-8BD4BD926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9CE4-3CD2-F94B-9828-8BD4BD926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1930383"/>
            <a:ext cx="279806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1762720"/>
            <a:ext cx="230428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537976"/>
            <a:ext cx="74066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537976"/>
            <a:ext cx="216712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4678643"/>
            <a:ext cx="27980640" cy="762762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6277596"/>
            <a:ext cx="27980640" cy="840104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596633"/>
            <a:ext cx="14544677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179300"/>
            <a:ext cx="14544677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8596633"/>
            <a:ext cx="14550390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179300"/>
            <a:ext cx="14550390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529080"/>
            <a:ext cx="10829927" cy="650748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529083"/>
            <a:ext cx="18402300" cy="3277743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036563"/>
            <a:ext cx="10829927" cy="26269953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6883360"/>
            <a:ext cx="19751040" cy="317373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431540"/>
            <a:ext cx="19751040" cy="2304288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0057093"/>
            <a:ext cx="19751040" cy="4507227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3"/>
            <a:ext cx="29626560" cy="25345393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971C-C6A0-E34C-9043-1AC9BBE9BAEF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3"/>
            <a:ext cx="104241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chart" Target="../charts/chart3.xml"/><Relationship Id="rId8" Type="http://schemas.openxmlformats.org/officeDocument/2006/relationships/chart" Target="../charts/chart4.xml"/><Relationship Id="rId9" Type="http://schemas.openxmlformats.org/officeDocument/2006/relationships/image" Target="../media/image3.pn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dyjusticemorg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25768836"/>
            <a:ext cx="18915047" cy="12801621"/>
          </a:xfrm>
          <a:prstGeom prst="rect">
            <a:avLst/>
          </a:prstGeom>
        </p:spPr>
      </p:pic>
      <p:pic>
        <p:nvPicPr>
          <p:cNvPr id="25" name="Picture 24" descr="1600constitution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-4698981"/>
            <a:ext cx="34442136" cy="22925549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10" name="Rectangle 9"/>
          <p:cNvSpPr/>
          <p:nvPr/>
        </p:nvSpPr>
        <p:spPr>
          <a:xfrm>
            <a:off x="19707473" y="29538535"/>
            <a:ext cx="11478588" cy="17360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Narrow"/>
                <a:cs typeface="Arial Narrow"/>
              </a:rPr>
              <a:t>“[method], using variables x, x, x, can </a:t>
            </a:r>
            <a:r>
              <a:rPr lang="en-US" sz="3600" b="1" dirty="0" err="1" smtClean="0">
                <a:latin typeface="Arial Narrow"/>
                <a:cs typeface="Arial Narrow"/>
              </a:rPr>
              <a:t>predcict</a:t>
            </a:r>
            <a:r>
              <a:rPr lang="en-US" sz="3600" b="1" dirty="0" smtClean="0">
                <a:latin typeface="Arial Narrow"/>
                <a:cs typeface="Arial Narrow"/>
              </a:rPr>
              <a:t> the criminal’s sentence with xx accuracy. </a:t>
            </a:r>
            <a:r>
              <a:rPr lang="en-US" sz="3600" b="1" dirty="0" smtClean="0">
                <a:latin typeface="Arial Narrow"/>
                <a:cs typeface="Arial Narrow"/>
              </a:rPr>
              <a:t>”</a:t>
            </a:r>
            <a:endParaRPr lang="en-US" sz="3600" b="1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681" y="373943"/>
            <a:ext cx="20593307" cy="5028186"/>
          </a:xfrm>
          <a:prstGeom prst="rect">
            <a:avLst/>
          </a:prstGeom>
          <a:noFill/>
        </p:spPr>
        <p:txBody>
          <a:bodyPr wrap="square" lIns="407557" tIns="203779" rIns="407557" bIns="203779" rtlCol="0">
            <a:spAutoFit/>
          </a:bodyPr>
          <a:lstStyle/>
          <a:p>
            <a:r>
              <a:rPr lang="en-US" sz="15000" dirty="0">
                <a:latin typeface="Baskerville Old Face"/>
                <a:cs typeface="Baskerville Old Face"/>
              </a:rPr>
              <a:t>Predicting Criminal </a:t>
            </a:r>
            <a:r>
              <a:rPr lang="en-US" sz="15000" dirty="0" smtClean="0">
                <a:latin typeface="Baskerville Old Face"/>
                <a:cs typeface="Baskerville Old Face"/>
              </a:rPr>
              <a:t>Sentencing</a:t>
            </a:r>
            <a:endParaRPr lang="en-US" sz="15000" dirty="0">
              <a:latin typeface="Baskerville Old Face"/>
              <a:cs typeface="Baskerville Old Fac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2749" y="1275510"/>
            <a:ext cx="4682786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Justin </a:t>
            </a:r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Cheng jc882</a:t>
            </a:r>
            <a:endParaRPr lang="en-US" sz="2800" dirty="0" smtClean="0">
              <a:solidFill>
                <a:srgbClr val="FFFFFF"/>
              </a:solidFill>
              <a:latin typeface="Eurostile"/>
              <a:cs typeface="Eurostile"/>
            </a:endParaRPr>
          </a:p>
          <a:p>
            <a:pPr algn="r"/>
            <a:r>
              <a:rPr lang="en-US" sz="2800" dirty="0" err="1" smtClean="0">
                <a:solidFill>
                  <a:srgbClr val="FFFFFF"/>
                </a:solidFill>
                <a:latin typeface="Eurostile"/>
                <a:cs typeface="Eurostile"/>
              </a:rPr>
              <a:t>Yunchi</a:t>
            </a:r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Eurostile"/>
                <a:cs typeface="Eurostile"/>
              </a:rPr>
              <a:t>Luo</a:t>
            </a:r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 yl477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Eurostile"/>
                <a:cs typeface="Eurostile"/>
              </a:rPr>
              <a:t> </a:t>
            </a:r>
            <a:endParaRPr lang="en-US" sz="2800" dirty="0" smtClean="0">
              <a:solidFill>
                <a:srgbClr val="FFFFFF"/>
              </a:solidFill>
              <a:effectLst/>
              <a:latin typeface="Eurostile"/>
              <a:cs typeface="Eurostile"/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Jane </a:t>
            </a:r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Park jp624</a:t>
            </a:r>
            <a:endParaRPr lang="en-US" sz="2800" dirty="0" smtClean="0">
              <a:solidFill>
                <a:srgbClr val="FFFFFF"/>
              </a:solidFill>
              <a:latin typeface="Eurostile"/>
              <a:cs typeface="Eurosti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667" y="4776495"/>
            <a:ext cx="139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nell Roundhand"/>
                <a:cs typeface="Snell Roundhand"/>
              </a:rPr>
              <a:t>Machine learning the justice system</a:t>
            </a:r>
            <a:endParaRPr lang="en-US" dirty="0">
              <a:latin typeface="Snell Roundhand"/>
              <a:cs typeface="Snell Roundh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7188" y="3335589"/>
            <a:ext cx="4444678" cy="1446550"/>
          </a:xfrm>
          <a:prstGeom prst="rect">
            <a:avLst/>
          </a:prstGeom>
          <a:solidFill>
            <a:srgbClr val="E5E5E5"/>
          </a:solidFill>
        </p:spPr>
        <p:txBody>
          <a:bodyPr wrap="square" lIns="457200" tIns="182880" rIns="365760" bIns="274320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FFFF"/>
                </a:solidFill>
                <a:latin typeface="Arial Black"/>
                <a:cs typeface="Arial Black"/>
              </a:rPr>
              <a:t>CS 4780 Fall ‘11</a:t>
            </a:r>
          </a:p>
          <a:p>
            <a:pPr algn="r"/>
            <a:r>
              <a:rPr lang="en-US" sz="3200" dirty="0" smtClean="0">
                <a:solidFill>
                  <a:srgbClr val="FFFFFF"/>
                </a:solidFill>
                <a:latin typeface="Arial Black"/>
                <a:cs typeface="Arial Black"/>
              </a:rPr>
              <a:t>Final Project</a:t>
            </a:r>
            <a:endParaRPr lang="en-US" sz="32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39800" y="3120138"/>
            <a:ext cx="6242900" cy="1323439"/>
          </a:xfrm>
          <a:prstGeom prst="rect">
            <a:avLst/>
          </a:prstGeom>
          <a:noFill/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Advisor:             Igor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Labutov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urostile"/>
              <a:cs typeface="Eurostile"/>
            </a:endParaRPr>
          </a:p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Instructor: Thorsten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Joachims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urostile"/>
              <a:cs typeface="Eurosti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1873" y="1066800"/>
            <a:ext cx="7004327" cy="3376778"/>
          </a:xfrm>
          <a:prstGeom prst="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4291" y="8205571"/>
            <a:ext cx="1352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Human judges use a combination of objective knowledge of law and some subjectiv</a:t>
            </a:r>
            <a:r>
              <a:rPr lang="en-US" sz="2400" dirty="0" smtClean="0">
                <a:latin typeface="Arial"/>
                <a:cs typeface="Arial"/>
              </a:rPr>
              <a:t>e judgment to determine a criminal’s sentence. </a:t>
            </a:r>
            <a:r>
              <a:rPr lang="en-US" sz="2400" dirty="0" smtClean="0">
                <a:latin typeface="Arial"/>
                <a:cs typeface="Arial"/>
              </a:rPr>
              <a:t>We use machine learning techniques learned in class to create a predictor for criminal sentences using the Pennsylvania sentencing data from 1998. From these predictors, we determine the most critical factors involved in criminal sentencing.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5462" y="7485182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Motivation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189" y="13249249"/>
            <a:ext cx="22176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Methods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7473" y="28624044"/>
            <a:ext cx="6396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Conclusion &amp; Remaining Work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95528" y="19461178"/>
            <a:ext cx="20398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Findings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07472" y="34310573"/>
            <a:ext cx="1194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Pennsylvania Commission on Sentencing</a:t>
            </a:r>
            <a:r>
              <a:rPr lang="en-US" sz="2400" dirty="0" smtClean="0">
                <a:latin typeface="Arial"/>
                <a:cs typeface="Arial"/>
              </a:rPr>
              <a:t>. PENNSYLVANIA </a:t>
            </a:r>
            <a:r>
              <a:rPr lang="en-US" sz="2400" dirty="0">
                <a:latin typeface="Arial"/>
                <a:cs typeface="Arial"/>
              </a:rPr>
              <a:t>SENTENCING DATA, </a:t>
            </a:r>
            <a:r>
              <a:rPr lang="en-US" sz="2400" dirty="0" smtClean="0">
                <a:latin typeface="Arial"/>
                <a:cs typeface="Arial"/>
              </a:rPr>
              <a:t>1998. </a:t>
            </a:r>
            <a:r>
              <a:rPr lang="en-US" sz="2400" dirty="0">
                <a:latin typeface="Arial"/>
                <a:cs typeface="Arial"/>
              </a:rPr>
              <a:t>ICPSR version. State College, </a:t>
            </a:r>
            <a:r>
              <a:rPr lang="en-US" sz="2400" dirty="0" err="1" smtClean="0">
                <a:latin typeface="Arial"/>
                <a:cs typeface="Arial"/>
              </a:rPr>
              <a:t>PA:Pennsylvania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Commission on </a:t>
            </a:r>
            <a:r>
              <a:rPr lang="en-US" sz="2400" dirty="0" smtClean="0">
                <a:latin typeface="Arial"/>
                <a:cs typeface="Arial"/>
              </a:rPr>
              <a:t>Sentencing, </a:t>
            </a:r>
            <a:r>
              <a:rPr lang="en-US" sz="2400" dirty="0">
                <a:latin typeface="Arial"/>
                <a:cs typeface="Arial"/>
              </a:rPr>
              <a:t>2000. Ann Arbor, MI: </a:t>
            </a:r>
            <a:r>
              <a:rPr lang="en-US" sz="2400" dirty="0" smtClean="0">
                <a:latin typeface="Arial"/>
                <a:cs typeface="Arial"/>
              </a:rPr>
              <a:t>Interuniversity Consortium </a:t>
            </a:r>
            <a:r>
              <a:rPr lang="en-US" sz="2400" dirty="0">
                <a:latin typeface="Arial"/>
                <a:cs typeface="Arial"/>
              </a:rPr>
              <a:t>for Political and </a:t>
            </a:r>
            <a:r>
              <a:rPr lang="en-US" sz="2400" dirty="0" smtClean="0">
                <a:latin typeface="Arial"/>
                <a:cs typeface="Arial"/>
              </a:rPr>
              <a:t>Social Research, </a:t>
            </a:r>
            <a:r>
              <a:rPr lang="en-US" sz="2400" dirty="0">
                <a:latin typeface="Arial"/>
                <a:cs typeface="Arial"/>
              </a:rPr>
              <a:t>2002.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79446" y="20553432"/>
            <a:ext cx="580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TODO: some sort of conclusion after getting more data.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07473" y="31486204"/>
            <a:ext cx="119458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will repeat our experiments using varying subsets of variables, and include more variables </a:t>
            </a:r>
            <a:r>
              <a:rPr lang="en-US" sz="2400" dirty="0" smtClean="0">
                <a:latin typeface="Arial"/>
                <a:cs typeface="Arial"/>
              </a:rPr>
              <a:t>describing aspects of the criminal, offense, and trial </a:t>
            </a:r>
            <a:r>
              <a:rPr lang="en-US" sz="2400" dirty="0" smtClean="0">
                <a:latin typeface="Arial"/>
                <a:cs typeface="Arial"/>
              </a:rPr>
              <a:t>that we have not incorporated yet.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07473" y="33664201"/>
            <a:ext cx="32590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References</a:t>
            </a:r>
            <a:endParaRPr lang="en-US" sz="3200" b="1" dirty="0">
              <a:latin typeface="Arial"/>
              <a:cs typeface="Arial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892996073"/>
              </p:ext>
            </p:extLst>
          </p:nvPr>
        </p:nvGraphicFramePr>
        <p:xfrm>
          <a:off x="26339800" y="6121761"/>
          <a:ext cx="5678052" cy="396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095875163"/>
              </p:ext>
            </p:extLst>
          </p:nvPr>
        </p:nvGraphicFramePr>
        <p:xfrm>
          <a:off x="19100253" y="6715618"/>
          <a:ext cx="7058888" cy="353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1599581"/>
              </p:ext>
            </p:extLst>
          </p:nvPr>
        </p:nvGraphicFramePr>
        <p:xfrm>
          <a:off x="26339800" y="10601604"/>
          <a:ext cx="5678052" cy="3201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080590349"/>
              </p:ext>
            </p:extLst>
          </p:nvPr>
        </p:nvGraphicFramePr>
        <p:xfrm>
          <a:off x="18553075" y="10671932"/>
          <a:ext cx="7226371" cy="279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100253" y="5776768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Statistics</a:t>
            </a:r>
            <a:endParaRPr lang="en-US" sz="3200" b="1" dirty="0">
              <a:latin typeface="Arial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7200" y="17145000"/>
            <a:ext cx="15560879" cy="7924800"/>
            <a:chOff x="457200" y="17145000"/>
            <a:chExt cx="15560879" cy="7924800"/>
          </a:xfrm>
        </p:grpSpPr>
        <p:sp>
          <p:nvSpPr>
            <p:cNvPr id="40" name="Rectangle 39"/>
            <p:cNvSpPr/>
            <p:nvPr/>
          </p:nvSpPr>
          <p:spPr>
            <a:xfrm>
              <a:off x="457200" y="17145000"/>
              <a:ext cx="15560879" cy="79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dtree_dem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130" y="17403102"/>
              <a:ext cx="14224351" cy="655404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034096" y="24278747"/>
              <a:ext cx="580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rial"/>
                  <a:cs typeface="Arial"/>
                </a:rPr>
                <a:t>Top part of decision tree using DEMO</a:t>
              </a:r>
              <a:endParaRPr lang="en-US" sz="2400" i="1" dirty="0">
                <a:latin typeface="Arial"/>
                <a:cs typeface="Arial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67975" y="10085190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Questions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3189" y="10740579"/>
            <a:ext cx="1423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Can we create a machine that can, with reasonable accuracy, match the decisions of the human judges and reveal the true factors that influence sentences</a:t>
            </a:r>
            <a:r>
              <a:rPr lang="en-US" sz="2400" dirty="0" smtClean="0">
                <a:latin typeface="Arial"/>
                <a:cs typeface="Arial"/>
              </a:rPr>
              <a:t>? Are </a:t>
            </a:r>
            <a:r>
              <a:rPr lang="en-US" sz="2400" dirty="0">
                <a:latin typeface="Arial"/>
                <a:cs typeface="Arial"/>
              </a:rPr>
              <a:t>sentences determined solely and fairly according to just the crime, as the judges swore under oath, or are other variables, such as demographics, interfering with the decisions</a:t>
            </a:r>
            <a:r>
              <a:rPr lang="en-US" sz="2400" dirty="0" smtClean="0">
                <a:latin typeface="Arial"/>
                <a:cs typeface="Arial"/>
              </a:rPr>
              <a:t>? If </a:t>
            </a:r>
            <a:r>
              <a:rPr lang="en-US" sz="2400" dirty="0">
                <a:latin typeface="Arial"/>
                <a:cs typeface="Arial"/>
              </a:rPr>
              <a:t>the judges are making purely objective decisions, is it possible to reverse-engineer parts of the law by looking at the sentences that criminals received?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3189" y="13865000"/>
            <a:ext cx="11514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Bayes, Decision tree (C4.5), Linear SVM, </a:t>
            </a:r>
            <a:r>
              <a:rPr lang="en-US" sz="2400" dirty="0" err="1" smtClean="0">
                <a:latin typeface="Arial"/>
                <a:cs typeface="Arial"/>
              </a:rPr>
              <a:t>kNN</a:t>
            </a:r>
            <a:endParaRPr lang="en-US" sz="24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Label being predicted: INCMIN (minimum incarceration time)</a:t>
            </a:r>
            <a:endParaRPr lang="en-US" sz="24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Variable sets used: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DEMO</a:t>
            </a:r>
            <a:r>
              <a:rPr lang="en-US" sz="2400" dirty="0" smtClean="0">
                <a:latin typeface="Arial"/>
                <a:cs typeface="Arial"/>
              </a:rPr>
              <a:t>[graphics]: SEX, DOFAGE (age on date of offense), RACE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CRIME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>
                <a:latin typeface="Arial"/>
                <a:cs typeface="Arial"/>
              </a:rPr>
              <a:t>FINE, </a:t>
            </a:r>
            <a:r>
              <a:rPr lang="en-US" sz="2400" dirty="0" smtClean="0">
                <a:latin typeface="Arial"/>
                <a:cs typeface="Arial"/>
              </a:rPr>
              <a:t>GRADE (), COMPLETE (), DOS_UNO (date of sentence), COUNTY (), PCSOFF (), PCSSUB (), DOF_UNO (date of offense), DISP (disposition)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BASE</a:t>
            </a:r>
            <a:r>
              <a:rPr lang="en-US" sz="2400" dirty="0" smtClean="0">
                <a:latin typeface="Arial"/>
                <a:cs typeface="Arial"/>
              </a:rPr>
              <a:t>: DEMO + CRIME 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19433"/>
              </p:ext>
            </p:extLst>
          </p:nvPr>
        </p:nvGraphicFramePr>
        <p:xfrm>
          <a:off x="19707473" y="20553432"/>
          <a:ext cx="5354722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5915"/>
                <a:gridCol w="1821627"/>
                <a:gridCol w="1567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Variable Set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Method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Accuracy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DEMO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0.629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0.659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0.637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0.643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CRIME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RACE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211669" y="14144444"/>
            <a:ext cx="5806183" cy="5981812"/>
            <a:chOff x="27607363" y="13802639"/>
            <a:chExt cx="5806183" cy="5981812"/>
          </a:xfrm>
        </p:grpSpPr>
        <p:pic>
          <p:nvPicPr>
            <p:cNvPr id="36" name="Picture 35" descr="RplotH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7363" y="13802639"/>
              <a:ext cx="4618172" cy="59764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7" name="TextBox 36"/>
            <p:cNvSpPr txBox="1"/>
            <p:nvPr/>
          </p:nvSpPr>
          <p:spPr>
            <a:xfrm>
              <a:off x="27607363" y="19322786"/>
              <a:ext cx="580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rial"/>
                  <a:cs typeface="Arial"/>
                </a:rPr>
                <a:t>Variable Correlation Map</a:t>
              </a:r>
              <a:endParaRPr lang="en-US" sz="2400" i="1" dirty="0">
                <a:latin typeface="Arial"/>
                <a:cs typeface="Arial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619292" y="14922378"/>
            <a:ext cx="6772525" cy="390876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“I […] solemnly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swear 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that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I will administer justice without respect to persons, and do equal right to the poor and to the rich, and that I will faithfully and impartially discharge and perform all the duties incumbent upon 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me. […] under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the Constitution and laws of the United States. So help me God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.” 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– </a:t>
            </a:r>
            <a:r>
              <a:rPr lang="en-US" sz="28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Oath of United States Justices and Judges</a:t>
            </a:r>
            <a:endParaRPr lang="en-US" sz="28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491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542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Park</dc:creator>
  <cp:lastModifiedBy>Jane Park</cp:lastModifiedBy>
  <cp:revision>41</cp:revision>
  <cp:lastPrinted>2011-11-27T04:17:37Z</cp:lastPrinted>
  <dcterms:created xsi:type="dcterms:W3CDTF">2011-11-27T03:49:25Z</dcterms:created>
  <dcterms:modified xsi:type="dcterms:W3CDTF">2011-12-01T07:51:28Z</dcterms:modified>
</cp:coreProperties>
</file>