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32918400" cy="38404800"/>
  <p:notesSz cx="6858000" cy="9144000"/>
  <p:defaultTextStyle>
    <a:defPPr>
      <a:defRPr lang="en-US"/>
    </a:defPPr>
    <a:lvl1pPr marL="0" algn="l" defTabSz="2037786" rtl="0" eaLnBrk="1" latinLnBrk="0" hangingPunct="1">
      <a:defRPr sz="8000" kern="1200">
        <a:solidFill>
          <a:schemeClr val="tx1"/>
        </a:solidFill>
        <a:latin typeface="+mn-lt"/>
        <a:ea typeface="+mn-ea"/>
        <a:cs typeface="+mn-cs"/>
      </a:defRPr>
    </a:lvl1pPr>
    <a:lvl2pPr marL="2037786" algn="l" defTabSz="2037786" rtl="0" eaLnBrk="1" latinLnBrk="0" hangingPunct="1">
      <a:defRPr sz="8000" kern="1200">
        <a:solidFill>
          <a:schemeClr val="tx1"/>
        </a:solidFill>
        <a:latin typeface="+mn-lt"/>
        <a:ea typeface="+mn-ea"/>
        <a:cs typeface="+mn-cs"/>
      </a:defRPr>
    </a:lvl2pPr>
    <a:lvl3pPr marL="4075572" algn="l" defTabSz="2037786" rtl="0" eaLnBrk="1" latinLnBrk="0" hangingPunct="1">
      <a:defRPr sz="8000" kern="1200">
        <a:solidFill>
          <a:schemeClr val="tx1"/>
        </a:solidFill>
        <a:latin typeface="+mn-lt"/>
        <a:ea typeface="+mn-ea"/>
        <a:cs typeface="+mn-cs"/>
      </a:defRPr>
    </a:lvl3pPr>
    <a:lvl4pPr marL="6113358" algn="l" defTabSz="2037786" rtl="0" eaLnBrk="1" latinLnBrk="0" hangingPunct="1">
      <a:defRPr sz="8000" kern="1200">
        <a:solidFill>
          <a:schemeClr val="tx1"/>
        </a:solidFill>
        <a:latin typeface="+mn-lt"/>
        <a:ea typeface="+mn-ea"/>
        <a:cs typeface="+mn-cs"/>
      </a:defRPr>
    </a:lvl4pPr>
    <a:lvl5pPr marL="8151144" algn="l" defTabSz="2037786" rtl="0" eaLnBrk="1" latinLnBrk="0" hangingPunct="1">
      <a:defRPr sz="8000" kern="1200">
        <a:solidFill>
          <a:schemeClr val="tx1"/>
        </a:solidFill>
        <a:latin typeface="+mn-lt"/>
        <a:ea typeface="+mn-ea"/>
        <a:cs typeface="+mn-cs"/>
      </a:defRPr>
    </a:lvl5pPr>
    <a:lvl6pPr marL="10188931" algn="l" defTabSz="2037786" rtl="0" eaLnBrk="1" latinLnBrk="0" hangingPunct="1">
      <a:defRPr sz="8000" kern="1200">
        <a:solidFill>
          <a:schemeClr val="tx1"/>
        </a:solidFill>
        <a:latin typeface="+mn-lt"/>
        <a:ea typeface="+mn-ea"/>
        <a:cs typeface="+mn-cs"/>
      </a:defRPr>
    </a:lvl6pPr>
    <a:lvl7pPr marL="12226717" algn="l" defTabSz="2037786" rtl="0" eaLnBrk="1" latinLnBrk="0" hangingPunct="1">
      <a:defRPr sz="8000" kern="1200">
        <a:solidFill>
          <a:schemeClr val="tx1"/>
        </a:solidFill>
        <a:latin typeface="+mn-lt"/>
        <a:ea typeface="+mn-ea"/>
        <a:cs typeface="+mn-cs"/>
      </a:defRPr>
    </a:lvl7pPr>
    <a:lvl8pPr marL="14264503" algn="l" defTabSz="2037786" rtl="0" eaLnBrk="1" latinLnBrk="0" hangingPunct="1">
      <a:defRPr sz="8000" kern="1200">
        <a:solidFill>
          <a:schemeClr val="tx1"/>
        </a:solidFill>
        <a:latin typeface="+mn-lt"/>
        <a:ea typeface="+mn-ea"/>
        <a:cs typeface="+mn-cs"/>
      </a:defRPr>
    </a:lvl8pPr>
    <a:lvl9pPr marL="16302289" algn="l" defTabSz="2037786" rtl="0" eaLnBrk="1" latinLnBrk="0" hangingPunct="1">
      <a:defRPr sz="80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E5E5E5"/>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62" autoAdjust="0"/>
    <p:restoredTop sz="94660"/>
  </p:normalViewPr>
  <p:slideViewPr>
    <p:cSldViewPr snapToGrid="0" snapToObjects="1">
      <p:cViewPr>
        <p:scale>
          <a:sx n="45" d="100"/>
          <a:sy n="45" d="100"/>
        </p:scale>
        <p:origin x="-2112" y="-544"/>
      </p:cViewPr>
      <p:guideLst>
        <p:guide orient="horz" pos="12749"/>
        <p:guide pos="9709"/>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63B2BD-3AA0-6446-96E2-F09F19D9D3A5}" type="datetimeFigureOut">
              <a:rPr lang="en-US" smtClean="0"/>
              <a:t>12/1/11</a:t>
            </a:fld>
            <a:endParaRPr lang="en-US"/>
          </a:p>
        </p:txBody>
      </p:sp>
      <p:sp>
        <p:nvSpPr>
          <p:cNvPr id="4" name="Slide Image Placeholder 3"/>
          <p:cNvSpPr>
            <a:spLocks noGrp="1" noRot="1" noChangeAspect="1"/>
          </p:cNvSpPr>
          <p:nvPr>
            <p:ph type="sldImg" idx="2"/>
          </p:nvPr>
        </p:nvSpPr>
        <p:spPr>
          <a:xfrm>
            <a:off x="1958975" y="685800"/>
            <a:ext cx="29400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5F9CE4-3CD2-F94B-9828-8BD4BD926EE3}" type="slidenum">
              <a:rPr lang="en-US" smtClean="0"/>
              <a:t>‹#›</a:t>
            </a:fld>
            <a:endParaRPr lang="en-US"/>
          </a:p>
        </p:txBody>
      </p:sp>
    </p:spTree>
    <p:extLst>
      <p:ext uri="{BB962C8B-B14F-4D97-AF65-F5344CB8AC3E}">
        <p14:creationId xmlns:p14="http://schemas.microsoft.com/office/powerpoint/2010/main" val="92764729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5F9CE4-3CD2-F94B-9828-8BD4BD926EE3}" type="slidenum">
              <a:rPr lang="en-US" smtClean="0"/>
              <a:t>1</a:t>
            </a:fld>
            <a:endParaRPr lang="en-US"/>
          </a:p>
        </p:txBody>
      </p:sp>
    </p:spTree>
    <p:extLst>
      <p:ext uri="{BB962C8B-B14F-4D97-AF65-F5344CB8AC3E}">
        <p14:creationId xmlns:p14="http://schemas.microsoft.com/office/powerpoint/2010/main" val="4120783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11930383"/>
            <a:ext cx="27980640" cy="8232140"/>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760" y="21762720"/>
            <a:ext cx="23042880" cy="9814560"/>
          </a:xfrm>
        </p:spPr>
        <p:txBody>
          <a:bodyPr/>
          <a:lstStyle>
            <a:lvl1pPr marL="0" indent="0" algn="ctr">
              <a:buNone/>
              <a:defRPr>
                <a:solidFill>
                  <a:schemeClr val="tx1">
                    <a:tint val="75000"/>
                  </a:schemeClr>
                </a:solidFill>
              </a:defRPr>
            </a:lvl1pPr>
            <a:lvl2pPr marL="2037786" indent="0" algn="ctr">
              <a:buNone/>
              <a:defRPr>
                <a:solidFill>
                  <a:schemeClr val="tx1">
                    <a:tint val="75000"/>
                  </a:schemeClr>
                </a:solidFill>
              </a:defRPr>
            </a:lvl2pPr>
            <a:lvl3pPr marL="4075572" indent="0" algn="ctr">
              <a:buNone/>
              <a:defRPr>
                <a:solidFill>
                  <a:schemeClr val="tx1">
                    <a:tint val="75000"/>
                  </a:schemeClr>
                </a:solidFill>
              </a:defRPr>
            </a:lvl3pPr>
            <a:lvl4pPr marL="6113358" indent="0" algn="ctr">
              <a:buNone/>
              <a:defRPr>
                <a:solidFill>
                  <a:schemeClr val="tx1">
                    <a:tint val="75000"/>
                  </a:schemeClr>
                </a:solidFill>
              </a:defRPr>
            </a:lvl4pPr>
            <a:lvl5pPr marL="8151144" indent="0" algn="ctr">
              <a:buNone/>
              <a:defRPr>
                <a:solidFill>
                  <a:schemeClr val="tx1">
                    <a:tint val="75000"/>
                  </a:schemeClr>
                </a:solidFill>
              </a:defRPr>
            </a:lvl5pPr>
            <a:lvl6pPr marL="10188931" indent="0" algn="ctr">
              <a:buNone/>
              <a:defRPr>
                <a:solidFill>
                  <a:schemeClr val="tx1">
                    <a:tint val="75000"/>
                  </a:schemeClr>
                </a:solidFill>
              </a:defRPr>
            </a:lvl6pPr>
            <a:lvl7pPr marL="12226717" indent="0" algn="ctr">
              <a:buNone/>
              <a:defRPr>
                <a:solidFill>
                  <a:schemeClr val="tx1">
                    <a:tint val="75000"/>
                  </a:schemeClr>
                </a:solidFill>
              </a:defRPr>
            </a:lvl7pPr>
            <a:lvl8pPr marL="14264503" indent="0" algn="ctr">
              <a:buNone/>
              <a:defRPr>
                <a:solidFill>
                  <a:schemeClr val="tx1">
                    <a:tint val="75000"/>
                  </a:schemeClr>
                </a:solidFill>
              </a:defRPr>
            </a:lvl8pPr>
            <a:lvl9pPr marL="16302289"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FE1971C-C6A0-E34C-9043-1AC9BBE9BAEF}" type="datetimeFigureOut">
              <a:rPr lang="en-US" smtClean="0"/>
              <a:t>12/1/11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A84C1D-C12B-534B-AEE7-E2E0F769320B}" type="slidenum">
              <a:rPr lang="en-US" smtClean="0"/>
              <a:t>‹#›</a:t>
            </a:fld>
            <a:endParaRPr lang="en-US"/>
          </a:p>
        </p:txBody>
      </p:sp>
    </p:spTree>
    <p:extLst>
      <p:ext uri="{BB962C8B-B14F-4D97-AF65-F5344CB8AC3E}">
        <p14:creationId xmlns:p14="http://schemas.microsoft.com/office/powerpoint/2010/main" val="906149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E1971C-C6A0-E34C-9043-1AC9BBE9BAEF}" type="datetimeFigureOut">
              <a:rPr lang="en-US" smtClean="0"/>
              <a:t>12/1/11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A84C1D-C12B-534B-AEE7-E2E0F769320B}" type="slidenum">
              <a:rPr lang="en-US" smtClean="0"/>
              <a:t>‹#›</a:t>
            </a:fld>
            <a:endParaRPr lang="en-US"/>
          </a:p>
        </p:txBody>
      </p:sp>
    </p:spTree>
    <p:extLst>
      <p:ext uri="{BB962C8B-B14F-4D97-AF65-F5344CB8AC3E}">
        <p14:creationId xmlns:p14="http://schemas.microsoft.com/office/powerpoint/2010/main" val="4170558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5840" y="1537976"/>
            <a:ext cx="7406640" cy="3276854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45920" y="1537976"/>
            <a:ext cx="21671280" cy="3276854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E1971C-C6A0-E34C-9043-1AC9BBE9BAEF}" type="datetimeFigureOut">
              <a:rPr lang="en-US" smtClean="0"/>
              <a:t>12/1/11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A84C1D-C12B-534B-AEE7-E2E0F769320B}" type="slidenum">
              <a:rPr lang="en-US" smtClean="0"/>
              <a:t>‹#›</a:t>
            </a:fld>
            <a:endParaRPr lang="en-US"/>
          </a:p>
        </p:txBody>
      </p:sp>
    </p:spTree>
    <p:extLst>
      <p:ext uri="{BB962C8B-B14F-4D97-AF65-F5344CB8AC3E}">
        <p14:creationId xmlns:p14="http://schemas.microsoft.com/office/powerpoint/2010/main" val="2063277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E1971C-C6A0-E34C-9043-1AC9BBE9BAEF}" type="datetimeFigureOut">
              <a:rPr lang="en-US" smtClean="0"/>
              <a:t>12/1/11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A84C1D-C12B-534B-AEE7-E2E0F769320B}" type="slidenum">
              <a:rPr lang="en-US" smtClean="0"/>
              <a:t>‹#›</a:t>
            </a:fld>
            <a:endParaRPr lang="en-US"/>
          </a:p>
        </p:txBody>
      </p:sp>
    </p:spTree>
    <p:extLst>
      <p:ext uri="{BB962C8B-B14F-4D97-AF65-F5344CB8AC3E}">
        <p14:creationId xmlns:p14="http://schemas.microsoft.com/office/powerpoint/2010/main" val="937592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24678643"/>
            <a:ext cx="27980640" cy="7627620"/>
          </a:xfrm>
        </p:spPr>
        <p:txBody>
          <a:bodyPr anchor="t"/>
          <a:lstStyle>
            <a:lvl1pPr algn="l">
              <a:defRPr sz="178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7" y="16277596"/>
            <a:ext cx="27980640" cy="8401047"/>
          </a:xfrm>
        </p:spPr>
        <p:txBody>
          <a:bodyPr anchor="b"/>
          <a:lstStyle>
            <a:lvl1pPr marL="0" indent="0">
              <a:buNone/>
              <a:defRPr sz="8900">
                <a:solidFill>
                  <a:schemeClr val="tx1">
                    <a:tint val="75000"/>
                  </a:schemeClr>
                </a:solidFill>
              </a:defRPr>
            </a:lvl1pPr>
            <a:lvl2pPr marL="2037786" indent="0">
              <a:buNone/>
              <a:defRPr sz="8000">
                <a:solidFill>
                  <a:schemeClr val="tx1">
                    <a:tint val="75000"/>
                  </a:schemeClr>
                </a:solidFill>
              </a:defRPr>
            </a:lvl2pPr>
            <a:lvl3pPr marL="4075572" indent="0">
              <a:buNone/>
              <a:defRPr sz="7100">
                <a:solidFill>
                  <a:schemeClr val="tx1">
                    <a:tint val="75000"/>
                  </a:schemeClr>
                </a:solidFill>
              </a:defRPr>
            </a:lvl3pPr>
            <a:lvl4pPr marL="6113358" indent="0">
              <a:buNone/>
              <a:defRPr sz="6200">
                <a:solidFill>
                  <a:schemeClr val="tx1">
                    <a:tint val="75000"/>
                  </a:schemeClr>
                </a:solidFill>
              </a:defRPr>
            </a:lvl4pPr>
            <a:lvl5pPr marL="8151144" indent="0">
              <a:buNone/>
              <a:defRPr sz="6200">
                <a:solidFill>
                  <a:schemeClr val="tx1">
                    <a:tint val="75000"/>
                  </a:schemeClr>
                </a:solidFill>
              </a:defRPr>
            </a:lvl5pPr>
            <a:lvl6pPr marL="10188931" indent="0">
              <a:buNone/>
              <a:defRPr sz="6200">
                <a:solidFill>
                  <a:schemeClr val="tx1">
                    <a:tint val="75000"/>
                  </a:schemeClr>
                </a:solidFill>
              </a:defRPr>
            </a:lvl6pPr>
            <a:lvl7pPr marL="12226717" indent="0">
              <a:buNone/>
              <a:defRPr sz="6200">
                <a:solidFill>
                  <a:schemeClr val="tx1">
                    <a:tint val="75000"/>
                  </a:schemeClr>
                </a:solidFill>
              </a:defRPr>
            </a:lvl7pPr>
            <a:lvl8pPr marL="14264503" indent="0">
              <a:buNone/>
              <a:defRPr sz="6200">
                <a:solidFill>
                  <a:schemeClr val="tx1">
                    <a:tint val="75000"/>
                  </a:schemeClr>
                </a:solidFill>
              </a:defRPr>
            </a:lvl8pPr>
            <a:lvl9pPr marL="16302289" indent="0">
              <a:buNone/>
              <a:defRPr sz="6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E1971C-C6A0-E34C-9043-1AC9BBE9BAEF}" type="datetimeFigureOut">
              <a:rPr lang="en-US" smtClean="0"/>
              <a:t>12/1/11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A84C1D-C12B-534B-AEE7-E2E0F769320B}" type="slidenum">
              <a:rPr lang="en-US" smtClean="0"/>
              <a:t>‹#›</a:t>
            </a:fld>
            <a:endParaRPr lang="en-US"/>
          </a:p>
        </p:txBody>
      </p:sp>
    </p:spTree>
    <p:extLst>
      <p:ext uri="{BB962C8B-B14F-4D97-AF65-F5344CB8AC3E}">
        <p14:creationId xmlns:p14="http://schemas.microsoft.com/office/powerpoint/2010/main" val="1741834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45920" y="8961123"/>
            <a:ext cx="14538960" cy="25345393"/>
          </a:xfrm>
        </p:spPr>
        <p:txBody>
          <a:bodyPr/>
          <a:lstStyle>
            <a:lvl1pPr>
              <a:defRPr sz="12500"/>
            </a:lvl1pPr>
            <a:lvl2pPr>
              <a:defRPr sz="10700"/>
            </a:lvl2pPr>
            <a:lvl3pPr>
              <a:defRPr sz="8900"/>
            </a:lvl3pPr>
            <a:lvl4pPr>
              <a:defRPr sz="8000"/>
            </a:lvl4pPr>
            <a:lvl5pPr>
              <a:defRPr sz="8000"/>
            </a:lvl5pPr>
            <a:lvl6pPr>
              <a:defRPr sz="8000"/>
            </a:lvl6pPr>
            <a:lvl7pPr>
              <a:defRPr sz="8000"/>
            </a:lvl7pPr>
            <a:lvl8pPr>
              <a:defRPr sz="8000"/>
            </a:lvl8pPr>
            <a:lvl9pPr>
              <a:defRPr sz="8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733520" y="8961123"/>
            <a:ext cx="14538960" cy="25345393"/>
          </a:xfrm>
        </p:spPr>
        <p:txBody>
          <a:bodyPr/>
          <a:lstStyle>
            <a:lvl1pPr>
              <a:defRPr sz="12500"/>
            </a:lvl1pPr>
            <a:lvl2pPr>
              <a:defRPr sz="10700"/>
            </a:lvl2pPr>
            <a:lvl3pPr>
              <a:defRPr sz="8900"/>
            </a:lvl3pPr>
            <a:lvl4pPr>
              <a:defRPr sz="8000"/>
            </a:lvl4pPr>
            <a:lvl5pPr>
              <a:defRPr sz="8000"/>
            </a:lvl5pPr>
            <a:lvl6pPr>
              <a:defRPr sz="8000"/>
            </a:lvl6pPr>
            <a:lvl7pPr>
              <a:defRPr sz="8000"/>
            </a:lvl7pPr>
            <a:lvl8pPr>
              <a:defRPr sz="8000"/>
            </a:lvl8pPr>
            <a:lvl9pPr>
              <a:defRPr sz="8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FE1971C-C6A0-E34C-9043-1AC9BBE9BAEF}" type="datetimeFigureOut">
              <a:rPr lang="en-US" smtClean="0"/>
              <a:t>12/1/11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A84C1D-C12B-534B-AEE7-E2E0F769320B}" type="slidenum">
              <a:rPr lang="en-US" smtClean="0"/>
              <a:t>‹#›</a:t>
            </a:fld>
            <a:endParaRPr lang="en-US"/>
          </a:p>
        </p:txBody>
      </p:sp>
    </p:spTree>
    <p:extLst>
      <p:ext uri="{BB962C8B-B14F-4D97-AF65-F5344CB8AC3E}">
        <p14:creationId xmlns:p14="http://schemas.microsoft.com/office/powerpoint/2010/main" val="669747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920" y="8596633"/>
            <a:ext cx="14544677" cy="3582667"/>
          </a:xfrm>
        </p:spPr>
        <p:txBody>
          <a:bodyPr anchor="b"/>
          <a:lstStyle>
            <a:lvl1pPr marL="0" indent="0">
              <a:buNone/>
              <a:defRPr sz="10700" b="1"/>
            </a:lvl1pPr>
            <a:lvl2pPr marL="2037786" indent="0">
              <a:buNone/>
              <a:defRPr sz="8900" b="1"/>
            </a:lvl2pPr>
            <a:lvl3pPr marL="4075572" indent="0">
              <a:buNone/>
              <a:defRPr sz="8000" b="1"/>
            </a:lvl3pPr>
            <a:lvl4pPr marL="6113358" indent="0">
              <a:buNone/>
              <a:defRPr sz="7100" b="1"/>
            </a:lvl4pPr>
            <a:lvl5pPr marL="8151144" indent="0">
              <a:buNone/>
              <a:defRPr sz="7100" b="1"/>
            </a:lvl5pPr>
            <a:lvl6pPr marL="10188931" indent="0">
              <a:buNone/>
              <a:defRPr sz="7100" b="1"/>
            </a:lvl6pPr>
            <a:lvl7pPr marL="12226717" indent="0">
              <a:buNone/>
              <a:defRPr sz="7100" b="1"/>
            </a:lvl7pPr>
            <a:lvl8pPr marL="14264503" indent="0">
              <a:buNone/>
              <a:defRPr sz="7100" b="1"/>
            </a:lvl8pPr>
            <a:lvl9pPr marL="16302289" indent="0">
              <a:buNone/>
              <a:defRPr sz="7100" b="1"/>
            </a:lvl9pPr>
          </a:lstStyle>
          <a:p>
            <a:pPr lvl="0"/>
            <a:r>
              <a:rPr lang="en-US" smtClean="0"/>
              <a:t>Click to edit Master text styles</a:t>
            </a:r>
          </a:p>
        </p:txBody>
      </p:sp>
      <p:sp>
        <p:nvSpPr>
          <p:cNvPr id="4" name="Content Placeholder 3"/>
          <p:cNvSpPr>
            <a:spLocks noGrp="1"/>
          </p:cNvSpPr>
          <p:nvPr>
            <p:ph sz="half" idx="2"/>
          </p:nvPr>
        </p:nvSpPr>
        <p:spPr>
          <a:xfrm>
            <a:off x="1645920" y="12179300"/>
            <a:ext cx="14544677" cy="22127213"/>
          </a:xfrm>
        </p:spPr>
        <p:txBody>
          <a:bodyPr/>
          <a:lstStyle>
            <a:lvl1pPr>
              <a:defRPr sz="10700"/>
            </a:lvl1pPr>
            <a:lvl2pPr>
              <a:defRPr sz="8900"/>
            </a:lvl2pPr>
            <a:lvl3pPr>
              <a:defRPr sz="8000"/>
            </a:lvl3pPr>
            <a:lvl4pPr>
              <a:defRPr sz="7100"/>
            </a:lvl4pPr>
            <a:lvl5pPr>
              <a:defRPr sz="7100"/>
            </a:lvl5pPr>
            <a:lvl6pPr>
              <a:defRPr sz="7100"/>
            </a:lvl6pPr>
            <a:lvl7pPr>
              <a:defRPr sz="7100"/>
            </a:lvl7pPr>
            <a:lvl8pPr>
              <a:defRPr sz="7100"/>
            </a:lvl8pPr>
            <a:lvl9pPr>
              <a:defRPr sz="7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092" y="8596633"/>
            <a:ext cx="14550390" cy="3582667"/>
          </a:xfrm>
        </p:spPr>
        <p:txBody>
          <a:bodyPr anchor="b"/>
          <a:lstStyle>
            <a:lvl1pPr marL="0" indent="0">
              <a:buNone/>
              <a:defRPr sz="10700" b="1"/>
            </a:lvl1pPr>
            <a:lvl2pPr marL="2037786" indent="0">
              <a:buNone/>
              <a:defRPr sz="8900" b="1"/>
            </a:lvl2pPr>
            <a:lvl3pPr marL="4075572" indent="0">
              <a:buNone/>
              <a:defRPr sz="8000" b="1"/>
            </a:lvl3pPr>
            <a:lvl4pPr marL="6113358" indent="0">
              <a:buNone/>
              <a:defRPr sz="7100" b="1"/>
            </a:lvl4pPr>
            <a:lvl5pPr marL="8151144" indent="0">
              <a:buNone/>
              <a:defRPr sz="7100" b="1"/>
            </a:lvl5pPr>
            <a:lvl6pPr marL="10188931" indent="0">
              <a:buNone/>
              <a:defRPr sz="7100" b="1"/>
            </a:lvl6pPr>
            <a:lvl7pPr marL="12226717" indent="0">
              <a:buNone/>
              <a:defRPr sz="7100" b="1"/>
            </a:lvl7pPr>
            <a:lvl8pPr marL="14264503" indent="0">
              <a:buNone/>
              <a:defRPr sz="7100" b="1"/>
            </a:lvl8pPr>
            <a:lvl9pPr marL="16302289" indent="0">
              <a:buNone/>
              <a:defRPr sz="7100" b="1"/>
            </a:lvl9pPr>
          </a:lstStyle>
          <a:p>
            <a:pPr lvl="0"/>
            <a:r>
              <a:rPr lang="en-US" smtClean="0"/>
              <a:t>Click to edit Master text styles</a:t>
            </a:r>
          </a:p>
        </p:txBody>
      </p:sp>
      <p:sp>
        <p:nvSpPr>
          <p:cNvPr id="6" name="Content Placeholder 5"/>
          <p:cNvSpPr>
            <a:spLocks noGrp="1"/>
          </p:cNvSpPr>
          <p:nvPr>
            <p:ph sz="quarter" idx="4"/>
          </p:nvPr>
        </p:nvSpPr>
        <p:spPr>
          <a:xfrm>
            <a:off x="16722092" y="12179300"/>
            <a:ext cx="14550390" cy="22127213"/>
          </a:xfrm>
        </p:spPr>
        <p:txBody>
          <a:bodyPr/>
          <a:lstStyle>
            <a:lvl1pPr>
              <a:defRPr sz="10700"/>
            </a:lvl1pPr>
            <a:lvl2pPr>
              <a:defRPr sz="8900"/>
            </a:lvl2pPr>
            <a:lvl3pPr>
              <a:defRPr sz="8000"/>
            </a:lvl3pPr>
            <a:lvl4pPr>
              <a:defRPr sz="7100"/>
            </a:lvl4pPr>
            <a:lvl5pPr>
              <a:defRPr sz="7100"/>
            </a:lvl5pPr>
            <a:lvl6pPr>
              <a:defRPr sz="7100"/>
            </a:lvl6pPr>
            <a:lvl7pPr>
              <a:defRPr sz="7100"/>
            </a:lvl7pPr>
            <a:lvl8pPr>
              <a:defRPr sz="7100"/>
            </a:lvl8pPr>
            <a:lvl9pPr>
              <a:defRPr sz="7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FE1971C-C6A0-E34C-9043-1AC9BBE9BAEF}" type="datetimeFigureOut">
              <a:rPr lang="en-US" smtClean="0"/>
              <a:t>12/1/11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A84C1D-C12B-534B-AEE7-E2E0F769320B}" type="slidenum">
              <a:rPr lang="en-US" smtClean="0"/>
              <a:t>‹#›</a:t>
            </a:fld>
            <a:endParaRPr lang="en-US"/>
          </a:p>
        </p:txBody>
      </p:sp>
    </p:spTree>
    <p:extLst>
      <p:ext uri="{BB962C8B-B14F-4D97-AF65-F5344CB8AC3E}">
        <p14:creationId xmlns:p14="http://schemas.microsoft.com/office/powerpoint/2010/main" val="417955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FE1971C-C6A0-E34C-9043-1AC9BBE9BAEF}" type="datetimeFigureOut">
              <a:rPr lang="en-US" smtClean="0"/>
              <a:t>12/1/11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A84C1D-C12B-534B-AEE7-E2E0F769320B}" type="slidenum">
              <a:rPr lang="en-US" smtClean="0"/>
              <a:t>‹#›</a:t>
            </a:fld>
            <a:endParaRPr lang="en-US"/>
          </a:p>
        </p:txBody>
      </p:sp>
    </p:spTree>
    <p:extLst>
      <p:ext uri="{BB962C8B-B14F-4D97-AF65-F5344CB8AC3E}">
        <p14:creationId xmlns:p14="http://schemas.microsoft.com/office/powerpoint/2010/main" val="1973080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E1971C-C6A0-E34C-9043-1AC9BBE9BAEF}" type="datetimeFigureOut">
              <a:rPr lang="en-US" smtClean="0"/>
              <a:t>12/1/11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A84C1D-C12B-534B-AEE7-E2E0F769320B}" type="slidenum">
              <a:rPr lang="en-US" smtClean="0"/>
              <a:t>‹#›</a:t>
            </a:fld>
            <a:endParaRPr lang="en-US"/>
          </a:p>
        </p:txBody>
      </p:sp>
    </p:spTree>
    <p:extLst>
      <p:ext uri="{BB962C8B-B14F-4D97-AF65-F5344CB8AC3E}">
        <p14:creationId xmlns:p14="http://schemas.microsoft.com/office/powerpoint/2010/main" val="69130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2" y="1529080"/>
            <a:ext cx="10829927" cy="6507480"/>
          </a:xfrm>
        </p:spPr>
        <p:txBody>
          <a:bodyPr anchor="b"/>
          <a:lstStyle>
            <a:lvl1pPr algn="l">
              <a:defRPr sz="8900" b="1"/>
            </a:lvl1pPr>
          </a:lstStyle>
          <a:p>
            <a:r>
              <a:rPr lang="en-US" smtClean="0"/>
              <a:t>Click to edit Master title style</a:t>
            </a:r>
            <a:endParaRPr lang="en-US"/>
          </a:p>
        </p:txBody>
      </p:sp>
      <p:sp>
        <p:nvSpPr>
          <p:cNvPr id="3" name="Content Placeholder 2"/>
          <p:cNvSpPr>
            <a:spLocks noGrp="1"/>
          </p:cNvSpPr>
          <p:nvPr>
            <p:ph idx="1"/>
          </p:nvPr>
        </p:nvSpPr>
        <p:spPr>
          <a:xfrm>
            <a:off x="12870180" y="1529083"/>
            <a:ext cx="18402300" cy="32777433"/>
          </a:xfrm>
        </p:spPr>
        <p:txBody>
          <a:bodyPr/>
          <a:lstStyle>
            <a:lvl1pPr>
              <a:defRPr sz="14300"/>
            </a:lvl1pPr>
            <a:lvl2pPr>
              <a:defRPr sz="12500"/>
            </a:lvl2pPr>
            <a:lvl3pPr>
              <a:defRPr sz="10700"/>
            </a:lvl3pPr>
            <a:lvl4pPr>
              <a:defRPr sz="8900"/>
            </a:lvl4pPr>
            <a:lvl5pPr>
              <a:defRPr sz="8900"/>
            </a:lvl5pPr>
            <a:lvl6pPr>
              <a:defRPr sz="8900"/>
            </a:lvl6pPr>
            <a:lvl7pPr>
              <a:defRPr sz="8900"/>
            </a:lvl7pPr>
            <a:lvl8pPr>
              <a:defRPr sz="8900"/>
            </a:lvl8pPr>
            <a:lvl9pPr>
              <a:defRPr sz="8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922" y="8036563"/>
            <a:ext cx="10829927" cy="26269953"/>
          </a:xfrm>
        </p:spPr>
        <p:txBody>
          <a:bodyPr/>
          <a:lstStyle>
            <a:lvl1pPr marL="0" indent="0">
              <a:buNone/>
              <a:defRPr sz="6200"/>
            </a:lvl1pPr>
            <a:lvl2pPr marL="2037786" indent="0">
              <a:buNone/>
              <a:defRPr sz="5300"/>
            </a:lvl2pPr>
            <a:lvl3pPr marL="4075572" indent="0">
              <a:buNone/>
              <a:defRPr sz="4500"/>
            </a:lvl3pPr>
            <a:lvl4pPr marL="6113358" indent="0">
              <a:buNone/>
              <a:defRPr sz="4000"/>
            </a:lvl4pPr>
            <a:lvl5pPr marL="8151144" indent="0">
              <a:buNone/>
              <a:defRPr sz="4000"/>
            </a:lvl5pPr>
            <a:lvl6pPr marL="10188931" indent="0">
              <a:buNone/>
              <a:defRPr sz="4000"/>
            </a:lvl6pPr>
            <a:lvl7pPr marL="12226717" indent="0">
              <a:buNone/>
              <a:defRPr sz="4000"/>
            </a:lvl7pPr>
            <a:lvl8pPr marL="14264503" indent="0">
              <a:buNone/>
              <a:defRPr sz="4000"/>
            </a:lvl8pPr>
            <a:lvl9pPr marL="16302289" indent="0">
              <a:buNone/>
              <a:defRPr sz="4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E1971C-C6A0-E34C-9043-1AC9BBE9BAEF}" type="datetimeFigureOut">
              <a:rPr lang="en-US" smtClean="0"/>
              <a:t>12/1/11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A84C1D-C12B-534B-AEE7-E2E0F769320B}" type="slidenum">
              <a:rPr lang="en-US" smtClean="0"/>
              <a:t>‹#›</a:t>
            </a:fld>
            <a:endParaRPr lang="en-US"/>
          </a:p>
        </p:txBody>
      </p:sp>
    </p:spTree>
    <p:extLst>
      <p:ext uri="{BB962C8B-B14F-4D97-AF65-F5344CB8AC3E}">
        <p14:creationId xmlns:p14="http://schemas.microsoft.com/office/powerpoint/2010/main" val="1302614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26883360"/>
            <a:ext cx="19751040" cy="3173733"/>
          </a:xfrm>
        </p:spPr>
        <p:txBody>
          <a:bodyPr anchor="b"/>
          <a:lstStyle>
            <a:lvl1pPr algn="l">
              <a:defRPr sz="8900" b="1"/>
            </a:lvl1pPr>
          </a:lstStyle>
          <a:p>
            <a:r>
              <a:rPr lang="en-US" smtClean="0"/>
              <a:t>Click to edit Master title style</a:t>
            </a:r>
            <a:endParaRPr lang="en-US"/>
          </a:p>
        </p:txBody>
      </p:sp>
      <p:sp>
        <p:nvSpPr>
          <p:cNvPr id="3" name="Picture Placeholder 2"/>
          <p:cNvSpPr>
            <a:spLocks noGrp="1"/>
          </p:cNvSpPr>
          <p:nvPr>
            <p:ph type="pic" idx="1"/>
          </p:nvPr>
        </p:nvSpPr>
        <p:spPr>
          <a:xfrm>
            <a:off x="6452237" y="3431540"/>
            <a:ext cx="19751040" cy="23042880"/>
          </a:xfrm>
        </p:spPr>
        <p:txBody>
          <a:bodyPr/>
          <a:lstStyle>
            <a:lvl1pPr marL="0" indent="0">
              <a:buNone/>
              <a:defRPr sz="14300"/>
            </a:lvl1pPr>
            <a:lvl2pPr marL="2037786" indent="0">
              <a:buNone/>
              <a:defRPr sz="12500"/>
            </a:lvl2pPr>
            <a:lvl3pPr marL="4075572" indent="0">
              <a:buNone/>
              <a:defRPr sz="10700"/>
            </a:lvl3pPr>
            <a:lvl4pPr marL="6113358" indent="0">
              <a:buNone/>
              <a:defRPr sz="8900"/>
            </a:lvl4pPr>
            <a:lvl5pPr marL="8151144" indent="0">
              <a:buNone/>
              <a:defRPr sz="8900"/>
            </a:lvl5pPr>
            <a:lvl6pPr marL="10188931" indent="0">
              <a:buNone/>
              <a:defRPr sz="8900"/>
            </a:lvl6pPr>
            <a:lvl7pPr marL="12226717" indent="0">
              <a:buNone/>
              <a:defRPr sz="8900"/>
            </a:lvl7pPr>
            <a:lvl8pPr marL="14264503" indent="0">
              <a:buNone/>
              <a:defRPr sz="8900"/>
            </a:lvl8pPr>
            <a:lvl9pPr marL="16302289" indent="0">
              <a:buNone/>
              <a:defRPr sz="8900"/>
            </a:lvl9pPr>
          </a:lstStyle>
          <a:p>
            <a:endParaRPr lang="en-US"/>
          </a:p>
        </p:txBody>
      </p:sp>
      <p:sp>
        <p:nvSpPr>
          <p:cNvPr id="4" name="Text Placeholder 3"/>
          <p:cNvSpPr>
            <a:spLocks noGrp="1"/>
          </p:cNvSpPr>
          <p:nvPr>
            <p:ph type="body" sz="half" idx="2"/>
          </p:nvPr>
        </p:nvSpPr>
        <p:spPr>
          <a:xfrm>
            <a:off x="6452237" y="30057093"/>
            <a:ext cx="19751040" cy="4507227"/>
          </a:xfrm>
        </p:spPr>
        <p:txBody>
          <a:bodyPr/>
          <a:lstStyle>
            <a:lvl1pPr marL="0" indent="0">
              <a:buNone/>
              <a:defRPr sz="6200"/>
            </a:lvl1pPr>
            <a:lvl2pPr marL="2037786" indent="0">
              <a:buNone/>
              <a:defRPr sz="5300"/>
            </a:lvl2pPr>
            <a:lvl3pPr marL="4075572" indent="0">
              <a:buNone/>
              <a:defRPr sz="4500"/>
            </a:lvl3pPr>
            <a:lvl4pPr marL="6113358" indent="0">
              <a:buNone/>
              <a:defRPr sz="4000"/>
            </a:lvl4pPr>
            <a:lvl5pPr marL="8151144" indent="0">
              <a:buNone/>
              <a:defRPr sz="4000"/>
            </a:lvl5pPr>
            <a:lvl6pPr marL="10188931" indent="0">
              <a:buNone/>
              <a:defRPr sz="4000"/>
            </a:lvl6pPr>
            <a:lvl7pPr marL="12226717" indent="0">
              <a:buNone/>
              <a:defRPr sz="4000"/>
            </a:lvl7pPr>
            <a:lvl8pPr marL="14264503" indent="0">
              <a:buNone/>
              <a:defRPr sz="4000"/>
            </a:lvl8pPr>
            <a:lvl9pPr marL="16302289" indent="0">
              <a:buNone/>
              <a:defRPr sz="4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E1971C-C6A0-E34C-9043-1AC9BBE9BAEF}" type="datetimeFigureOut">
              <a:rPr lang="en-US" smtClean="0"/>
              <a:t>12/1/11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A84C1D-C12B-534B-AEE7-E2E0F769320B}" type="slidenum">
              <a:rPr lang="en-US" smtClean="0"/>
              <a:t>‹#›</a:t>
            </a:fld>
            <a:endParaRPr lang="en-US"/>
          </a:p>
        </p:txBody>
      </p:sp>
    </p:spTree>
    <p:extLst>
      <p:ext uri="{BB962C8B-B14F-4D97-AF65-F5344CB8AC3E}">
        <p14:creationId xmlns:p14="http://schemas.microsoft.com/office/powerpoint/2010/main" val="311015754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1537973"/>
            <a:ext cx="29626560" cy="6400800"/>
          </a:xfrm>
          <a:prstGeom prst="rect">
            <a:avLst/>
          </a:prstGeom>
        </p:spPr>
        <p:txBody>
          <a:bodyPr vert="horz" lIns="407557" tIns="203779" rIns="407557" bIns="203779"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45920" y="8961123"/>
            <a:ext cx="29626560" cy="25345393"/>
          </a:xfrm>
          <a:prstGeom prst="rect">
            <a:avLst/>
          </a:prstGeom>
        </p:spPr>
        <p:txBody>
          <a:bodyPr vert="horz" lIns="407557" tIns="203779" rIns="407557" bIns="20377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645920" y="35595563"/>
            <a:ext cx="7680960" cy="2044700"/>
          </a:xfrm>
          <a:prstGeom prst="rect">
            <a:avLst/>
          </a:prstGeom>
        </p:spPr>
        <p:txBody>
          <a:bodyPr vert="horz" lIns="407557" tIns="203779" rIns="407557" bIns="203779" rtlCol="0" anchor="ctr"/>
          <a:lstStyle>
            <a:lvl1pPr algn="l">
              <a:defRPr sz="5300">
                <a:solidFill>
                  <a:schemeClr val="tx1">
                    <a:tint val="75000"/>
                  </a:schemeClr>
                </a:solidFill>
              </a:defRPr>
            </a:lvl1pPr>
          </a:lstStyle>
          <a:p>
            <a:fld id="{9FE1971C-C6A0-E34C-9043-1AC9BBE9BAEF}" type="datetimeFigureOut">
              <a:rPr lang="en-US" smtClean="0"/>
              <a:t>12/1/11</a:t>
            </a:fld>
            <a:endParaRPr lang="en-US"/>
          </a:p>
        </p:txBody>
      </p:sp>
      <p:sp>
        <p:nvSpPr>
          <p:cNvPr id="5" name="Footer Placeholder 4"/>
          <p:cNvSpPr>
            <a:spLocks noGrp="1"/>
          </p:cNvSpPr>
          <p:nvPr>
            <p:ph type="ftr" sz="quarter" idx="3"/>
          </p:nvPr>
        </p:nvSpPr>
        <p:spPr>
          <a:xfrm>
            <a:off x="11247120" y="35595563"/>
            <a:ext cx="10424160" cy="2044700"/>
          </a:xfrm>
          <a:prstGeom prst="rect">
            <a:avLst/>
          </a:prstGeom>
        </p:spPr>
        <p:txBody>
          <a:bodyPr vert="horz" lIns="407557" tIns="203779" rIns="407557" bIns="203779" rtlCol="0" anchor="ctr"/>
          <a:lstStyle>
            <a:lvl1pPr algn="ctr">
              <a:defRPr sz="5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35595563"/>
            <a:ext cx="7680960" cy="2044700"/>
          </a:xfrm>
          <a:prstGeom prst="rect">
            <a:avLst/>
          </a:prstGeom>
        </p:spPr>
        <p:txBody>
          <a:bodyPr vert="horz" lIns="407557" tIns="203779" rIns="407557" bIns="203779" rtlCol="0" anchor="ctr"/>
          <a:lstStyle>
            <a:lvl1pPr algn="r">
              <a:defRPr sz="5300">
                <a:solidFill>
                  <a:schemeClr val="tx1">
                    <a:tint val="75000"/>
                  </a:schemeClr>
                </a:solidFill>
              </a:defRPr>
            </a:lvl1pPr>
          </a:lstStyle>
          <a:p>
            <a:fld id="{9EA84C1D-C12B-534B-AEE7-E2E0F769320B}" type="slidenum">
              <a:rPr lang="en-US" smtClean="0"/>
              <a:t>‹#›</a:t>
            </a:fld>
            <a:endParaRPr lang="en-US"/>
          </a:p>
        </p:txBody>
      </p:sp>
    </p:spTree>
    <p:extLst>
      <p:ext uri="{BB962C8B-B14F-4D97-AF65-F5344CB8AC3E}">
        <p14:creationId xmlns:p14="http://schemas.microsoft.com/office/powerpoint/2010/main" val="3767670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037786" rtl="0" eaLnBrk="1" latinLnBrk="0" hangingPunct="1">
        <a:spcBef>
          <a:spcPct val="0"/>
        </a:spcBef>
        <a:buNone/>
        <a:defRPr sz="19600" kern="1200">
          <a:solidFill>
            <a:schemeClr val="tx1"/>
          </a:solidFill>
          <a:latin typeface="+mj-lt"/>
          <a:ea typeface="+mj-ea"/>
          <a:cs typeface="+mj-cs"/>
        </a:defRPr>
      </a:lvl1pPr>
    </p:titleStyle>
    <p:bodyStyle>
      <a:lvl1pPr marL="1528340" indent="-1528340" algn="l" defTabSz="2037786" rtl="0" eaLnBrk="1" latinLnBrk="0" hangingPunct="1">
        <a:spcBef>
          <a:spcPct val="20000"/>
        </a:spcBef>
        <a:buFont typeface="Arial"/>
        <a:buChar char="•"/>
        <a:defRPr sz="14300" kern="1200">
          <a:solidFill>
            <a:schemeClr val="tx1"/>
          </a:solidFill>
          <a:latin typeface="+mn-lt"/>
          <a:ea typeface="+mn-ea"/>
          <a:cs typeface="+mn-cs"/>
        </a:defRPr>
      </a:lvl1pPr>
      <a:lvl2pPr marL="3311402" indent="-1273616" algn="l" defTabSz="2037786" rtl="0" eaLnBrk="1" latinLnBrk="0" hangingPunct="1">
        <a:spcBef>
          <a:spcPct val="20000"/>
        </a:spcBef>
        <a:buFont typeface="Arial"/>
        <a:buChar char="–"/>
        <a:defRPr sz="12500" kern="1200">
          <a:solidFill>
            <a:schemeClr val="tx1"/>
          </a:solidFill>
          <a:latin typeface="+mn-lt"/>
          <a:ea typeface="+mn-ea"/>
          <a:cs typeface="+mn-cs"/>
        </a:defRPr>
      </a:lvl2pPr>
      <a:lvl3pPr marL="5094465" indent="-1018893" algn="l" defTabSz="2037786" rtl="0" eaLnBrk="1" latinLnBrk="0" hangingPunct="1">
        <a:spcBef>
          <a:spcPct val="20000"/>
        </a:spcBef>
        <a:buFont typeface="Arial"/>
        <a:buChar char="•"/>
        <a:defRPr sz="10700" kern="1200">
          <a:solidFill>
            <a:schemeClr val="tx1"/>
          </a:solidFill>
          <a:latin typeface="+mn-lt"/>
          <a:ea typeface="+mn-ea"/>
          <a:cs typeface="+mn-cs"/>
        </a:defRPr>
      </a:lvl3pPr>
      <a:lvl4pPr marL="7132251" indent="-1018893" algn="l" defTabSz="2037786" rtl="0" eaLnBrk="1" latinLnBrk="0" hangingPunct="1">
        <a:spcBef>
          <a:spcPct val="20000"/>
        </a:spcBef>
        <a:buFont typeface="Arial"/>
        <a:buChar char="–"/>
        <a:defRPr sz="8900" kern="1200">
          <a:solidFill>
            <a:schemeClr val="tx1"/>
          </a:solidFill>
          <a:latin typeface="+mn-lt"/>
          <a:ea typeface="+mn-ea"/>
          <a:cs typeface="+mn-cs"/>
        </a:defRPr>
      </a:lvl4pPr>
      <a:lvl5pPr marL="9170038" indent="-1018893" algn="l" defTabSz="2037786" rtl="0" eaLnBrk="1" latinLnBrk="0" hangingPunct="1">
        <a:spcBef>
          <a:spcPct val="20000"/>
        </a:spcBef>
        <a:buFont typeface="Arial"/>
        <a:buChar char="»"/>
        <a:defRPr sz="8900" kern="1200">
          <a:solidFill>
            <a:schemeClr val="tx1"/>
          </a:solidFill>
          <a:latin typeface="+mn-lt"/>
          <a:ea typeface="+mn-ea"/>
          <a:cs typeface="+mn-cs"/>
        </a:defRPr>
      </a:lvl5pPr>
      <a:lvl6pPr marL="11207824" indent="-1018893" algn="l" defTabSz="2037786" rtl="0" eaLnBrk="1" latinLnBrk="0" hangingPunct="1">
        <a:spcBef>
          <a:spcPct val="20000"/>
        </a:spcBef>
        <a:buFont typeface="Arial"/>
        <a:buChar char="•"/>
        <a:defRPr sz="8900" kern="1200">
          <a:solidFill>
            <a:schemeClr val="tx1"/>
          </a:solidFill>
          <a:latin typeface="+mn-lt"/>
          <a:ea typeface="+mn-ea"/>
          <a:cs typeface="+mn-cs"/>
        </a:defRPr>
      </a:lvl6pPr>
      <a:lvl7pPr marL="13245610" indent="-1018893" algn="l" defTabSz="2037786" rtl="0" eaLnBrk="1" latinLnBrk="0" hangingPunct="1">
        <a:spcBef>
          <a:spcPct val="20000"/>
        </a:spcBef>
        <a:buFont typeface="Arial"/>
        <a:buChar char="•"/>
        <a:defRPr sz="8900" kern="1200">
          <a:solidFill>
            <a:schemeClr val="tx1"/>
          </a:solidFill>
          <a:latin typeface="+mn-lt"/>
          <a:ea typeface="+mn-ea"/>
          <a:cs typeface="+mn-cs"/>
        </a:defRPr>
      </a:lvl7pPr>
      <a:lvl8pPr marL="15283396" indent="-1018893" algn="l" defTabSz="2037786" rtl="0" eaLnBrk="1" latinLnBrk="0" hangingPunct="1">
        <a:spcBef>
          <a:spcPct val="20000"/>
        </a:spcBef>
        <a:buFont typeface="Arial"/>
        <a:buChar char="•"/>
        <a:defRPr sz="8900" kern="1200">
          <a:solidFill>
            <a:schemeClr val="tx1"/>
          </a:solidFill>
          <a:latin typeface="+mn-lt"/>
          <a:ea typeface="+mn-ea"/>
          <a:cs typeface="+mn-cs"/>
        </a:defRPr>
      </a:lvl8pPr>
      <a:lvl9pPr marL="17321182" indent="-1018893" algn="l" defTabSz="2037786" rtl="0" eaLnBrk="1" latinLnBrk="0" hangingPunct="1">
        <a:spcBef>
          <a:spcPct val="20000"/>
        </a:spcBef>
        <a:buFont typeface="Arial"/>
        <a:buChar char="•"/>
        <a:defRPr sz="8900" kern="1200">
          <a:solidFill>
            <a:schemeClr val="tx1"/>
          </a:solidFill>
          <a:latin typeface="+mn-lt"/>
          <a:ea typeface="+mn-ea"/>
          <a:cs typeface="+mn-cs"/>
        </a:defRPr>
      </a:lvl9pPr>
    </p:bodyStyle>
    <p:otherStyle>
      <a:defPPr>
        <a:defRPr lang="en-US"/>
      </a:defPPr>
      <a:lvl1pPr marL="0" algn="l" defTabSz="2037786" rtl="0" eaLnBrk="1" latinLnBrk="0" hangingPunct="1">
        <a:defRPr sz="8000" kern="1200">
          <a:solidFill>
            <a:schemeClr val="tx1"/>
          </a:solidFill>
          <a:latin typeface="+mn-lt"/>
          <a:ea typeface="+mn-ea"/>
          <a:cs typeface="+mn-cs"/>
        </a:defRPr>
      </a:lvl1pPr>
      <a:lvl2pPr marL="2037786" algn="l" defTabSz="2037786" rtl="0" eaLnBrk="1" latinLnBrk="0" hangingPunct="1">
        <a:defRPr sz="8000" kern="1200">
          <a:solidFill>
            <a:schemeClr val="tx1"/>
          </a:solidFill>
          <a:latin typeface="+mn-lt"/>
          <a:ea typeface="+mn-ea"/>
          <a:cs typeface="+mn-cs"/>
        </a:defRPr>
      </a:lvl2pPr>
      <a:lvl3pPr marL="4075572" algn="l" defTabSz="2037786" rtl="0" eaLnBrk="1" latinLnBrk="0" hangingPunct="1">
        <a:defRPr sz="8000" kern="1200">
          <a:solidFill>
            <a:schemeClr val="tx1"/>
          </a:solidFill>
          <a:latin typeface="+mn-lt"/>
          <a:ea typeface="+mn-ea"/>
          <a:cs typeface="+mn-cs"/>
        </a:defRPr>
      </a:lvl3pPr>
      <a:lvl4pPr marL="6113358" algn="l" defTabSz="2037786" rtl="0" eaLnBrk="1" latinLnBrk="0" hangingPunct="1">
        <a:defRPr sz="8000" kern="1200">
          <a:solidFill>
            <a:schemeClr val="tx1"/>
          </a:solidFill>
          <a:latin typeface="+mn-lt"/>
          <a:ea typeface="+mn-ea"/>
          <a:cs typeface="+mn-cs"/>
        </a:defRPr>
      </a:lvl4pPr>
      <a:lvl5pPr marL="8151144" algn="l" defTabSz="2037786" rtl="0" eaLnBrk="1" latinLnBrk="0" hangingPunct="1">
        <a:defRPr sz="8000" kern="1200">
          <a:solidFill>
            <a:schemeClr val="tx1"/>
          </a:solidFill>
          <a:latin typeface="+mn-lt"/>
          <a:ea typeface="+mn-ea"/>
          <a:cs typeface="+mn-cs"/>
        </a:defRPr>
      </a:lvl5pPr>
      <a:lvl6pPr marL="10188931" algn="l" defTabSz="2037786" rtl="0" eaLnBrk="1" latinLnBrk="0" hangingPunct="1">
        <a:defRPr sz="8000" kern="1200">
          <a:solidFill>
            <a:schemeClr val="tx1"/>
          </a:solidFill>
          <a:latin typeface="+mn-lt"/>
          <a:ea typeface="+mn-ea"/>
          <a:cs typeface="+mn-cs"/>
        </a:defRPr>
      </a:lvl6pPr>
      <a:lvl7pPr marL="12226717" algn="l" defTabSz="2037786" rtl="0" eaLnBrk="1" latinLnBrk="0" hangingPunct="1">
        <a:defRPr sz="8000" kern="1200">
          <a:solidFill>
            <a:schemeClr val="tx1"/>
          </a:solidFill>
          <a:latin typeface="+mn-lt"/>
          <a:ea typeface="+mn-ea"/>
          <a:cs typeface="+mn-cs"/>
        </a:defRPr>
      </a:lvl7pPr>
      <a:lvl8pPr marL="14264503" algn="l" defTabSz="2037786" rtl="0" eaLnBrk="1" latinLnBrk="0" hangingPunct="1">
        <a:defRPr sz="8000" kern="1200">
          <a:solidFill>
            <a:schemeClr val="tx1"/>
          </a:solidFill>
          <a:latin typeface="+mn-lt"/>
          <a:ea typeface="+mn-ea"/>
          <a:cs typeface="+mn-cs"/>
        </a:defRPr>
      </a:lvl8pPr>
      <a:lvl9pPr marL="16302289" algn="l" defTabSz="2037786" rtl="0" eaLnBrk="1" latinLnBrk="0" hangingPunct="1">
        <a:defRPr sz="8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jpg"/><Relationship Id="rId5" Type="http://schemas.openxmlformats.org/officeDocument/2006/relationships/image" Target="../media/image3.png"/><Relationship Id="rId6" Type="http://schemas.openxmlformats.org/officeDocument/2006/relationships/image" Target="../media/image4.emf"/><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ladyjusticemorgu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63" y="25768836"/>
            <a:ext cx="18915047" cy="12801621"/>
          </a:xfrm>
          <a:prstGeom prst="rect">
            <a:avLst/>
          </a:prstGeom>
        </p:spPr>
      </p:pic>
      <p:pic>
        <p:nvPicPr>
          <p:cNvPr id="25" name="Picture 24" descr="1600constitution.jpg"/>
          <p:cNvPicPr>
            <a:picLocks noChangeAspect="1"/>
          </p:cNvPicPr>
          <p:nvPr/>
        </p:nvPicPr>
        <p:blipFill>
          <a:blip r:embed="rId4">
            <a:duotone>
              <a:schemeClr val="bg2">
                <a:shade val="45000"/>
                <a:satMod val="135000"/>
              </a:schemeClr>
              <a:prstClr val="white"/>
            </a:duotone>
            <a:alphaModFix amt="30000"/>
            <a:extLst>
              <a:ext uri="{28A0092B-C50C-407E-A947-70E740481C1C}">
                <a14:useLocalDpi xmlns:a14="http://schemas.microsoft.com/office/drawing/2010/main" val="0"/>
              </a:ext>
            </a:extLst>
          </a:blip>
          <a:stretch>
            <a:fillRect/>
          </a:stretch>
        </p:blipFill>
        <p:spPr>
          <a:xfrm>
            <a:off x="-25163" y="-4698981"/>
            <a:ext cx="34442136" cy="22925549"/>
          </a:xfrm>
          <a:prstGeom prst="rect">
            <a:avLst/>
          </a:prstGeom>
          <a:effectLst>
            <a:softEdge rad="1270000"/>
          </a:effectLst>
        </p:spPr>
      </p:pic>
      <p:sp>
        <p:nvSpPr>
          <p:cNvPr id="10" name="Rectangle 9"/>
          <p:cNvSpPr/>
          <p:nvPr/>
        </p:nvSpPr>
        <p:spPr>
          <a:xfrm>
            <a:off x="19707473" y="27682717"/>
            <a:ext cx="11478588" cy="1736007"/>
          </a:xfrm>
          <a:prstGeom prst="rect">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b="1" dirty="0" smtClean="0">
                <a:latin typeface="Arial Narrow"/>
                <a:cs typeface="Arial Narrow"/>
              </a:rPr>
              <a:t>“</a:t>
            </a:r>
            <a:r>
              <a:rPr lang="en-US" sz="3600" b="1" u="sng" dirty="0">
                <a:latin typeface="Arial Narrow"/>
                <a:cs typeface="Arial Narrow"/>
              </a:rPr>
              <a:t>C</a:t>
            </a:r>
            <a:r>
              <a:rPr lang="en-US" sz="3600" b="1" u="sng" dirty="0" smtClean="0">
                <a:latin typeface="Arial Narrow"/>
                <a:cs typeface="Arial Narrow"/>
              </a:rPr>
              <a:t>4.5</a:t>
            </a:r>
            <a:r>
              <a:rPr lang="en-US" sz="3600" b="1" dirty="0" smtClean="0">
                <a:latin typeface="Arial Narrow"/>
                <a:cs typeface="Arial Narrow"/>
              </a:rPr>
              <a:t>, </a:t>
            </a:r>
            <a:r>
              <a:rPr lang="en-US" sz="3600" b="1" dirty="0" smtClean="0">
                <a:latin typeface="Arial Narrow"/>
                <a:cs typeface="Arial Narrow"/>
              </a:rPr>
              <a:t>using </a:t>
            </a:r>
            <a:r>
              <a:rPr lang="en-US" sz="3600" b="1" dirty="0" smtClean="0">
                <a:latin typeface="Arial Narrow"/>
                <a:cs typeface="Arial Narrow"/>
              </a:rPr>
              <a:t>the </a:t>
            </a:r>
            <a:r>
              <a:rPr lang="en-US" sz="3600" b="1" u="sng" dirty="0" smtClean="0">
                <a:latin typeface="Arial Narrow"/>
                <a:cs typeface="Arial Narrow"/>
              </a:rPr>
              <a:t>CRIME</a:t>
            </a:r>
            <a:r>
              <a:rPr lang="en-US" sz="3600" b="1" dirty="0" smtClean="0">
                <a:latin typeface="Arial Narrow"/>
                <a:cs typeface="Arial Narrow"/>
              </a:rPr>
              <a:t> variable set, </a:t>
            </a:r>
            <a:r>
              <a:rPr lang="en-US" sz="3600" b="1" dirty="0" smtClean="0">
                <a:latin typeface="Arial Narrow"/>
                <a:cs typeface="Arial Narrow"/>
              </a:rPr>
              <a:t>was able to predict the </a:t>
            </a:r>
            <a:r>
              <a:rPr lang="en-US" sz="3600" b="1" dirty="0" smtClean="0">
                <a:latin typeface="Arial Narrow"/>
                <a:cs typeface="Arial Narrow"/>
              </a:rPr>
              <a:t>criminal’s sentence with </a:t>
            </a:r>
            <a:r>
              <a:rPr lang="en-US" sz="3600" b="1" u="sng" dirty="0" smtClean="0">
                <a:latin typeface="Arial Narrow"/>
                <a:cs typeface="Arial Narrow"/>
              </a:rPr>
              <a:t>78.3%</a:t>
            </a:r>
            <a:r>
              <a:rPr lang="en-US" sz="3600" b="1" u="sng" dirty="0" smtClean="0">
                <a:latin typeface="Arial Narrow"/>
                <a:cs typeface="Arial Narrow"/>
              </a:rPr>
              <a:t> </a:t>
            </a:r>
            <a:r>
              <a:rPr lang="en-US" sz="3600" b="1" dirty="0" smtClean="0">
                <a:latin typeface="Arial Narrow"/>
                <a:cs typeface="Arial Narrow"/>
              </a:rPr>
              <a:t>accuracy. ”</a:t>
            </a:r>
            <a:endParaRPr lang="en-US" sz="3600" b="1" dirty="0">
              <a:latin typeface="Arial Narrow"/>
              <a:cs typeface="Arial Narrow"/>
            </a:endParaRPr>
          </a:p>
        </p:txBody>
      </p:sp>
      <p:sp>
        <p:nvSpPr>
          <p:cNvPr id="4" name="TextBox 3"/>
          <p:cNvSpPr txBox="1"/>
          <p:nvPr/>
        </p:nvSpPr>
        <p:spPr>
          <a:xfrm>
            <a:off x="1324681" y="373943"/>
            <a:ext cx="30260948" cy="2719862"/>
          </a:xfrm>
          <a:prstGeom prst="rect">
            <a:avLst/>
          </a:prstGeom>
          <a:noFill/>
        </p:spPr>
        <p:txBody>
          <a:bodyPr wrap="square" lIns="407557" tIns="203779" rIns="407557" bIns="203779" rtlCol="0">
            <a:spAutoFit/>
          </a:bodyPr>
          <a:lstStyle/>
          <a:p>
            <a:r>
              <a:rPr lang="en-US" sz="15000" dirty="0">
                <a:latin typeface="Constantia"/>
                <a:cs typeface="Constantia"/>
              </a:rPr>
              <a:t>Predicting Criminal </a:t>
            </a:r>
            <a:r>
              <a:rPr lang="en-US" sz="15000" dirty="0" smtClean="0">
                <a:latin typeface="Constantia"/>
                <a:cs typeface="Constantia"/>
              </a:rPr>
              <a:t>Sentences</a:t>
            </a:r>
            <a:endParaRPr lang="en-US" sz="15000" dirty="0">
              <a:latin typeface="Constantia"/>
              <a:cs typeface="Constantia"/>
            </a:endParaRPr>
          </a:p>
        </p:txBody>
      </p:sp>
      <p:sp>
        <p:nvSpPr>
          <p:cNvPr id="6" name="TextBox 5"/>
          <p:cNvSpPr txBox="1"/>
          <p:nvPr/>
        </p:nvSpPr>
        <p:spPr>
          <a:xfrm>
            <a:off x="1603189" y="2679770"/>
            <a:ext cx="13915600" cy="1323439"/>
          </a:xfrm>
          <a:prstGeom prst="rect">
            <a:avLst/>
          </a:prstGeom>
          <a:noFill/>
        </p:spPr>
        <p:txBody>
          <a:bodyPr wrap="square" rtlCol="0">
            <a:spAutoFit/>
          </a:bodyPr>
          <a:lstStyle/>
          <a:p>
            <a:r>
              <a:rPr lang="en-US" dirty="0" smtClean="0">
                <a:latin typeface="Snell Roundhand"/>
                <a:cs typeface="Snell Roundhand"/>
              </a:rPr>
              <a:t>Machine learning the justice system</a:t>
            </a:r>
            <a:endParaRPr lang="en-US" dirty="0">
              <a:latin typeface="Snell Roundhand"/>
              <a:cs typeface="Snell Roundhand"/>
            </a:endParaRPr>
          </a:p>
        </p:txBody>
      </p:sp>
      <p:sp>
        <p:nvSpPr>
          <p:cNvPr id="9" name="TextBox 8"/>
          <p:cNvSpPr txBox="1"/>
          <p:nvPr/>
        </p:nvSpPr>
        <p:spPr>
          <a:xfrm>
            <a:off x="29108400" y="373943"/>
            <a:ext cx="3493652" cy="1200329"/>
          </a:xfrm>
          <a:prstGeom prst="rect">
            <a:avLst/>
          </a:prstGeom>
          <a:solidFill>
            <a:srgbClr val="E5E5E5"/>
          </a:solidFill>
        </p:spPr>
        <p:txBody>
          <a:bodyPr wrap="square" lIns="457200" tIns="182880" rIns="365760" bIns="274320" rtlCol="0">
            <a:spAutoFit/>
          </a:bodyPr>
          <a:lstStyle/>
          <a:p>
            <a:pPr algn="r"/>
            <a:r>
              <a:rPr lang="en-US" sz="2400" dirty="0" smtClean="0">
                <a:solidFill>
                  <a:srgbClr val="FFFFFF"/>
                </a:solidFill>
                <a:latin typeface="Arial Black"/>
                <a:cs typeface="Arial Black"/>
              </a:rPr>
              <a:t>CS 4780 Fall ‘11</a:t>
            </a:r>
          </a:p>
          <a:p>
            <a:pPr algn="r"/>
            <a:r>
              <a:rPr lang="en-US" sz="2400" dirty="0" smtClean="0">
                <a:solidFill>
                  <a:srgbClr val="FFFFFF"/>
                </a:solidFill>
                <a:latin typeface="Arial Black"/>
                <a:cs typeface="Arial Black"/>
              </a:rPr>
              <a:t>Final Project</a:t>
            </a:r>
            <a:endParaRPr lang="en-US" sz="2400" dirty="0">
              <a:solidFill>
                <a:srgbClr val="FFFFFF"/>
              </a:solidFill>
              <a:latin typeface="Arial Black"/>
              <a:cs typeface="Arial Black"/>
            </a:endParaRPr>
          </a:p>
        </p:txBody>
      </p:sp>
      <p:sp>
        <p:nvSpPr>
          <p:cNvPr id="14" name="TextBox 13"/>
          <p:cNvSpPr txBox="1"/>
          <p:nvPr/>
        </p:nvSpPr>
        <p:spPr>
          <a:xfrm>
            <a:off x="1584291" y="5734243"/>
            <a:ext cx="13526853" cy="1569660"/>
          </a:xfrm>
          <a:prstGeom prst="rect">
            <a:avLst/>
          </a:prstGeom>
          <a:noFill/>
        </p:spPr>
        <p:txBody>
          <a:bodyPr wrap="square" rtlCol="0">
            <a:spAutoFit/>
          </a:bodyPr>
          <a:lstStyle/>
          <a:p>
            <a:r>
              <a:rPr lang="en-US" sz="2400" dirty="0" smtClean="0">
                <a:latin typeface="Arial"/>
                <a:cs typeface="Arial"/>
              </a:rPr>
              <a:t>Human judges use a combination of objective knowledge of law and some subjective judgment to determine a criminal’s sentence. We use machine learning techniques learned in class to create a predictor for criminal sentences using the Pennsylvania sentencing data from 1998. From these predictors, we determine the most critical factors involved in criminal sentencing. </a:t>
            </a:r>
            <a:endParaRPr lang="en-US" sz="2400" dirty="0">
              <a:latin typeface="Arial"/>
              <a:cs typeface="Arial"/>
            </a:endParaRPr>
          </a:p>
        </p:txBody>
      </p:sp>
      <p:sp>
        <p:nvSpPr>
          <p:cNvPr id="12" name="TextBox 11"/>
          <p:cNvSpPr txBox="1"/>
          <p:nvPr/>
        </p:nvSpPr>
        <p:spPr>
          <a:xfrm>
            <a:off x="1575462" y="5013854"/>
            <a:ext cx="3504608" cy="584776"/>
          </a:xfrm>
          <a:prstGeom prst="rect">
            <a:avLst/>
          </a:prstGeom>
          <a:noFill/>
        </p:spPr>
        <p:txBody>
          <a:bodyPr wrap="square" rtlCol="0">
            <a:spAutoFit/>
          </a:bodyPr>
          <a:lstStyle/>
          <a:p>
            <a:r>
              <a:rPr lang="en-US" sz="3200" b="1" dirty="0" smtClean="0">
                <a:latin typeface="Arial"/>
                <a:cs typeface="Arial"/>
              </a:rPr>
              <a:t>Motivation</a:t>
            </a:r>
            <a:endParaRPr lang="en-US" sz="3200" b="1" dirty="0">
              <a:latin typeface="Arial"/>
              <a:cs typeface="Arial"/>
            </a:endParaRPr>
          </a:p>
        </p:txBody>
      </p:sp>
      <p:sp>
        <p:nvSpPr>
          <p:cNvPr id="15" name="TextBox 14"/>
          <p:cNvSpPr txBox="1"/>
          <p:nvPr/>
        </p:nvSpPr>
        <p:spPr>
          <a:xfrm>
            <a:off x="1603189" y="10777921"/>
            <a:ext cx="2217607" cy="584776"/>
          </a:xfrm>
          <a:prstGeom prst="rect">
            <a:avLst/>
          </a:prstGeom>
          <a:noFill/>
        </p:spPr>
        <p:txBody>
          <a:bodyPr wrap="square" rtlCol="0">
            <a:spAutoFit/>
          </a:bodyPr>
          <a:lstStyle/>
          <a:p>
            <a:r>
              <a:rPr lang="en-US" sz="3200" b="1" dirty="0" smtClean="0">
                <a:latin typeface="Arial"/>
                <a:cs typeface="Arial"/>
              </a:rPr>
              <a:t>Methods</a:t>
            </a:r>
            <a:endParaRPr lang="en-US" sz="3200" b="1" dirty="0">
              <a:latin typeface="Arial"/>
              <a:cs typeface="Arial"/>
            </a:endParaRPr>
          </a:p>
        </p:txBody>
      </p:sp>
      <p:sp>
        <p:nvSpPr>
          <p:cNvPr id="16" name="TextBox 15"/>
          <p:cNvSpPr txBox="1"/>
          <p:nvPr/>
        </p:nvSpPr>
        <p:spPr>
          <a:xfrm>
            <a:off x="19707473" y="26769446"/>
            <a:ext cx="6396346" cy="584776"/>
          </a:xfrm>
          <a:prstGeom prst="rect">
            <a:avLst/>
          </a:prstGeom>
          <a:noFill/>
        </p:spPr>
        <p:txBody>
          <a:bodyPr wrap="square" rtlCol="0">
            <a:spAutoFit/>
          </a:bodyPr>
          <a:lstStyle/>
          <a:p>
            <a:r>
              <a:rPr lang="en-US" sz="3200" b="1" dirty="0" smtClean="0">
                <a:latin typeface="Arial"/>
                <a:cs typeface="Arial"/>
              </a:rPr>
              <a:t>Conclusion &amp; Remaining Work</a:t>
            </a:r>
            <a:endParaRPr lang="en-US" sz="3200" b="1" dirty="0">
              <a:latin typeface="Arial"/>
              <a:cs typeface="Arial"/>
            </a:endParaRPr>
          </a:p>
        </p:txBody>
      </p:sp>
      <p:sp>
        <p:nvSpPr>
          <p:cNvPr id="17" name="TextBox 16"/>
          <p:cNvSpPr txBox="1"/>
          <p:nvPr/>
        </p:nvSpPr>
        <p:spPr>
          <a:xfrm>
            <a:off x="17463556" y="5013854"/>
            <a:ext cx="2039807" cy="584776"/>
          </a:xfrm>
          <a:prstGeom prst="rect">
            <a:avLst/>
          </a:prstGeom>
          <a:noFill/>
        </p:spPr>
        <p:txBody>
          <a:bodyPr wrap="square" rtlCol="0">
            <a:spAutoFit/>
          </a:bodyPr>
          <a:lstStyle/>
          <a:p>
            <a:r>
              <a:rPr lang="en-US" sz="3200" b="1" dirty="0" smtClean="0">
                <a:latin typeface="Arial"/>
                <a:cs typeface="Arial"/>
              </a:rPr>
              <a:t>Findings</a:t>
            </a:r>
            <a:endParaRPr lang="en-US" sz="3200" b="1" dirty="0">
              <a:latin typeface="Arial"/>
              <a:cs typeface="Arial"/>
            </a:endParaRPr>
          </a:p>
        </p:txBody>
      </p:sp>
      <p:sp>
        <p:nvSpPr>
          <p:cNvPr id="18" name="TextBox 17"/>
          <p:cNvSpPr txBox="1"/>
          <p:nvPr/>
        </p:nvSpPr>
        <p:spPr>
          <a:xfrm>
            <a:off x="19707472" y="34310573"/>
            <a:ext cx="11945807" cy="1569660"/>
          </a:xfrm>
          <a:prstGeom prst="rect">
            <a:avLst/>
          </a:prstGeom>
          <a:noFill/>
        </p:spPr>
        <p:txBody>
          <a:bodyPr wrap="square" rtlCol="0">
            <a:spAutoFit/>
          </a:bodyPr>
          <a:lstStyle/>
          <a:p>
            <a:r>
              <a:rPr lang="en-US" sz="2400" dirty="0">
                <a:latin typeface="Arial"/>
                <a:cs typeface="Arial"/>
              </a:rPr>
              <a:t>Pennsylvania Commission on Sentencing</a:t>
            </a:r>
            <a:r>
              <a:rPr lang="en-US" sz="2400" dirty="0" smtClean="0">
                <a:latin typeface="Arial"/>
                <a:cs typeface="Arial"/>
              </a:rPr>
              <a:t>. PENNSYLVANIA </a:t>
            </a:r>
            <a:r>
              <a:rPr lang="en-US" sz="2400" dirty="0">
                <a:latin typeface="Arial"/>
                <a:cs typeface="Arial"/>
              </a:rPr>
              <a:t>SENTENCING DATA, </a:t>
            </a:r>
            <a:r>
              <a:rPr lang="en-US" sz="2400" dirty="0" smtClean="0">
                <a:latin typeface="Arial"/>
                <a:cs typeface="Arial"/>
              </a:rPr>
              <a:t>1998. </a:t>
            </a:r>
            <a:r>
              <a:rPr lang="en-US" sz="2400" dirty="0">
                <a:latin typeface="Arial"/>
                <a:cs typeface="Arial"/>
              </a:rPr>
              <a:t>ICPSR version. State College, </a:t>
            </a:r>
            <a:r>
              <a:rPr lang="en-US" sz="2400" dirty="0" err="1" smtClean="0">
                <a:latin typeface="Arial"/>
                <a:cs typeface="Arial"/>
              </a:rPr>
              <a:t>PA:Pennsylvania</a:t>
            </a:r>
            <a:r>
              <a:rPr lang="en-US" sz="2400" dirty="0" smtClean="0">
                <a:latin typeface="Arial"/>
                <a:cs typeface="Arial"/>
              </a:rPr>
              <a:t> </a:t>
            </a:r>
            <a:r>
              <a:rPr lang="en-US" sz="2400" dirty="0">
                <a:latin typeface="Arial"/>
                <a:cs typeface="Arial"/>
              </a:rPr>
              <a:t>Commission on </a:t>
            </a:r>
            <a:r>
              <a:rPr lang="en-US" sz="2400" dirty="0" smtClean="0">
                <a:latin typeface="Arial"/>
                <a:cs typeface="Arial"/>
              </a:rPr>
              <a:t>Sentencing, </a:t>
            </a:r>
            <a:r>
              <a:rPr lang="en-US" sz="2400" dirty="0">
                <a:latin typeface="Arial"/>
                <a:cs typeface="Arial"/>
              </a:rPr>
              <a:t>2000. Ann Arbor, MI: </a:t>
            </a:r>
            <a:r>
              <a:rPr lang="en-US" sz="2400" dirty="0" smtClean="0">
                <a:latin typeface="Arial"/>
                <a:cs typeface="Arial"/>
              </a:rPr>
              <a:t>Interuniversity Consortium </a:t>
            </a:r>
            <a:r>
              <a:rPr lang="en-US" sz="2400" dirty="0">
                <a:latin typeface="Arial"/>
                <a:cs typeface="Arial"/>
              </a:rPr>
              <a:t>for Political and </a:t>
            </a:r>
            <a:r>
              <a:rPr lang="en-US" sz="2400" dirty="0" smtClean="0">
                <a:latin typeface="Arial"/>
                <a:cs typeface="Arial"/>
              </a:rPr>
              <a:t>Social Research, </a:t>
            </a:r>
            <a:r>
              <a:rPr lang="en-US" sz="2400" dirty="0">
                <a:latin typeface="Arial"/>
                <a:cs typeface="Arial"/>
              </a:rPr>
              <a:t>2002.</a:t>
            </a:r>
          </a:p>
        </p:txBody>
      </p:sp>
      <p:sp>
        <p:nvSpPr>
          <p:cNvPr id="19" name="TextBox 18"/>
          <p:cNvSpPr txBox="1"/>
          <p:nvPr/>
        </p:nvSpPr>
        <p:spPr>
          <a:xfrm>
            <a:off x="23616923" y="5830286"/>
            <a:ext cx="6815408" cy="4154983"/>
          </a:xfrm>
          <a:prstGeom prst="rect">
            <a:avLst/>
          </a:prstGeom>
          <a:noFill/>
        </p:spPr>
        <p:txBody>
          <a:bodyPr wrap="square" rtlCol="0">
            <a:spAutoFit/>
          </a:bodyPr>
          <a:lstStyle/>
          <a:p>
            <a:r>
              <a:rPr lang="en-US" sz="2400" dirty="0" smtClean="0">
                <a:latin typeface="Arial"/>
                <a:cs typeface="Arial"/>
              </a:rPr>
              <a:t>Linear SVM performed poorly across all variable sets. The other methods showed similar performance for given variable sets, with the C4.5 decision tree having the highest labeling accuracies across 10-fold cross validation. The CRIME set performed best, confirming that information about the crime itself, not the demographics of the criminal, is most important factor in determining the incarceration time. In fact, the pruned decision tree for BASE was exclusively composed of variables from CRIME. </a:t>
            </a:r>
            <a:endParaRPr lang="en-US" sz="2400" dirty="0">
              <a:latin typeface="Arial"/>
              <a:cs typeface="Arial"/>
            </a:endParaRPr>
          </a:p>
        </p:txBody>
      </p:sp>
      <p:sp>
        <p:nvSpPr>
          <p:cNvPr id="20" name="TextBox 19"/>
          <p:cNvSpPr txBox="1"/>
          <p:nvPr/>
        </p:nvSpPr>
        <p:spPr>
          <a:xfrm>
            <a:off x="19707474" y="29796308"/>
            <a:ext cx="11478588" cy="3416320"/>
          </a:xfrm>
          <a:prstGeom prst="rect">
            <a:avLst/>
          </a:prstGeom>
          <a:noFill/>
        </p:spPr>
        <p:txBody>
          <a:bodyPr wrap="square" rtlCol="0">
            <a:spAutoFit/>
          </a:bodyPr>
          <a:lstStyle/>
          <a:p>
            <a:r>
              <a:rPr lang="en-US" sz="2400" dirty="0" smtClean="0">
                <a:latin typeface="Arial"/>
                <a:cs typeface="Arial"/>
              </a:rPr>
              <a:t>Our preliminary results suggest that justice is indeed administered “without </a:t>
            </a:r>
            <a:r>
              <a:rPr lang="en-US" sz="2400" dirty="0" err="1" smtClean="0">
                <a:latin typeface="Arial"/>
                <a:cs typeface="Arial"/>
              </a:rPr>
              <a:t>repsect</a:t>
            </a:r>
            <a:r>
              <a:rPr lang="en-US" sz="2400" dirty="0" smtClean="0">
                <a:latin typeface="Arial"/>
                <a:cs typeface="Arial"/>
              </a:rPr>
              <a:t> to persons.” Demographic facts about the offender were </a:t>
            </a:r>
            <a:r>
              <a:rPr lang="en-US" sz="2400" dirty="0" smtClean="0">
                <a:latin typeface="Arial"/>
                <a:cs typeface="Arial"/>
              </a:rPr>
              <a:t>poor predictors for the sentence, while variables describing the crime were useful predictors. </a:t>
            </a:r>
          </a:p>
          <a:p>
            <a:r>
              <a:rPr lang="en-US" sz="2400" dirty="0" smtClean="0">
                <a:latin typeface="Arial"/>
                <a:cs typeface="Arial"/>
              </a:rPr>
              <a:t>It is odd that the full decision tree using BASE is not equivalent to the CRIME tree, when the BASE tree only included variables from CRIME. This is likely the result of pruning and/or tie-breaking, and an issue we need to investigate.</a:t>
            </a:r>
          </a:p>
          <a:p>
            <a:r>
              <a:rPr lang="en-US" sz="2400" dirty="0" smtClean="0">
                <a:latin typeface="Arial"/>
                <a:cs typeface="Arial"/>
              </a:rPr>
              <a:t>We </a:t>
            </a:r>
            <a:r>
              <a:rPr lang="en-US" sz="2400" dirty="0" smtClean="0">
                <a:latin typeface="Arial"/>
                <a:cs typeface="Arial"/>
              </a:rPr>
              <a:t>will repeat our experiments using varying subsets of variables, and include more variables describing aspects of the criminal, offense, and trial that we have not incorporated yet</a:t>
            </a:r>
            <a:r>
              <a:rPr lang="en-US" sz="2400" dirty="0" smtClean="0">
                <a:latin typeface="Arial"/>
                <a:cs typeface="Arial"/>
              </a:rPr>
              <a:t>. </a:t>
            </a:r>
            <a:endParaRPr lang="en-US" sz="2400" dirty="0">
              <a:latin typeface="Arial"/>
              <a:cs typeface="Arial"/>
            </a:endParaRPr>
          </a:p>
        </p:txBody>
      </p:sp>
      <p:sp>
        <p:nvSpPr>
          <p:cNvPr id="22" name="TextBox 21"/>
          <p:cNvSpPr txBox="1"/>
          <p:nvPr/>
        </p:nvSpPr>
        <p:spPr>
          <a:xfrm>
            <a:off x="19707473" y="33664201"/>
            <a:ext cx="3259007" cy="584776"/>
          </a:xfrm>
          <a:prstGeom prst="rect">
            <a:avLst/>
          </a:prstGeom>
          <a:noFill/>
        </p:spPr>
        <p:txBody>
          <a:bodyPr wrap="square" rtlCol="0">
            <a:spAutoFit/>
          </a:bodyPr>
          <a:lstStyle/>
          <a:p>
            <a:r>
              <a:rPr lang="en-US" sz="3200" b="1" dirty="0" smtClean="0">
                <a:latin typeface="Arial"/>
                <a:cs typeface="Arial"/>
              </a:rPr>
              <a:t>References</a:t>
            </a:r>
            <a:endParaRPr lang="en-US" sz="3200" b="1" dirty="0">
              <a:latin typeface="Arial"/>
              <a:cs typeface="Arial"/>
            </a:endParaRPr>
          </a:p>
        </p:txBody>
      </p:sp>
      <p:sp>
        <p:nvSpPr>
          <p:cNvPr id="32" name="TextBox 31"/>
          <p:cNvSpPr txBox="1"/>
          <p:nvPr/>
        </p:nvSpPr>
        <p:spPr>
          <a:xfrm>
            <a:off x="1567975" y="15333419"/>
            <a:ext cx="3504608" cy="584776"/>
          </a:xfrm>
          <a:prstGeom prst="rect">
            <a:avLst/>
          </a:prstGeom>
          <a:noFill/>
        </p:spPr>
        <p:txBody>
          <a:bodyPr wrap="square" rtlCol="0">
            <a:spAutoFit/>
          </a:bodyPr>
          <a:lstStyle/>
          <a:p>
            <a:r>
              <a:rPr lang="en-US" sz="3200" b="1" dirty="0" smtClean="0">
                <a:latin typeface="Arial"/>
                <a:cs typeface="Arial"/>
              </a:rPr>
              <a:t>Statistics</a:t>
            </a:r>
            <a:endParaRPr lang="en-US" sz="3200" b="1" dirty="0">
              <a:latin typeface="Arial"/>
              <a:cs typeface="Arial"/>
            </a:endParaRPr>
          </a:p>
        </p:txBody>
      </p:sp>
      <p:pic>
        <p:nvPicPr>
          <p:cNvPr id="31" name="Picture 30" descr="dtree_demo.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932353" y="20431867"/>
            <a:ext cx="10863036" cy="5005278"/>
          </a:xfrm>
          <a:prstGeom prst="rect">
            <a:avLst/>
          </a:prstGeom>
        </p:spPr>
      </p:pic>
      <p:sp>
        <p:nvSpPr>
          <p:cNvPr id="33" name="TextBox 32"/>
          <p:cNvSpPr txBox="1"/>
          <p:nvPr/>
        </p:nvSpPr>
        <p:spPr>
          <a:xfrm>
            <a:off x="26205308" y="19970716"/>
            <a:ext cx="5806183" cy="461665"/>
          </a:xfrm>
          <a:prstGeom prst="rect">
            <a:avLst/>
          </a:prstGeom>
          <a:noFill/>
        </p:spPr>
        <p:txBody>
          <a:bodyPr wrap="square" rtlCol="0">
            <a:spAutoFit/>
          </a:bodyPr>
          <a:lstStyle/>
          <a:p>
            <a:r>
              <a:rPr lang="en-US" sz="2400" dirty="0" err="1">
                <a:latin typeface="Wingdings"/>
              </a:rPr>
              <a:t>ê</a:t>
            </a:r>
            <a:r>
              <a:rPr lang="en-US" sz="2400" dirty="0"/>
              <a:t> </a:t>
            </a:r>
            <a:r>
              <a:rPr lang="en-US" sz="2400" i="1" dirty="0" smtClean="0">
                <a:latin typeface="Arial"/>
                <a:cs typeface="Arial"/>
              </a:rPr>
              <a:t>Top </a:t>
            </a:r>
            <a:r>
              <a:rPr lang="en-US" sz="2400" i="1" dirty="0" smtClean="0">
                <a:latin typeface="Arial"/>
                <a:cs typeface="Arial"/>
              </a:rPr>
              <a:t>part of decision tree using DEMO</a:t>
            </a:r>
            <a:endParaRPr lang="en-US" sz="2400" i="1" dirty="0">
              <a:latin typeface="Arial"/>
              <a:cs typeface="Arial"/>
            </a:endParaRPr>
          </a:p>
        </p:txBody>
      </p:sp>
      <p:sp>
        <p:nvSpPr>
          <p:cNvPr id="34" name="TextBox 33"/>
          <p:cNvSpPr txBox="1"/>
          <p:nvPr/>
        </p:nvSpPr>
        <p:spPr>
          <a:xfrm>
            <a:off x="1567975" y="7613862"/>
            <a:ext cx="3504608" cy="584776"/>
          </a:xfrm>
          <a:prstGeom prst="rect">
            <a:avLst/>
          </a:prstGeom>
          <a:noFill/>
        </p:spPr>
        <p:txBody>
          <a:bodyPr wrap="square" rtlCol="0">
            <a:spAutoFit/>
          </a:bodyPr>
          <a:lstStyle/>
          <a:p>
            <a:r>
              <a:rPr lang="en-US" sz="3200" b="1" dirty="0" smtClean="0">
                <a:latin typeface="Arial"/>
                <a:cs typeface="Arial"/>
              </a:rPr>
              <a:t>Questions</a:t>
            </a:r>
            <a:endParaRPr lang="en-US" sz="3200" b="1" dirty="0">
              <a:latin typeface="Arial"/>
              <a:cs typeface="Arial"/>
            </a:endParaRPr>
          </a:p>
        </p:txBody>
      </p:sp>
      <p:sp>
        <p:nvSpPr>
          <p:cNvPr id="35" name="TextBox 34"/>
          <p:cNvSpPr txBox="1"/>
          <p:nvPr/>
        </p:nvSpPr>
        <p:spPr>
          <a:xfrm>
            <a:off x="1603189" y="8269251"/>
            <a:ext cx="14237090" cy="1938992"/>
          </a:xfrm>
          <a:prstGeom prst="rect">
            <a:avLst/>
          </a:prstGeom>
          <a:noFill/>
        </p:spPr>
        <p:txBody>
          <a:bodyPr wrap="square" rtlCol="0">
            <a:spAutoFit/>
          </a:bodyPr>
          <a:lstStyle/>
          <a:p>
            <a:r>
              <a:rPr lang="en-US" sz="2400" dirty="0">
                <a:latin typeface="Arial"/>
                <a:cs typeface="Arial"/>
              </a:rPr>
              <a:t>Can we create a machine that can, with reasonable accuracy, match the decisions of the human judges and reveal the true factors that influence sentences</a:t>
            </a:r>
            <a:r>
              <a:rPr lang="en-US" sz="2400" dirty="0" smtClean="0">
                <a:latin typeface="Arial"/>
                <a:cs typeface="Arial"/>
              </a:rPr>
              <a:t>? Are </a:t>
            </a:r>
            <a:r>
              <a:rPr lang="en-US" sz="2400" dirty="0">
                <a:latin typeface="Arial"/>
                <a:cs typeface="Arial"/>
              </a:rPr>
              <a:t>sentences determined solely and fairly according to just the crime, as the judges swore under oath, or are other variables, such as demographics, interfering with the decisions</a:t>
            </a:r>
            <a:r>
              <a:rPr lang="en-US" sz="2400" dirty="0" smtClean="0">
                <a:latin typeface="Arial"/>
                <a:cs typeface="Arial"/>
              </a:rPr>
              <a:t>? If </a:t>
            </a:r>
            <a:r>
              <a:rPr lang="en-US" sz="2400" dirty="0">
                <a:latin typeface="Arial"/>
                <a:cs typeface="Arial"/>
              </a:rPr>
              <a:t>the judges are making purely objective decisions, is it possible to reverse-engineer parts of the law by looking at the sentences that criminals received? </a:t>
            </a:r>
          </a:p>
        </p:txBody>
      </p:sp>
      <p:sp>
        <p:nvSpPr>
          <p:cNvPr id="23" name="TextBox 22"/>
          <p:cNvSpPr txBox="1"/>
          <p:nvPr/>
        </p:nvSpPr>
        <p:spPr>
          <a:xfrm>
            <a:off x="1603189" y="11393672"/>
            <a:ext cx="11514007" cy="3416320"/>
          </a:xfrm>
          <a:prstGeom prst="rect">
            <a:avLst/>
          </a:prstGeom>
          <a:noFill/>
        </p:spPr>
        <p:txBody>
          <a:bodyPr wrap="square" rtlCol="0">
            <a:spAutoFit/>
          </a:bodyPr>
          <a:lstStyle/>
          <a:p>
            <a:pPr marL="457200" indent="-457200">
              <a:buFont typeface="Arial"/>
              <a:buChar char="•"/>
            </a:pPr>
            <a:r>
              <a:rPr lang="en-US" sz="2400" dirty="0" smtClean="0">
                <a:latin typeface="Arial"/>
                <a:cs typeface="Arial"/>
              </a:rPr>
              <a:t>Orange </a:t>
            </a:r>
            <a:r>
              <a:rPr lang="en-US" sz="2400" dirty="0" smtClean="0">
                <a:latin typeface="Arial"/>
                <a:cs typeface="Arial"/>
              </a:rPr>
              <a:t>software: </a:t>
            </a:r>
            <a:r>
              <a:rPr lang="en-US" sz="2400" dirty="0" smtClean="0">
                <a:latin typeface="Arial"/>
                <a:cs typeface="Arial"/>
              </a:rPr>
              <a:t>Bayes</a:t>
            </a:r>
            <a:r>
              <a:rPr lang="en-US" sz="2400" dirty="0" smtClean="0">
                <a:latin typeface="Arial"/>
                <a:cs typeface="Arial"/>
              </a:rPr>
              <a:t>, Decision tree (C4.5), Linear SVM, </a:t>
            </a:r>
            <a:r>
              <a:rPr lang="en-US" sz="2400" dirty="0" err="1" smtClean="0">
                <a:latin typeface="Arial"/>
                <a:cs typeface="Arial"/>
              </a:rPr>
              <a:t>kNN</a:t>
            </a:r>
            <a:endParaRPr lang="en-US" sz="2400" dirty="0" smtClean="0">
              <a:latin typeface="Arial"/>
              <a:cs typeface="Arial"/>
            </a:endParaRPr>
          </a:p>
          <a:p>
            <a:pPr marL="457200" indent="-457200">
              <a:buFont typeface="Arial"/>
              <a:buChar char="•"/>
            </a:pPr>
            <a:r>
              <a:rPr lang="en-US" sz="2400" dirty="0" smtClean="0">
                <a:latin typeface="Arial"/>
                <a:cs typeface="Arial"/>
              </a:rPr>
              <a:t>Label being predicted: INCMIN (minimum incarceration time)</a:t>
            </a:r>
          </a:p>
          <a:p>
            <a:pPr marL="457200" indent="-457200">
              <a:buFont typeface="Arial"/>
              <a:buChar char="•"/>
            </a:pPr>
            <a:r>
              <a:rPr lang="en-US" sz="2400" dirty="0" smtClean="0">
                <a:latin typeface="Arial"/>
                <a:cs typeface="Arial"/>
              </a:rPr>
              <a:t>Variable sets used:</a:t>
            </a:r>
          </a:p>
          <a:p>
            <a:pPr marL="846138" lvl="1" indent="-446088">
              <a:buFont typeface="Arial"/>
              <a:buChar char="•"/>
            </a:pPr>
            <a:r>
              <a:rPr lang="en-US" sz="2400" b="1" dirty="0" smtClean="0">
                <a:latin typeface="Arial"/>
                <a:cs typeface="Arial"/>
              </a:rPr>
              <a:t>DEMO</a:t>
            </a:r>
            <a:r>
              <a:rPr lang="en-US" sz="2400" dirty="0" smtClean="0">
                <a:latin typeface="Arial"/>
                <a:cs typeface="Arial"/>
              </a:rPr>
              <a:t>[graphics]: SEX, DOFAGE (age on date of offense), RACE</a:t>
            </a:r>
          </a:p>
          <a:p>
            <a:pPr marL="846138" lvl="1" indent="-446088">
              <a:buFont typeface="Arial"/>
              <a:buChar char="•"/>
            </a:pPr>
            <a:r>
              <a:rPr lang="en-US" sz="2400" b="1" dirty="0" smtClean="0">
                <a:latin typeface="Arial"/>
                <a:cs typeface="Arial"/>
              </a:rPr>
              <a:t>CRIME</a:t>
            </a:r>
            <a:r>
              <a:rPr lang="en-US" sz="2400" dirty="0" smtClean="0">
                <a:latin typeface="Arial"/>
                <a:cs typeface="Arial"/>
              </a:rPr>
              <a:t>: </a:t>
            </a:r>
            <a:r>
              <a:rPr lang="en-US" sz="2400" dirty="0">
                <a:latin typeface="Arial"/>
                <a:cs typeface="Arial"/>
              </a:rPr>
              <a:t>FINE, </a:t>
            </a:r>
            <a:r>
              <a:rPr lang="en-US" sz="2400" dirty="0" smtClean="0">
                <a:latin typeface="Arial"/>
                <a:cs typeface="Arial"/>
              </a:rPr>
              <a:t>GRADE </a:t>
            </a:r>
            <a:r>
              <a:rPr lang="en-US" sz="2400" dirty="0" smtClean="0">
                <a:latin typeface="Arial"/>
                <a:cs typeface="Arial"/>
              </a:rPr>
              <a:t>(</a:t>
            </a:r>
            <a:r>
              <a:rPr lang="en-US" sz="2400" dirty="0" err="1" smtClean="0">
                <a:latin typeface="Arial"/>
                <a:cs typeface="Arial"/>
              </a:rPr>
              <a:t>statutory</a:t>
            </a:r>
            <a:r>
              <a:rPr lang="en-US" sz="2400" dirty="0" smtClean="0">
                <a:latin typeface="Arial"/>
                <a:cs typeface="Arial"/>
              </a:rPr>
              <a:t> </a:t>
            </a:r>
            <a:r>
              <a:rPr lang="en-US" sz="2400" dirty="0" smtClean="0">
                <a:latin typeface="Arial"/>
                <a:cs typeface="Arial"/>
              </a:rPr>
              <a:t>offense grade), COMPLETE (offense completed/inchoate), DOS_UNO (date of sentence), COUNTY (sentencing county), PCSOFF (offense code), PCSSUB (offense </a:t>
            </a:r>
            <a:r>
              <a:rPr lang="en-US" sz="2400" dirty="0" err="1" smtClean="0">
                <a:latin typeface="Arial"/>
                <a:cs typeface="Arial"/>
              </a:rPr>
              <a:t>subcode</a:t>
            </a:r>
            <a:r>
              <a:rPr lang="en-US" sz="2400" dirty="0" smtClean="0">
                <a:latin typeface="Arial"/>
                <a:cs typeface="Arial"/>
              </a:rPr>
              <a:t>), DOF_UNO (date of offense), DISP (disposition)</a:t>
            </a:r>
          </a:p>
          <a:p>
            <a:pPr marL="846138" lvl="1" indent="-446088">
              <a:buFont typeface="Arial"/>
              <a:buChar char="•"/>
            </a:pPr>
            <a:r>
              <a:rPr lang="en-US" sz="2400" b="1" dirty="0" smtClean="0">
                <a:latin typeface="Arial"/>
                <a:cs typeface="Arial"/>
              </a:rPr>
              <a:t>BASE</a:t>
            </a:r>
            <a:r>
              <a:rPr lang="en-US" sz="2400" dirty="0" smtClean="0">
                <a:latin typeface="Arial"/>
                <a:cs typeface="Arial"/>
              </a:rPr>
              <a:t>: DEMO + CRIME </a:t>
            </a:r>
            <a:endParaRPr lang="en-US" sz="2400" dirty="0">
              <a:latin typeface="Arial"/>
              <a:cs typeface="Arial"/>
            </a:endParaRPr>
          </a:p>
        </p:txBody>
      </p:sp>
      <p:graphicFrame>
        <p:nvGraphicFramePr>
          <p:cNvPr id="24" name="Table 23"/>
          <p:cNvGraphicFramePr>
            <a:graphicFrameLocks noGrp="1"/>
          </p:cNvGraphicFramePr>
          <p:nvPr>
            <p:extLst>
              <p:ext uri="{D42A27DB-BD31-4B8C-83A1-F6EECF244321}">
                <p14:modId xmlns:p14="http://schemas.microsoft.com/office/powerpoint/2010/main" val="2017815456"/>
              </p:ext>
            </p:extLst>
          </p:nvPr>
        </p:nvGraphicFramePr>
        <p:xfrm>
          <a:off x="17611758" y="5913400"/>
          <a:ext cx="5354722" cy="5943600"/>
        </p:xfrm>
        <a:graphic>
          <a:graphicData uri="http://schemas.openxmlformats.org/drawingml/2006/table">
            <a:tbl>
              <a:tblPr firstRow="1" bandRow="1">
                <a:tableStyleId>{073A0DAA-6AF3-43AB-8588-CEC1D06C72B9}</a:tableStyleId>
              </a:tblPr>
              <a:tblGrid>
                <a:gridCol w="1965915"/>
                <a:gridCol w="1821627"/>
                <a:gridCol w="1567180"/>
              </a:tblGrid>
              <a:tr h="370840">
                <a:tc>
                  <a:txBody>
                    <a:bodyPr/>
                    <a:lstStyle/>
                    <a:p>
                      <a:r>
                        <a:rPr lang="en-US" sz="2400" dirty="0" smtClean="0">
                          <a:latin typeface="Arial"/>
                          <a:cs typeface="Arial"/>
                        </a:rPr>
                        <a:t>Variable Set</a:t>
                      </a:r>
                      <a:endParaRPr lang="en-US" sz="2400" dirty="0">
                        <a:latin typeface="Arial"/>
                        <a:cs typeface="Arial"/>
                      </a:endParaRPr>
                    </a:p>
                  </a:txBody>
                  <a:tcPr/>
                </a:tc>
                <a:tc>
                  <a:txBody>
                    <a:bodyPr/>
                    <a:lstStyle/>
                    <a:p>
                      <a:r>
                        <a:rPr lang="en-US" sz="2400" dirty="0" smtClean="0">
                          <a:latin typeface="Arial"/>
                          <a:cs typeface="Arial"/>
                        </a:rPr>
                        <a:t>Method</a:t>
                      </a:r>
                      <a:endParaRPr lang="en-US" sz="2400" dirty="0">
                        <a:latin typeface="Arial"/>
                        <a:cs typeface="Arial"/>
                      </a:endParaRPr>
                    </a:p>
                  </a:txBody>
                  <a:tcPr/>
                </a:tc>
                <a:tc>
                  <a:txBody>
                    <a:bodyPr/>
                    <a:lstStyle/>
                    <a:p>
                      <a:r>
                        <a:rPr lang="en-US" sz="2400" dirty="0" smtClean="0">
                          <a:latin typeface="Arial"/>
                          <a:cs typeface="Arial"/>
                        </a:rPr>
                        <a:t>Accuracy</a:t>
                      </a:r>
                      <a:endParaRPr lang="en-US" sz="2400" dirty="0">
                        <a:latin typeface="Arial"/>
                        <a:cs typeface="Arial"/>
                      </a:endParaRPr>
                    </a:p>
                  </a:txBody>
                  <a:tcPr/>
                </a:tc>
              </a:tr>
              <a:tr h="370840">
                <a:tc rowSpan="4">
                  <a:txBody>
                    <a:bodyPr/>
                    <a:lstStyle/>
                    <a:p>
                      <a:r>
                        <a:rPr lang="en-US" sz="2400" dirty="0" smtClean="0">
                          <a:latin typeface="Arial"/>
                          <a:cs typeface="Arial"/>
                        </a:rPr>
                        <a:t>DEMO</a:t>
                      </a:r>
                      <a:endParaRPr lang="en-US" sz="2400" dirty="0">
                        <a:latin typeface="Arial"/>
                        <a:cs typeface="Arial"/>
                      </a:endParaRPr>
                    </a:p>
                  </a:txBody>
                  <a:tcPr/>
                </a:tc>
                <a:tc>
                  <a:txBody>
                    <a:bodyPr/>
                    <a:lstStyle/>
                    <a:p>
                      <a:r>
                        <a:rPr lang="en-US" sz="2400" dirty="0" smtClean="0">
                          <a:latin typeface="Arial"/>
                          <a:cs typeface="Arial"/>
                        </a:rPr>
                        <a:t>Bayes</a:t>
                      </a:r>
                      <a:endParaRPr lang="en-US" sz="2400" dirty="0">
                        <a:latin typeface="Arial"/>
                        <a:cs typeface="Arial"/>
                      </a:endParaRPr>
                    </a:p>
                  </a:txBody>
                  <a:tcPr/>
                </a:tc>
                <a:tc>
                  <a:txBody>
                    <a:bodyPr/>
                    <a:lstStyle/>
                    <a:p>
                      <a:r>
                        <a:rPr lang="en-US" sz="2400" dirty="0" smtClean="0">
                          <a:latin typeface="Arial"/>
                          <a:cs typeface="Arial"/>
                        </a:rPr>
                        <a:t>0.629</a:t>
                      </a:r>
                      <a:endParaRPr lang="en-US" sz="2400" dirty="0">
                        <a:latin typeface="Arial"/>
                        <a:cs typeface="Arial"/>
                      </a:endParaRPr>
                    </a:p>
                  </a:txBody>
                  <a:tcPr/>
                </a:tc>
              </a:tr>
              <a:tr h="370840">
                <a:tc vMerge="1">
                  <a:txBody>
                    <a:bodyPr/>
                    <a:lstStyle/>
                    <a:p>
                      <a:endParaRPr lang="en-US" sz="2800" dirty="0"/>
                    </a:p>
                  </a:txBody>
                  <a:tcPr/>
                </a:tc>
                <a:tc>
                  <a:txBody>
                    <a:bodyPr/>
                    <a:lstStyle/>
                    <a:p>
                      <a:r>
                        <a:rPr lang="en-US" sz="2400" dirty="0" smtClean="0">
                          <a:latin typeface="Arial"/>
                          <a:cs typeface="Arial"/>
                        </a:rPr>
                        <a:t>C4.5</a:t>
                      </a:r>
                      <a:endParaRPr lang="en-US" sz="2400" dirty="0">
                        <a:latin typeface="Arial"/>
                        <a:cs typeface="Arial"/>
                      </a:endParaRPr>
                    </a:p>
                  </a:txBody>
                  <a:tcPr/>
                </a:tc>
                <a:tc>
                  <a:txBody>
                    <a:bodyPr/>
                    <a:lstStyle/>
                    <a:p>
                      <a:r>
                        <a:rPr lang="en-US" sz="2400" dirty="0" smtClean="0">
                          <a:latin typeface="Arial"/>
                          <a:cs typeface="Arial"/>
                        </a:rPr>
                        <a:t>0.659</a:t>
                      </a:r>
                      <a:endParaRPr lang="en-US" sz="2400" dirty="0">
                        <a:latin typeface="Arial"/>
                        <a:cs typeface="Arial"/>
                      </a:endParaRPr>
                    </a:p>
                  </a:txBody>
                  <a:tcPr/>
                </a:tc>
              </a:tr>
              <a:tr h="370840">
                <a:tc vMerge="1">
                  <a:txBody>
                    <a:bodyPr/>
                    <a:lstStyle/>
                    <a:p>
                      <a:endParaRPr lang="en-US" sz="2800" dirty="0"/>
                    </a:p>
                  </a:txBody>
                  <a:tcPr/>
                </a:tc>
                <a:tc>
                  <a:txBody>
                    <a:bodyPr/>
                    <a:lstStyle/>
                    <a:p>
                      <a:r>
                        <a:rPr lang="en-US" sz="2400" dirty="0" smtClean="0">
                          <a:latin typeface="Arial"/>
                          <a:cs typeface="Arial"/>
                        </a:rPr>
                        <a:t>Linear SVM</a:t>
                      </a:r>
                      <a:endParaRPr lang="en-US" sz="2400" dirty="0">
                        <a:latin typeface="Arial"/>
                        <a:cs typeface="Arial"/>
                      </a:endParaRPr>
                    </a:p>
                  </a:txBody>
                  <a:tcPr/>
                </a:tc>
                <a:tc>
                  <a:txBody>
                    <a:bodyPr/>
                    <a:lstStyle/>
                    <a:p>
                      <a:r>
                        <a:rPr lang="en-US" sz="2400" dirty="0" smtClean="0">
                          <a:latin typeface="Arial"/>
                          <a:cs typeface="Arial"/>
                        </a:rPr>
                        <a:t>0.637</a:t>
                      </a:r>
                      <a:endParaRPr lang="en-US" sz="2400" dirty="0">
                        <a:latin typeface="Arial"/>
                        <a:cs typeface="Arial"/>
                      </a:endParaRPr>
                    </a:p>
                  </a:txBody>
                  <a:tcPr/>
                </a:tc>
              </a:tr>
              <a:tr h="370840">
                <a:tc vMerge="1">
                  <a:txBody>
                    <a:bodyPr/>
                    <a:lstStyle/>
                    <a:p>
                      <a:endParaRPr lang="en-US" sz="2800" dirty="0"/>
                    </a:p>
                  </a:txBody>
                  <a:tcPr/>
                </a:tc>
                <a:tc>
                  <a:txBody>
                    <a:bodyPr/>
                    <a:lstStyle/>
                    <a:p>
                      <a:r>
                        <a:rPr lang="en-US" sz="2400" dirty="0" err="1" smtClean="0">
                          <a:latin typeface="Arial"/>
                          <a:cs typeface="Arial"/>
                        </a:rPr>
                        <a:t>kNN</a:t>
                      </a:r>
                      <a:endParaRPr lang="en-US" sz="2400" dirty="0">
                        <a:latin typeface="Arial"/>
                        <a:cs typeface="Arial"/>
                      </a:endParaRPr>
                    </a:p>
                  </a:txBody>
                  <a:tcPr/>
                </a:tc>
                <a:tc>
                  <a:txBody>
                    <a:bodyPr/>
                    <a:lstStyle/>
                    <a:p>
                      <a:r>
                        <a:rPr lang="en-US" sz="2400" dirty="0" smtClean="0">
                          <a:latin typeface="Arial"/>
                          <a:cs typeface="Arial"/>
                        </a:rPr>
                        <a:t>0.643</a:t>
                      </a:r>
                      <a:endParaRPr lang="en-US" sz="2400" dirty="0">
                        <a:latin typeface="Arial"/>
                        <a:cs typeface="Arial"/>
                      </a:endParaRPr>
                    </a:p>
                  </a:txBody>
                  <a:tcPr/>
                </a:tc>
              </a:tr>
              <a:tr h="370840">
                <a:tc rowSpan="4">
                  <a:txBody>
                    <a:bodyPr/>
                    <a:lstStyle/>
                    <a:p>
                      <a:r>
                        <a:rPr lang="en-US" sz="2400" dirty="0" smtClean="0">
                          <a:latin typeface="Arial"/>
                          <a:cs typeface="Arial"/>
                        </a:rPr>
                        <a:t>CRIME</a:t>
                      </a:r>
                      <a:endParaRPr lang="en-US" sz="2400" dirty="0">
                        <a:latin typeface="Arial"/>
                        <a:cs typeface="Arial"/>
                      </a:endParaRPr>
                    </a:p>
                  </a:txBody>
                  <a:tcPr/>
                </a:tc>
                <a:tc>
                  <a:txBody>
                    <a:bodyPr/>
                    <a:lstStyle/>
                    <a:p>
                      <a:r>
                        <a:rPr lang="en-US" sz="2400" dirty="0" smtClean="0">
                          <a:latin typeface="Arial"/>
                          <a:cs typeface="Arial"/>
                        </a:rPr>
                        <a:t>Bayes</a:t>
                      </a:r>
                      <a:endParaRPr lang="en-US" sz="2400" dirty="0">
                        <a:latin typeface="Arial"/>
                        <a:cs typeface="Arial"/>
                      </a:endParaRPr>
                    </a:p>
                  </a:txBody>
                  <a:tcPr/>
                </a:tc>
                <a:tc>
                  <a:txBody>
                    <a:bodyPr/>
                    <a:lstStyle/>
                    <a:p>
                      <a:r>
                        <a:rPr lang="en-US" sz="2400" dirty="0" smtClean="0">
                          <a:latin typeface="Arial"/>
                          <a:cs typeface="Arial"/>
                        </a:rPr>
                        <a:t>0.772</a:t>
                      </a:r>
                      <a:endParaRPr lang="en-US" sz="2400" dirty="0">
                        <a:latin typeface="Arial"/>
                        <a:cs typeface="Arial"/>
                      </a:endParaRPr>
                    </a:p>
                  </a:txBody>
                  <a:tcPr/>
                </a:tc>
              </a:tr>
              <a:tr h="370840">
                <a:tc vMerge="1">
                  <a:txBody>
                    <a:bodyPr/>
                    <a:lstStyle/>
                    <a:p>
                      <a:endParaRPr lang="en-US" sz="2800" dirty="0"/>
                    </a:p>
                  </a:txBody>
                  <a:tcPr/>
                </a:tc>
                <a:tc>
                  <a:txBody>
                    <a:bodyPr/>
                    <a:lstStyle/>
                    <a:p>
                      <a:r>
                        <a:rPr lang="en-US" sz="2400" dirty="0" smtClean="0">
                          <a:latin typeface="Arial"/>
                          <a:cs typeface="Arial"/>
                        </a:rPr>
                        <a:t>C4.5</a:t>
                      </a:r>
                      <a:endParaRPr lang="en-US" sz="2400" dirty="0">
                        <a:latin typeface="Arial"/>
                        <a:cs typeface="Arial"/>
                      </a:endParaRPr>
                    </a:p>
                  </a:txBody>
                  <a:tcPr/>
                </a:tc>
                <a:tc>
                  <a:txBody>
                    <a:bodyPr/>
                    <a:lstStyle/>
                    <a:p>
                      <a:r>
                        <a:rPr lang="en-US" sz="2400" dirty="0" smtClean="0">
                          <a:latin typeface="Arial"/>
                          <a:cs typeface="Arial"/>
                        </a:rPr>
                        <a:t>0.783</a:t>
                      </a:r>
                      <a:endParaRPr lang="en-US" sz="2400" dirty="0">
                        <a:latin typeface="Arial"/>
                        <a:cs typeface="Arial"/>
                      </a:endParaRPr>
                    </a:p>
                  </a:txBody>
                  <a:tcPr/>
                </a:tc>
              </a:tr>
              <a:tr h="370840">
                <a:tc vMerge="1">
                  <a:txBody>
                    <a:bodyPr/>
                    <a:lstStyle/>
                    <a:p>
                      <a:endParaRPr lang="en-US" sz="2800" dirty="0"/>
                    </a:p>
                  </a:txBody>
                  <a:tcPr/>
                </a:tc>
                <a:tc>
                  <a:txBody>
                    <a:bodyPr/>
                    <a:lstStyle/>
                    <a:p>
                      <a:r>
                        <a:rPr lang="en-US" sz="2400" dirty="0" smtClean="0">
                          <a:latin typeface="Arial"/>
                          <a:cs typeface="Arial"/>
                        </a:rPr>
                        <a:t>Linear SVM</a:t>
                      </a:r>
                      <a:endParaRPr lang="en-US" sz="2400" dirty="0">
                        <a:latin typeface="Arial"/>
                        <a:cs typeface="Arial"/>
                      </a:endParaRPr>
                    </a:p>
                  </a:txBody>
                  <a:tcPr/>
                </a:tc>
                <a:tc>
                  <a:txBody>
                    <a:bodyPr/>
                    <a:lstStyle/>
                    <a:p>
                      <a:r>
                        <a:rPr lang="en-US" sz="2400" dirty="0" smtClean="0">
                          <a:latin typeface="Arial"/>
                          <a:cs typeface="Arial"/>
                        </a:rPr>
                        <a:t>0.583</a:t>
                      </a:r>
                      <a:endParaRPr lang="en-US" sz="2400" dirty="0">
                        <a:latin typeface="Arial"/>
                        <a:cs typeface="Arial"/>
                      </a:endParaRPr>
                    </a:p>
                  </a:txBody>
                  <a:tcPr/>
                </a:tc>
              </a:tr>
              <a:tr h="370840">
                <a:tc vMerge="1">
                  <a:txBody>
                    <a:bodyPr/>
                    <a:lstStyle/>
                    <a:p>
                      <a:endParaRPr lang="en-US" sz="2800" dirty="0"/>
                    </a:p>
                  </a:txBody>
                  <a:tcPr/>
                </a:tc>
                <a:tc>
                  <a:txBody>
                    <a:bodyPr/>
                    <a:lstStyle/>
                    <a:p>
                      <a:r>
                        <a:rPr lang="en-US" sz="2400" dirty="0" err="1" smtClean="0">
                          <a:latin typeface="Arial"/>
                          <a:cs typeface="Arial"/>
                        </a:rPr>
                        <a:t>kNN</a:t>
                      </a:r>
                      <a:endParaRPr lang="en-US" sz="2400" dirty="0">
                        <a:latin typeface="Arial"/>
                        <a:cs typeface="Arial"/>
                      </a:endParaRPr>
                    </a:p>
                  </a:txBody>
                  <a:tcPr/>
                </a:tc>
                <a:tc>
                  <a:txBody>
                    <a:bodyPr/>
                    <a:lstStyle/>
                    <a:p>
                      <a:r>
                        <a:rPr lang="en-US" sz="2400" dirty="0" smtClean="0">
                          <a:latin typeface="Arial"/>
                          <a:cs typeface="Arial"/>
                        </a:rPr>
                        <a:t>0.769</a:t>
                      </a:r>
                      <a:endParaRPr lang="en-US" sz="2400" dirty="0">
                        <a:latin typeface="Arial"/>
                        <a:cs typeface="Arial"/>
                      </a:endParaRPr>
                    </a:p>
                  </a:txBody>
                  <a:tcPr/>
                </a:tc>
              </a:tr>
              <a:tr h="370840">
                <a:tc rowSpan="4">
                  <a:txBody>
                    <a:bodyPr/>
                    <a:lstStyle/>
                    <a:p>
                      <a:r>
                        <a:rPr lang="en-US" sz="2400" dirty="0" smtClean="0">
                          <a:latin typeface="Arial"/>
                          <a:cs typeface="Arial"/>
                        </a:rPr>
                        <a:t>BASE</a:t>
                      </a:r>
                      <a:endParaRPr lang="en-US" sz="2400" dirty="0">
                        <a:latin typeface="Arial"/>
                        <a:cs typeface="Arial"/>
                      </a:endParaRPr>
                    </a:p>
                  </a:txBody>
                  <a:tcPr/>
                </a:tc>
                <a:tc>
                  <a:txBody>
                    <a:bodyPr/>
                    <a:lstStyle/>
                    <a:p>
                      <a:r>
                        <a:rPr lang="en-US" sz="2400" dirty="0" smtClean="0">
                          <a:latin typeface="Arial"/>
                          <a:cs typeface="Arial"/>
                        </a:rPr>
                        <a:t>Bayes</a:t>
                      </a:r>
                      <a:endParaRPr lang="en-US" sz="2400" dirty="0">
                        <a:latin typeface="Arial"/>
                        <a:cs typeface="Arial"/>
                      </a:endParaRPr>
                    </a:p>
                  </a:txBody>
                  <a:tcPr/>
                </a:tc>
                <a:tc>
                  <a:txBody>
                    <a:bodyPr/>
                    <a:lstStyle/>
                    <a:p>
                      <a:r>
                        <a:rPr lang="en-US" sz="2400" dirty="0" smtClean="0">
                          <a:latin typeface="Arial"/>
                          <a:cs typeface="Arial"/>
                        </a:rPr>
                        <a:t>0.761</a:t>
                      </a:r>
                      <a:endParaRPr lang="en-US" sz="2400" dirty="0">
                        <a:latin typeface="Arial"/>
                        <a:cs typeface="Arial"/>
                      </a:endParaRPr>
                    </a:p>
                  </a:txBody>
                  <a:tcPr/>
                </a:tc>
              </a:tr>
              <a:tr h="370840">
                <a:tc vMerge="1">
                  <a:txBody>
                    <a:bodyPr/>
                    <a:lstStyle/>
                    <a:p>
                      <a:endParaRPr lang="en-US" sz="2800" dirty="0"/>
                    </a:p>
                  </a:txBody>
                  <a:tcPr/>
                </a:tc>
                <a:tc>
                  <a:txBody>
                    <a:bodyPr/>
                    <a:lstStyle/>
                    <a:p>
                      <a:r>
                        <a:rPr lang="en-US" sz="2400" dirty="0" smtClean="0">
                          <a:latin typeface="Arial"/>
                          <a:cs typeface="Arial"/>
                        </a:rPr>
                        <a:t>C4.5</a:t>
                      </a:r>
                      <a:endParaRPr lang="en-US" sz="2400" dirty="0">
                        <a:latin typeface="Arial"/>
                        <a:cs typeface="Arial"/>
                      </a:endParaRPr>
                    </a:p>
                  </a:txBody>
                  <a:tcPr/>
                </a:tc>
                <a:tc>
                  <a:txBody>
                    <a:bodyPr/>
                    <a:lstStyle/>
                    <a:p>
                      <a:r>
                        <a:rPr lang="en-US" sz="2400" dirty="0" smtClean="0">
                          <a:latin typeface="Arial"/>
                          <a:cs typeface="Arial"/>
                        </a:rPr>
                        <a:t>0.774</a:t>
                      </a:r>
                      <a:endParaRPr lang="en-US" sz="2400" dirty="0">
                        <a:latin typeface="Arial"/>
                        <a:cs typeface="Arial"/>
                      </a:endParaRPr>
                    </a:p>
                  </a:txBody>
                  <a:tcPr/>
                </a:tc>
              </a:tr>
              <a:tr h="370840">
                <a:tc vMerge="1">
                  <a:txBody>
                    <a:bodyPr/>
                    <a:lstStyle/>
                    <a:p>
                      <a:endParaRPr lang="en-US" sz="2800" dirty="0"/>
                    </a:p>
                  </a:txBody>
                  <a:tcPr/>
                </a:tc>
                <a:tc>
                  <a:txBody>
                    <a:bodyPr/>
                    <a:lstStyle/>
                    <a:p>
                      <a:r>
                        <a:rPr lang="en-US" sz="2400" dirty="0" smtClean="0">
                          <a:latin typeface="Arial"/>
                          <a:cs typeface="Arial"/>
                        </a:rPr>
                        <a:t>Linear SVM</a:t>
                      </a:r>
                      <a:endParaRPr lang="en-US" sz="2400" dirty="0">
                        <a:latin typeface="Arial"/>
                        <a:cs typeface="Arial"/>
                      </a:endParaRPr>
                    </a:p>
                  </a:txBody>
                  <a:tcPr/>
                </a:tc>
                <a:tc>
                  <a:txBody>
                    <a:bodyPr/>
                    <a:lstStyle/>
                    <a:p>
                      <a:r>
                        <a:rPr lang="en-US" sz="2400" dirty="0" smtClean="0">
                          <a:latin typeface="Arial"/>
                          <a:cs typeface="Arial"/>
                        </a:rPr>
                        <a:t>0.589</a:t>
                      </a:r>
                      <a:endParaRPr lang="en-US" sz="2400" dirty="0">
                        <a:latin typeface="Arial"/>
                        <a:cs typeface="Arial"/>
                      </a:endParaRPr>
                    </a:p>
                  </a:txBody>
                  <a:tcPr/>
                </a:tc>
              </a:tr>
              <a:tr h="370840">
                <a:tc vMerge="1">
                  <a:txBody>
                    <a:bodyPr/>
                    <a:lstStyle/>
                    <a:p>
                      <a:endParaRPr lang="en-US" sz="2800" dirty="0"/>
                    </a:p>
                  </a:txBody>
                  <a:tcPr/>
                </a:tc>
                <a:tc>
                  <a:txBody>
                    <a:bodyPr/>
                    <a:lstStyle/>
                    <a:p>
                      <a:r>
                        <a:rPr lang="en-US" sz="2400" dirty="0" err="1" smtClean="0">
                          <a:latin typeface="Arial"/>
                          <a:cs typeface="Arial"/>
                        </a:rPr>
                        <a:t>kNN</a:t>
                      </a:r>
                      <a:endParaRPr lang="en-US" sz="2400" dirty="0">
                        <a:latin typeface="Arial"/>
                        <a:cs typeface="Arial"/>
                      </a:endParaRPr>
                    </a:p>
                  </a:txBody>
                  <a:tcPr/>
                </a:tc>
                <a:tc>
                  <a:txBody>
                    <a:bodyPr/>
                    <a:lstStyle/>
                    <a:p>
                      <a:r>
                        <a:rPr lang="en-US" sz="2400" dirty="0" smtClean="0">
                          <a:latin typeface="Arial"/>
                          <a:cs typeface="Arial"/>
                        </a:rPr>
                        <a:t>0.773</a:t>
                      </a:r>
                      <a:endParaRPr lang="en-US" sz="2400" dirty="0">
                        <a:latin typeface="Arial"/>
                        <a:cs typeface="Arial"/>
                      </a:endParaRPr>
                    </a:p>
                  </a:txBody>
                  <a:tcPr/>
                </a:tc>
              </a:tr>
            </a:tbl>
          </a:graphicData>
        </a:graphic>
      </p:graphicFrame>
      <p:grpSp>
        <p:nvGrpSpPr>
          <p:cNvPr id="39" name="Group 38"/>
          <p:cNvGrpSpPr/>
          <p:nvPr/>
        </p:nvGrpSpPr>
        <p:grpSpPr>
          <a:xfrm>
            <a:off x="915180" y="16161964"/>
            <a:ext cx="9973573" cy="7991499"/>
            <a:chOff x="27607363" y="14479153"/>
            <a:chExt cx="5806183" cy="5140603"/>
          </a:xfrm>
        </p:grpSpPr>
        <p:pic>
          <p:nvPicPr>
            <p:cNvPr id="36" name="Picture 35" descr="RplotH.pdf"/>
            <p:cNvPicPr>
              <a:picLocks noChangeAspect="1"/>
            </p:cNvPicPr>
            <p:nvPr/>
          </p:nvPicPr>
          <p:blipFill rotWithShape="1">
            <a:blip r:embed="rId6">
              <a:extLst>
                <a:ext uri="{28A0092B-C50C-407E-A947-70E740481C1C}">
                  <a14:useLocalDpi xmlns:a14="http://schemas.microsoft.com/office/drawing/2010/main" val="0"/>
                </a:ext>
              </a:extLst>
            </a:blip>
            <a:srcRect t="11319" b="10039"/>
            <a:stretch/>
          </p:blipFill>
          <p:spPr>
            <a:xfrm>
              <a:off x="27607363" y="14479153"/>
              <a:ext cx="4618172" cy="469999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7" name="TextBox 36"/>
            <p:cNvSpPr txBox="1"/>
            <p:nvPr/>
          </p:nvSpPr>
          <p:spPr>
            <a:xfrm>
              <a:off x="27607363" y="19322786"/>
              <a:ext cx="5806183" cy="296970"/>
            </a:xfrm>
            <a:prstGeom prst="rect">
              <a:avLst/>
            </a:prstGeom>
            <a:noFill/>
          </p:spPr>
          <p:txBody>
            <a:bodyPr wrap="square" rtlCol="0">
              <a:spAutoFit/>
            </a:bodyPr>
            <a:lstStyle/>
            <a:p>
              <a:r>
                <a:rPr lang="en-US" sz="2400" dirty="0" err="1">
                  <a:latin typeface="Wingdings"/>
                </a:rPr>
                <a:t>é</a:t>
              </a:r>
              <a:r>
                <a:rPr lang="en-US" sz="2400" dirty="0"/>
                <a:t> </a:t>
              </a:r>
              <a:r>
                <a:rPr lang="en-US" sz="2400" i="1" dirty="0" smtClean="0">
                  <a:latin typeface="Arial"/>
                  <a:cs typeface="Arial"/>
                </a:rPr>
                <a:t>Variable </a:t>
              </a:r>
              <a:r>
                <a:rPr lang="en-US" sz="2400" i="1" dirty="0" smtClean="0">
                  <a:latin typeface="Arial"/>
                  <a:cs typeface="Arial"/>
                </a:rPr>
                <a:t>Correlation Map</a:t>
              </a:r>
              <a:endParaRPr lang="en-US" sz="2400" i="1" dirty="0">
                <a:latin typeface="Arial"/>
                <a:cs typeface="Arial"/>
              </a:endParaRPr>
            </a:p>
          </p:txBody>
        </p:sp>
      </p:grpSp>
      <p:sp>
        <p:nvSpPr>
          <p:cNvPr id="8" name="TextBox 7"/>
          <p:cNvSpPr txBox="1"/>
          <p:nvPr/>
        </p:nvSpPr>
        <p:spPr>
          <a:xfrm>
            <a:off x="6344671" y="24964632"/>
            <a:ext cx="6772525" cy="3908763"/>
          </a:xfrm>
          <a:prstGeom prst="rect">
            <a:avLst/>
          </a:prstGeom>
          <a:solidFill>
            <a:schemeClr val="bg2">
              <a:lumMod val="10000"/>
            </a:schemeClr>
          </a:solidFill>
        </p:spPr>
        <p:txBody>
          <a:bodyPr wrap="square" lIns="457200" tIns="182880" rIns="457200" bIns="274320" rtlCol="0">
            <a:spAutoFit/>
          </a:bodyPr>
          <a:lstStyle/>
          <a:p>
            <a:r>
              <a:rPr lang="en-US" sz="2800" dirty="0" smtClean="0">
                <a:solidFill>
                  <a:srgbClr val="FFFFFF"/>
                </a:solidFill>
                <a:latin typeface="Arial Narrow"/>
                <a:cs typeface="Arial Narrow"/>
              </a:rPr>
              <a:t>“I […] solemnly </a:t>
            </a:r>
            <a:r>
              <a:rPr lang="en-US" sz="2800" dirty="0">
                <a:solidFill>
                  <a:srgbClr val="FFFFFF"/>
                </a:solidFill>
                <a:latin typeface="Arial Narrow"/>
                <a:cs typeface="Arial Narrow"/>
              </a:rPr>
              <a:t>swear </a:t>
            </a:r>
            <a:r>
              <a:rPr lang="en-US" sz="2800" dirty="0" smtClean="0">
                <a:solidFill>
                  <a:srgbClr val="FFFFFF"/>
                </a:solidFill>
                <a:latin typeface="Arial Narrow"/>
                <a:cs typeface="Arial Narrow"/>
              </a:rPr>
              <a:t>that </a:t>
            </a:r>
            <a:r>
              <a:rPr lang="en-US" sz="2800" dirty="0">
                <a:solidFill>
                  <a:srgbClr val="FFFFFF"/>
                </a:solidFill>
                <a:latin typeface="Arial Narrow"/>
                <a:cs typeface="Arial Narrow"/>
              </a:rPr>
              <a:t>I will administer justice without respect to persons, and do equal right to the poor and to the rich, and that I will faithfully and impartially discharge and perform all the duties incumbent upon </a:t>
            </a:r>
            <a:r>
              <a:rPr lang="en-US" sz="2800" dirty="0" smtClean="0">
                <a:solidFill>
                  <a:srgbClr val="FFFFFF"/>
                </a:solidFill>
                <a:latin typeface="Arial Narrow"/>
                <a:cs typeface="Arial Narrow"/>
              </a:rPr>
              <a:t>me. […] under </a:t>
            </a:r>
            <a:r>
              <a:rPr lang="en-US" sz="2800" dirty="0">
                <a:solidFill>
                  <a:srgbClr val="FFFFFF"/>
                </a:solidFill>
                <a:latin typeface="Arial Narrow"/>
                <a:cs typeface="Arial Narrow"/>
              </a:rPr>
              <a:t>the Constitution and laws of the United States. So help me God</a:t>
            </a:r>
            <a:r>
              <a:rPr lang="en-US" sz="2800" dirty="0" smtClean="0">
                <a:solidFill>
                  <a:srgbClr val="FFFFFF"/>
                </a:solidFill>
                <a:latin typeface="Arial Narrow"/>
                <a:cs typeface="Arial Narrow"/>
              </a:rPr>
              <a:t>.” </a:t>
            </a:r>
          </a:p>
          <a:p>
            <a:pPr algn="r"/>
            <a:r>
              <a:rPr lang="en-US" sz="2800" dirty="0" smtClean="0">
                <a:solidFill>
                  <a:srgbClr val="FFFFFF"/>
                </a:solidFill>
                <a:latin typeface="Arial Narrow"/>
                <a:cs typeface="Arial Narrow"/>
              </a:rPr>
              <a:t>– </a:t>
            </a:r>
            <a:r>
              <a:rPr lang="en-US" sz="2800" i="1" dirty="0" smtClean="0">
                <a:solidFill>
                  <a:srgbClr val="FFFFFF"/>
                </a:solidFill>
                <a:latin typeface="Arial Narrow"/>
                <a:cs typeface="Arial Narrow"/>
              </a:rPr>
              <a:t>Oath of United States Justices and Judges</a:t>
            </a:r>
            <a:endParaRPr lang="en-US" sz="2800" i="1" dirty="0">
              <a:solidFill>
                <a:srgbClr val="FFFFFF"/>
              </a:solidFill>
              <a:latin typeface="Arial Narrow"/>
              <a:cs typeface="Arial Narrow"/>
            </a:endParaRPr>
          </a:p>
        </p:txBody>
      </p:sp>
      <p:sp>
        <p:nvSpPr>
          <p:cNvPr id="38" name="TextBox 37"/>
          <p:cNvSpPr txBox="1"/>
          <p:nvPr/>
        </p:nvSpPr>
        <p:spPr>
          <a:xfrm>
            <a:off x="17179081" y="3012610"/>
            <a:ext cx="10352965" cy="830997"/>
          </a:xfrm>
          <a:prstGeom prst="rect">
            <a:avLst/>
          </a:prstGeom>
          <a:solidFill>
            <a:schemeClr val="bg2">
              <a:lumMod val="10000"/>
            </a:schemeClr>
          </a:solidFill>
        </p:spPr>
        <p:txBody>
          <a:bodyPr wrap="square" lIns="457200" tIns="182880" rIns="457200" bIns="274320" rtlCol="0">
            <a:spAutoFit/>
          </a:bodyPr>
          <a:lstStyle/>
          <a:p>
            <a:r>
              <a:rPr lang="en-US" sz="2400" cap="all" dirty="0" smtClean="0">
                <a:solidFill>
                  <a:srgbClr val="FFFFFF"/>
                </a:solidFill>
                <a:latin typeface="Century Gothic"/>
                <a:cs typeface="Arial Narrow"/>
              </a:rPr>
              <a:t>Justin Cheng jc882     </a:t>
            </a:r>
            <a:r>
              <a:rPr lang="en-US" sz="2400" cap="all" dirty="0" err="1" smtClean="0">
                <a:solidFill>
                  <a:srgbClr val="FFFFFF"/>
                </a:solidFill>
                <a:latin typeface="Century Gothic"/>
                <a:cs typeface="Arial Narrow"/>
              </a:rPr>
              <a:t>Yunchi</a:t>
            </a:r>
            <a:r>
              <a:rPr lang="en-US" sz="2400" cap="all" dirty="0" smtClean="0">
                <a:solidFill>
                  <a:srgbClr val="FFFFFF"/>
                </a:solidFill>
                <a:latin typeface="Century Gothic"/>
                <a:cs typeface="Arial Narrow"/>
              </a:rPr>
              <a:t> </a:t>
            </a:r>
            <a:r>
              <a:rPr lang="en-US" sz="2400" cap="all" dirty="0" err="1" smtClean="0">
                <a:solidFill>
                  <a:srgbClr val="FFFFFF"/>
                </a:solidFill>
                <a:latin typeface="Century Gothic"/>
                <a:cs typeface="Arial Narrow"/>
              </a:rPr>
              <a:t>Luo</a:t>
            </a:r>
            <a:r>
              <a:rPr lang="en-US" sz="2400" cap="all" dirty="0" smtClean="0">
                <a:solidFill>
                  <a:srgbClr val="FFFFFF"/>
                </a:solidFill>
                <a:latin typeface="Century Gothic"/>
                <a:cs typeface="Arial Narrow"/>
              </a:rPr>
              <a:t> yl477     Jane Park jp624</a:t>
            </a:r>
            <a:endParaRPr lang="en-US" sz="2400" i="1" cap="all" dirty="0">
              <a:solidFill>
                <a:srgbClr val="FFFFFF"/>
              </a:solidFill>
              <a:latin typeface="Century Gothic"/>
              <a:cs typeface="Arial Narrow"/>
            </a:endParaRPr>
          </a:p>
        </p:txBody>
      </p:sp>
      <p:pic>
        <p:nvPicPr>
          <p:cNvPr id="2" name="Picture 1" descr="dtree_crime.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503363" y="12848597"/>
            <a:ext cx="5854700" cy="5219700"/>
          </a:xfrm>
          <a:prstGeom prst="rect">
            <a:avLst/>
          </a:prstGeom>
        </p:spPr>
      </p:pic>
      <p:pic>
        <p:nvPicPr>
          <p:cNvPr id="5" name="Picture 4" descr="dtree_base.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753489" y="11362697"/>
            <a:ext cx="5041900" cy="6705600"/>
          </a:xfrm>
          <a:prstGeom prst="rect">
            <a:avLst/>
          </a:prstGeom>
        </p:spPr>
      </p:pic>
      <p:grpSp>
        <p:nvGrpSpPr>
          <p:cNvPr id="42" name="Group 41"/>
          <p:cNvGrpSpPr/>
          <p:nvPr/>
        </p:nvGrpSpPr>
        <p:grpSpPr>
          <a:xfrm>
            <a:off x="9142138" y="16102602"/>
            <a:ext cx="9484718" cy="6725799"/>
            <a:chOff x="9537258" y="18979816"/>
            <a:chExt cx="9484718" cy="6725799"/>
          </a:xfrm>
        </p:grpSpPr>
        <p:grpSp>
          <p:nvGrpSpPr>
            <p:cNvPr id="40" name="Group 39"/>
            <p:cNvGrpSpPr/>
            <p:nvPr/>
          </p:nvGrpSpPr>
          <p:grpSpPr>
            <a:xfrm>
              <a:off x="9537258" y="18979816"/>
              <a:ext cx="9484718" cy="6725799"/>
              <a:chOff x="7130864" y="19383204"/>
              <a:chExt cx="9484718" cy="6725799"/>
            </a:xfrm>
          </p:grpSpPr>
          <p:pic>
            <p:nvPicPr>
              <p:cNvPr id="11" name="Picture 10"/>
              <p:cNvPicPr>
                <a:picLocks noChangeAspect="1"/>
              </p:cNvPicPr>
              <p:nvPr/>
            </p:nvPicPr>
            <p:blipFill>
              <a:blip r:embed="rId9"/>
              <a:stretch>
                <a:fillRect/>
              </a:stretch>
            </p:blipFill>
            <p:spPr>
              <a:xfrm>
                <a:off x="7130864" y="19383204"/>
                <a:ext cx="9484718" cy="6725799"/>
              </a:xfrm>
              <a:prstGeom prst="rect">
                <a:avLst/>
              </a:prstGeom>
            </p:spPr>
          </p:pic>
          <p:pic>
            <p:nvPicPr>
              <p:cNvPr id="28" name="Picture 27"/>
              <p:cNvPicPr>
                <a:picLocks noChangeAspect="1"/>
              </p:cNvPicPr>
              <p:nvPr/>
            </p:nvPicPr>
            <p:blipFill>
              <a:blip r:embed="rId10"/>
              <a:stretch>
                <a:fillRect/>
              </a:stretch>
            </p:blipFill>
            <p:spPr>
              <a:xfrm>
                <a:off x="7130864" y="20784264"/>
                <a:ext cx="1610022" cy="603758"/>
              </a:xfrm>
              <a:prstGeom prst="rect">
                <a:avLst/>
              </a:prstGeom>
            </p:spPr>
          </p:pic>
        </p:grpSp>
        <p:sp>
          <p:nvSpPr>
            <p:cNvPr id="41" name="TextBox 40"/>
            <p:cNvSpPr txBox="1"/>
            <p:nvPr/>
          </p:nvSpPr>
          <p:spPr>
            <a:xfrm>
              <a:off x="9537258" y="18979816"/>
              <a:ext cx="2643275" cy="1200328"/>
            </a:xfrm>
            <a:prstGeom prst="rect">
              <a:avLst/>
            </a:prstGeom>
            <a:solidFill>
              <a:srgbClr val="FFFFFF"/>
            </a:solidFill>
          </p:spPr>
          <p:txBody>
            <a:bodyPr wrap="square" rtlCol="0">
              <a:spAutoFit/>
            </a:bodyPr>
            <a:lstStyle/>
            <a:p>
              <a:r>
                <a:rPr lang="en-US" sz="2400" i="1" dirty="0" smtClean="0">
                  <a:latin typeface="Arial"/>
                  <a:cs typeface="Arial"/>
                </a:rPr>
                <a:t>Average </a:t>
              </a:r>
              <a:r>
                <a:rPr lang="en-US" sz="2400" i="1" dirty="0" smtClean="0">
                  <a:latin typeface="Arial"/>
                  <a:cs typeface="Arial"/>
                </a:rPr>
                <a:t>INCMIN by RACE and GRADE</a:t>
              </a:r>
              <a:endParaRPr lang="en-US" sz="2400" i="1" dirty="0">
                <a:latin typeface="Arial"/>
                <a:cs typeface="Arial"/>
              </a:endParaRPr>
            </a:p>
          </p:txBody>
        </p:sp>
      </p:grpSp>
      <p:sp>
        <p:nvSpPr>
          <p:cNvPr id="43" name="TextBox 42"/>
          <p:cNvSpPr txBox="1"/>
          <p:nvPr/>
        </p:nvSpPr>
        <p:spPr>
          <a:xfrm>
            <a:off x="19503363" y="18369487"/>
            <a:ext cx="5806183" cy="461665"/>
          </a:xfrm>
          <a:prstGeom prst="rect">
            <a:avLst/>
          </a:prstGeom>
          <a:noFill/>
        </p:spPr>
        <p:txBody>
          <a:bodyPr wrap="square" rtlCol="0">
            <a:spAutoFit/>
          </a:bodyPr>
          <a:lstStyle/>
          <a:p>
            <a:r>
              <a:rPr lang="en-US" sz="2400" dirty="0" err="1">
                <a:latin typeface="Wingdings"/>
              </a:rPr>
              <a:t>é</a:t>
            </a:r>
            <a:r>
              <a:rPr lang="en-US" sz="2400" dirty="0"/>
              <a:t> </a:t>
            </a:r>
            <a:r>
              <a:rPr lang="en-US" sz="2400" i="1" dirty="0" smtClean="0">
                <a:latin typeface="Arial"/>
                <a:cs typeface="Arial"/>
              </a:rPr>
              <a:t>Top </a:t>
            </a:r>
            <a:r>
              <a:rPr lang="en-US" sz="2400" i="1" dirty="0" smtClean="0">
                <a:latin typeface="Arial"/>
                <a:cs typeface="Arial"/>
              </a:rPr>
              <a:t>part of decision tree using </a:t>
            </a:r>
            <a:r>
              <a:rPr lang="en-US" sz="2400" i="1" dirty="0" smtClean="0">
                <a:latin typeface="Arial"/>
                <a:cs typeface="Arial"/>
              </a:rPr>
              <a:t>CRIME</a:t>
            </a:r>
            <a:endParaRPr lang="en-US" sz="2400" i="1" dirty="0">
              <a:latin typeface="Arial"/>
              <a:cs typeface="Arial"/>
            </a:endParaRPr>
          </a:p>
        </p:txBody>
      </p:sp>
      <p:sp>
        <p:nvSpPr>
          <p:cNvPr id="44" name="TextBox 43"/>
          <p:cNvSpPr txBox="1"/>
          <p:nvPr/>
        </p:nvSpPr>
        <p:spPr>
          <a:xfrm>
            <a:off x="25753489" y="18406747"/>
            <a:ext cx="4678842" cy="461665"/>
          </a:xfrm>
          <a:prstGeom prst="rect">
            <a:avLst/>
          </a:prstGeom>
          <a:noFill/>
        </p:spPr>
        <p:txBody>
          <a:bodyPr wrap="square" rtlCol="0">
            <a:spAutoFit/>
          </a:bodyPr>
          <a:lstStyle/>
          <a:p>
            <a:r>
              <a:rPr lang="en-US" sz="2400" dirty="0" err="1">
                <a:latin typeface="Wingdings"/>
              </a:rPr>
              <a:t>é</a:t>
            </a:r>
            <a:r>
              <a:rPr lang="en-US" sz="2400" dirty="0"/>
              <a:t> </a:t>
            </a:r>
            <a:r>
              <a:rPr lang="en-US" sz="2400" i="1" dirty="0" smtClean="0">
                <a:latin typeface="Arial"/>
                <a:cs typeface="Arial"/>
              </a:rPr>
              <a:t>Full decision tree using BASE</a:t>
            </a:r>
            <a:endParaRPr lang="en-US" sz="2400" i="1" dirty="0">
              <a:latin typeface="Arial"/>
              <a:cs typeface="Arial"/>
            </a:endParaRPr>
          </a:p>
        </p:txBody>
      </p:sp>
    </p:spTree>
    <p:extLst>
      <p:ext uri="{BB962C8B-B14F-4D97-AF65-F5344CB8AC3E}">
        <p14:creationId xmlns:p14="http://schemas.microsoft.com/office/powerpoint/2010/main" val="27491966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543</TotalTime>
  <Words>695</Words>
  <Application>Microsoft Macintosh PowerPoint</Application>
  <PresentationFormat>Custom</PresentationFormat>
  <Paragraphs>64</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Jane Park</dc:creator>
  <cp:lastModifiedBy>Jane Park</cp:lastModifiedBy>
  <cp:revision>51</cp:revision>
  <cp:lastPrinted>2011-11-27T04:17:37Z</cp:lastPrinted>
  <dcterms:created xsi:type="dcterms:W3CDTF">2011-11-27T03:49:25Z</dcterms:created>
  <dcterms:modified xsi:type="dcterms:W3CDTF">2011-12-01T17:10:00Z</dcterms:modified>
</cp:coreProperties>
</file>