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8" r:id="rId11"/>
    <p:sldId id="279" r:id="rId12"/>
    <p:sldId id="276" r:id="rId13"/>
    <p:sldId id="277" r:id="rId14"/>
    <p:sldId id="280" r:id="rId15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 JC" initials="JJ" lastIdx="1" clrIdx="0">
    <p:extLst>
      <p:ext uri="{19B8F6BF-5375-455C-9EA6-DF929625EA0E}">
        <p15:presenceInfo xmlns:p15="http://schemas.microsoft.com/office/powerpoint/2012/main" userId="b801bfaa6fdd74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10" autoAdjust="0"/>
  </p:normalViewPr>
  <p:slideViewPr>
    <p:cSldViewPr snapToGrid="0">
      <p:cViewPr varScale="1">
        <p:scale>
          <a:sx n="140" d="100"/>
          <a:sy n="140" d="100"/>
        </p:scale>
        <p:origin x="594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4" d="100"/>
          <a:sy n="114" d="100"/>
        </p:scale>
        <p:origin x="51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E0108-7974-4ECB-93ED-813DD6E524BF}" type="datetimeFigureOut">
              <a:rPr lang="fr-FR" smtClean="0"/>
              <a:t>03/01/2018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7C2A5-CC24-473A-9A7B-8FF2C5BF8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4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E71D-2E5D-4F6E-A0DB-84CFC51B72F4}" type="datetimeFigureOut">
              <a:rPr lang="fr-FR" smtClean="0"/>
              <a:t>03/01/2018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A2540-CDB7-405E-84A0-C4C96EE09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8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A2540-CDB7-405E-84A0-C4C96EE09C3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2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87DF-E585-4C00-9CD3-38FCEA957542}" type="datetime1">
              <a:rPr lang="fr-FR" smtClean="0"/>
              <a:t>03/01/2018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7F0D-2DAE-4AF0-BD70-ECD5138DCE5D}" type="datetime1">
              <a:rPr lang="fr-FR" smtClean="0"/>
              <a:t>03/01/2018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1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6A-AB8B-401F-BF43-7CCA825E1B11}" type="datetime1">
              <a:rPr lang="fr-FR" smtClean="0"/>
              <a:t>03/01/2018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7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90D3-33D1-499A-88FD-0964A4F7BB86}" type="datetime1">
              <a:rPr lang="fr-FR" smtClean="0"/>
              <a:t>03/01/2018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556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B756-8A55-427B-BB16-4F69F1DFDEC3}" type="datetime1">
              <a:rPr lang="fr-FR" smtClean="0"/>
              <a:t>03/01/2018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28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B7F3-EE86-4B89-A590-A25894AB6013}" type="datetime1">
              <a:rPr lang="fr-FR" smtClean="0"/>
              <a:t>03/01/2018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61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95002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-182564"/>
            <a:ext cx="10571998" cy="9704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970449"/>
            <a:ext cx="10554574" cy="5810109"/>
          </a:xfrm>
        </p:spPr>
        <p:txBody>
          <a:bodyPr anchor="t" anchorCtr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8653" y="6289961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45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4A9B-8000-43D2-A631-9E8CCEE130EB}" type="datetime1">
              <a:rPr lang="fr-FR" smtClean="0"/>
              <a:t>03/01/2018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49E6-FA10-486F-9947-9B995442604E}" type="datetime1">
              <a:rPr lang="fr-FR" smtClean="0"/>
              <a:t>03/01/2018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71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5764-79E9-49B8-ABB2-BCA8901563F8}" type="datetime1">
              <a:rPr lang="fr-FR" smtClean="0"/>
              <a:t>03/01/2018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8846-AA4C-4F54-AE82-4F7C2FA02BA7}" type="datetime1">
              <a:rPr lang="fr-FR" smtClean="0"/>
              <a:t>03/01/2018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8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184-DBD7-4549-9DE8-745F82C35770}" type="datetime1">
              <a:rPr lang="fr-FR" smtClean="0"/>
              <a:t>03/01/2018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65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388D-7709-4338-8275-1486D5196712}" type="datetime1">
              <a:rPr lang="fr-FR" smtClean="0"/>
              <a:t>03/01/2018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3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6E3DE8-ECAF-43C1-991E-7A233A4CDCA2}" type="datetime1">
              <a:rPr lang="fr-FR" smtClean="0"/>
              <a:t>03/01/2018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8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B7B15F7-8D1B-4734-86F4-E6D97566F7CC}" type="datetime1">
              <a:rPr lang="fr-FR" smtClean="0"/>
              <a:t>03/01/2018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80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 à SQL Server</a:t>
            </a:r>
            <a:br>
              <a:rPr lang="fr-FR" dirty="0"/>
            </a:br>
            <a:r>
              <a:rPr lang="fr-FR" dirty="0" err="1"/>
              <a:t>ADO.Net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Chalté Jean-Christophe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8D0BC-5874-4C48-8ECD-6C82E40C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Aparté :</a:t>
            </a:r>
            <a:r>
              <a:rPr lang="fr-FR" baseline="0" dirty="0"/>
              <a:t> Injection 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CA65DB-60E5-4DCD-B338-0613B36ED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code proposé jusque là est très</a:t>
            </a:r>
            <a:r>
              <a:rPr lang="fr-FR" baseline="0" dirty="0"/>
              <a:t> dangereux car sujet à l’injection SQL</a:t>
            </a:r>
          </a:p>
          <a:p>
            <a:r>
              <a:rPr lang="fr-FR" baseline="0" dirty="0"/>
              <a:t>Méthode la plus basique d’attaque d’un site web</a:t>
            </a:r>
          </a:p>
          <a:p>
            <a:pPr lvl="1"/>
            <a:r>
              <a:rPr lang="fr-FR" baseline="0" dirty="0"/>
              <a:t>Très répandue, peut couler des entreprises</a:t>
            </a:r>
          </a:p>
          <a:p>
            <a:pPr lvl="2"/>
            <a:r>
              <a:rPr lang="fr-FR" dirty="0"/>
              <a:t>Wordpress etc.</a:t>
            </a:r>
          </a:p>
          <a:p>
            <a:pPr lvl="2"/>
            <a:r>
              <a:rPr lang="fr-FR" baseline="0" dirty="0"/>
              <a:t>51% des attaques</a:t>
            </a:r>
          </a:p>
          <a:p>
            <a:pPr lvl="1"/>
            <a:r>
              <a:rPr lang="fr-FR" baseline="0" dirty="0"/>
              <a:t>Première vulnérabilité testée par les </a:t>
            </a:r>
            <a:r>
              <a:rPr lang="fr-FR" baseline="0" dirty="0" err="1"/>
              <a:t>H@ckerZ</a:t>
            </a:r>
            <a:endParaRPr lang="fr-FR" baseline="0" dirty="0"/>
          </a:p>
          <a:p>
            <a:pPr lvl="1"/>
            <a:r>
              <a:rPr lang="fr-FR" baseline="0" dirty="0"/>
              <a:t>Très facile de s’en prémunir</a:t>
            </a:r>
          </a:p>
          <a:p>
            <a:r>
              <a:rPr lang="fr-FR" baseline="0" dirty="0"/>
              <a:t>Injection d’un code SQL dans des requêtes concaténée à partir d’entrées utilisateur (ex : formulaire de création / login)</a:t>
            </a:r>
          </a:p>
          <a:p>
            <a:r>
              <a:rPr lang="fr-FR" baseline="0" dirty="0"/>
              <a:t>Exemple…</a:t>
            </a:r>
          </a:p>
          <a:p>
            <a:r>
              <a:rPr lang="fr-FR" baseline="0" dirty="0"/>
              <a:t>Règle : il ne faut JAMAIS, au grand JAMAIS créer une requête SQL par concaténation de chaînes de caractère mais utiliser les « paramètres SQL »</a:t>
            </a:r>
          </a:p>
          <a:p>
            <a:endParaRPr lang="fr-FR" baseline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1D7843-4837-4897-BB49-A0672B61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24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BD5E8-E095-4AA8-B994-618840B0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Aparté : </a:t>
            </a:r>
            <a:r>
              <a:rPr lang="fr-FR" dirty="0" err="1"/>
              <a:t>SQLParameter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F989EC-FDE0-4019-A9DB-1D291701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11</a:t>
            </a:fld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4C80E28-5B17-4A84-BD1B-F29FDDE20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78" y="1965960"/>
            <a:ext cx="11771244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3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F9D51-26B8-4A04-AC11-E15859FE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SqlCommand</a:t>
            </a:r>
            <a:r>
              <a:rPr lang="fr-FR" dirty="0"/>
              <a:t> (3/3) – Exécution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DA4C6D-EB97-4991-AA98-85D024F9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Cas 3 : la requête retourne un jeu de résultat tabulaire</a:t>
            </a:r>
          </a:p>
          <a:p>
            <a:pPr lvl="1"/>
            <a:r>
              <a:rPr lang="fr-FR" dirty="0"/>
              <a:t>Méthode </a:t>
            </a:r>
            <a:r>
              <a:rPr lang="fr-FR" dirty="0" err="1"/>
              <a:t>ExecuteReader</a:t>
            </a:r>
            <a:endParaRPr lang="fr-FR" dirty="0"/>
          </a:p>
          <a:p>
            <a:pPr lvl="1"/>
            <a:r>
              <a:rPr lang="fr-FR" dirty="0"/>
              <a:t>Retourne</a:t>
            </a:r>
            <a:r>
              <a:rPr lang="fr-FR" baseline="0" dirty="0"/>
              <a:t> une instance de la classe </a:t>
            </a:r>
            <a:r>
              <a:rPr lang="fr-FR" baseline="0" dirty="0" err="1"/>
              <a:t>SqlDataReader</a:t>
            </a:r>
            <a:r>
              <a:rPr lang="fr-FR" baseline="0" dirty="0"/>
              <a:t> que l’on peut alors utiliser</a:t>
            </a:r>
            <a:r>
              <a:rPr lang="fr-FR" dirty="0"/>
              <a:t> pour récupérer les résultats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26E34C-6B97-4E27-AAA8-00CBA3E1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3567AF-A5F2-4D5E-80B0-28E7F55A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74" y="2998470"/>
            <a:ext cx="11475852" cy="8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9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EBBF-35BD-4BA2-AA30-005E6D91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SqlDataReader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E3787A-8523-4194-99E1-81B20331F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récupérer</a:t>
            </a:r>
            <a:r>
              <a:rPr lang="fr-FR" baseline="0" dirty="0"/>
              <a:t> les valeurs tabulaires de manière séquentielle</a:t>
            </a:r>
          </a:p>
          <a:p>
            <a:r>
              <a:rPr lang="fr-FR" baseline="0" dirty="0"/>
              <a:t>Plusieurs méthodes importantes :</a:t>
            </a:r>
          </a:p>
          <a:p>
            <a:pPr lvl="1"/>
            <a:r>
              <a:rPr lang="fr-FR" dirty="0"/>
              <a:t>Méthode Read : avance le curseur à la prochaine</a:t>
            </a:r>
            <a:r>
              <a:rPr lang="fr-FR" baseline="0" dirty="0"/>
              <a:t> ligne disponible, puis retourne vrai si cela a été possible, et faux sinon (=&gt; fin du jeu de résultat)</a:t>
            </a:r>
          </a:p>
          <a:p>
            <a:pPr lvl="2"/>
            <a:r>
              <a:rPr lang="fr-FR" dirty="0"/>
              <a:t>A utiliser dans une boucle </a:t>
            </a:r>
            <a:r>
              <a:rPr lang="fr-FR" dirty="0" err="1"/>
              <a:t>while</a:t>
            </a:r>
            <a:endParaRPr lang="fr-FR" dirty="0"/>
          </a:p>
          <a:p>
            <a:pPr lvl="1"/>
            <a:r>
              <a:rPr lang="fr-FR" dirty="0"/>
              <a:t>Méthodes</a:t>
            </a:r>
            <a:r>
              <a:rPr lang="fr-FR" baseline="0" dirty="0"/>
              <a:t> d’accès aux valeurs des cellules de la ligne courante</a:t>
            </a:r>
          </a:p>
          <a:p>
            <a:pPr lvl="2"/>
            <a:r>
              <a:rPr lang="fr-FR" dirty="0" err="1"/>
              <a:t>GetXXX</a:t>
            </a:r>
            <a:r>
              <a:rPr lang="fr-FR" dirty="0"/>
              <a:t> (</a:t>
            </a:r>
            <a:r>
              <a:rPr lang="fr-FR" dirty="0" err="1"/>
              <a:t>GetString</a:t>
            </a:r>
            <a:r>
              <a:rPr lang="fr-FR" dirty="0"/>
              <a:t>,</a:t>
            </a:r>
            <a:r>
              <a:rPr lang="fr-FR" baseline="0" dirty="0"/>
              <a:t> GetInt32, </a:t>
            </a:r>
            <a:r>
              <a:rPr lang="fr-FR" baseline="0" dirty="0" err="1"/>
              <a:t>GetDateTime</a:t>
            </a:r>
            <a:r>
              <a:rPr lang="fr-FR" baseline="0" dirty="0"/>
              <a:t> etc.) qui prennent en paramètre l’index de la colonne (base 0)</a:t>
            </a:r>
          </a:p>
          <a:p>
            <a:pPr lvl="2"/>
            <a:endParaRPr lang="fr-FR" baseline="0" dirty="0"/>
          </a:p>
          <a:p>
            <a:pPr lvl="2"/>
            <a:endParaRPr lang="fr-FR" baseline="0" dirty="0"/>
          </a:p>
          <a:p>
            <a:pPr lvl="2"/>
            <a:endParaRPr lang="fr-FR" baseline="0" dirty="0"/>
          </a:p>
          <a:p>
            <a:pPr marL="914400" lvl="2" indent="0">
              <a:buNone/>
            </a:pPr>
            <a:endParaRPr lang="fr-FR" baseline="0" dirty="0"/>
          </a:p>
          <a:p>
            <a:pPr lvl="2"/>
            <a:r>
              <a:rPr lang="fr-FR" baseline="0" dirty="0"/>
              <a:t>Opération crochet «  [ … ] » : par index de colonne ou par nom + </a:t>
            </a:r>
            <a:r>
              <a:rPr lang="fr-FR" baseline="0" dirty="0" err="1"/>
              <a:t>cast</a:t>
            </a:r>
            <a:endParaRPr lang="fr-FR" baseline="0" dirty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3D11AC-B3F1-4030-8A04-3FF2ABF0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8D0163-C557-46B6-B30D-C2F234DBC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46" y="3429000"/>
            <a:ext cx="3905308" cy="14076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509005A-AA4B-4C5F-822B-F92131F6F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19" y="5186313"/>
            <a:ext cx="3537585" cy="138154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F8BC85B-5B61-459F-93CD-9BCFDE513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358" y="5186313"/>
            <a:ext cx="4448147" cy="14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4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58703-C4FA-4E7A-AE79-05AE363D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F36440-A315-4495-A84F-0EA045E54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tester l’exécution de requêtes SQL simples :</a:t>
            </a:r>
          </a:p>
          <a:p>
            <a:pPr lvl="1"/>
            <a:r>
              <a:rPr lang="fr-FR" dirty="0"/>
              <a:t>Sauvegardez en BDD les opérations effectuées au fur et à mesure de la saisie</a:t>
            </a:r>
          </a:p>
          <a:p>
            <a:pPr lvl="1"/>
            <a:r>
              <a:rPr lang="fr-FR" dirty="0"/>
              <a:t>Séparez bien d’un côté le code actuel de récupération et calcul de celui qui sauvegarde en BDD ces informations</a:t>
            </a:r>
          </a:p>
          <a:p>
            <a:r>
              <a:rPr lang="fr-FR" dirty="0"/>
              <a:t>Pour tester la récupération de données :</a:t>
            </a:r>
          </a:p>
          <a:p>
            <a:pPr lvl="1"/>
            <a:r>
              <a:rPr lang="fr-FR" dirty="0"/>
              <a:t>Modifiez le code permettant d’afficher toutes les opérations effectuées depuis le démarrage de l’application pour que celui-ci récupère ces informations dans la base de données</a:t>
            </a:r>
          </a:p>
          <a:p>
            <a:pPr lvl="1"/>
            <a:r>
              <a:rPr lang="fr-FR" dirty="0"/>
              <a:t>Ici de même, séparez bien l’opération de récupération des informations de celui permettant de l’afficher.</a:t>
            </a:r>
          </a:p>
          <a:p>
            <a:r>
              <a:rPr lang="fr-FR" dirty="0"/>
              <a:t>Pensez bien à réfléchir à la portée des méthodes et classes que vous allez définir.</a:t>
            </a:r>
          </a:p>
          <a:p>
            <a:r>
              <a:rPr lang="fr-FR" dirty="0"/>
              <a:t>Puis, une fois cela effectué, à partir de votre base de données d’un côté, et des classes représentant votre domaine métier de l’autre, recomposez en groupe une petite application console qui simulera votre projet, à la manière de celui proposé pendant ce cours.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D1D469-FE31-4358-A1FF-480BF850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38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A1532-8483-4A1E-9C89-FC9699C9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ADO.Net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40D4A-38B1-41B9-BD4B-0BAFBD698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API de connexion uniformisée à des BDD </a:t>
            </a:r>
            <a:r>
              <a:rPr lang="fr-FR" dirty="0" err="1"/>
              <a:t>relationelles</a:t>
            </a:r>
            <a:r>
              <a:rPr lang="fr-FR" dirty="0"/>
              <a:t> (ou non)</a:t>
            </a:r>
          </a:p>
          <a:p>
            <a:r>
              <a:rPr lang="fr-FR" dirty="0"/>
              <a:t>Gestion</a:t>
            </a:r>
            <a:r>
              <a:rPr lang="fr-FR" baseline="0" dirty="0"/>
              <a:t> de la connexion, du requêtage, de la sécurité etc.</a:t>
            </a:r>
          </a:p>
          <a:p>
            <a:r>
              <a:rPr lang="fr-FR" baseline="0" dirty="0" err="1"/>
              <a:t>Mutiples</a:t>
            </a:r>
            <a:r>
              <a:rPr lang="fr-FR" baseline="0" dirty="0"/>
              <a:t> moteurs gérés :</a:t>
            </a:r>
          </a:p>
          <a:p>
            <a:pPr lvl="1"/>
            <a:r>
              <a:rPr lang="fr-FR" dirty="0"/>
              <a:t>SQL</a:t>
            </a:r>
            <a:r>
              <a:rPr lang="fr-FR" baseline="0" dirty="0"/>
              <a:t> Server</a:t>
            </a:r>
          </a:p>
          <a:p>
            <a:pPr lvl="1"/>
            <a:r>
              <a:rPr lang="fr-FR" baseline="0" dirty="0"/>
              <a:t>Oracle</a:t>
            </a:r>
          </a:p>
          <a:p>
            <a:pPr lvl="1"/>
            <a:r>
              <a:rPr lang="fr-FR" baseline="0" dirty="0"/>
              <a:t>OLE DB</a:t>
            </a:r>
          </a:p>
          <a:p>
            <a:pPr lvl="1"/>
            <a:r>
              <a:rPr lang="fr-FR" baseline="0" dirty="0"/>
              <a:t>ODBC</a:t>
            </a:r>
          </a:p>
          <a:p>
            <a:pPr lvl="2"/>
            <a:r>
              <a:rPr lang="fr-FR" dirty="0"/>
              <a:t>MySQL</a:t>
            </a:r>
          </a:p>
          <a:p>
            <a:pPr lvl="2"/>
            <a:r>
              <a:rPr lang="fr-FR" dirty="0"/>
              <a:t>PostgreSQL</a:t>
            </a:r>
          </a:p>
          <a:p>
            <a:pPr lvl="2"/>
            <a:r>
              <a:rPr lang="fr-FR" dirty="0"/>
              <a:t>etc.</a:t>
            </a:r>
          </a:p>
          <a:p>
            <a:pPr lvl="0"/>
            <a:r>
              <a:rPr lang="fr-FR" dirty="0"/>
              <a:t>Dans tous les cas,</a:t>
            </a:r>
            <a:r>
              <a:rPr lang="fr-FR" baseline="0" dirty="0"/>
              <a:t> l’usage sera très proche</a:t>
            </a:r>
          </a:p>
          <a:p>
            <a:pPr lvl="0"/>
            <a:r>
              <a:rPr lang="fr-FR" baseline="0" dirty="0"/>
              <a:t>Base de la plupart des API plus récentes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ADC14-6F91-4AD8-AE5D-80CEE204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0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952C-CBBE-40CF-B087-DBA344AB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Classes principales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9C28C3-360E-4D31-976C-12B87107B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DbConnection</a:t>
            </a:r>
            <a:endParaRPr lang="fr-FR" dirty="0"/>
          </a:p>
          <a:p>
            <a:pPr lvl="1"/>
            <a:r>
              <a:rPr lang="fr-FR" dirty="0"/>
              <a:t>Permet la</a:t>
            </a:r>
            <a:r>
              <a:rPr lang="fr-FR" baseline="0" dirty="0"/>
              <a:t> connexion à la BDD à partir d’une chaîne de connexion</a:t>
            </a:r>
          </a:p>
          <a:p>
            <a:pPr lvl="0"/>
            <a:r>
              <a:rPr lang="fr-FR" dirty="0" err="1"/>
              <a:t>DbCommand</a:t>
            </a:r>
            <a:endParaRPr lang="fr-FR" dirty="0"/>
          </a:p>
          <a:p>
            <a:pPr lvl="1"/>
            <a:r>
              <a:rPr lang="fr-FR" dirty="0"/>
              <a:t>Permet de créer et manipuler une requête SQL, puis de l’exécuter</a:t>
            </a:r>
          </a:p>
          <a:p>
            <a:pPr lvl="0"/>
            <a:r>
              <a:rPr lang="fr-FR" dirty="0" err="1"/>
              <a:t>DbParameter</a:t>
            </a:r>
            <a:endParaRPr lang="fr-FR" dirty="0"/>
          </a:p>
          <a:p>
            <a:pPr lvl="1"/>
            <a:r>
              <a:rPr lang="fr-FR" dirty="0"/>
              <a:t>Permet de paramétrer</a:t>
            </a:r>
            <a:r>
              <a:rPr lang="fr-FR" baseline="0" dirty="0"/>
              <a:t> cette requête SQL</a:t>
            </a:r>
          </a:p>
          <a:p>
            <a:pPr lvl="0"/>
            <a:r>
              <a:rPr lang="fr-FR" dirty="0" err="1"/>
              <a:t>DbDataReader</a:t>
            </a:r>
            <a:endParaRPr lang="fr-FR" dirty="0"/>
          </a:p>
          <a:p>
            <a:pPr lvl="1"/>
            <a:r>
              <a:rPr lang="fr-FR" dirty="0"/>
              <a:t>Permet de récupérer et manipuler</a:t>
            </a:r>
            <a:r>
              <a:rPr lang="fr-FR" baseline="0" dirty="0"/>
              <a:t> les résultats</a:t>
            </a:r>
          </a:p>
          <a:p>
            <a:pPr lvl="0"/>
            <a:r>
              <a:rPr lang="fr-FR" baseline="0" dirty="0" err="1"/>
              <a:t>DbTransaction</a:t>
            </a:r>
            <a:endParaRPr lang="fr-FR" baseline="0" dirty="0"/>
          </a:p>
          <a:p>
            <a:pPr lvl="1"/>
            <a:r>
              <a:rPr lang="fr-FR" baseline="0" dirty="0"/>
              <a:t>Permet de regrouper un ensemble de commandes dans une transaction cohérente</a:t>
            </a:r>
          </a:p>
          <a:p>
            <a:pPr lvl="0"/>
            <a:r>
              <a:rPr lang="fr-FR" dirty="0"/>
              <a:t>Spécialisations par classes</a:t>
            </a:r>
            <a:r>
              <a:rPr lang="fr-FR" baseline="0" dirty="0"/>
              <a:t> préfixées par moteur</a:t>
            </a:r>
          </a:p>
          <a:p>
            <a:pPr lvl="1"/>
            <a:r>
              <a:rPr lang="fr-FR" dirty="0" err="1"/>
              <a:t>SqlConnection</a:t>
            </a:r>
            <a:r>
              <a:rPr lang="fr-FR" dirty="0"/>
              <a:t>,</a:t>
            </a:r>
            <a:r>
              <a:rPr lang="fr-FR" baseline="0" dirty="0"/>
              <a:t> </a:t>
            </a:r>
            <a:r>
              <a:rPr lang="fr-FR" baseline="0" dirty="0" err="1"/>
              <a:t>SqlCommand</a:t>
            </a:r>
            <a:r>
              <a:rPr lang="fr-FR" baseline="0" dirty="0"/>
              <a:t>, </a:t>
            </a:r>
            <a:r>
              <a:rPr lang="fr-FR" baseline="0" dirty="0" err="1"/>
              <a:t>OracleConnection</a:t>
            </a:r>
            <a:r>
              <a:rPr lang="fr-FR" baseline="0" dirty="0"/>
              <a:t> etc.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835192-40BC-49E4-8F7D-6426F672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00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17E52-8450-44E4-8F0D-E38002E1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Anatomie d’un accès </a:t>
            </a:r>
            <a:r>
              <a:rPr lang="fr-FR" dirty="0" err="1"/>
              <a:t>ADO.Net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D9BDE9-583A-4550-88E1-2AB33244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programme manipulant</a:t>
            </a:r>
            <a:r>
              <a:rPr lang="fr-FR" baseline="0" dirty="0"/>
              <a:t> une BDD via </a:t>
            </a:r>
            <a:r>
              <a:rPr lang="fr-FR" baseline="0" dirty="0" err="1"/>
              <a:t>ADO.Net</a:t>
            </a:r>
            <a:r>
              <a:rPr lang="fr-FR" baseline="0" dirty="0"/>
              <a:t> suivra la plupart du temps la même logique :</a:t>
            </a:r>
          </a:p>
          <a:p>
            <a:pPr lvl="1"/>
            <a:r>
              <a:rPr lang="fr-FR" dirty="0"/>
              <a:t>Construction d’une</a:t>
            </a:r>
            <a:r>
              <a:rPr lang="fr-FR" baseline="0" dirty="0"/>
              <a:t> connexion à la BDD</a:t>
            </a:r>
          </a:p>
          <a:p>
            <a:pPr lvl="1"/>
            <a:r>
              <a:rPr lang="fr-FR" baseline="0" dirty="0"/>
              <a:t>Ouverture de cette connexion</a:t>
            </a:r>
          </a:p>
          <a:p>
            <a:pPr lvl="1"/>
            <a:r>
              <a:rPr lang="fr-FR" baseline="0" dirty="0"/>
              <a:t>Puis autant de fois que nécessaire</a:t>
            </a:r>
          </a:p>
          <a:p>
            <a:pPr lvl="2"/>
            <a:r>
              <a:rPr lang="fr-FR" baseline="0" dirty="0"/>
              <a:t>Création d’une commande SQL (potentiellement paramétrée)</a:t>
            </a:r>
          </a:p>
          <a:p>
            <a:pPr lvl="2"/>
            <a:r>
              <a:rPr lang="fr-FR" baseline="0" dirty="0"/>
              <a:t>Affectation des valeurs des paramètres</a:t>
            </a:r>
          </a:p>
          <a:p>
            <a:pPr lvl="2"/>
            <a:r>
              <a:rPr lang="fr-FR" baseline="0" dirty="0"/>
              <a:t>Exécution de cette commande et récupération des résultats</a:t>
            </a:r>
          </a:p>
          <a:p>
            <a:pPr lvl="2"/>
            <a:r>
              <a:rPr lang="fr-FR" baseline="0" dirty="0"/>
              <a:t>Enumération et manipulation des résultats</a:t>
            </a:r>
          </a:p>
          <a:p>
            <a:pPr lvl="1"/>
            <a:r>
              <a:rPr lang="fr-FR" baseline="0" dirty="0"/>
              <a:t>Fermeture de connexion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C81EB4-DE1B-4D83-9387-29661655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31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C84D5-1168-477E-A58A-CE48B524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Anatomie d’un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97BB5B-B67F-4773-A809-6C8F1344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5DCD08-60FC-47A8-88AA-A3ADF619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21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4BF98-183D-4820-8CD9-DF635D75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</a:t>
            </a:r>
            <a:r>
              <a:rPr lang="fr-FR" baseline="0" dirty="0"/>
              <a:t> de connexion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67E5A-FC90-42BE-B715-A1C20EA2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anglais : « </a:t>
            </a:r>
            <a:r>
              <a:rPr lang="fr-FR" dirty="0" err="1"/>
              <a:t>ConnectionString</a:t>
            </a:r>
            <a:r>
              <a:rPr lang="fr-FR" dirty="0"/>
              <a:t> »</a:t>
            </a:r>
          </a:p>
          <a:p>
            <a:r>
              <a:rPr lang="fr-FR" dirty="0"/>
              <a:t>Contient les</a:t>
            </a:r>
            <a:r>
              <a:rPr lang="fr-FR" baseline="0" dirty="0"/>
              <a:t> informations nécessaires pour se connecter à la BDD</a:t>
            </a:r>
          </a:p>
          <a:p>
            <a:r>
              <a:rPr lang="fr-FR" baseline="0" dirty="0"/>
              <a:t>Dépend du moteur choisi</a:t>
            </a:r>
          </a:p>
          <a:p>
            <a:r>
              <a:rPr lang="fr-FR" baseline="0" dirty="0"/>
              <a:t>Exemple</a:t>
            </a:r>
          </a:p>
          <a:p>
            <a:pPr lvl="1"/>
            <a:r>
              <a: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Server=</a:t>
            </a:r>
            <a:r>
              <a:rPr lang="fr-FR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myServerAddress;Database</a:t>
            </a:r>
            <a:r>
              <a: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fr-FR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myDataBase;User</a:t>
            </a:r>
            <a:r>
              <a: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fr-FR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myUsername;Password</a:t>
            </a:r>
            <a:r>
              <a: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fr-FR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myPassword</a:t>
            </a:r>
            <a:r>
              <a: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lvl="1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Server=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myServerAddress;Database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myDataBase;Trusted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Connection=Yes</a:t>
            </a:r>
          </a:p>
          <a:p>
            <a:pPr lvl="0"/>
            <a:r>
              <a:rPr lang="fr-FR" dirty="0"/>
              <a:t>Pour SQL</a:t>
            </a:r>
            <a:r>
              <a:rPr lang="fr-FR" baseline="0" dirty="0"/>
              <a:t> Server</a:t>
            </a:r>
          </a:p>
          <a:p>
            <a:pPr lvl="1"/>
            <a:r>
              <a:rPr lang="fr-FR" dirty="0"/>
              <a:t>Server / Data</a:t>
            </a:r>
            <a:r>
              <a:rPr lang="fr-FR" baseline="0" dirty="0"/>
              <a:t> Source</a:t>
            </a:r>
          </a:p>
          <a:p>
            <a:pPr lvl="1"/>
            <a:r>
              <a:rPr lang="fr-FR" baseline="0" dirty="0" err="1"/>
              <a:t>Database</a:t>
            </a:r>
            <a:r>
              <a:rPr lang="fr-FR" baseline="0" dirty="0"/>
              <a:t> / Initial </a:t>
            </a:r>
            <a:r>
              <a:rPr lang="fr-FR" baseline="0" dirty="0" err="1"/>
              <a:t>Catalog</a:t>
            </a:r>
            <a:endParaRPr lang="fr-FR" baseline="0" dirty="0"/>
          </a:p>
          <a:p>
            <a:pPr lvl="1"/>
            <a:r>
              <a:rPr lang="fr-FR" baseline="0" dirty="0"/>
              <a:t>Integrated Security / </a:t>
            </a:r>
            <a:r>
              <a:rPr lang="fr-FR" baseline="0" dirty="0" err="1"/>
              <a:t>Trusted_Connection</a:t>
            </a:r>
            <a:endParaRPr lang="fr-FR" baseline="0" dirty="0"/>
          </a:p>
          <a:p>
            <a:pPr lvl="1"/>
            <a:r>
              <a:rPr lang="fr-FR" baseline="0" dirty="0"/>
              <a:t>User Id / User &amp; </a:t>
            </a:r>
            <a:r>
              <a:rPr lang="fr-FR" baseline="0" dirty="0" err="1"/>
              <a:t>Password</a:t>
            </a:r>
            <a:endParaRPr lang="fr-FR" baseline="0" dirty="0"/>
          </a:p>
          <a:p>
            <a:pPr lvl="0"/>
            <a:r>
              <a:rPr lang="fr-FR" dirty="0"/>
              <a:t>D’habitude en dur dans un fichier de configuration ou dans code</a:t>
            </a:r>
          </a:p>
          <a:p>
            <a:pPr lvl="0"/>
            <a:r>
              <a:rPr lang="fr-FR" dirty="0"/>
              <a:t>Mais si besoin d’en créer/manipuler à</a:t>
            </a:r>
            <a:r>
              <a:rPr lang="fr-FR" baseline="0" dirty="0"/>
              <a:t> la volée par code : </a:t>
            </a:r>
            <a:r>
              <a:rPr lang="fr-FR" baseline="0" dirty="0" err="1"/>
              <a:t>SqlConnectionStringBuilder</a:t>
            </a:r>
            <a:endParaRPr lang="fr-FR" baseline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C90452-9C80-4523-A8BB-67569267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64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22CCD-012E-4AED-9419-27A0DF67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SqlConnection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5AF908-72E8-4FA4-8C9C-F7E58725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 permettant de gérer la connexion à la BDD</a:t>
            </a:r>
          </a:p>
          <a:p>
            <a:r>
              <a:rPr lang="fr-FR" dirty="0"/>
              <a:t>Nécessite au préalable une chaine de connexion pour pouvoir être instanciée</a:t>
            </a:r>
          </a:p>
          <a:p>
            <a:r>
              <a:rPr lang="fr-FR" dirty="0"/>
              <a:t>Deux méthodes principales : Open et Close</a:t>
            </a:r>
          </a:p>
          <a:p>
            <a:r>
              <a:rPr lang="fr-FR" dirty="0"/>
              <a:t>La connexion doit être ouverte pour</a:t>
            </a:r>
            <a:r>
              <a:rPr lang="fr-FR" baseline="0" dirty="0"/>
              <a:t> pouvoir exécuter une commande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1794FA-7E8D-42BE-86E8-E0F98828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AD07E8-5C84-4B4F-A277-89B8FD3A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9" y="2837731"/>
            <a:ext cx="11842180" cy="28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0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86B6C-2C9D-49AD-B641-FFCC6F6A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SqlCommand</a:t>
            </a:r>
            <a:r>
              <a:rPr lang="fr-FR" dirty="0"/>
              <a:t> (1/3) - Création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ED5544-2BDA-4C75-97C5-11AEF9454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</a:t>
            </a:r>
            <a:r>
              <a:rPr lang="fr-FR" baseline="0" dirty="0"/>
              <a:t> de créer puis d’exécuter une requête SQL</a:t>
            </a:r>
          </a:p>
          <a:p>
            <a:r>
              <a:rPr lang="fr-FR" baseline="0" dirty="0"/>
              <a:t>Contient le code SQL de la requête</a:t>
            </a:r>
          </a:p>
          <a:p>
            <a:r>
              <a:rPr lang="fr-FR" baseline="0" dirty="0"/>
              <a:t>Doit être liée à une connexion avant d’être exécutée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9B2D91-1B75-4066-923D-3EF6E540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8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69AFC7E-ADDF-4453-AFCE-22D48B1CD8AF}"/>
              </a:ext>
            </a:extLst>
          </p:cNvPr>
          <p:cNvGrpSpPr/>
          <p:nvPr/>
        </p:nvGrpSpPr>
        <p:grpSpPr>
          <a:xfrm>
            <a:off x="1697145" y="2558216"/>
            <a:ext cx="8797708" cy="3221505"/>
            <a:chOff x="1697145" y="2432649"/>
            <a:chExt cx="8797708" cy="322150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DC3777E1-03F2-42DC-9514-7DAB54308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7145" y="2432649"/>
              <a:ext cx="8797708" cy="1264937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A0F509-6A92-40D0-BF99-B3C9B196E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7145" y="4169186"/>
              <a:ext cx="7567625" cy="1484968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ED7405B9-99E0-4008-9F00-5D9004B78D6C}"/>
                </a:ext>
              </a:extLst>
            </p:cNvPr>
            <p:cNvSpPr txBox="1"/>
            <p:nvPr/>
          </p:nvSpPr>
          <p:spPr>
            <a:xfrm>
              <a:off x="5217904" y="374872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61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D59DA-26F5-425B-A1F6-1202A728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SqlCommand</a:t>
            </a:r>
            <a:r>
              <a:rPr lang="fr-FR" baseline="0" dirty="0"/>
              <a:t> (2/3) – Exécution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C2C76B-CABD-4278-BC98-C5CC5BD9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Plusieurs manières d’exécuter une requête en fonction du résultat</a:t>
            </a:r>
            <a:r>
              <a:rPr lang="fr-FR" baseline="0" dirty="0"/>
              <a:t> attendu</a:t>
            </a:r>
          </a:p>
          <a:p>
            <a:pPr lvl="1"/>
            <a:r>
              <a:rPr lang="fr-FR" dirty="0"/>
              <a:t>Cas 1 :</a:t>
            </a:r>
            <a:r>
              <a:rPr lang="fr-FR" baseline="0" dirty="0"/>
              <a:t> la requête ne retourne pas de résultat ou seulement le nombre de lignes modifiées (ex. INSERT, UPDATE):</a:t>
            </a:r>
          </a:p>
          <a:p>
            <a:pPr lvl="2"/>
            <a:r>
              <a:rPr lang="fr-FR" dirty="0"/>
              <a:t>Méthode</a:t>
            </a:r>
            <a:r>
              <a:rPr lang="fr-FR" baseline="0" dirty="0"/>
              <a:t> </a:t>
            </a:r>
            <a:r>
              <a:rPr lang="fr-FR" baseline="0" dirty="0" err="1"/>
              <a:t>ExecuteNonQuery</a:t>
            </a:r>
            <a:endParaRPr lang="fr-FR" baseline="0" dirty="0"/>
          </a:p>
          <a:p>
            <a:pPr lvl="2"/>
            <a:endParaRPr lang="fr-FR" baseline="0" dirty="0"/>
          </a:p>
          <a:p>
            <a:pPr lvl="2"/>
            <a:endParaRPr lang="fr-FR" baseline="0" dirty="0"/>
          </a:p>
          <a:p>
            <a:pPr lvl="2"/>
            <a:endParaRPr lang="fr-FR" baseline="0" dirty="0"/>
          </a:p>
          <a:p>
            <a:pPr lvl="1"/>
            <a:r>
              <a:rPr lang="fr-FR" dirty="0"/>
              <a:t>Cas 2 : la requête</a:t>
            </a:r>
            <a:r>
              <a:rPr lang="fr-FR" baseline="0" dirty="0"/>
              <a:t> ne retourne qu’une seule valeur pertinente</a:t>
            </a:r>
          </a:p>
          <a:p>
            <a:pPr lvl="2"/>
            <a:r>
              <a:rPr lang="fr-FR" dirty="0"/>
              <a:t>Méthode </a:t>
            </a:r>
            <a:r>
              <a:rPr lang="fr-FR" dirty="0" err="1"/>
              <a:t>ExecuteScalar</a:t>
            </a:r>
            <a:endParaRPr lang="fr-FR" dirty="0"/>
          </a:p>
          <a:p>
            <a:pPr lvl="2"/>
            <a:r>
              <a:rPr lang="fr-FR" dirty="0"/>
              <a:t>Petite subtilité</a:t>
            </a:r>
            <a:r>
              <a:rPr lang="fr-FR" baseline="0" dirty="0"/>
              <a:t> : il faut convertir le retour de « </a:t>
            </a:r>
            <a:r>
              <a:rPr lang="fr-FR" baseline="0" dirty="0" err="1"/>
              <a:t>ExecuteScalar</a:t>
            </a:r>
            <a:r>
              <a:rPr lang="fr-FR" baseline="0" dirty="0"/>
              <a:t> » dans le type voulu (c’est ce que</a:t>
            </a:r>
            <a:r>
              <a:rPr lang="fr-FR" dirty="0"/>
              <a:t> l’on appelle un « Cast » 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391232-7750-4D2C-8B94-7876C8D8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6929C0-30C8-4C29-B579-BEAE9E76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13" y="2332672"/>
            <a:ext cx="7523973" cy="81438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CD4586-5045-4BE9-A52E-32BB6D541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1" y="4669303"/>
            <a:ext cx="9799156" cy="130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07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1997</TotalTime>
  <Words>741</Words>
  <Application>Microsoft Office PowerPoint</Application>
  <PresentationFormat>Grand écran</PresentationFormat>
  <Paragraphs>126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2</vt:lpstr>
      <vt:lpstr>Concis</vt:lpstr>
      <vt:lpstr>Introduction à SQL Server ADO.Net</vt:lpstr>
      <vt:lpstr>ADO.Net</vt:lpstr>
      <vt:lpstr>Classes principales</vt:lpstr>
      <vt:lpstr>Anatomie d’un accès ADO.Net</vt:lpstr>
      <vt:lpstr>Anatomie d’un programme</vt:lpstr>
      <vt:lpstr>Chaîne de connexion</vt:lpstr>
      <vt:lpstr>SqlConnection</vt:lpstr>
      <vt:lpstr>SqlCommand (1/3) - Création</vt:lpstr>
      <vt:lpstr>SqlCommand (2/3) – Exécution</vt:lpstr>
      <vt:lpstr>Aparté : Injection SQL</vt:lpstr>
      <vt:lpstr>Aparté : SQLParameter</vt:lpstr>
      <vt:lpstr>SqlCommand (3/3) – Exécution</vt:lpstr>
      <vt:lpstr>SqlDataReader</vt:lpstr>
      <vt:lpstr>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développement Web en ASP.Net et C#</dc:title>
  <dc:creator>Jean-Christophe Chalté</dc:creator>
  <cp:lastModifiedBy>JC JC</cp:lastModifiedBy>
  <cp:revision>333</cp:revision>
  <cp:lastPrinted>2017-01-08T16:21:41Z</cp:lastPrinted>
  <dcterms:created xsi:type="dcterms:W3CDTF">2016-12-28T07:06:34Z</dcterms:created>
  <dcterms:modified xsi:type="dcterms:W3CDTF">2018-01-03T20:42:55Z</dcterms:modified>
</cp:coreProperties>
</file>