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72" r:id="rId12"/>
    <p:sldId id="296" r:id="rId13"/>
    <p:sldId id="297" r:id="rId14"/>
    <p:sldId id="271" r:id="rId15"/>
    <p:sldId id="283" r:id="rId16"/>
    <p:sldId id="284" r:id="rId17"/>
    <p:sldId id="299" r:id="rId18"/>
    <p:sldId id="287" r:id="rId19"/>
    <p:sldId id="288" r:id="rId20"/>
    <p:sldId id="289" r:id="rId21"/>
    <p:sldId id="290" r:id="rId22"/>
    <p:sldId id="291" r:id="rId23"/>
    <p:sldId id="292" r:id="rId24"/>
    <p:sldId id="294" r:id="rId2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10" autoAdjust="0"/>
  </p:normalViewPr>
  <p:slideViewPr>
    <p:cSldViewPr snapToGrid="0">
      <p:cViewPr varScale="1">
        <p:scale>
          <a:sx n="130" d="100"/>
          <a:sy n="130" d="100"/>
        </p:scale>
        <p:origin x="13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1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DC2E9-4653-44BE-82FE-155A4BC8F9F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D62651-CDAC-4D33-BAE3-25BDED240CF7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3D35873F-9F08-49EB-8E15-AB901168E271}" type="parTrans" cxnId="{6D77A968-5CC1-4AD2-BC26-11A392C45C18}">
      <dgm:prSet/>
      <dgm:spPr/>
      <dgm:t>
        <a:bodyPr/>
        <a:lstStyle/>
        <a:p>
          <a:endParaRPr lang="fr-FR"/>
        </a:p>
      </dgm:t>
    </dgm:pt>
    <dgm:pt modelId="{B81BA833-87B9-41D9-9095-DBBC93D823EE}" type="sibTrans" cxnId="{6D77A968-5CC1-4AD2-BC26-11A392C45C18}">
      <dgm:prSet/>
      <dgm:spPr/>
      <dgm:t>
        <a:bodyPr/>
        <a:lstStyle/>
        <a:p>
          <a:r>
            <a:rPr lang="fr-FR" dirty="0"/>
            <a:t>Lit et Manipule</a:t>
          </a:r>
        </a:p>
      </dgm:t>
    </dgm:pt>
    <dgm:pt modelId="{2477EAB7-3CD9-4E8E-AEA3-D6E038FA2C35}">
      <dgm:prSet phldrT="[Texte]"/>
      <dgm:spPr/>
      <dgm:t>
        <a:bodyPr/>
        <a:lstStyle/>
        <a:p>
          <a:r>
            <a:rPr lang="fr-FR" dirty="0"/>
            <a:t>Controller</a:t>
          </a:r>
        </a:p>
      </dgm:t>
    </dgm:pt>
    <dgm:pt modelId="{6BAF7BA5-A523-4D18-9253-9492C3A41BC7}" type="parTrans" cxnId="{7EBA6314-6E83-4F00-8B82-7B9CB23E8139}">
      <dgm:prSet/>
      <dgm:spPr/>
      <dgm:t>
        <a:bodyPr/>
        <a:lstStyle/>
        <a:p>
          <a:endParaRPr lang="fr-FR"/>
        </a:p>
      </dgm:t>
    </dgm:pt>
    <dgm:pt modelId="{9B04C71A-E1A3-4A58-B048-C3BF628A1415}" type="sibTrans" cxnId="{7EBA6314-6E83-4F00-8B82-7B9CB23E8139}">
      <dgm:prSet/>
      <dgm:spPr/>
      <dgm:t>
        <a:bodyPr/>
        <a:lstStyle/>
        <a:p>
          <a:endParaRPr lang="fr-FR" dirty="0"/>
        </a:p>
      </dgm:t>
    </dgm:pt>
    <dgm:pt modelId="{C249A312-F31F-4A81-AB05-EAE6553BF10B}">
      <dgm:prSet phldrT="[Texte]"/>
      <dgm:spPr/>
      <dgm:t>
        <a:bodyPr/>
        <a:lstStyle/>
        <a:p>
          <a:r>
            <a:rPr lang="fr-FR" dirty="0"/>
            <a:t>Données de l’application</a:t>
          </a:r>
        </a:p>
      </dgm:t>
    </dgm:pt>
    <dgm:pt modelId="{41EF0EA6-DAD8-48F3-B254-8A1764AA9F65}" type="parTrans" cxnId="{07979D97-33E4-4618-9D4F-3B72E806F8D5}">
      <dgm:prSet/>
      <dgm:spPr/>
      <dgm:t>
        <a:bodyPr/>
        <a:lstStyle/>
        <a:p>
          <a:endParaRPr lang="fr-FR"/>
        </a:p>
      </dgm:t>
    </dgm:pt>
    <dgm:pt modelId="{2DFC6A76-4022-4227-B5F9-17513EAEDDDE}" type="sibTrans" cxnId="{07979D97-33E4-4618-9D4F-3B72E806F8D5}">
      <dgm:prSet/>
      <dgm:spPr/>
      <dgm:t>
        <a:bodyPr/>
        <a:lstStyle/>
        <a:p>
          <a:endParaRPr lang="fr-FR"/>
        </a:p>
      </dgm:t>
    </dgm:pt>
    <dgm:pt modelId="{FD7B28FB-5144-499B-8D44-72CED6AF55D0}">
      <dgm:prSet phldrT="[Texte]"/>
      <dgm:spPr/>
      <dgm:t>
        <a:bodyPr/>
        <a:lstStyle/>
        <a:p>
          <a:r>
            <a:rPr lang="fr-FR" dirty="0"/>
            <a:t>Logique des données</a:t>
          </a:r>
        </a:p>
      </dgm:t>
    </dgm:pt>
    <dgm:pt modelId="{19DE962F-4EF1-4198-ADC9-53AD5E8E4DEB}" type="parTrans" cxnId="{FC32AB17-EB3C-4351-A8F2-1379AF61ED38}">
      <dgm:prSet/>
      <dgm:spPr/>
      <dgm:t>
        <a:bodyPr/>
        <a:lstStyle/>
        <a:p>
          <a:endParaRPr lang="fr-FR"/>
        </a:p>
      </dgm:t>
    </dgm:pt>
    <dgm:pt modelId="{3A133FAA-593C-4F55-9871-7B5F0957B42C}" type="sibTrans" cxnId="{FC32AB17-EB3C-4351-A8F2-1379AF61ED38}">
      <dgm:prSet/>
      <dgm:spPr/>
      <dgm:t>
        <a:bodyPr/>
        <a:lstStyle/>
        <a:p>
          <a:endParaRPr lang="fr-FR"/>
        </a:p>
      </dgm:t>
    </dgm:pt>
    <dgm:pt modelId="{1195BFD5-5237-4001-B1B0-CD00AE9804A5}">
      <dgm:prSet phldrT="[Texte]"/>
      <dgm:spPr/>
      <dgm:t>
        <a:bodyPr/>
        <a:lstStyle/>
        <a:p>
          <a:r>
            <a:rPr lang="fr-FR" dirty="0"/>
            <a:t>Reçoit les demandes de l’utilisateur</a:t>
          </a:r>
        </a:p>
      </dgm:t>
    </dgm:pt>
    <dgm:pt modelId="{E5A607B0-9B45-4C77-A2BC-B40098D68EBF}" type="parTrans" cxnId="{E6A21C93-EF1D-47D8-A496-49B694BB54C2}">
      <dgm:prSet/>
      <dgm:spPr/>
      <dgm:t>
        <a:bodyPr/>
        <a:lstStyle/>
        <a:p>
          <a:endParaRPr lang="fr-FR"/>
        </a:p>
      </dgm:t>
    </dgm:pt>
    <dgm:pt modelId="{52795DF3-46CB-414A-B584-E68E23FD93D1}" type="sibTrans" cxnId="{E6A21C93-EF1D-47D8-A496-49B694BB54C2}">
      <dgm:prSet/>
      <dgm:spPr/>
      <dgm:t>
        <a:bodyPr/>
        <a:lstStyle/>
        <a:p>
          <a:endParaRPr lang="fr-FR"/>
        </a:p>
      </dgm:t>
    </dgm:pt>
    <dgm:pt modelId="{90DE2526-3C38-422C-A898-E8E4203FC90E}">
      <dgm:prSet phldrT="[Texte]"/>
      <dgm:spPr/>
      <dgm:t>
        <a:bodyPr/>
        <a:lstStyle/>
        <a:p>
          <a:r>
            <a:rPr lang="fr-FR" dirty="0"/>
            <a:t>Lit les données et les mets à jour</a:t>
          </a:r>
        </a:p>
      </dgm:t>
    </dgm:pt>
    <dgm:pt modelId="{E293C697-22D9-4383-BF65-931DF2743EEF}" type="parTrans" cxnId="{D07E2311-8BBA-46E5-9F0C-8808FC6C96E4}">
      <dgm:prSet/>
      <dgm:spPr/>
      <dgm:t>
        <a:bodyPr/>
        <a:lstStyle/>
        <a:p>
          <a:endParaRPr lang="fr-FR"/>
        </a:p>
      </dgm:t>
    </dgm:pt>
    <dgm:pt modelId="{F43EED24-B303-4BB1-A7B0-48404FCE37E6}" type="sibTrans" cxnId="{D07E2311-8BBA-46E5-9F0C-8808FC6C96E4}">
      <dgm:prSet/>
      <dgm:spPr/>
      <dgm:t>
        <a:bodyPr/>
        <a:lstStyle/>
        <a:p>
          <a:endParaRPr lang="fr-FR"/>
        </a:p>
      </dgm:t>
    </dgm:pt>
    <dgm:pt modelId="{6D7272AB-9F44-41D8-A654-BB322CEE0DFF}">
      <dgm:prSet phldrT="[Texte]"/>
      <dgm:spPr/>
      <dgm:t>
        <a:bodyPr/>
        <a:lstStyle/>
        <a:p>
          <a:r>
            <a:rPr lang="fr-FR" dirty="0"/>
            <a:t>Informe la vue</a:t>
          </a:r>
        </a:p>
      </dgm:t>
    </dgm:pt>
    <dgm:pt modelId="{D290C220-33A7-4221-A5B9-78181DF59A40}" type="parTrans" cxnId="{7E959089-27CC-451A-B437-8BF6CA4D8713}">
      <dgm:prSet/>
      <dgm:spPr/>
      <dgm:t>
        <a:bodyPr/>
        <a:lstStyle/>
        <a:p>
          <a:endParaRPr lang="fr-FR"/>
        </a:p>
      </dgm:t>
    </dgm:pt>
    <dgm:pt modelId="{9F958535-F5E5-4DA0-8779-F63530AB2115}" type="sibTrans" cxnId="{7E959089-27CC-451A-B437-8BF6CA4D8713}">
      <dgm:prSet/>
      <dgm:spPr/>
      <dgm:t>
        <a:bodyPr/>
        <a:lstStyle/>
        <a:p>
          <a:endParaRPr lang="fr-FR"/>
        </a:p>
      </dgm:t>
    </dgm:pt>
    <dgm:pt modelId="{11A4C409-4CE2-4372-B31D-4B354C9259E6}">
      <dgm:prSet phldrT="[Texte]"/>
      <dgm:spPr/>
      <dgm:t>
        <a:bodyPr/>
        <a:lstStyle/>
        <a:p>
          <a:r>
            <a:rPr lang="fr-FR" dirty="0" err="1"/>
            <a:t>View</a:t>
          </a:r>
          <a:endParaRPr lang="fr-FR" dirty="0"/>
        </a:p>
      </dgm:t>
    </dgm:pt>
    <dgm:pt modelId="{45E5E326-358D-4863-AF75-23A701670C3C}" type="sibTrans" cxnId="{F3067009-1011-4FE1-A0D1-8F95F6DDDC3E}">
      <dgm:prSet/>
      <dgm:spPr/>
      <dgm:t>
        <a:bodyPr/>
        <a:lstStyle/>
        <a:p>
          <a:r>
            <a:rPr lang="fr-FR" dirty="0"/>
            <a:t>Lit le modèle</a:t>
          </a:r>
        </a:p>
      </dgm:t>
    </dgm:pt>
    <dgm:pt modelId="{528B3745-D051-4003-B554-7B7BFFC4A258}" type="parTrans" cxnId="{F3067009-1011-4FE1-A0D1-8F95F6DDDC3E}">
      <dgm:prSet/>
      <dgm:spPr/>
      <dgm:t>
        <a:bodyPr/>
        <a:lstStyle/>
        <a:p>
          <a:endParaRPr lang="fr-FR"/>
        </a:p>
      </dgm:t>
    </dgm:pt>
    <dgm:pt modelId="{C5C21B4A-1062-4215-B5EF-EDD9913CFCFA}">
      <dgm:prSet phldrT="[Texte]"/>
      <dgm:spPr/>
      <dgm:t>
        <a:bodyPr/>
        <a:lstStyle/>
        <a:p>
          <a:r>
            <a:rPr lang="fr-FR" dirty="0"/>
            <a:t>Partie visible de l’interface</a:t>
          </a:r>
        </a:p>
      </dgm:t>
    </dgm:pt>
    <dgm:pt modelId="{02D84FB6-96E1-4108-84A5-76F34745E6B2}" type="parTrans" cxnId="{32751A6D-5804-4D45-A426-ED4FF67140FC}">
      <dgm:prSet/>
      <dgm:spPr/>
      <dgm:t>
        <a:bodyPr/>
        <a:lstStyle/>
        <a:p>
          <a:endParaRPr lang="fr-FR"/>
        </a:p>
      </dgm:t>
    </dgm:pt>
    <dgm:pt modelId="{B24D435A-5696-4542-8334-EAD6D1F534F9}" type="sibTrans" cxnId="{32751A6D-5804-4D45-A426-ED4FF67140FC}">
      <dgm:prSet/>
      <dgm:spPr/>
      <dgm:t>
        <a:bodyPr/>
        <a:lstStyle/>
        <a:p>
          <a:endParaRPr lang="fr-FR"/>
        </a:p>
      </dgm:t>
    </dgm:pt>
    <dgm:pt modelId="{7F5879D4-7F62-46D2-B643-A91B2AF2FFA1}">
      <dgm:prSet phldrT="[Texte]"/>
      <dgm:spPr/>
      <dgm:t>
        <a:bodyPr/>
        <a:lstStyle/>
        <a:p>
          <a:r>
            <a:rPr lang="fr-FR" dirty="0"/>
            <a:t>Affiche les informations du modèle</a:t>
          </a:r>
        </a:p>
      </dgm:t>
    </dgm:pt>
    <dgm:pt modelId="{7E3850FA-5489-4017-BF6E-3F7F1F6A509E}" type="parTrans" cxnId="{DF8391A3-A0AA-4DEF-9767-BEA72AC89C5F}">
      <dgm:prSet/>
      <dgm:spPr/>
      <dgm:t>
        <a:bodyPr/>
        <a:lstStyle/>
        <a:p>
          <a:endParaRPr lang="fr-FR"/>
        </a:p>
      </dgm:t>
    </dgm:pt>
    <dgm:pt modelId="{905EB98B-73A3-4F2D-AB09-6615238C40A0}" type="sibTrans" cxnId="{DF8391A3-A0AA-4DEF-9767-BEA72AC89C5F}">
      <dgm:prSet/>
      <dgm:spPr/>
      <dgm:t>
        <a:bodyPr/>
        <a:lstStyle/>
        <a:p>
          <a:endParaRPr lang="fr-FR"/>
        </a:p>
      </dgm:t>
    </dgm:pt>
    <dgm:pt modelId="{5D106C71-F4C3-4444-888D-3E03D2ECA517}">
      <dgm:prSet phldrT="[Texte]"/>
      <dgm:spPr/>
      <dgm:t>
        <a:bodyPr/>
        <a:lstStyle/>
        <a:p>
          <a:r>
            <a:rPr lang="fr-FR" dirty="0"/>
            <a:t>Web : génère de l’HTML</a:t>
          </a:r>
        </a:p>
      </dgm:t>
    </dgm:pt>
    <dgm:pt modelId="{3676C3FD-270F-44A5-B52F-51DC8DFAD1BF}" type="parTrans" cxnId="{195BD149-CD14-4AB1-9344-FA18C907555D}">
      <dgm:prSet/>
      <dgm:spPr/>
      <dgm:t>
        <a:bodyPr/>
        <a:lstStyle/>
        <a:p>
          <a:endParaRPr lang="fr-FR"/>
        </a:p>
      </dgm:t>
    </dgm:pt>
    <dgm:pt modelId="{1F98441F-B40E-468D-BCDF-D0B003111B82}" type="sibTrans" cxnId="{195BD149-CD14-4AB1-9344-FA18C907555D}">
      <dgm:prSet/>
      <dgm:spPr/>
      <dgm:t>
        <a:bodyPr/>
        <a:lstStyle/>
        <a:p>
          <a:endParaRPr lang="fr-FR"/>
        </a:p>
      </dgm:t>
    </dgm:pt>
    <dgm:pt modelId="{3D11FE79-ACFB-43B4-B268-AC80F107BA60}">
      <dgm:prSet phldrT="[Texte]"/>
      <dgm:spPr/>
      <dgm:t>
        <a:bodyPr/>
        <a:lstStyle/>
        <a:p>
          <a:r>
            <a:rPr lang="fr-FR" dirty="0"/>
            <a:t>Appelle le Controller lors des actions utilisateurs </a:t>
          </a:r>
        </a:p>
      </dgm:t>
    </dgm:pt>
    <dgm:pt modelId="{3D1A6BA3-23B5-4A2B-B35A-D0CA62B24E85}" type="parTrans" cxnId="{F306F75D-874A-449D-B8F8-3C00D82BABE7}">
      <dgm:prSet/>
      <dgm:spPr/>
      <dgm:t>
        <a:bodyPr/>
        <a:lstStyle/>
        <a:p>
          <a:endParaRPr lang="fr-FR"/>
        </a:p>
      </dgm:t>
    </dgm:pt>
    <dgm:pt modelId="{E1AC3043-730C-4DC9-BC59-1E597A589B6F}" type="sibTrans" cxnId="{F306F75D-874A-449D-B8F8-3C00D82BABE7}">
      <dgm:prSet/>
      <dgm:spPr/>
      <dgm:t>
        <a:bodyPr/>
        <a:lstStyle/>
        <a:p>
          <a:endParaRPr lang="fr-FR"/>
        </a:p>
      </dgm:t>
    </dgm:pt>
    <dgm:pt modelId="{092EB1AD-2E51-4F96-9313-AE29C07527CB}">
      <dgm:prSet phldrT="[Texte]"/>
      <dgm:spPr/>
      <dgm:t>
        <a:bodyPr/>
        <a:lstStyle/>
        <a:p>
          <a:r>
            <a:rPr lang="fr-FR" dirty="0"/>
            <a:t>Classes d’accès aux données</a:t>
          </a:r>
        </a:p>
      </dgm:t>
    </dgm:pt>
    <dgm:pt modelId="{08C6D91E-BC16-4084-9848-1B59D389BDF3}" type="parTrans" cxnId="{84B04035-DD73-4FFC-AAC2-CD51B1A2EE6E}">
      <dgm:prSet/>
      <dgm:spPr/>
      <dgm:t>
        <a:bodyPr/>
        <a:lstStyle/>
        <a:p>
          <a:endParaRPr lang="fr-FR"/>
        </a:p>
      </dgm:t>
    </dgm:pt>
    <dgm:pt modelId="{1E541376-309A-447B-8393-94E2D14B6D26}" type="sibTrans" cxnId="{84B04035-DD73-4FFC-AAC2-CD51B1A2EE6E}">
      <dgm:prSet/>
      <dgm:spPr/>
      <dgm:t>
        <a:bodyPr/>
        <a:lstStyle/>
        <a:p>
          <a:endParaRPr lang="fr-FR"/>
        </a:p>
      </dgm:t>
    </dgm:pt>
    <dgm:pt modelId="{8E5AFD2C-B424-491D-BFA7-8559E69A7BB4}">
      <dgm:prSet phldrT="[Texte]"/>
      <dgm:spPr/>
      <dgm:t>
        <a:bodyPr/>
        <a:lstStyle/>
        <a:p>
          <a:r>
            <a:rPr lang="fr-FR" dirty="0"/>
            <a:t>Domaine</a:t>
          </a:r>
        </a:p>
      </dgm:t>
    </dgm:pt>
    <dgm:pt modelId="{7AD0B600-7CFB-40C2-8362-F3E4066C34F5}" type="parTrans" cxnId="{F90286CE-C3DC-4126-9DEA-1D3F10E28120}">
      <dgm:prSet/>
      <dgm:spPr/>
      <dgm:t>
        <a:bodyPr/>
        <a:lstStyle/>
        <a:p>
          <a:endParaRPr lang="fr-FR"/>
        </a:p>
      </dgm:t>
    </dgm:pt>
    <dgm:pt modelId="{DB788F2A-FABB-44AF-993B-A54A4CD0AEC8}" type="sibTrans" cxnId="{F90286CE-C3DC-4126-9DEA-1D3F10E28120}">
      <dgm:prSet/>
      <dgm:spPr/>
      <dgm:t>
        <a:bodyPr/>
        <a:lstStyle/>
        <a:p>
          <a:endParaRPr lang="fr-FR"/>
        </a:p>
      </dgm:t>
    </dgm:pt>
    <dgm:pt modelId="{4612FE86-3F37-49A8-8B9E-01756479EBDA}">
      <dgm:prSet phldrT="[Texte]"/>
      <dgm:spPr/>
      <dgm:t>
        <a:bodyPr/>
        <a:lstStyle/>
        <a:p>
          <a:r>
            <a:rPr lang="fr-FR" dirty="0"/>
            <a:t>Couche Business…</a:t>
          </a:r>
        </a:p>
      </dgm:t>
    </dgm:pt>
    <dgm:pt modelId="{E4C2D1BB-FF81-489E-A81F-062DFCCF69B8}" type="parTrans" cxnId="{87B367DF-5DDE-4D28-9218-FB0BB5F1832E}">
      <dgm:prSet/>
      <dgm:spPr/>
      <dgm:t>
        <a:bodyPr/>
        <a:lstStyle/>
        <a:p>
          <a:endParaRPr lang="fr-FR"/>
        </a:p>
      </dgm:t>
    </dgm:pt>
    <dgm:pt modelId="{3356CB80-4E20-4ACF-B953-B3D595E2E699}" type="sibTrans" cxnId="{87B367DF-5DDE-4D28-9218-FB0BB5F1832E}">
      <dgm:prSet/>
      <dgm:spPr/>
      <dgm:t>
        <a:bodyPr/>
        <a:lstStyle/>
        <a:p>
          <a:endParaRPr lang="fr-FR"/>
        </a:p>
      </dgm:t>
    </dgm:pt>
    <dgm:pt modelId="{41EEC060-7E91-4AE6-A744-0A3D4B1E0C31}" type="pres">
      <dgm:prSet presAssocID="{615DC2E9-4653-44BE-82FE-155A4BC8F9FF}" presName="Name0" presStyleCnt="0">
        <dgm:presLayoutVars>
          <dgm:dir/>
          <dgm:resizeHandles val="exact"/>
        </dgm:presLayoutVars>
      </dgm:prSet>
      <dgm:spPr/>
    </dgm:pt>
    <dgm:pt modelId="{E80AC65B-DF7E-4B09-A7C6-4C8C01262275}" type="pres">
      <dgm:prSet presAssocID="{CED62651-CDAC-4D33-BAE3-25BDED240CF7}" presName="node" presStyleLbl="node1" presStyleIdx="0" presStyleCnt="3" custScaleX="143223" custScaleY="143223" custRadScaleRad="83063">
        <dgm:presLayoutVars>
          <dgm:bulletEnabled val="1"/>
        </dgm:presLayoutVars>
      </dgm:prSet>
      <dgm:spPr/>
    </dgm:pt>
    <dgm:pt modelId="{8C9F319F-65AA-4A4B-8952-CD0C94E613EC}" type="pres">
      <dgm:prSet presAssocID="{B81BA833-87B9-41D9-9095-DBBC93D823EE}" presName="sibTrans" presStyleLbl="sibTrans2D1" presStyleIdx="0" presStyleCnt="3"/>
      <dgm:spPr>
        <a:prstGeom prst="leftArrow">
          <a:avLst/>
        </a:prstGeom>
      </dgm:spPr>
    </dgm:pt>
    <dgm:pt modelId="{664D9E1B-0B11-4905-B4AD-5E4B8CB5AB3D}" type="pres">
      <dgm:prSet presAssocID="{B81BA833-87B9-41D9-9095-DBBC93D823EE}" presName="connectorText" presStyleLbl="sibTrans2D1" presStyleIdx="0" presStyleCnt="3"/>
      <dgm:spPr/>
    </dgm:pt>
    <dgm:pt modelId="{01FD35B0-744C-4DD7-9CE9-9FAAFD3C9DAC}" type="pres">
      <dgm:prSet presAssocID="{2477EAB7-3CD9-4E8E-AEA3-D6E038FA2C35}" presName="node" presStyleLbl="node1" presStyleIdx="1" presStyleCnt="3" custScaleX="120027" custScaleY="120027" custRadScaleRad="94226" custRadScaleInc="-5901">
        <dgm:presLayoutVars>
          <dgm:bulletEnabled val="1"/>
        </dgm:presLayoutVars>
      </dgm:prSet>
      <dgm:spPr/>
    </dgm:pt>
    <dgm:pt modelId="{EAD58857-737A-47F7-8332-922F41E6119A}" type="pres">
      <dgm:prSet presAssocID="{9B04C71A-E1A3-4A58-B048-C3BF628A1415}" presName="sibTrans" presStyleLbl="sibTrans2D1" presStyleIdx="1" presStyleCnt="3"/>
      <dgm:spPr/>
    </dgm:pt>
    <dgm:pt modelId="{ED9C3DDC-5F11-4E28-A508-293DAFE4A843}" type="pres">
      <dgm:prSet presAssocID="{9B04C71A-E1A3-4A58-B048-C3BF628A1415}" presName="connectorText" presStyleLbl="sibTrans2D1" presStyleIdx="1" presStyleCnt="3"/>
      <dgm:spPr/>
    </dgm:pt>
    <dgm:pt modelId="{80C60D55-45F2-446C-A145-51196D37439F}" type="pres">
      <dgm:prSet presAssocID="{11A4C409-4CE2-4372-B31D-4B354C9259E6}" presName="node" presStyleLbl="node1" presStyleIdx="2" presStyleCnt="3" custScaleX="121686" custScaleY="121686" custRadScaleRad="95805" custRadScaleInc="7165">
        <dgm:presLayoutVars>
          <dgm:bulletEnabled val="1"/>
        </dgm:presLayoutVars>
      </dgm:prSet>
      <dgm:spPr/>
    </dgm:pt>
    <dgm:pt modelId="{926C7A3F-BC06-45F0-801E-391B60CDD35E}" type="pres">
      <dgm:prSet presAssocID="{45E5E326-358D-4863-AF75-23A701670C3C}" presName="sibTrans" presStyleLbl="sibTrans2D1" presStyleIdx="2" presStyleCnt="3"/>
      <dgm:spPr>
        <a:prstGeom prst="rightArrow">
          <a:avLst/>
        </a:prstGeom>
      </dgm:spPr>
    </dgm:pt>
    <dgm:pt modelId="{2C516548-1872-4C61-838F-52C2D88DDEFA}" type="pres">
      <dgm:prSet presAssocID="{45E5E326-358D-4863-AF75-23A701670C3C}" presName="connectorText" presStyleLbl="sibTrans2D1" presStyleIdx="2" presStyleCnt="3"/>
      <dgm:spPr/>
    </dgm:pt>
  </dgm:ptLst>
  <dgm:cxnLst>
    <dgm:cxn modelId="{F3067009-1011-4FE1-A0D1-8F95F6DDDC3E}" srcId="{615DC2E9-4653-44BE-82FE-155A4BC8F9FF}" destId="{11A4C409-4CE2-4372-B31D-4B354C9259E6}" srcOrd="2" destOrd="0" parTransId="{528B3745-D051-4003-B554-7B7BFFC4A258}" sibTransId="{45E5E326-358D-4863-AF75-23A701670C3C}"/>
    <dgm:cxn modelId="{E70CC60E-AA9E-42A9-8469-3A25468E9545}" type="presOf" srcId="{C5C21B4A-1062-4215-B5EF-EDD9913CFCFA}" destId="{80C60D55-45F2-446C-A145-51196D37439F}" srcOrd="0" destOrd="1" presId="urn:microsoft.com/office/officeart/2005/8/layout/cycle7"/>
    <dgm:cxn modelId="{D07E2311-8BBA-46E5-9F0C-8808FC6C96E4}" srcId="{2477EAB7-3CD9-4E8E-AEA3-D6E038FA2C35}" destId="{90DE2526-3C38-422C-A898-E8E4203FC90E}" srcOrd="1" destOrd="0" parTransId="{E293C697-22D9-4383-BF65-931DF2743EEF}" sibTransId="{F43EED24-B303-4BB1-A7B0-48404FCE37E6}"/>
    <dgm:cxn modelId="{7EBA6314-6E83-4F00-8B82-7B9CB23E8139}" srcId="{615DC2E9-4653-44BE-82FE-155A4BC8F9FF}" destId="{2477EAB7-3CD9-4E8E-AEA3-D6E038FA2C35}" srcOrd="1" destOrd="0" parTransId="{6BAF7BA5-A523-4D18-9253-9492C3A41BC7}" sibTransId="{9B04C71A-E1A3-4A58-B048-C3BF628A1415}"/>
    <dgm:cxn modelId="{FC32AB17-EB3C-4351-A8F2-1379AF61ED38}" srcId="{CED62651-CDAC-4D33-BAE3-25BDED240CF7}" destId="{FD7B28FB-5144-499B-8D44-72CED6AF55D0}" srcOrd="1" destOrd="0" parTransId="{19DE962F-4EF1-4198-ADC9-53AD5E8E4DEB}" sibTransId="{3A133FAA-593C-4F55-9871-7B5F0957B42C}"/>
    <dgm:cxn modelId="{5504B81E-D940-463A-B653-59FA31BBB1FB}" type="presOf" srcId="{7F5879D4-7F62-46D2-B643-A91B2AF2FFA1}" destId="{80C60D55-45F2-446C-A145-51196D37439F}" srcOrd="0" destOrd="3" presId="urn:microsoft.com/office/officeart/2005/8/layout/cycle7"/>
    <dgm:cxn modelId="{84B04035-DD73-4FFC-AAC2-CD51B1A2EE6E}" srcId="{CED62651-CDAC-4D33-BAE3-25BDED240CF7}" destId="{092EB1AD-2E51-4F96-9313-AE29C07527CB}" srcOrd="2" destOrd="0" parTransId="{08C6D91E-BC16-4084-9848-1B59D389BDF3}" sibTransId="{1E541376-309A-447B-8393-94E2D14B6D26}"/>
    <dgm:cxn modelId="{642DD237-2AFB-4FC7-98FB-BBB79F72639E}" type="presOf" srcId="{90DE2526-3C38-422C-A898-E8E4203FC90E}" destId="{01FD35B0-744C-4DD7-9CE9-9FAAFD3C9DAC}" srcOrd="0" destOrd="2" presId="urn:microsoft.com/office/officeart/2005/8/layout/cycle7"/>
    <dgm:cxn modelId="{65400040-72BF-4B96-9B54-9D07056E83A8}" type="presOf" srcId="{615DC2E9-4653-44BE-82FE-155A4BC8F9FF}" destId="{41EEC060-7E91-4AE6-A744-0A3D4B1E0C31}" srcOrd="0" destOrd="0" presId="urn:microsoft.com/office/officeart/2005/8/layout/cycle7"/>
    <dgm:cxn modelId="{75B65A5B-BBF1-461F-A902-2E0BE8418648}" type="presOf" srcId="{6D7272AB-9F44-41D8-A654-BB322CEE0DFF}" destId="{01FD35B0-744C-4DD7-9CE9-9FAAFD3C9DAC}" srcOrd="0" destOrd="3" presId="urn:microsoft.com/office/officeart/2005/8/layout/cycle7"/>
    <dgm:cxn modelId="{AAF14C5C-B52C-4497-894C-87F91EB3D4B5}" type="presOf" srcId="{092EB1AD-2E51-4F96-9313-AE29C07527CB}" destId="{E80AC65B-DF7E-4B09-A7C6-4C8C01262275}" srcOrd="0" destOrd="4" presId="urn:microsoft.com/office/officeart/2005/8/layout/cycle7"/>
    <dgm:cxn modelId="{F306F75D-874A-449D-B8F8-3C00D82BABE7}" srcId="{11A4C409-4CE2-4372-B31D-4B354C9259E6}" destId="{3D11FE79-ACFB-43B4-B268-AC80F107BA60}" srcOrd="2" destOrd="0" parTransId="{3D1A6BA3-23B5-4A2B-B35A-D0CA62B24E85}" sibTransId="{E1AC3043-730C-4DC9-BC59-1E597A589B6F}"/>
    <dgm:cxn modelId="{9DE6B85E-3E93-4122-B67C-CBF7AC449A60}" type="presOf" srcId="{11A4C409-4CE2-4372-B31D-4B354C9259E6}" destId="{80C60D55-45F2-446C-A145-51196D37439F}" srcOrd="0" destOrd="0" presId="urn:microsoft.com/office/officeart/2005/8/layout/cycle7"/>
    <dgm:cxn modelId="{6D77A968-5CC1-4AD2-BC26-11A392C45C18}" srcId="{615DC2E9-4653-44BE-82FE-155A4BC8F9FF}" destId="{CED62651-CDAC-4D33-BAE3-25BDED240CF7}" srcOrd="0" destOrd="0" parTransId="{3D35873F-9F08-49EB-8E15-AB901168E271}" sibTransId="{B81BA833-87B9-41D9-9095-DBBC93D823EE}"/>
    <dgm:cxn modelId="{195BD149-CD14-4AB1-9344-FA18C907555D}" srcId="{C5C21B4A-1062-4215-B5EF-EDD9913CFCFA}" destId="{5D106C71-F4C3-4444-888D-3E03D2ECA517}" srcOrd="0" destOrd="0" parTransId="{3676C3FD-270F-44A5-B52F-51DC8DFAD1BF}" sibTransId="{1F98441F-B40E-468D-BCDF-D0B003111B82}"/>
    <dgm:cxn modelId="{32751A6D-5804-4D45-A426-ED4FF67140FC}" srcId="{11A4C409-4CE2-4372-B31D-4B354C9259E6}" destId="{C5C21B4A-1062-4215-B5EF-EDD9913CFCFA}" srcOrd="0" destOrd="0" parTransId="{02D84FB6-96E1-4108-84A5-76F34745E6B2}" sibTransId="{B24D435A-5696-4542-8334-EAD6D1F534F9}"/>
    <dgm:cxn modelId="{CF1DA94F-69AA-416D-A910-14C4437D392E}" type="presOf" srcId="{5D106C71-F4C3-4444-888D-3E03D2ECA517}" destId="{80C60D55-45F2-446C-A145-51196D37439F}" srcOrd="0" destOrd="2" presId="urn:microsoft.com/office/officeart/2005/8/layout/cycle7"/>
    <dgm:cxn modelId="{ED282858-5178-4FC9-A720-592D92A0DF66}" type="presOf" srcId="{9B04C71A-E1A3-4A58-B048-C3BF628A1415}" destId="{ED9C3DDC-5F11-4E28-A508-293DAFE4A843}" srcOrd="1" destOrd="0" presId="urn:microsoft.com/office/officeart/2005/8/layout/cycle7"/>
    <dgm:cxn modelId="{CCC82489-6F0C-40A0-91CD-FD08BB6A7CBB}" type="presOf" srcId="{9B04C71A-E1A3-4A58-B048-C3BF628A1415}" destId="{EAD58857-737A-47F7-8332-922F41E6119A}" srcOrd="0" destOrd="0" presId="urn:microsoft.com/office/officeart/2005/8/layout/cycle7"/>
    <dgm:cxn modelId="{7E959089-27CC-451A-B437-8BF6CA4D8713}" srcId="{2477EAB7-3CD9-4E8E-AEA3-D6E038FA2C35}" destId="{6D7272AB-9F44-41D8-A654-BB322CEE0DFF}" srcOrd="2" destOrd="0" parTransId="{D290C220-33A7-4221-A5B9-78181DF59A40}" sibTransId="{9F958535-F5E5-4DA0-8779-F63530AB2115}"/>
    <dgm:cxn modelId="{E6A21C93-EF1D-47D8-A496-49B694BB54C2}" srcId="{2477EAB7-3CD9-4E8E-AEA3-D6E038FA2C35}" destId="{1195BFD5-5237-4001-B1B0-CD00AE9804A5}" srcOrd="0" destOrd="0" parTransId="{E5A607B0-9B45-4C77-A2BC-B40098D68EBF}" sibTransId="{52795DF3-46CB-414A-B584-E68E23FD93D1}"/>
    <dgm:cxn modelId="{07979D97-33E4-4618-9D4F-3B72E806F8D5}" srcId="{CED62651-CDAC-4D33-BAE3-25BDED240CF7}" destId="{C249A312-F31F-4A81-AB05-EAE6553BF10B}" srcOrd="0" destOrd="0" parTransId="{41EF0EA6-DAD8-48F3-B254-8A1764AA9F65}" sibTransId="{2DFC6A76-4022-4227-B5F9-17513EAEDDDE}"/>
    <dgm:cxn modelId="{A2F8739D-BCBE-4C44-83A1-D5EEBB522543}" type="presOf" srcId="{B81BA833-87B9-41D9-9095-DBBC93D823EE}" destId="{8C9F319F-65AA-4A4B-8952-CD0C94E613EC}" srcOrd="0" destOrd="0" presId="urn:microsoft.com/office/officeart/2005/8/layout/cycle7"/>
    <dgm:cxn modelId="{1491B79D-0DDC-4D34-A190-477ED8A70C50}" type="presOf" srcId="{4612FE86-3F37-49A8-8B9E-01756479EBDA}" destId="{E80AC65B-DF7E-4B09-A7C6-4C8C01262275}" srcOrd="0" destOrd="5" presId="urn:microsoft.com/office/officeart/2005/8/layout/cycle7"/>
    <dgm:cxn modelId="{8DDE4EA1-ED0C-48D4-B71C-61ED84A5AAFB}" type="presOf" srcId="{45E5E326-358D-4863-AF75-23A701670C3C}" destId="{2C516548-1872-4C61-838F-52C2D88DDEFA}" srcOrd="1" destOrd="0" presId="urn:microsoft.com/office/officeart/2005/8/layout/cycle7"/>
    <dgm:cxn modelId="{DF8391A3-A0AA-4DEF-9767-BEA72AC89C5F}" srcId="{11A4C409-4CE2-4372-B31D-4B354C9259E6}" destId="{7F5879D4-7F62-46D2-B643-A91B2AF2FFA1}" srcOrd="1" destOrd="0" parTransId="{7E3850FA-5489-4017-BF6E-3F7F1F6A509E}" sibTransId="{905EB98B-73A3-4F2D-AB09-6615238C40A0}"/>
    <dgm:cxn modelId="{A92093A4-ECBB-4A0D-BD89-333FFEB74E00}" type="presOf" srcId="{2477EAB7-3CD9-4E8E-AEA3-D6E038FA2C35}" destId="{01FD35B0-744C-4DD7-9CE9-9FAAFD3C9DAC}" srcOrd="0" destOrd="0" presId="urn:microsoft.com/office/officeart/2005/8/layout/cycle7"/>
    <dgm:cxn modelId="{C83D96BA-24ED-46FE-A726-573756A5632F}" type="presOf" srcId="{C249A312-F31F-4A81-AB05-EAE6553BF10B}" destId="{E80AC65B-DF7E-4B09-A7C6-4C8C01262275}" srcOrd="0" destOrd="1" presId="urn:microsoft.com/office/officeart/2005/8/layout/cycle7"/>
    <dgm:cxn modelId="{F90286CE-C3DC-4126-9DEA-1D3F10E28120}" srcId="{FD7B28FB-5144-499B-8D44-72CED6AF55D0}" destId="{8E5AFD2C-B424-491D-BFA7-8559E69A7BB4}" srcOrd="0" destOrd="0" parTransId="{7AD0B600-7CFB-40C2-8362-F3E4066C34F5}" sibTransId="{DB788F2A-FABB-44AF-993B-A54A4CD0AEC8}"/>
    <dgm:cxn modelId="{5306DED4-BC5A-40B7-BC08-BD9FBED66B42}" type="presOf" srcId="{CED62651-CDAC-4D33-BAE3-25BDED240CF7}" destId="{E80AC65B-DF7E-4B09-A7C6-4C8C01262275}" srcOrd="0" destOrd="0" presId="urn:microsoft.com/office/officeart/2005/8/layout/cycle7"/>
    <dgm:cxn modelId="{94F66BD9-CB43-4130-8B71-82D18DC382B7}" type="presOf" srcId="{1195BFD5-5237-4001-B1B0-CD00AE9804A5}" destId="{01FD35B0-744C-4DD7-9CE9-9FAAFD3C9DAC}" srcOrd="0" destOrd="1" presId="urn:microsoft.com/office/officeart/2005/8/layout/cycle7"/>
    <dgm:cxn modelId="{5DC9EBDD-8EAA-4B23-984B-435218C953E3}" type="presOf" srcId="{FD7B28FB-5144-499B-8D44-72CED6AF55D0}" destId="{E80AC65B-DF7E-4B09-A7C6-4C8C01262275}" srcOrd="0" destOrd="2" presId="urn:microsoft.com/office/officeart/2005/8/layout/cycle7"/>
    <dgm:cxn modelId="{E21C64DF-0BB3-4DDB-AE9D-92447A0AF2B7}" type="presOf" srcId="{B81BA833-87B9-41D9-9095-DBBC93D823EE}" destId="{664D9E1B-0B11-4905-B4AD-5E4B8CB5AB3D}" srcOrd="1" destOrd="0" presId="urn:microsoft.com/office/officeart/2005/8/layout/cycle7"/>
    <dgm:cxn modelId="{87B367DF-5DDE-4D28-9218-FB0BB5F1832E}" srcId="{CED62651-CDAC-4D33-BAE3-25BDED240CF7}" destId="{4612FE86-3F37-49A8-8B9E-01756479EBDA}" srcOrd="3" destOrd="0" parTransId="{E4C2D1BB-FF81-489E-A81F-062DFCCF69B8}" sibTransId="{3356CB80-4E20-4ACF-B953-B3D595E2E699}"/>
    <dgm:cxn modelId="{5680F5E9-4D97-4E30-805C-2C570D88522A}" type="presOf" srcId="{45E5E326-358D-4863-AF75-23A701670C3C}" destId="{926C7A3F-BC06-45F0-801E-391B60CDD35E}" srcOrd="0" destOrd="0" presId="urn:microsoft.com/office/officeart/2005/8/layout/cycle7"/>
    <dgm:cxn modelId="{692B72ED-0D5F-486B-8FC5-9AE9B0A100C7}" type="presOf" srcId="{3D11FE79-ACFB-43B4-B268-AC80F107BA60}" destId="{80C60D55-45F2-446C-A145-51196D37439F}" srcOrd="0" destOrd="4" presId="urn:microsoft.com/office/officeart/2005/8/layout/cycle7"/>
    <dgm:cxn modelId="{45330BF9-E9BE-41CD-BFA2-2AC68342F319}" type="presOf" srcId="{8E5AFD2C-B424-491D-BFA7-8559E69A7BB4}" destId="{E80AC65B-DF7E-4B09-A7C6-4C8C01262275}" srcOrd="0" destOrd="3" presId="urn:microsoft.com/office/officeart/2005/8/layout/cycle7"/>
    <dgm:cxn modelId="{1CC98B5D-6702-4329-8CA3-F80EA72A1F9E}" type="presParOf" srcId="{41EEC060-7E91-4AE6-A744-0A3D4B1E0C31}" destId="{E80AC65B-DF7E-4B09-A7C6-4C8C01262275}" srcOrd="0" destOrd="0" presId="urn:microsoft.com/office/officeart/2005/8/layout/cycle7"/>
    <dgm:cxn modelId="{C65F0662-3371-491A-8B63-F9CC68D90C22}" type="presParOf" srcId="{41EEC060-7E91-4AE6-A744-0A3D4B1E0C31}" destId="{8C9F319F-65AA-4A4B-8952-CD0C94E613EC}" srcOrd="1" destOrd="0" presId="urn:microsoft.com/office/officeart/2005/8/layout/cycle7"/>
    <dgm:cxn modelId="{3F5497C5-92E7-4154-B851-FC6F25DD292A}" type="presParOf" srcId="{8C9F319F-65AA-4A4B-8952-CD0C94E613EC}" destId="{664D9E1B-0B11-4905-B4AD-5E4B8CB5AB3D}" srcOrd="0" destOrd="0" presId="urn:microsoft.com/office/officeart/2005/8/layout/cycle7"/>
    <dgm:cxn modelId="{0D3F2CAF-4325-46E0-A1E1-9E891726CBB4}" type="presParOf" srcId="{41EEC060-7E91-4AE6-A744-0A3D4B1E0C31}" destId="{01FD35B0-744C-4DD7-9CE9-9FAAFD3C9DAC}" srcOrd="2" destOrd="0" presId="urn:microsoft.com/office/officeart/2005/8/layout/cycle7"/>
    <dgm:cxn modelId="{5CDCB6E3-18CC-4058-A95A-2287635BCD0A}" type="presParOf" srcId="{41EEC060-7E91-4AE6-A744-0A3D4B1E0C31}" destId="{EAD58857-737A-47F7-8332-922F41E6119A}" srcOrd="3" destOrd="0" presId="urn:microsoft.com/office/officeart/2005/8/layout/cycle7"/>
    <dgm:cxn modelId="{42890304-D86F-4688-930E-B8083A1D297D}" type="presParOf" srcId="{EAD58857-737A-47F7-8332-922F41E6119A}" destId="{ED9C3DDC-5F11-4E28-A508-293DAFE4A843}" srcOrd="0" destOrd="0" presId="urn:microsoft.com/office/officeart/2005/8/layout/cycle7"/>
    <dgm:cxn modelId="{3F189F35-2A1A-47C1-AE70-BACBC60B5214}" type="presParOf" srcId="{41EEC060-7E91-4AE6-A744-0A3D4B1E0C31}" destId="{80C60D55-45F2-446C-A145-51196D37439F}" srcOrd="4" destOrd="0" presId="urn:microsoft.com/office/officeart/2005/8/layout/cycle7"/>
    <dgm:cxn modelId="{7BF5CE96-6147-4639-ADF4-DAAEFB4F0063}" type="presParOf" srcId="{41EEC060-7E91-4AE6-A744-0A3D4B1E0C31}" destId="{926C7A3F-BC06-45F0-801E-391B60CDD35E}" srcOrd="5" destOrd="0" presId="urn:microsoft.com/office/officeart/2005/8/layout/cycle7"/>
    <dgm:cxn modelId="{E05769A0-E624-4854-BECB-31F5FEC42C30}" type="presParOf" srcId="{926C7A3F-BC06-45F0-801E-391B60CDD35E}" destId="{2C516548-1872-4C61-838F-52C2D88DDEF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C65B-DF7E-4B09-A7C6-4C8C01262275}">
      <dsp:nvSpPr>
        <dsp:cNvPr id="0" name=""/>
        <dsp:cNvSpPr/>
      </dsp:nvSpPr>
      <dsp:spPr>
        <a:xfrm>
          <a:off x="2066285" y="226984"/>
          <a:ext cx="4018703" cy="2009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Données de l’application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Logique des données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Domaine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Classes d’accès aux données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Couche Business…</a:t>
          </a:r>
        </a:p>
      </dsp:txBody>
      <dsp:txXfrm>
        <a:off x="2125137" y="285836"/>
        <a:ext cx="3900999" cy="1891647"/>
      </dsp:txXfrm>
    </dsp:sp>
    <dsp:sp modelId="{8C9F319F-65AA-4A4B-8952-CD0C94E613EC}">
      <dsp:nvSpPr>
        <dsp:cNvPr id="0" name=""/>
        <dsp:cNvSpPr/>
      </dsp:nvSpPr>
      <dsp:spPr>
        <a:xfrm rot="3359796">
          <a:off x="4788908" y="2740028"/>
          <a:ext cx="939782" cy="49103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Lit et Manipule</a:t>
          </a:r>
        </a:p>
      </dsp:txBody>
      <dsp:txXfrm>
        <a:off x="4936218" y="2838235"/>
        <a:ext cx="645162" cy="294619"/>
      </dsp:txXfrm>
    </dsp:sp>
    <dsp:sp modelId="{01FD35B0-744C-4DD7-9CE9-9FAAFD3C9DAC}">
      <dsp:nvSpPr>
        <dsp:cNvPr id="0" name=""/>
        <dsp:cNvSpPr/>
      </dsp:nvSpPr>
      <dsp:spPr>
        <a:xfrm>
          <a:off x="4648272" y="3734754"/>
          <a:ext cx="3367845" cy="1683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Reçoit les demandes de l’utilisateur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Lit les données et les mets à jour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Informe la vue</a:t>
          </a:r>
        </a:p>
      </dsp:txBody>
      <dsp:txXfrm>
        <a:off x="4697592" y="3784074"/>
        <a:ext cx="3269205" cy="1585282"/>
      </dsp:txXfrm>
    </dsp:sp>
    <dsp:sp modelId="{EAD58857-737A-47F7-8332-922F41E6119A}">
      <dsp:nvSpPr>
        <dsp:cNvPr id="0" name=""/>
        <dsp:cNvSpPr/>
      </dsp:nvSpPr>
      <dsp:spPr>
        <a:xfrm rot="10808771">
          <a:off x="3591019" y="4325404"/>
          <a:ext cx="939782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</dsp:txBody>
      <dsp:txXfrm rot="10800000">
        <a:off x="3738329" y="4423611"/>
        <a:ext cx="645162" cy="294619"/>
      </dsp:txXfrm>
    </dsp:sp>
    <dsp:sp modelId="{80C60D55-45F2-446C-A145-51196D37439F}">
      <dsp:nvSpPr>
        <dsp:cNvPr id="0" name=""/>
        <dsp:cNvSpPr/>
      </dsp:nvSpPr>
      <dsp:spPr>
        <a:xfrm>
          <a:off x="59154" y="3711468"/>
          <a:ext cx="3414395" cy="1707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View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Partie visible de l’interface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Web : génère de l’HTML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Affiche les informations du modèle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Appelle le Controller lors des actions utilisateurs </a:t>
          </a:r>
        </a:p>
      </dsp:txBody>
      <dsp:txXfrm>
        <a:off x="109156" y="3761470"/>
        <a:ext cx="3314391" cy="1607193"/>
      </dsp:txXfrm>
    </dsp:sp>
    <dsp:sp modelId="{926C7A3F-BC06-45F0-801E-391B60CDD35E}">
      <dsp:nvSpPr>
        <dsp:cNvPr id="0" name=""/>
        <dsp:cNvSpPr/>
      </dsp:nvSpPr>
      <dsp:spPr>
        <a:xfrm rot="18282784">
          <a:off x="2398772" y="2728385"/>
          <a:ext cx="939782" cy="4910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Lit le modèle</a:t>
          </a:r>
        </a:p>
      </dsp:txBody>
      <dsp:txXfrm>
        <a:off x="2546082" y="2826592"/>
        <a:ext cx="645162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07/01/2018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07/01/2018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07/01/2018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31/Home/Index?unEntier=1" TargetMode="External"/><Relationship Id="rId2" Type="http://schemas.openxmlformats.org/officeDocument/2006/relationships/hyperlink" Target="http://localhost:8831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31/Home/Index?unEntier=1&amp;uneChaineDeCaract&#232;re=salu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développement Web en </a:t>
            </a:r>
            <a:r>
              <a:rPr lang="fr-FR" dirty="0" err="1"/>
              <a:t>ASP.Net</a:t>
            </a:r>
            <a:r>
              <a:rPr lang="fr-FR" dirty="0"/>
              <a:t> et C#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Chalté Jean-Christophe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74A8E-C98A-4993-8E98-A2EAD31B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6F53C-BC2D-4181-9038-7B66618C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41BD66-0510-437B-88E9-4DFE576C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2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Le </a:t>
            </a:r>
            <a:r>
              <a:rPr lang="fr-FR" dirty="0" err="1"/>
              <a:t>routing</a:t>
            </a:r>
            <a:r>
              <a:rPr lang="fr-FR" dirty="0"/>
              <a:t> décrit comment les adresses URL sont traduites en appel de contrôleur</a:t>
            </a:r>
          </a:p>
          <a:p>
            <a:pPr lvl="1"/>
            <a:r>
              <a:rPr lang="fr-FR" dirty="0"/>
              <a:t>Cf. </a:t>
            </a:r>
            <a:r>
              <a:rPr lang="fr-FR" dirty="0" err="1"/>
              <a:t>Global.asax</a:t>
            </a:r>
            <a:r>
              <a:rPr lang="fr-FR" dirty="0"/>
              <a:t> et </a:t>
            </a:r>
            <a:r>
              <a:rPr lang="fr-FR" dirty="0" err="1"/>
              <a:t>App_Start</a:t>
            </a:r>
            <a:r>
              <a:rPr lang="fr-FR" dirty="0"/>
              <a:t>/</a:t>
            </a:r>
            <a:r>
              <a:rPr lang="fr-FR" dirty="0" err="1"/>
              <a:t>RouteConfig.cs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143000" lvl="2" indent="-285750"/>
            <a:r>
              <a:rPr lang="fr-FR" dirty="0"/>
              <a:t>Possibilité de spécifier d’autres</a:t>
            </a:r>
            <a:r>
              <a:rPr lang="fr-FR" baseline="0" dirty="0"/>
              <a:t> règles de routage (non étudié ici)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68315" y="1856434"/>
            <a:ext cx="11655368" cy="2307545"/>
            <a:chOff x="435440" y="4089094"/>
            <a:chExt cx="11655368" cy="230754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40" y="4089094"/>
              <a:ext cx="4268958" cy="143697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352" y="4089094"/>
              <a:ext cx="7090456" cy="230754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28700" y="4975860"/>
              <a:ext cx="3482340" cy="1676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00700" y="5143500"/>
              <a:ext cx="6490108" cy="8534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97880" y="5646420"/>
              <a:ext cx="6134100" cy="2057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1881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285750"/>
            <a:r>
              <a:rPr lang="fr-FR" dirty="0"/>
              <a:t>Contrôleur - Prémices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contrôleur est une classe héritant de Controller</a:t>
            </a:r>
            <a:r>
              <a:rPr lang="fr-FR" baseline="0" dirty="0"/>
              <a:t> exposant un certain nombre de méthodes appelées « Actions »</a:t>
            </a:r>
          </a:p>
          <a:p>
            <a:pPr lvl="1"/>
            <a:r>
              <a:rPr lang="fr-FR" dirty="0"/>
              <a:t>Chaque action peut être appelée via une URL via le </a:t>
            </a:r>
            <a:r>
              <a:rPr lang="fr-FR" dirty="0" err="1"/>
              <a:t>routing</a:t>
            </a:r>
            <a:endParaRPr lang="fr-FR" dirty="0"/>
          </a:p>
          <a:p>
            <a:pPr lvl="2"/>
            <a:r>
              <a:rPr lang="fr-FR" dirty="0"/>
              <a:t>Par défaut, une action d’un contrôleur peut être appelée via l’URL suivante :</a:t>
            </a:r>
          </a:p>
          <a:p>
            <a:pPr lvl="3"/>
            <a:r>
              <a:rPr lang="fr-FR" dirty="0"/>
              <a:t>http://siteWeb/NomDuControleur/NomDeLaction</a:t>
            </a:r>
          </a:p>
          <a:p>
            <a:pPr lvl="1"/>
            <a:r>
              <a:rPr lang="fr-FR" dirty="0"/>
              <a:t>Par défaut, les actions</a:t>
            </a:r>
            <a:r>
              <a:rPr lang="fr-FR" baseline="0" dirty="0"/>
              <a:t> ne peuvent être appelées que via le verbe GET</a:t>
            </a:r>
          </a:p>
          <a:p>
            <a:pPr lvl="2"/>
            <a:r>
              <a:rPr lang="fr-FR" dirty="0"/>
              <a:t>Nous verrons la prochaine fois comment faire</a:t>
            </a:r>
            <a:r>
              <a:rPr lang="fr-FR" baseline="0" dirty="0"/>
              <a:t> pour gérer les verbes POST et autres.</a:t>
            </a:r>
          </a:p>
          <a:p>
            <a:pPr lvl="1"/>
            <a:r>
              <a:rPr lang="fr-FR" dirty="0"/>
              <a:t>Les paramètres de l’appel (dans</a:t>
            </a:r>
            <a:r>
              <a:rPr lang="fr-FR" baseline="0" dirty="0"/>
              <a:t> l’URL pour le GET, dans le contenu de la requ</a:t>
            </a:r>
            <a:r>
              <a:rPr lang="fr-FR" dirty="0"/>
              <a:t>ête pour les appels POST) sont automatiquement traduits en paramètre d’appel de l’action</a:t>
            </a:r>
          </a:p>
          <a:p>
            <a:pPr lvl="2"/>
            <a:r>
              <a:rPr lang="fr-FR" dirty="0"/>
              <a:t>On peut aussi accéder aux paramètres de la requête via </a:t>
            </a:r>
            <a:r>
              <a:rPr lang="fr-FR" dirty="0" err="1"/>
              <a:t>Request.Params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37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Contrôleur – Prémices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unEntier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uneChaineDeCaractère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Request.Params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["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unEntier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"]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unEntier.HasValue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"Vous avez saisi l'entier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unEntier.Value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"Vous n'avez pas saisi d'entier."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Request.Params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["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uneChaineDeCaractère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"]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uneChaineDeCaractère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2900" dirty="0"/>
              <a:t>Accédez à </a:t>
            </a:r>
            <a:r>
              <a:rPr lang="fr-FR" sz="2900" dirty="0">
                <a:hlinkClick r:id="rId2"/>
              </a:rPr>
              <a:t>http://localhost:8831/Home/Index</a:t>
            </a:r>
            <a:r>
              <a:rPr lang="fr-FR" sz="2900" dirty="0"/>
              <a:t>, </a:t>
            </a:r>
            <a:r>
              <a:rPr lang="fr-FR" sz="2900" dirty="0">
                <a:hlinkClick r:id="rId3"/>
              </a:rPr>
              <a:t>http://localhost:8831/Home/Index?unEntier=1</a:t>
            </a:r>
            <a:r>
              <a:rPr lang="fr-FR" sz="2900" dirty="0"/>
              <a:t> Et </a:t>
            </a:r>
            <a:r>
              <a:rPr lang="fr-FR" sz="2900" dirty="0">
                <a:hlinkClick r:id="rId4"/>
              </a:rPr>
              <a:t>http://localhost:8831/Home/</a:t>
            </a:r>
            <a:r>
              <a:rPr lang="fr-FR" sz="2900" dirty="0" err="1">
                <a:hlinkClick r:id="rId4"/>
              </a:rPr>
              <a:t>Index?unEntier</a:t>
            </a:r>
            <a:r>
              <a:rPr lang="fr-FR" sz="2900" dirty="0">
                <a:hlinkClick r:id="rId4"/>
              </a:rPr>
              <a:t>=1&amp;uneChaineDeCaractère=salut</a:t>
            </a: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4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65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en sommes-nous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, </a:t>
            </a:r>
            <a:r>
              <a:rPr lang="fr-FR" dirty="0" err="1"/>
              <a:t>ASP.Net</a:t>
            </a:r>
            <a:r>
              <a:rPr lang="fr-FR" baseline="0" dirty="0"/>
              <a:t> </a:t>
            </a:r>
            <a:r>
              <a:rPr lang="fr-FR" baseline="0" dirty="0" err="1"/>
              <a:t>WebForms</a:t>
            </a:r>
            <a:r>
              <a:rPr lang="fr-FR" baseline="0" dirty="0"/>
              <a:t> et MVC</a:t>
            </a:r>
          </a:p>
          <a:p>
            <a:r>
              <a:rPr lang="fr-FR" baseline="0" dirty="0"/>
              <a:t>Patron de conception MVC</a:t>
            </a:r>
          </a:p>
          <a:p>
            <a:r>
              <a:rPr lang="fr-FR" dirty="0"/>
              <a:t>Une première application MVC</a:t>
            </a:r>
          </a:p>
          <a:p>
            <a:r>
              <a:rPr lang="fr-FR" baseline="0" dirty="0"/>
              <a:t>Le </a:t>
            </a:r>
            <a:r>
              <a:rPr lang="fr-FR" baseline="0" dirty="0" err="1"/>
              <a:t>routing</a:t>
            </a:r>
            <a:endParaRPr lang="fr-FR" baseline="0" dirty="0"/>
          </a:p>
          <a:p>
            <a:r>
              <a:rPr lang="fr-FR" dirty="0"/>
              <a:t>Les prémices du contrôleur</a:t>
            </a:r>
          </a:p>
          <a:p>
            <a:pPr lvl="1"/>
            <a:r>
              <a:rPr lang="fr-FR" baseline="0" dirty="0"/>
              <a:t>Appel</a:t>
            </a:r>
            <a:r>
              <a:rPr lang="fr-FR" dirty="0"/>
              <a:t> d’actions avec des paramètres GET</a:t>
            </a:r>
            <a:endParaRPr lang="fr-FR" baseline="0" dirty="0"/>
          </a:p>
          <a:p>
            <a:r>
              <a:rPr lang="fr-FR" dirty="0"/>
              <a:t>Le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9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La vue -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vue est un fichier </a:t>
            </a:r>
            <a:r>
              <a:rPr lang="fr-FR" dirty="0" err="1"/>
              <a:t>cshtml</a:t>
            </a:r>
            <a:r>
              <a:rPr lang="fr-FR" dirty="0"/>
              <a:t> appelé par le contrôleur.</a:t>
            </a:r>
          </a:p>
          <a:p>
            <a:r>
              <a:rPr lang="fr-FR" dirty="0"/>
              <a:t>Une fois exécutée, la vue </a:t>
            </a:r>
            <a:r>
              <a:rPr lang="fr-FR" dirty="0" err="1"/>
              <a:t>renvoit</a:t>
            </a:r>
            <a:r>
              <a:rPr lang="fr-FR" dirty="0"/>
              <a:t> un code HTML</a:t>
            </a:r>
          </a:p>
          <a:p>
            <a:r>
              <a:rPr lang="fr-FR" dirty="0"/>
              <a:t>Le contrôleur peut envoyer des informations à la vue pour qu’elle puisse se représenter</a:t>
            </a:r>
          </a:p>
          <a:p>
            <a:pPr lvl="1"/>
            <a:r>
              <a:rPr lang="fr-FR" dirty="0"/>
              <a:t>Le modèle de la vue</a:t>
            </a:r>
          </a:p>
          <a:p>
            <a:pPr lvl="1"/>
            <a:r>
              <a:rPr lang="fr-FR" dirty="0"/>
              <a:t>Des données annexes</a:t>
            </a:r>
          </a:p>
          <a:p>
            <a:pPr lvl="0"/>
            <a:r>
              <a:rPr lang="fr-FR" dirty="0"/>
              <a:t>Le CSHTML</a:t>
            </a:r>
            <a:r>
              <a:rPr lang="fr-FR" baseline="0" dirty="0"/>
              <a:t> </a:t>
            </a:r>
            <a:r>
              <a:rPr lang="fr-FR" dirty="0"/>
              <a:t>est un « </a:t>
            </a:r>
            <a:r>
              <a:rPr lang="fr-FR" dirty="0" err="1"/>
              <a:t>subset</a:t>
            </a:r>
            <a:r>
              <a:rPr lang="fr-FR" dirty="0"/>
              <a:t> » du</a:t>
            </a:r>
            <a:r>
              <a:rPr lang="fr-FR" baseline="0" dirty="0"/>
              <a:t> HTML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Tout code HTML est un code CSHTML valide (l’inverse n’est pas vrai)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6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301A-7598-4470-A1ED-260AA773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9191F-ECED-46CE-B531-7390CE34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III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5764B-0AC0-461E-8196-7B1331C1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5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La vue –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envoyer des données à la vue, le contrôleur dispose de deux moyens :</a:t>
            </a:r>
          </a:p>
          <a:p>
            <a:pPr lvl="1"/>
            <a:r>
              <a:rPr lang="fr-FR" dirty="0"/>
              <a:t>Il peut rajouter n’importe quel</a:t>
            </a:r>
            <a:r>
              <a:rPr lang="fr-FR" baseline="0" dirty="0"/>
              <a:t> objet C# dans une variable appelée </a:t>
            </a:r>
            <a:r>
              <a:rPr lang="fr-FR" baseline="0" dirty="0" err="1"/>
              <a:t>ViewBag</a:t>
            </a:r>
            <a:r>
              <a:rPr lang="fr-FR" baseline="0" dirty="0"/>
              <a:t>. La vue peut aussi accéder à cette variable</a:t>
            </a:r>
            <a:r>
              <a:rPr lang="fr-FR" dirty="0"/>
              <a:t> </a:t>
            </a:r>
            <a:r>
              <a:rPr lang="fr-FR" dirty="0" err="1"/>
              <a:t>ViewBag</a:t>
            </a:r>
            <a:r>
              <a:rPr lang="fr-FR" dirty="0"/>
              <a:t> pour lire les données en question.</a:t>
            </a:r>
          </a:p>
          <a:p>
            <a:pPr lvl="2"/>
            <a:r>
              <a:rPr lang="fr-FR" dirty="0"/>
              <a:t>Nb : </a:t>
            </a:r>
            <a:r>
              <a:rPr lang="fr-FR" dirty="0" err="1"/>
              <a:t>ViewBag</a:t>
            </a:r>
            <a:r>
              <a:rPr lang="fr-FR" dirty="0"/>
              <a:t> est un objet un peu spécial de type « dynamique », c’est-à-dire un objet auquel on peut rajouter des propriétés à la volée.</a:t>
            </a:r>
          </a:p>
          <a:p>
            <a:pPr lvl="3"/>
            <a:r>
              <a:rPr lang="fr-FR" dirty="0"/>
              <a:t>Attention, si </a:t>
            </a:r>
            <a:r>
              <a:rPr lang="fr-FR" dirty="0" err="1"/>
              <a:t>ViewBag</a:t>
            </a:r>
            <a:r>
              <a:rPr lang="fr-FR" dirty="0"/>
              <a:t> est dynamique, les objets qu’il référence ne le sont pas. On ne peut accéder à leurs données sans spécifier le type.</a:t>
            </a:r>
          </a:p>
          <a:p>
            <a:pPr lvl="2"/>
            <a:r>
              <a:rPr lang="fr-FR" dirty="0"/>
              <a:t>Nb 2 : Une autre variable appelée « </a:t>
            </a:r>
            <a:r>
              <a:rPr lang="fr-FR" dirty="0" err="1"/>
              <a:t>ViewData</a:t>
            </a:r>
            <a:r>
              <a:rPr lang="fr-FR" dirty="0"/>
              <a:t> » permet d’accéder à </a:t>
            </a:r>
            <a:r>
              <a:rPr lang="fr-FR" dirty="0" err="1"/>
              <a:t>ViewBag</a:t>
            </a:r>
            <a:r>
              <a:rPr lang="fr-FR" dirty="0"/>
              <a:t> sous la forme d’un dictionnaire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Le CSHTML contient des balises spécifiques pour délimiter le code (C#) permettant de construire la partie dynamique de la vue : Le </a:t>
            </a:r>
            <a:r>
              <a:rPr lang="fr-FR" b="1" dirty="0"/>
              <a:t>@</a:t>
            </a:r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52009" y="3635477"/>
            <a:ext cx="7852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ViewBag.TitreDeLaPage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"Le titre de ma page"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ViewBag.InclureJumbotron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.Now.Second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% 2) == 0;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ViewBag.DateDuJour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7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vue –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@*</a:t>
            </a:r>
            <a:r>
              <a:rPr lang="en-US" sz="1600" dirty="0">
                <a:solidFill>
                  <a:srgbClr val="0064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*@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ViewBag.TitreDeLaPage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@*</a:t>
            </a:r>
            <a:r>
              <a:rPr lang="en-US" sz="1600" dirty="0">
                <a:solidFill>
                  <a:srgbClr val="0064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*@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ViewBag.InclureJumbotron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="jumbotron"&gt;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@{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laDateDuJour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ViewBag.DateDuJour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laDateDuJour.ToShortDateString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fr-F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@*</a:t>
            </a:r>
            <a:r>
              <a:rPr lang="fr-FR" sz="1600" dirty="0">
                <a:solidFill>
                  <a:srgbClr val="0064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 </a:t>
            </a:r>
            <a:r>
              <a:rPr lang="fr-F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*@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@*</a:t>
            </a:r>
            <a:r>
              <a:rPr lang="fr-FR" sz="1600" dirty="0">
                <a:solidFill>
                  <a:srgbClr val="0064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 </a:t>
            </a:r>
            <a:r>
              <a:rPr lang="fr-F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*@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06880" y="970449"/>
            <a:ext cx="10241280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r>
              <a:rPr lang="fr-FR" baseline="0" dirty="0"/>
              <a:t> prévisionnel des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.NET et langage C#</a:t>
            </a:r>
          </a:p>
          <a:p>
            <a:pPr lvl="1"/>
            <a:r>
              <a:rPr lang="fr-FR" dirty="0"/>
              <a:t>Principes de base du langage sous Visual Studio</a:t>
            </a:r>
          </a:p>
          <a:p>
            <a:pPr lvl="1"/>
            <a:r>
              <a:rPr lang="fr-FR" dirty="0"/>
              <a:t>Types de base du Framework .Net</a:t>
            </a:r>
          </a:p>
          <a:p>
            <a:pPr lvl="1"/>
            <a:r>
              <a:rPr lang="fr-FR" dirty="0"/>
              <a:t>Programmation orientée</a:t>
            </a:r>
            <a:r>
              <a:rPr lang="fr-FR" baseline="0" dirty="0"/>
              <a:t> objet &amp; Test </a:t>
            </a:r>
            <a:r>
              <a:rPr lang="fr-FR" baseline="0" dirty="0" err="1"/>
              <a:t>Driven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endParaRPr lang="fr-FR" dirty="0"/>
          </a:p>
          <a:p>
            <a:pPr lvl="1"/>
            <a:r>
              <a:rPr lang="fr-FR" dirty="0"/>
              <a:t>Librairies usuelles</a:t>
            </a:r>
          </a:p>
          <a:p>
            <a:pPr lvl="1"/>
            <a:r>
              <a:rPr lang="fr-FR" dirty="0"/>
              <a:t>Gestion des erreurs et débogage</a:t>
            </a:r>
          </a:p>
          <a:p>
            <a:r>
              <a:rPr lang="fr-FR" dirty="0"/>
              <a:t>Développement web en </a:t>
            </a:r>
            <a:r>
              <a:rPr lang="fr-FR" dirty="0" err="1"/>
              <a:t>ASP.Net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Mise à disposition de contenu</a:t>
            </a:r>
          </a:p>
          <a:p>
            <a:pPr lvl="1"/>
            <a:r>
              <a:rPr lang="fr-FR" dirty="0"/>
              <a:t>Formulaires</a:t>
            </a:r>
          </a:p>
          <a:p>
            <a:pPr lvl="1"/>
            <a:r>
              <a:rPr lang="fr-FR" dirty="0"/>
              <a:t>Echanges client-serveur</a:t>
            </a:r>
          </a:p>
          <a:p>
            <a:r>
              <a:rPr lang="fr-FR" dirty="0"/>
              <a:t>Requêtes de données via </a:t>
            </a:r>
            <a:r>
              <a:rPr lang="fr-FR" dirty="0" err="1"/>
              <a:t>Linq</a:t>
            </a:r>
            <a:endParaRPr lang="fr-FR" dirty="0"/>
          </a:p>
          <a:p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82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La vue –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contrôleur</a:t>
            </a:r>
            <a:r>
              <a:rPr lang="fr-FR" baseline="0" dirty="0"/>
              <a:t> peut envoyer une donnée particulière appelée « Model »</a:t>
            </a:r>
          </a:p>
          <a:p>
            <a:pPr lvl="1"/>
            <a:r>
              <a:rPr lang="fr-FR" dirty="0"/>
              <a:t>Le</a:t>
            </a:r>
            <a:r>
              <a:rPr lang="fr-FR" baseline="0" dirty="0"/>
              <a:t> Model est fortement typé</a:t>
            </a:r>
          </a:p>
          <a:p>
            <a:pPr lvl="2"/>
            <a:r>
              <a:rPr lang="fr-FR" dirty="0"/>
              <a:t>Le </a:t>
            </a:r>
            <a:r>
              <a:rPr lang="fr-FR" b="1" dirty="0"/>
              <a:t>type de Model</a:t>
            </a:r>
            <a:r>
              <a:rPr lang="fr-FR" dirty="0"/>
              <a:t> doit être spécifié dans la vue en haut du fichier via la directive </a:t>
            </a:r>
            <a:r>
              <a:rPr lang="fr-FR" b="1" dirty="0"/>
              <a:t>@model</a:t>
            </a:r>
            <a:r>
              <a:rPr lang="fr-FR" dirty="0"/>
              <a:t> (attention à la casse)</a:t>
            </a:r>
          </a:p>
          <a:p>
            <a:pPr lvl="2"/>
            <a:r>
              <a:rPr lang="fr-FR" baseline="0" dirty="0"/>
              <a:t>Exemple</a:t>
            </a:r>
            <a:r>
              <a:rPr lang="fr-FR" dirty="0"/>
              <a:t> 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@model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&lt;WebApplication1.Models.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fr-FR" baseline="0" dirty="0"/>
          </a:p>
          <a:p>
            <a:pPr lvl="1"/>
            <a:r>
              <a:rPr lang="fr-FR" dirty="0"/>
              <a:t>En</a:t>
            </a:r>
            <a:r>
              <a:rPr lang="fr-FR" baseline="0" dirty="0"/>
              <a:t> général, il contient les informations </a:t>
            </a:r>
            <a:r>
              <a:rPr lang="fr-FR" b="1" baseline="0" dirty="0"/>
              <a:t>métier </a:t>
            </a:r>
            <a:r>
              <a:rPr lang="fr-FR" baseline="0" dirty="0"/>
              <a:t>spécifiques de l’écran, contrairement à</a:t>
            </a:r>
            <a:r>
              <a:rPr lang="fr-FR" dirty="0"/>
              <a:t> </a:t>
            </a:r>
            <a:r>
              <a:rPr lang="fr-FR" baseline="0" dirty="0" err="1"/>
              <a:t>ViewBag</a:t>
            </a:r>
            <a:r>
              <a:rPr lang="fr-FR" baseline="0" dirty="0"/>
              <a:t> qui est utilisé par convention pour envoyer les données « contextualisées » hors métier (Authentification, menu, informations nécessaire au design de la page etc.)</a:t>
            </a:r>
          </a:p>
          <a:p>
            <a:pPr lvl="1"/>
            <a:r>
              <a:rPr lang="fr-FR" dirty="0"/>
              <a:t>Un seul objet Model possible contrairement à </a:t>
            </a:r>
            <a:r>
              <a:rPr lang="fr-FR" dirty="0" err="1"/>
              <a:t>ViewBag</a:t>
            </a:r>
            <a:r>
              <a:rPr lang="fr-FR" dirty="0"/>
              <a:t> qui est dynamique.</a:t>
            </a:r>
          </a:p>
          <a:p>
            <a:pPr lvl="1"/>
            <a:r>
              <a:rPr lang="fr-FR" dirty="0"/>
              <a:t>Donné en paramètre de la méthode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dans le contrôleur</a:t>
            </a:r>
          </a:p>
          <a:p>
            <a:pPr lvl="1"/>
            <a:r>
              <a:rPr lang="fr-FR" dirty="0"/>
              <a:t>Accessible dans la vue via la variable </a:t>
            </a:r>
            <a:r>
              <a:rPr lang="fr-FR" b="1" dirty="0"/>
              <a:t>Model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0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vue –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Exemple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WebApplication1.Models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Titre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News(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titre,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contenu,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Titre = titre;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Contenu = contenu;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Date = date;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37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vue – </a:t>
            </a:r>
            <a:r>
              <a:rPr lang="fr-FR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280" y="970449"/>
            <a:ext cx="11755528" cy="58101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GET: Home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ViewBag.TitreDeLaPage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"Le titre de ma page"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ViewBag.InclureJumbotron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.Now.Second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% 2) == 0;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ViewBag.DateDuJour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lesDernieresNews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"Ma première news"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"Ceci est le contenu de ma première news"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(2016, 12, 24)),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"Ma seconde news"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"Bonne année 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(2017, 01, 01)),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News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"Ma dernière news"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"Ceci est le contenu de ma première news"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lesDernieresNews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25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vue </a:t>
            </a:r>
            <a:r>
              <a:rPr lang="fr-FR" baseline="0" dirty="0"/>
              <a:t> - </a:t>
            </a:r>
            <a:r>
              <a:rPr lang="fr-FR" baseline="0" dirty="0" err="1"/>
              <a:t>Razor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70449"/>
            <a:ext cx="12192000" cy="581010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="col-lg-6"&gt;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news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Model)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news.Titre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news.Date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"label-success"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"label-default"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="label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news.Date.ToShortDateString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news.Contenu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71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IV.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8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de ce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WebForms</a:t>
            </a:r>
            <a:r>
              <a:rPr lang="fr-FR" dirty="0"/>
              <a:t> / MVC</a:t>
            </a:r>
          </a:p>
          <a:p>
            <a:r>
              <a:rPr lang="fr-FR" dirty="0"/>
              <a:t>Patron de conception</a:t>
            </a:r>
            <a:r>
              <a:rPr lang="fr-FR" baseline="0" dirty="0"/>
              <a:t> MVC</a:t>
            </a:r>
          </a:p>
          <a:p>
            <a:pPr lvl="0"/>
            <a:r>
              <a:rPr lang="fr-FR" dirty="0"/>
              <a:t>Notre première application</a:t>
            </a:r>
            <a:r>
              <a:rPr lang="fr-FR" baseline="0" dirty="0"/>
              <a:t> </a:t>
            </a:r>
            <a:r>
              <a:rPr lang="fr-FR" baseline="0" dirty="0" err="1"/>
              <a:t>ASP.Net</a:t>
            </a:r>
            <a:r>
              <a:rPr lang="fr-FR" baseline="0" dirty="0"/>
              <a:t> MVC</a:t>
            </a:r>
          </a:p>
          <a:p>
            <a:pPr lvl="1"/>
            <a:r>
              <a:rPr lang="fr-FR" dirty="0" err="1"/>
              <a:t>Routing</a:t>
            </a:r>
            <a:endParaRPr lang="fr-FR" dirty="0"/>
          </a:p>
          <a:p>
            <a:pPr lvl="1"/>
            <a:r>
              <a:rPr lang="fr-FR" dirty="0"/>
              <a:t>Prémices</a:t>
            </a:r>
            <a:r>
              <a:rPr lang="fr-FR" baseline="0" dirty="0"/>
              <a:t> du contrôleur</a:t>
            </a:r>
            <a:endParaRPr lang="fr-FR" dirty="0"/>
          </a:p>
          <a:p>
            <a:pPr lvl="1"/>
            <a:r>
              <a:rPr lang="fr-FR" dirty="0"/>
              <a:t>Le modèle ?</a:t>
            </a:r>
          </a:p>
          <a:p>
            <a:pPr lvl="2"/>
            <a:r>
              <a:rPr lang="fr-FR" dirty="0"/>
              <a:t>Test unitaire</a:t>
            </a:r>
          </a:p>
          <a:p>
            <a:pPr lvl="1"/>
            <a:r>
              <a:rPr lang="fr-FR" baseline="0" dirty="0"/>
              <a:t>La 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1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baseline="0" dirty="0"/>
              <a:t> </a:t>
            </a:r>
            <a:r>
              <a:rPr lang="fr-FR" baseline="0" dirty="0" err="1"/>
              <a:t>WebForms</a:t>
            </a:r>
            <a:r>
              <a:rPr lang="fr-FR" baseline="0" dirty="0"/>
              <a:t> /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endParaRPr lang="fr-FR" baseline="0" dirty="0"/>
          </a:p>
          <a:p>
            <a:pPr lvl="1"/>
            <a:r>
              <a:rPr lang="fr-FR" dirty="0"/>
              <a:t>Evolution de ASP (~PHP), juillet 2000</a:t>
            </a:r>
          </a:p>
          <a:p>
            <a:pPr lvl="1"/>
            <a:r>
              <a:rPr lang="fr-FR" dirty="0"/>
              <a:t>Serveurs web : IIS, Mono</a:t>
            </a:r>
          </a:p>
          <a:p>
            <a:pPr lvl="1"/>
            <a:r>
              <a:rPr lang="fr-FR" dirty="0"/>
              <a:t>Bibliothèque de classe permettant la création de sites web dynamiques</a:t>
            </a:r>
          </a:p>
          <a:p>
            <a:pPr lvl="2"/>
            <a:r>
              <a:rPr lang="fr-FR" dirty="0"/>
              <a:t>Moteur(s) de rendu</a:t>
            </a:r>
          </a:p>
          <a:p>
            <a:pPr lvl="3"/>
            <a:r>
              <a:rPr lang="fr-FR" dirty="0" err="1"/>
              <a:t>WebForms</a:t>
            </a:r>
            <a:endParaRPr lang="fr-FR" dirty="0"/>
          </a:p>
          <a:p>
            <a:pPr lvl="3"/>
            <a:r>
              <a:rPr lang="fr-FR" dirty="0"/>
              <a:t>MVC</a:t>
            </a:r>
          </a:p>
          <a:p>
            <a:pPr lvl="2"/>
            <a:r>
              <a:rPr lang="fr-FR" dirty="0"/>
              <a:t>Gestion du cache</a:t>
            </a:r>
          </a:p>
          <a:p>
            <a:pPr lvl="2"/>
            <a:r>
              <a:rPr lang="fr-FR" dirty="0"/>
              <a:t>Authentification &amp; droits d’accès</a:t>
            </a:r>
          </a:p>
          <a:p>
            <a:pPr lvl="2"/>
            <a:r>
              <a:rPr lang="fr-FR" dirty="0"/>
              <a:t>Contrôles réutilisables</a:t>
            </a:r>
          </a:p>
          <a:p>
            <a:pPr lvl="2"/>
            <a:r>
              <a:rPr lang="fr-FR" dirty="0"/>
              <a:t>Lien avec BDD</a:t>
            </a:r>
          </a:p>
          <a:p>
            <a:pPr lvl="2"/>
            <a:r>
              <a:rPr lang="fr-FR" dirty="0"/>
              <a:t>…</a:t>
            </a:r>
          </a:p>
          <a:p>
            <a:pPr lvl="1"/>
            <a:r>
              <a:rPr lang="fr-FR" dirty="0"/>
              <a:t>Namespace System.Web.*</a:t>
            </a:r>
          </a:p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WebForms</a:t>
            </a:r>
            <a:r>
              <a:rPr lang="fr-FR" dirty="0"/>
              <a:t> /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WebForms</a:t>
            </a:r>
            <a:endParaRPr lang="fr-FR" dirty="0"/>
          </a:p>
          <a:p>
            <a:pPr lvl="1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prônée par Microsoft</a:t>
            </a:r>
          </a:p>
          <a:p>
            <a:pPr lvl="1"/>
            <a:r>
              <a:rPr lang="fr-FR" dirty="0"/>
              <a:t>Séparation claire entre code et vue</a:t>
            </a:r>
          </a:p>
          <a:p>
            <a:pPr lvl="1"/>
            <a:r>
              <a:rPr lang="fr-FR" dirty="0"/>
              <a:t>Inspirée par leur approche de développement Windows </a:t>
            </a:r>
            <a:r>
              <a:rPr lang="fr-FR" dirty="0" err="1"/>
              <a:t>WinForms</a:t>
            </a:r>
            <a:endParaRPr lang="fr-FR" dirty="0"/>
          </a:p>
          <a:p>
            <a:pPr lvl="2"/>
            <a:r>
              <a:rPr lang="fr-FR" dirty="0"/>
              <a:t>Série de contrôles (page, formulaire, champs texte, boutons, grille, menu etc.)</a:t>
            </a:r>
          </a:p>
          <a:p>
            <a:pPr lvl="2"/>
            <a:r>
              <a:rPr lang="fr-FR" dirty="0"/>
              <a:t>Code-</a:t>
            </a:r>
            <a:r>
              <a:rPr lang="fr-FR" dirty="0" err="1"/>
              <a:t>behind</a:t>
            </a:r>
            <a:endParaRPr lang="fr-FR" dirty="0"/>
          </a:p>
          <a:p>
            <a:pPr lvl="2"/>
            <a:r>
              <a:rPr lang="fr-FR" dirty="0"/>
              <a:t>Gestion « automatique » de l’état des contrôles</a:t>
            </a:r>
          </a:p>
          <a:p>
            <a:pPr lvl="1"/>
            <a:r>
              <a:rPr lang="fr-FR" dirty="0"/>
              <a:t>Permet du développement rapide d’applications typées « Desktop »</a:t>
            </a:r>
          </a:p>
          <a:p>
            <a:pPr lvl="1"/>
            <a:r>
              <a:rPr lang="fr-FR" dirty="0"/>
              <a:t>Peu adapté aux pratiques et besoins</a:t>
            </a:r>
          </a:p>
          <a:p>
            <a:pPr lvl="2"/>
            <a:r>
              <a:rPr lang="fr-FR" dirty="0"/>
              <a:t>Sites épurés, très dynamiques (AJAX)</a:t>
            </a:r>
          </a:p>
          <a:p>
            <a:pPr lvl="2"/>
            <a:r>
              <a:rPr lang="fr-FR" dirty="0"/>
              <a:t>Design et réactivité importants</a:t>
            </a:r>
          </a:p>
          <a:p>
            <a:pPr lvl="2"/>
            <a:r>
              <a:rPr lang="fr-FR" dirty="0"/>
              <a:t>Besoin de testabilité</a:t>
            </a:r>
          </a:p>
          <a:p>
            <a:pPr lvl="2"/>
            <a:r>
              <a:rPr lang="fr-FR" dirty="0"/>
              <a:t>Besoin de standardisation (Importance du </a:t>
            </a:r>
            <a:r>
              <a:rPr lang="fr-FR" dirty="0" err="1"/>
              <a:t>javascript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Besoin de simplicité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WebForms</a:t>
            </a:r>
            <a:r>
              <a:rPr lang="fr-FR" dirty="0"/>
              <a:t> /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Première version : avril 2009</a:t>
            </a:r>
          </a:p>
          <a:p>
            <a:pPr lvl="0"/>
            <a:r>
              <a:rPr lang="fr-FR" dirty="0"/>
              <a:t>Conserve couches basses de </a:t>
            </a:r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WebForms</a:t>
            </a:r>
            <a:r>
              <a:rPr lang="fr-FR" dirty="0"/>
              <a:t> (communication avec serveur web, authentification, etc.)</a:t>
            </a:r>
          </a:p>
          <a:p>
            <a:pPr lvl="0"/>
            <a:r>
              <a:rPr lang="fr-FR" dirty="0"/>
              <a:t>Mets en avant le patron de conception MVC</a:t>
            </a:r>
          </a:p>
          <a:p>
            <a:pPr lvl="0"/>
            <a:r>
              <a:rPr lang="fr-FR" dirty="0"/>
              <a:t>Propose un nouveau moteur de rendu : </a:t>
            </a:r>
            <a:r>
              <a:rPr lang="fr-FR" dirty="0" err="1"/>
              <a:t>Razor</a:t>
            </a:r>
            <a:endParaRPr lang="fr-FR" dirty="0"/>
          </a:p>
          <a:p>
            <a:pPr lvl="1"/>
            <a:r>
              <a:rPr lang="fr-FR" dirty="0"/>
              <a:t>Fichiers *.</a:t>
            </a:r>
            <a:r>
              <a:rPr lang="fr-FR" dirty="0" err="1"/>
              <a:t>cshtml</a:t>
            </a:r>
            <a:endParaRPr lang="fr-FR" dirty="0"/>
          </a:p>
          <a:p>
            <a:r>
              <a:rPr lang="fr-FR" dirty="0"/>
              <a:t>Concepts plus simples, moins de décisions prises pour le développeur</a:t>
            </a:r>
          </a:p>
          <a:p>
            <a:pPr lvl="1"/>
            <a:r>
              <a:rPr lang="fr-FR" dirty="0"/>
              <a:t>Plus léger et aisé à comprendre</a:t>
            </a:r>
          </a:p>
          <a:p>
            <a:pPr lvl="1"/>
            <a:r>
              <a:rPr lang="fr-FR" dirty="0"/>
              <a:t>Meilleure adaptabilité aux nouveaux besoins</a:t>
            </a:r>
          </a:p>
          <a:p>
            <a:pPr lvl="1"/>
            <a:r>
              <a:rPr lang="fr-FR" dirty="0"/>
              <a:t>« Plug &amp; </a:t>
            </a:r>
            <a:r>
              <a:rPr lang="fr-FR" dirty="0" err="1"/>
              <a:t>play</a:t>
            </a:r>
            <a:r>
              <a:rPr lang="fr-FR" dirty="0"/>
              <a:t> » avec des librairies JS issues d’autres mondes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5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Patron de conception</a:t>
            </a:r>
            <a:r>
              <a:rPr lang="fr-FR" baseline="0" dirty="0"/>
              <a:t>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Patron de conception 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fr-FR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de répondre à certains problèmes</a:t>
            </a:r>
          </a:p>
          <a:p>
            <a:pPr marL="114300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fr-FR" dirty="0"/>
              <a:t>Dans le cas de MVC : fonctionnement d’un site web</a:t>
            </a:r>
            <a:r>
              <a:rPr lang="fr-FR" baseline="0" dirty="0"/>
              <a:t> dynamique</a:t>
            </a:r>
            <a:endParaRPr lang="fr-FR" dirty="0"/>
          </a:p>
          <a:p>
            <a:pPr lvl="1"/>
            <a:r>
              <a:rPr lang="fr-FR" dirty="0"/>
              <a:t>Pratiques</a:t>
            </a:r>
            <a:r>
              <a:rPr lang="fr-FR" baseline="0" dirty="0"/>
              <a:t> reconnues par la profession</a:t>
            </a:r>
          </a:p>
          <a:p>
            <a:pPr lvl="1"/>
            <a:r>
              <a:rPr lang="fr-FR" baseline="0" dirty="0"/>
              <a:t>Boite à outil d’un développeur</a:t>
            </a:r>
          </a:p>
          <a:p>
            <a:r>
              <a:rPr lang="fr-FR" baseline="0" dirty="0"/>
              <a:t>Beaucoup</a:t>
            </a:r>
            <a:r>
              <a:rPr lang="fr-FR" dirty="0"/>
              <a:t> de patrons existants :</a:t>
            </a:r>
            <a:endParaRPr lang="fr-FR" baseline="0" dirty="0"/>
          </a:p>
          <a:p>
            <a:pPr lvl="1"/>
            <a:r>
              <a:rPr lang="fr-FR" dirty="0"/>
              <a:t>Injection de dépendance</a:t>
            </a:r>
          </a:p>
          <a:p>
            <a:pPr lvl="2"/>
            <a:r>
              <a:rPr lang="fr-FR" dirty="0"/>
              <a:t>Gestion des dépendances entre sous-systèmes </a:t>
            </a:r>
          </a:p>
          <a:p>
            <a:pPr lvl="1"/>
            <a:r>
              <a:rPr lang="fr-FR" dirty="0"/>
              <a:t>Composite</a:t>
            </a:r>
          </a:p>
          <a:p>
            <a:pPr lvl="2"/>
            <a:r>
              <a:rPr lang="fr-FR" dirty="0"/>
              <a:t>Représentation d’arbres d’objets</a:t>
            </a:r>
          </a:p>
          <a:p>
            <a:pPr lvl="1"/>
            <a:r>
              <a:rPr lang="fr-FR" dirty="0"/>
              <a:t>Décorateur</a:t>
            </a:r>
          </a:p>
          <a:p>
            <a:pPr lvl="2"/>
            <a:r>
              <a:rPr lang="fr-FR" dirty="0"/>
              <a:t>Rajouter des responsabilités à des objets existants</a:t>
            </a:r>
          </a:p>
          <a:p>
            <a:pPr lvl="1"/>
            <a:r>
              <a:rPr lang="fr-FR" dirty="0"/>
              <a:t>Façade</a:t>
            </a:r>
          </a:p>
          <a:p>
            <a:pPr lvl="2"/>
            <a:r>
              <a:rPr lang="fr-FR" dirty="0"/>
              <a:t>Exposer un ensemble de sous-systèmes d’une manière unifiée</a:t>
            </a:r>
          </a:p>
          <a:p>
            <a:pPr lvl="1"/>
            <a:r>
              <a:rPr lang="fr-FR" dirty="0"/>
              <a:t>Commande</a:t>
            </a:r>
          </a:p>
          <a:p>
            <a:pPr lvl="2"/>
            <a:r>
              <a:rPr lang="fr-FR" dirty="0"/>
              <a:t>Annuler/Refaire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11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Patron de conception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Model-</a:t>
            </a:r>
            <a:r>
              <a:rPr lang="fr-FR" baseline="0" dirty="0" err="1"/>
              <a:t>View</a:t>
            </a:r>
            <a:r>
              <a:rPr lang="fr-FR" baseline="0" dirty="0"/>
              <a:t>-Controller</a:t>
            </a:r>
            <a:endParaRPr lang="fr-FR" dirty="0"/>
          </a:p>
          <a:p>
            <a:pPr lvl="1"/>
            <a:r>
              <a:rPr lang="fr-FR" dirty="0"/>
              <a:t>Division d’un logiciel en modules interconnectés, séparant :</a:t>
            </a:r>
          </a:p>
          <a:p>
            <a:pPr lvl="2"/>
            <a:r>
              <a:rPr lang="fr-FR" dirty="0"/>
              <a:t>Représentation</a:t>
            </a:r>
            <a:r>
              <a:rPr lang="fr-FR" baseline="0" dirty="0"/>
              <a:t> interne des informations (Model)</a:t>
            </a:r>
          </a:p>
          <a:p>
            <a:pPr lvl="2"/>
            <a:r>
              <a:rPr lang="fr-FR" baseline="0" dirty="0"/>
              <a:t>Manière dont cette information est représentée à l’utilisateur (</a:t>
            </a:r>
            <a:r>
              <a:rPr lang="fr-FR" baseline="0" dirty="0" err="1"/>
              <a:t>View</a:t>
            </a:r>
            <a:r>
              <a:rPr lang="fr-FR" baseline="0" dirty="0"/>
              <a:t>)</a:t>
            </a:r>
          </a:p>
          <a:p>
            <a:pPr lvl="2"/>
            <a:r>
              <a:rPr lang="fr-FR" dirty="0"/>
              <a:t>La logique des actions de l’utilisateur (Controller)</a:t>
            </a:r>
          </a:p>
          <a:p>
            <a:pPr lvl="1"/>
            <a:r>
              <a:rPr lang="fr-FR" dirty="0"/>
              <a:t>Utilisé dans le développement d’interfaces graphiques</a:t>
            </a:r>
          </a:p>
          <a:p>
            <a:pPr lvl="2"/>
            <a:r>
              <a:rPr lang="fr-FR" dirty="0"/>
              <a:t>Surtout en Web</a:t>
            </a:r>
          </a:p>
          <a:p>
            <a:pPr lvl="2"/>
            <a:r>
              <a:rPr lang="fr-FR" dirty="0"/>
              <a:t>Cf. MVVM et MVP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Patron de conception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761192476"/>
              </p:ext>
            </p:extLst>
          </p:nvPr>
        </p:nvGraphicFramePr>
        <p:xfrm>
          <a:off x="2031999" y="11165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0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rgbClr val="000000"/>
            </a:solidFill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1360</Words>
  <Application>Microsoft Office PowerPoint</Application>
  <PresentationFormat>Grand écran</PresentationFormat>
  <Paragraphs>309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Consolas</vt:lpstr>
      <vt:lpstr>Times New Roman</vt:lpstr>
      <vt:lpstr>Wingdings 2</vt:lpstr>
      <vt:lpstr>Concis</vt:lpstr>
      <vt:lpstr>Introduction au développement Web en ASP.Net et C#</vt:lpstr>
      <vt:lpstr>Plan prévisionnel des cours</vt:lpstr>
      <vt:lpstr>Planning de ce cours</vt:lpstr>
      <vt:lpstr>ASP.Net WebForms / MVC</vt:lpstr>
      <vt:lpstr>ASP.Net WebForms / MVC</vt:lpstr>
      <vt:lpstr>ASP.Net WebForms / MVC</vt:lpstr>
      <vt:lpstr>Patron de conception MVC</vt:lpstr>
      <vt:lpstr>Patron de conception MVC</vt:lpstr>
      <vt:lpstr>Patron de conception MVC</vt:lpstr>
      <vt:lpstr>Exercice</vt:lpstr>
      <vt:lpstr>Routing</vt:lpstr>
      <vt:lpstr>Contrôleur - Prémices</vt:lpstr>
      <vt:lpstr>Contrôleur – Prémices</vt:lpstr>
      <vt:lpstr>Exercices </vt:lpstr>
      <vt:lpstr>Où en sommes-nous ?</vt:lpstr>
      <vt:lpstr>La vue - Razor</vt:lpstr>
      <vt:lpstr>Exercices</vt:lpstr>
      <vt:lpstr>La vue – Razor</vt:lpstr>
      <vt:lpstr>La vue – Razor</vt:lpstr>
      <vt:lpstr>La vue – Razor</vt:lpstr>
      <vt:lpstr>La vue – Razor</vt:lpstr>
      <vt:lpstr>La vue – Razor</vt:lpstr>
      <vt:lpstr>La vue  - Razor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437</cp:revision>
  <cp:lastPrinted>2017-01-08T16:21:41Z</cp:lastPrinted>
  <dcterms:created xsi:type="dcterms:W3CDTF">2016-12-28T07:06:34Z</dcterms:created>
  <dcterms:modified xsi:type="dcterms:W3CDTF">2018-01-07T20:28:27Z</dcterms:modified>
</cp:coreProperties>
</file>