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23"/>
  </p:notesMasterIdLst>
  <p:handoutMasterIdLst>
    <p:handoutMasterId r:id="rId24"/>
  </p:handoutMasterIdLst>
  <p:sldIdLst>
    <p:sldId id="256" r:id="rId2"/>
    <p:sldId id="257" r:id="rId3"/>
    <p:sldId id="258" r:id="rId4"/>
    <p:sldId id="259" r:id="rId5"/>
    <p:sldId id="261" r:id="rId6"/>
    <p:sldId id="260" r:id="rId7"/>
    <p:sldId id="264" r:id="rId8"/>
    <p:sldId id="265" r:id="rId9"/>
    <p:sldId id="266" r:id="rId10"/>
    <p:sldId id="267" r:id="rId11"/>
    <p:sldId id="268" r:id="rId12"/>
    <p:sldId id="270" r:id="rId13"/>
    <p:sldId id="272" r:id="rId14"/>
    <p:sldId id="273" r:id="rId15"/>
    <p:sldId id="274" r:id="rId16"/>
    <p:sldId id="269" r:id="rId17"/>
    <p:sldId id="275" r:id="rId18"/>
    <p:sldId id="276" r:id="rId19"/>
    <p:sldId id="277" r:id="rId20"/>
    <p:sldId id="278" r:id="rId21"/>
    <p:sldId id="279" r:id="rId22"/>
  </p:sldIdLst>
  <p:sldSz cx="12192000" cy="6858000"/>
  <p:notesSz cx="6858000" cy="99456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C JC" initials="JJ" lastIdx="1" clrIdx="0">
    <p:extLst>
      <p:ext uri="{19B8F6BF-5375-455C-9EA6-DF929625EA0E}">
        <p15:presenceInfo xmlns:p15="http://schemas.microsoft.com/office/powerpoint/2012/main" userId="b801bfaa6fdd74a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97" autoAdjust="0"/>
    <p:restoredTop sz="86410" autoAdjust="0"/>
  </p:normalViewPr>
  <p:slideViewPr>
    <p:cSldViewPr snapToGrid="0">
      <p:cViewPr varScale="1">
        <p:scale>
          <a:sx n="112" d="100"/>
          <a:sy n="112" d="100"/>
        </p:scale>
        <p:origin x="120" y="738"/>
      </p:cViewPr>
      <p:guideLst>
        <p:guide orient="horz" pos="2160"/>
        <p:guide pos="3840"/>
      </p:guideLst>
    </p:cSldViewPr>
  </p:slideViewPr>
  <p:outlineViewPr>
    <p:cViewPr>
      <p:scale>
        <a:sx n="33" d="100"/>
        <a:sy n="33" d="100"/>
      </p:scale>
      <p:origin x="0" y="-20766"/>
    </p:cViewPr>
  </p:outlineViewPr>
  <p:notesTextViewPr>
    <p:cViewPr>
      <p:scale>
        <a:sx n="1" d="1"/>
        <a:sy n="1" d="1"/>
      </p:scale>
      <p:origin x="0" y="0"/>
    </p:cViewPr>
  </p:notesTextViewPr>
  <p:notesViewPr>
    <p:cSldViewPr snapToGrid="0">
      <p:cViewPr varScale="1">
        <p:scale>
          <a:sx n="114" d="100"/>
          <a:sy n="114" d="100"/>
        </p:scale>
        <p:origin x="517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99012"/>
          </a:xfrm>
          <a:prstGeom prst="rect">
            <a:avLst/>
          </a:prstGeom>
        </p:spPr>
        <p:txBody>
          <a:bodyPr vert="horz" lIns="91440" tIns="45720" rIns="91440" bIns="45720" rtlCol="0"/>
          <a:lstStyle>
            <a:lvl1pPr algn="r">
              <a:defRPr sz="1200"/>
            </a:lvl1pPr>
          </a:lstStyle>
          <a:p>
            <a:fld id="{AD8E0108-7974-4ECB-93ED-813DD6E524BF}" type="datetimeFigureOut">
              <a:rPr lang="fr-FR" smtClean="0"/>
              <a:t>04/02/2017</a:t>
            </a:fld>
            <a:endParaRPr lang="fr-FR"/>
          </a:p>
        </p:txBody>
      </p:sp>
      <p:sp>
        <p:nvSpPr>
          <p:cNvPr id="4" name="Espace réservé du pied de page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A2A7C2A5-CC24-473A-9A7B-8FF2C5BF86B5}" type="slidenum">
              <a:rPr lang="fr-FR" smtClean="0"/>
              <a:t>‹N°›</a:t>
            </a:fld>
            <a:endParaRPr lang="fr-FR"/>
          </a:p>
        </p:txBody>
      </p:sp>
    </p:spTree>
    <p:extLst>
      <p:ext uri="{BB962C8B-B14F-4D97-AF65-F5344CB8AC3E}">
        <p14:creationId xmlns:p14="http://schemas.microsoft.com/office/powerpoint/2010/main" val="12140453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8A48E71D-2E5D-4F6E-A0DB-84CFC51B72F4}" type="datetimeFigureOut">
              <a:rPr lang="fr-FR" smtClean="0"/>
              <a:t>04/02/2017</a:t>
            </a:fld>
            <a:endParaRPr lang="fr-FR"/>
          </a:p>
        </p:txBody>
      </p:sp>
      <p:sp>
        <p:nvSpPr>
          <p:cNvPr id="4" name="Espace réservé de l'image des diapositives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59CA2540-CDB7-405E-84A0-C4C96EE09C34}" type="slidenum">
              <a:rPr lang="fr-FR" smtClean="0"/>
              <a:t>‹N°›</a:t>
            </a:fld>
            <a:endParaRPr lang="fr-FR"/>
          </a:p>
        </p:txBody>
      </p:sp>
    </p:spTree>
    <p:extLst>
      <p:ext uri="{BB962C8B-B14F-4D97-AF65-F5344CB8AC3E}">
        <p14:creationId xmlns:p14="http://schemas.microsoft.com/office/powerpoint/2010/main" val="487807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9CA2540-CDB7-405E-84A0-C4C96EE09C34}" type="slidenum">
              <a:rPr lang="fr-FR" smtClean="0"/>
              <a:t>1</a:t>
            </a:fld>
            <a:endParaRPr lang="fr-FR"/>
          </a:p>
        </p:txBody>
      </p:sp>
    </p:spTree>
    <p:extLst>
      <p:ext uri="{BB962C8B-B14F-4D97-AF65-F5344CB8AC3E}">
        <p14:creationId xmlns:p14="http://schemas.microsoft.com/office/powerpoint/2010/main" val="3894626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B59687DF-E585-4C00-9CD3-38FCEA957542}" type="datetime1">
              <a:rPr lang="fr-FR" smtClean="0"/>
              <a:t>04/02/2017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1993458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D18F7F0D-2DAE-4AF0-BD70-ECD5138DCE5D}" type="datetime1">
              <a:rPr lang="fr-FR" smtClean="0"/>
              <a:t>04/02/2017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147119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Modifier les styles du texte du masque</a:t>
            </a:r>
          </a:p>
        </p:txBody>
      </p:sp>
      <p:sp>
        <p:nvSpPr>
          <p:cNvPr id="4" name="Date Placeholder 3"/>
          <p:cNvSpPr>
            <a:spLocks noGrp="1"/>
          </p:cNvSpPr>
          <p:nvPr>
            <p:ph type="dt" sz="half" idx="10"/>
          </p:nvPr>
        </p:nvSpPr>
        <p:spPr/>
        <p:txBody>
          <a:bodyPr/>
          <a:lstStyle/>
          <a:p>
            <a:fld id="{31E2BA6A-AB8B-401F-BF43-7CCA825E1B11}" type="datetime1">
              <a:rPr lang="fr-FR" smtClean="0"/>
              <a:t>04/02/2017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3771077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Modifier les styles du texte du masque</a:t>
            </a:r>
          </a:p>
        </p:txBody>
      </p:sp>
      <p:sp>
        <p:nvSpPr>
          <p:cNvPr id="2" name="Date Placeholder 1"/>
          <p:cNvSpPr>
            <a:spLocks noGrp="1"/>
          </p:cNvSpPr>
          <p:nvPr>
            <p:ph type="dt" sz="half" idx="10"/>
          </p:nvPr>
        </p:nvSpPr>
        <p:spPr/>
        <p:txBody>
          <a:bodyPr/>
          <a:lstStyle/>
          <a:p>
            <a:fld id="{C79190D3-33D1-499A-88FD-0964A4F7BB86}" type="datetime1">
              <a:rPr lang="fr-FR" smtClean="0"/>
              <a:t>04/02/2017</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1753556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6D6B756-8A55-427B-BB16-4F69F1DFDEC3}" type="datetime1">
              <a:rPr lang="fr-FR" smtClean="0"/>
              <a:t>04/02/2017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3267285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924B7F3-EE86-4B89-A590-A25894AB6013}" type="datetime1">
              <a:rPr lang="fr-FR" smtClean="0"/>
              <a:t>04/02/2017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4034613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950026"/>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182564"/>
            <a:ext cx="10571998" cy="970450"/>
          </a:xfrm>
        </p:spPr>
        <p:txBody>
          <a:bodyPr/>
          <a:lstStyle/>
          <a:p>
            <a:r>
              <a:rPr lang="fr-FR" dirty="0"/>
              <a:t>Modifiez le style du titre</a:t>
            </a:r>
            <a:endParaRPr lang="en-US" dirty="0"/>
          </a:p>
        </p:txBody>
      </p:sp>
      <p:sp>
        <p:nvSpPr>
          <p:cNvPr id="3" name="Content Placeholder 2"/>
          <p:cNvSpPr>
            <a:spLocks noGrp="1"/>
          </p:cNvSpPr>
          <p:nvPr>
            <p:ph idx="1"/>
          </p:nvPr>
        </p:nvSpPr>
        <p:spPr>
          <a:xfrm>
            <a:off x="818712" y="970449"/>
            <a:ext cx="10554574" cy="5810109"/>
          </a:xfrm>
        </p:spPr>
        <p:txBody>
          <a:bodyPr anchor="t" anchorCtr="0"/>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6" name="Slide Number Placeholder 5"/>
          <p:cNvSpPr>
            <a:spLocks noGrp="1"/>
          </p:cNvSpPr>
          <p:nvPr>
            <p:ph type="sldNum" sz="quarter" idx="12"/>
          </p:nvPr>
        </p:nvSpPr>
        <p:spPr>
          <a:xfrm>
            <a:off x="11028653" y="6289961"/>
            <a:ext cx="1062155" cy="490599"/>
          </a:xfrm>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2362454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7C914A9B-8000-43D2-A631-9E8CCEE130EB}" type="datetime1">
              <a:rPr lang="fr-FR" smtClean="0"/>
              <a:t>04/02/2017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816520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1"/>
            <a:ext cx="12192000" cy="9504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183600"/>
            <a:ext cx="10571998" cy="970450"/>
          </a:xfrm>
        </p:spPr>
        <p:txBody>
          <a:bodyPr/>
          <a:lstStyle/>
          <a:p>
            <a:r>
              <a:rPr lang="fr-FR"/>
              <a:t>Modifiez le style du titre</a:t>
            </a:r>
            <a:endParaRPr lang="en-US" dirty="0"/>
          </a:p>
        </p:txBody>
      </p:sp>
      <p:sp>
        <p:nvSpPr>
          <p:cNvPr id="3" name="Content Placeholder 2"/>
          <p:cNvSpPr>
            <a:spLocks noGrp="1"/>
          </p:cNvSpPr>
          <p:nvPr>
            <p:ph sz="half" idx="1"/>
          </p:nvPr>
        </p:nvSpPr>
        <p:spPr>
          <a:xfrm>
            <a:off x="818712" y="950399"/>
            <a:ext cx="5185873" cy="5782240"/>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950398"/>
            <a:ext cx="5194583" cy="5782241"/>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06449E6-FA10-486F-9947-9B995442604E}" type="datetime1">
              <a:rPr lang="fr-FR" smtClean="0"/>
              <a:t>04/02/2017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1293717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F845764-79E9-49B8-ABB2-BCA8901563F8}" type="datetime1">
              <a:rPr lang="fr-FR" smtClean="0"/>
              <a:t>04/02/2017</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22640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5008846-AA4C-4F54-AE82-4F7C2FA02BA7}" type="datetime1">
              <a:rPr lang="fr-FR" smtClean="0"/>
              <a:t>04/02/2017</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1160859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B2E184-DBD7-4549-9DE8-745F82C35770}" type="datetime1">
              <a:rPr lang="fr-FR" smtClean="0"/>
              <a:t>04/02/2017</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1289658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E120388D-7709-4338-8275-1486D5196712}" type="datetime1">
              <a:rPr lang="fr-FR" smtClean="0"/>
              <a:t>04/02/2017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2183534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3B6E3DE8-ECAF-43C1-991E-7A233A4CDCA2}" type="datetime1">
              <a:rPr lang="fr-FR" smtClean="0"/>
              <a:t>04/02/2017</a:t>
            </a:fld>
            <a:endParaRPr lang="fr-FR"/>
          </a:p>
        </p:txBody>
      </p:sp>
      <p:sp>
        <p:nvSpPr>
          <p:cNvPr id="6" name="Footer Placeholder 5"/>
          <p:cNvSpPr>
            <a:spLocks noGrp="1"/>
          </p:cNvSpPr>
          <p:nvPr>
            <p:ph type="ftr" sz="quarter" idx="11"/>
          </p:nvPr>
        </p:nvSpPr>
        <p:spPr>
          <a:xfrm>
            <a:off x="590396" y="6041362"/>
            <a:ext cx="3295413" cy="365125"/>
          </a:xfrm>
        </p:spPr>
        <p:txBody>
          <a:bodyPr/>
          <a:lstStyle/>
          <a:p>
            <a:endParaRPr lang="fr-FR"/>
          </a:p>
        </p:txBody>
      </p:sp>
      <p:sp>
        <p:nvSpPr>
          <p:cNvPr id="7" name="Slide Number Placeholder 6"/>
          <p:cNvSpPr>
            <a:spLocks noGrp="1"/>
          </p:cNvSpPr>
          <p:nvPr>
            <p:ph type="sldNum" sz="quarter" idx="12"/>
          </p:nvPr>
        </p:nvSpPr>
        <p:spPr>
          <a:xfrm>
            <a:off x="4862689" y="5915888"/>
            <a:ext cx="1062155" cy="490599"/>
          </a:xfrm>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191484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fr-F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AB7B15F7-8D1B-4734-86F4-E6D97566F7CC}" type="datetime1">
              <a:rPr lang="fr-FR" smtClean="0"/>
              <a:t>04/02/2017</a:t>
            </a:fld>
            <a:endParaRPr lang="fr-FR"/>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C4488D40-6A2B-42CD-9565-99D41B29C2DA}" type="slidenum">
              <a:rPr lang="fr-FR" smtClean="0"/>
              <a:t>‹N°›</a:t>
            </a:fld>
            <a:endParaRPr lang="fr-FR"/>
          </a:p>
        </p:txBody>
      </p:sp>
    </p:spTree>
    <p:extLst>
      <p:ext uri="{BB962C8B-B14F-4D97-AF65-F5344CB8AC3E}">
        <p14:creationId xmlns:p14="http://schemas.microsoft.com/office/powerpoint/2010/main" val="3920809074"/>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dirty="0"/>
              <a:t>Introduction au développement Web en </a:t>
            </a:r>
            <a:r>
              <a:rPr lang="fr-FR" dirty="0" err="1"/>
              <a:t>ASP.Net</a:t>
            </a:r>
            <a:r>
              <a:rPr lang="fr-FR" dirty="0"/>
              <a:t> et C#</a:t>
            </a:r>
          </a:p>
        </p:txBody>
      </p:sp>
      <p:sp>
        <p:nvSpPr>
          <p:cNvPr id="3" name="Sous-titre 2"/>
          <p:cNvSpPr>
            <a:spLocks noGrp="1"/>
          </p:cNvSpPr>
          <p:nvPr>
            <p:ph type="subTitle" idx="1"/>
          </p:nvPr>
        </p:nvSpPr>
        <p:spPr/>
        <p:txBody>
          <a:bodyPr>
            <a:normAutofit lnSpcReduction="10000"/>
          </a:bodyPr>
          <a:lstStyle/>
          <a:p>
            <a:r>
              <a:rPr lang="fr-FR" dirty="0"/>
              <a:t>Chalté Jean-Christophe</a:t>
            </a:r>
          </a:p>
          <a:p>
            <a:endParaRPr lang="fr-FR" dirty="0"/>
          </a:p>
        </p:txBody>
      </p:sp>
      <p:sp>
        <p:nvSpPr>
          <p:cNvPr id="5" name="Espace réservé du numéro de diapositive 4"/>
          <p:cNvSpPr>
            <a:spLocks noGrp="1"/>
          </p:cNvSpPr>
          <p:nvPr>
            <p:ph type="sldNum" sz="quarter" idx="12"/>
          </p:nvPr>
        </p:nvSpPr>
        <p:spPr/>
        <p:txBody>
          <a:bodyPr/>
          <a:lstStyle/>
          <a:p>
            <a:fld id="{C4488D40-6A2B-42CD-9565-99D41B29C2DA}" type="slidenum">
              <a:rPr lang="fr-FR" smtClean="0"/>
              <a:t>1</a:t>
            </a:fld>
            <a:endParaRPr lang="fr-FR"/>
          </a:p>
        </p:txBody>
      </p:sp>
    </p:spTree>
    <p:extLst>
      <p:ext uri="{BB962C8B-B14F-4D97-AF65-F5344CB8AC3E}">
        <p14:creationId xmlns:p14="http://schemas.microsoft.com/office/powerpoint/2010/main" val="3686411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a:t>
            </a:r>
            <a:r>
              <a:rPr lang="fr-FR" baseline="0" dirty="0"/>
              <a:t> DAL</a:t>
            </a:r>
            <a:endParaRPr lang="fr-FR" dirty="0"/>
          </a:p>
        </p:txBody>
      </p:sp>
      <p:sp>
        <p:nvSpPr>
          <p:cNvPr id="3" name="Espace réservé du contenu 2"/>
          <p:cNvSpPr>
            <a:spLocks noGrp="1"/>
          </p:cNvSpPr>
          <p:nvPr>
            <p:ph idx="1"/>
          </p:nvPr>
        </p:nvSpPr>
        <p:spPr/>
        <p:txBody>
          <a:bodyPr/>
          <a:lstStyle/>
          <a:p>
            <a:r>
              <a:rPr lang="fr-FR" dirty="0"/>
              <a:t>Dans Visual studio, créer un nouveau projet web </a:t>
            </a:r>
            <a:r>
              <a:rPr lang="fr-FR" dirty="0" err="1"/>
              <a:t>ASP.Net</a:t>
            </a:r>
            <a:r>
              <a:rPr lang="fr-FR" dirty="0"/>
              <a:t> « Vide » avec coche « MVC » cochée, ou reprendre le projet de la semaine passée.</a:t>
            </a:r>
          </a:p>
          <a:p>
            <a:pPr lvl="1"/>
            <a:r>
              <a:rPr lang="fr-FR" dirty="0"/>
              <a:t>Dans le répertoire « Model », puis « Domaine », créez une classe « Livre » qui représentera un livre, dont l’état contiendra par exemple un identifiant (sous la forme d’un entier), un titre, un auteur, un nombre de pages, et une date d’édition.</a:t>
            </a:r>
          </a:p>
          <a:p>
            <a:pPr lvl="2"/>
            <a:r>
              <a:rPr lang="fr-FR" dirty="0"/>
              <a:t>Cette classe sera utilisée par les développeurs pour manipuler les livres</a:t>
            </a:r>
          </a:p>
          <a:p>
            <a:pPr lvl="2"/>
            <a:r>
              <a:rPr lang="fr-FR" dirty="0"/>
              <a:t>Pas besoin de spécifier de méthodes</a:t>
            </a:r>
          </a:p>
          <a:p>
            <a:pPr lvl="1"/>
            <a:r>
              <a:rPr lang="fr-FR" dirty="0"/>
              <a:t>Dans le répertoire « Model », puis « </a:t>
            </a:r>
            <a:r>
              <a:rPr lang="fr-FR" dirty="0" err="1"/>
              <a:t>Database</a:t>
            </a:r>
            <a:r>
              <a:rPr lang="fr-FR" dirty="0"/>
              <a:t> », créez une classe « </a:t>
            </a:r>
            <a:r>
              <a:rPr lang="fr-FR" dirty="0" err="1"/>
              <a:t>LivreSQL</a:t>
            </a:r>
            <a:r>
              <a:rPr lang="fr-FR" dirty="0"/>
              <a:t> » qui reprends les mêmes informations pour simuler la table SQL correspondante</a:t>
            </a:r>
          </a:p>
          <a:p>
            <a:pPr lvl="2"/>
            <a:r>
              <a:rPr lang="fr-FR" dirty="0"/>
              <a:t>Cette classe sera utilisée uniquement par la DAL pour stocker ses livres dans une fausse BDD</a:t>
            </a:r>
          </a:p>
        </p:txBody>
      </p:sp>
      <p:sp>
        <p:nvSpPr>
          <p:cNvPr id="4" name="Espace réservé du numéro de diapositive 3"/>
          <p:cNvSpPr>
            <a:spLocks noGrp="1"/>
          </p:cNvSpPr>
          <p:nvPr>
            <p:ph type="sldNum" sz="quarter" idx="12"/>
          </p:nvPr>
        </p:nvSpPr>
        <p:spPr/>
        <p:txBody>
          <a:bodyPr/>
          <a:lstStyle/>
          <a:p>
            <a:fld id="{C4488D40-6A2B-42CD-9565-99D41B29C2DA}" type="slidenum">
              <a:rPr lang="fr-FR" smtClean="0"/>
              <a:t>10</a:t>
            </a:fld>
            <a:endParaRPr lang="fr-FR"/>
          </a:p>
        </p:txBody>
      </p:sp>
    </p:spTree>
    <p:extLst>
      <p:ext uri="{BB962C8B-B14F-4D97-AF65-F5344CB8AC3E}">
        <p14:creationId xmlns:p14="http://schemas.microsoft.com/office/powerpoint/2010/main" val="2630553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DAL</a:t>
            </a:r>
          </a:p>
        </p:txBody>
      </p:sp>
      <p:sp>
        <p:nvSpPr>
          <p:cNvPr id="3" name="Espace réservé du contenu 2"/>
          <p:cNvSpPr>
            <a:spLocks noGrp="1"/>
          </p:cNvSpPr>
          <p:nvPr>
            <p:ph idx="1"/>
          </p:nvPr>
        </p:nvSpPr>
        <p:spPr/>
        <p:txBody>
          <a:bodyPr/>
          <a:lstStyle/>
          <a:p>
            <a:pPr lvl="0"/>
            <a:r>
              <a:rPr lang="fr-FR" dirty="0"/>
              <a:t>Dans</a:t>
            </a:r>
            <a:r>
              <a:rPr lang="fr-FR" baseline="0" dirty="0"/>
              <a:t> le répertoire « Model » directement, créez une classe « DAL »</a:t>
            </a:r>
          </a:p>
          <a:p>
            <a:pPr lvl="1"/>
            <a:r>
              <a:rPr lang="fr-FR" dirty="0"/>
              <a:t>Reprenez le code de </a:t>
            </a:r>
            <a:r>
              <a:rPr lang="fr-FR" dirty="0" err="1"/>
              <a:t>DAL.cs</a:t>
            </a:r>
            <a:r>
              <a:rPr lang="fr-FR" dirty="0"/>
              <a:t> présent sur le partage.</a:t>
            </a:r>
          </a:p>
          <a:p>
            <a:pPr lvl="1"/>
            <a:r>
              <a:rPr lang="fr-FR" dirty="0"/>
              <a:t>Adaptez la à votre domaine</a:t>
            </a:r>
          </a:p>
          <a:p>
            <a:pPr lvl="1"/>
            <a:r>
              <a:rPr lang="fr-FR" dirty="0"/>
              <a:t>Récupérez et intégrez les tests unitaires de la DAL dans un projet de tests unitaires, vérifiez son bon fonctionnement</a:t>
            </a:r>
          </a:p>
        </p:txBody>
      </p:sp>
      <p:sp>
        <p:nvSpPr>
          <p:cNvPr id="4" name="Espace réservé du numéro de diapositive 3"/>
          <p:cNvSpPr>
            <a:spLocks noGrp="1"/>
          </p:cNvSpPr>
          <p:nvPr>
            <p:ph type="sldNum" sz="quarter" idx="12"/>
          </p:nvPr>
        </p:nvSpPr>
        <p:spPr/>
        <p:txBody>
          <a:bodyPr/>
          <a:lstStyle/>
          <a:p>
            <a:fld id="{C4488D40-6A2B-42CD-9565-99D41B29C2DA}" type="slidenum">
              <a:rPr lang="fr-FR" smtClean="0"/>
              <a:t>11</a:t>
            </a:fld>
            <a:endParaRPr lang="fr-FR"/>
          </a:p>
        </p:txBody>
      </p:sp>
    </p:spTree>
    <p:extLst>
      <p:ext uri="{BB962C8B-B14F-4D97-AF65-F5344CB8AC3E}">
        <p14:creationId xmlns:p14="http://schemas.microsoft.com/office/powerpoint/2010/main" val="4201483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DAL – usage simplifié</a:t>
            </a:r>
          </a:p>
        </p:txBody>
      </p:sp>
      <p:sp>
        <p:nvSpPr>
          <p:cNvPr id="3" name="Espace réservé du contenu 2"/>
          <p:cNvSpPr>
            <a:spLocks noGrp="1"/>
          </p:cNvSpPr>
          <p:nvPr>
            <p:ph idx="1"/>
          </p:nvPr>
        </p:nvSpPr>
        <p:spPr/>
        <p:txBody>
          <a:bodyPr/>
          <a:lstStyle/>
          <a:p>
            <a:r>
              <a:rPr lang="fr-FR" dirty="0"/>
              <a:t>Rajoutez si ce n’est pas encore fait le Controller vide « </a:t>
            </a:r>
            <a:r>
              <a:rPr lang="fr-FR" dirty="0" err="1"/>
              <a:t>HomeController</a:t>
            </a:r>
            <a:r>
              <a:rPr lang="fr-FR" dirty="0"/>
              <a:t> »</a:t>
            </a:r>
          </a:p>
          <a:p>
            <a:pPr lvl="1"/>
            <a:r>
              <a:rPr lang="fr-FR" dirty="0"/>
              <a:t>Une</a:t>
            </a:r>
            <a:r>
              <a:rPr lang="fr-FR" baseline="0" dirty="0"/>
              <a:t> action Index doit avoir été générée.</a:t>
            </a:r>
            <a:endParaRPr lang="fr-FR" dirty="0"/>
          </a:p>
          <a:p>
            <a:r>
              <a:rPr lang="fr-FR" dirty="0" err="1"/>
              <a:t>Crééez</a:t>
            </a:r>
            <a:r>
              <a:rPr lang="fr-FR" dirty="0"/>
              <a:t> la vue « </a:t>
            </a:r>
            <a:r>
              <a:rPr lang="fr-FR" dirty="0" err="1"/>
              <a:t>Index.cshtml</a:t>
            </a:r>
            <a:r>
              <a:rPr lang="fr-FR" dirty="0"/>
              <a:t> » dans </a:t>
            </a:r>
            <a:r>
              <a:rPr lang="fr-FR" dirty="0" err="1"/>
              <a:t>Views</a:t>
            </a:r>
            <a:r>
              <a:rPr lang="fr-FR" dirty="0"/>
              <a:t>\Home en récupérant le </a:t>
            </a:r>
            <a:r>
              <a:rPr lang="fr-FR" dirty="0" err="1"/>
              <a:t>cshtml</a:t>
            </a:r>
            <a:r>
              <a:rPr lang="fr-FR" dirty="0"/>
              <a:t> du partage.</a:t>
            </a:r>
          </a:p>
          <a:p>
            <a:r>
              <a:rPr lang="fr-FR" dirty="0"/>
              <a:t>Lancer le projet à cette étape doit fonctionner</a:t>
            </a:r>
            <a:r>
              <a:rPr lang="fr-FR" baseline="0" dirty="0"/>
              <a:t> : le site doit renvoyer une page quasiment vierge.</a:t>
            </a:r>
          </a:p>
        </p:txBody>
      </p:sp>
      <p:sp>
        <p:nvSpPr>
          <p:cNvPr id="4" name="Espace réservé du numéro de diapositive 3"/>
          <p:cNvSpPr>
            <a:spLocks noGrp="1"/>
          </p:cNvSpPr>
          <p:nvPr>
            <p:ph type="sldNum" sz="quarter" idx="12"/>
          </p:nvPr>
        </p:nvSpPr>
        <p:spPr/>
        <p:txBody>
          <a:bodyPr/>
          <a:lstStyle/>
          <a:p>
            <a:fld id="{C4488D40-6A2B-42CD-9565-99D41B29C2DA}" type="slidenum">
              <a:rPr lang="fr-FR" smtClean="0"/>
              <a:t>12</a:t>
            </a:fld>
            <a:endParaRPr lang="fr-FR"/>
          </a:p>
        </p:txBody>
      </p:sp>
    </p:spTree>
    <p:extLst>
      <p:ext uri="{BB962C8B-B14F-4D97-AF65-F5344CB8AC3E}">
        <p14:creationId xmlns:p14="http://schemas.microsoft.com/office/powerpoint/2010/main" val="1959345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DAL – usage simplifié</a:t>
            </a:r>
          </a:p>
        </p:txBody>
      </p:sp>
      <p:sp>
        <p:nvSpPr>
          <p:cNvPr id="3" name="Espace réservé du contenu 2"/>
          <p:cNvSpPr>
            <a:spLocks noGrp="1"/>
          </p:cNvSpPr>
          <p:nvPr>
            <p:ph idx="1"/>
          </p:nvPr>
        </p:nvSpPr>
        <p:spPr/>
        <p:txBody>
          <a:bodyPr/>
          <a:lstStyle/>
          <a:p>
            <a:pPr lvl="0"/>
            <a:r>
              <a:rPr lang="fr-FR" baseline="0" dirty="0"/>
              <a:t>Le but de cette première étape est de faire apparaitre sur la page de garde la liste des livres enregistrés en BDD.</a:t>
            </a:r>
          </a:p>
          <a:p>
            <a:pPr lvl="1"/>
            <a:r>
              <a:rPr lang="fr-FR" dirty="0"/>
              <a:t>Remarque :</a:t>
            </a:r>
            <a:r>
              <a:rPr lang="fr-FR" baseline="0" dirty="0"/>
              <a:t> à ce stade du cours, on ne sait pas encore comment avoir un formulaire de saisie, et donc comment créer des données dans l’application. Pour éviter  d’avoir une page vierge jusqu’au bout, et pour avoir une liste dynamique, on va créer un faux livre à chaque appel du serveur quelque temps.</a:t>
            </a:r>
          </a:p>
          <a:p>
            <a:pPr lvl="0"/>
            <a:r>
              <a:rPr lang="fr-FR" dirty="0"/>
              <a:t>Pour afficher la liste des livres, il faut :</a:t>
            </a:r>
          </a:p>
          <a:p>
            <a:pPr lvl="1"/>
            <a:r>
              <a:rPr lang="fr-FR" dirty="0"/>
              <a:t>Dans l’action, récupérer la liste des livres via la DAL, puis l’envoyer à la vue via l’appel à la méthode « </a:t>
            </a:r>
            <a:r>
              <a:rPr lang="fr-FR" dirty="0" err="1"/>
              <a:t>View</a:t>
            </a:r>
            <a:r>
              <a:rPr lang="fr-FR" dirty="0"/>
              <a:t> »</a:t>
            </a:r>
          </a:p>
          <a:p>
            <a:pPr lvl="1"/>
            <a:endParaRPr lang="fr-FR" dirty="0"/>
          </a:p>
          <a:p>
            <a:pPr lvl="1"/>
            <a:endParaRPr lang="fr-FR" dirty="0"/>
          </a:p>
          <a:p>
            <a:pPr lvl="1"/>
            <a:endParaRPr lang="fr-FR" dirty="0"/>
          </a:p>
          <a:p>
            <a:pPr lvl="1"/>
            <a:endParaRPr lang="fr-FR" dirty="0"/>
          </a:p>
          <a:p>
            <a:pPr lvl="1"/>
            <a:endParaRPr lang="fr-FR" dirty="0"/>
          </a:p>
          <a:p>
            <a:pPr lvl="1"/>
            <a:endParaRPr lang="fr-FR" dirty="0"/>
          </a:p>
          <a:p>
            <a:pPr lvl="1"/>
            <a:endParaRPr lang="fr-FR" dirty="0"/>
          </a:p>
          <a:p>
            <a:pPr lvl="1"/>
            <a:r>
              <a:rPr lang="fr-FR" dirty="0"/>
              <a:t>Puis…</a:t>
            </a:r>
          </a:p>
        </p:txBody>
      </p:sp>
      <p:sp>
        <p:nvSpPr>
          <p:cNvPr id="4" name="Espace réservé du numéro de diapositive 3"/>
          <p:cNvSpPr>
            <a:spLocks noGrp="1"/>
          </p:cNvSpPr>
          <p:nvPr>
            <p:ph type="sldNum" sz="quarter" idx="12"/>
          </p:nvPr>
        </p:nvSpPr>
        <p:spPr/>
        <p:txBody>
          <a:bodyPr/>
          <a:lstStyle/>
          <a:p>
            <a:fld id="{C4488D40-6A2B-42CD-9565-99D41B29C2DA}" type="slidenum">
              <a:rPr lang="fr-FR" smtClean="0"/>
              <a:t>13</a:t>
            </a:fld>
            <a:endParaRPr lang="fr-FR"/>
          </a:p>
        </p:txBody>
      </p:sp>
      <p:sp>
        <p:nvSpPr>
          <p:cNvPr id="5" name="ZoneTexte 4"/>
          <p:cNvSpPr txBox="1"/>
          <p:nvPr/>
        </p:nvSpPr>
        <p:spPr>
          <a:xfrm>
            <a:off x="101190" y="3970421"/>
            <a:ext cx="3826689" cy="1169551"/>
          </a:xfrm>
          <a:prstGeom prst="rect">
            <a:avLst/>
          </a:prstGeom>
          <a:noFill/>
        </p:spPr>
        <p:txBody>
          <a:bodyPr wrap="none" rtlCol="0">
            <a:spAutoFit/>
          </a:bodyPr>
          <a:lstStyle/>
          <a:p>
            <a:r>
              <a:rPr lang="fr-FR" sz="1400" dirty="0">
                <a:solidFill>
                  <a:srgbClr val="0000FF"/>
                </a:solidFill>
                <a:latin typeface="Consolas" panose="020B0609020204030204" pitchFamily="49" charset="0"/>
              </a:rPr>
              <a:t>public</a:t>
            </a:r>
            <a:r>
              <a:rPr lang="fr-FR" sz="1400" dirty="0">
                <a:solidFill>
                  <a:srgbClr val="000000"/>
                </a:solidFill>
                <a:latin typeface="Consolas" panose="020B0609020204030204" pitchFamily="49" charset="0"/>
              </a:rPr>
              <a:t> </a:t>
            </a:r>
            <a:r>
              <a:rPr lang="fr-FR" sz="1400" dirty="0" err="1">
                <a:solidFill>
                  <a:srgbClr val="2B91AF"/>
                </a:solidFill>
                <a:latin typeface="Consolas" panose="020B0609020204030204" pitchFamily="49" charset="0"/>
              </a:rPr>
              <a:t>ActionResult</a:t>
            </a:r>
            <a:r>
              <a:rPr lang="fr-FR" sz="1400" dirty="0">
                <a:solidFill>
                  <a:srgbClr val="000000"/>
                </a:solidFill>
                <a:latin typeface="Consolas" panose="020B0609020204030204" pitchFamily="49" charset="0"/>
              </a:rPr>
              <a:t> Index()</a:t>
            </a:r>
          </a:p>
          <a:p>
            <a:r>
              <a:rPr lang="fr-FR" sz="1400" dirty="0">
                <a:solidFill>
                  <a:srgbClr val="000000"/>
                </a:solidFill>
                <a:latin typeface="Consolas" panose="020B0609020204030204" pitchFamily="49" charset="0"/>
              </a:rPr>
              <a:t>{</a:t>
            </a:r>
          </a:p>
          <a:p>
            <a:r>
              <a:rPr lang="fr-FR" sz="1400" dirty="0">
                <a:solidFill>
                  <a:srgbClr val="2B91AF"/>
                </a:solidFill>
                <a:latin typeface="Consolas" panose="020B0609020204030204" pitchFamily="49" charset="0"/>
              </a:rPr>
              <a:t>	DAL</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dal</a:t>
            </a:r>
            <a:r>
              <a:rPr lang="fr-FR" sz="1400" dirty="0">
                <a:solidFill>
                  <a:srgbClr val="000000"/>
                </a:solidFill>
                <a:latin typeface="Consolas" panose="020B0609020204030204" pitchFamily="49" charset="0"/>
              </a:rPr>
              <a:t> = </a:t>
            </a:r>
            <a:r>
              <a:rPr lang="fr-FR" sz="1400" dirty="0">
                <a:solidFill>
                  <a:srgbClr val="0000FF"/>
                </a:solidFill>
                <a:latin typeface="Consolas" panose="020B0609020204030204" pitchFamily="49" charset="0"/>
              </a:rPr>
              <a:t>new</a:t>
            </a:r>
            <a:r>
              <a:rPr lang="fr-FR" sz="1400" dirty="0">
                <a:solidFill>
                  <a:srgbClr val="000000"/>
                </a:solidFill>
                <a:latin typeface="Consolas" panose="020B0609020204030204" pitchFamily="49" charset="0"/>
              </a:rPr>
              <a:t> </a:t>
            </a:r>
            <a:r>
              <a:rPr lang="fr-FR" sz="1400" dirty="0">
                <a:solidFill>
                  <a:srgbClr val="2B91AF"/>
                </a:solidFill>
                <a:latin typeface="Consolas" panose="020B0609020204030204" pitchFamily="49" charset="0"/>
              </a:rPr>
              <a:t>DAL</a:t>
            </a:r>
            <a:r>
              <a:rPr lang="fr-FR" sz="1400" dirty="0">
                <a:solidFill>
                  <a:srgbClr val="000000"/>
                </a:solidFill>
                <a:latin typeface="Consolas" panose="020B0609020204030204" pitchFamily="49" charset="0"/>
              </a:rPr>
              <a:t>();</a:t>
            </a:r>
          </a:p>
          <a:p>
            <a:r>
              <a:rPr lang="fr-FR" sz="1400" dirty="0">
                <a:solidFill>
                  <a:srgbClr val="0000FF"/>
                </a:solidFill>
                <a:latin typeface="Consolas" panose="020B0609020204030204" pitchFamily="49" charset="0"/>
              </a:rPr>
              <a:t>	return</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View</a:t>
            </a:r>
            <a:r>
              <a:rPr lang="fr-FR" sz="1400" dirty="0">
                <a:solidFill>
                  <a:srgbClr val="000000"/>
                </a:solidFill>
                <a:latin typeface="Consolas" panose="020B0609020204030204" pitchFamily="49" charset="0"/>
              </a:rPr>
              <a:t>(</a:t>
            </a:r>
            <a:r>
              <a:rPr lang="fr-FR" sz="1400" dirty="0" err="1">
                <a:solidFill>
                  <a:srgbClr val="000000"/>
                </a:solidFill>
                <a:latin typeface="Consolas" panose="020B0609020204030204" pitchFamily="49" charset="0"/>
              </a:rPr>
              <a:t>dal.GetAllLivres</a:t>
            </a:r>
            <a:r>
              <a:rPr lang="fr-FR" sz="1400" dirty="0">
                <a:solidFill>
                  <a:srgbClr val="000000"/>
                </a:solidFill>
                <a:latin typeface="Consolas" panose="020B0609020204030204" pitchFamily="49" charset="0"/>
              </a:rPr>
              <a:t>());</a:t>
            </a:r>
          </a:p>
          <a:p>
            <a:r>
              <a:rPr lang="fr-FR" sz="1400" dirty="0">
                <a:solidFill>
                  <a:srgbClr val="000000"/>
                </a:solidFill>
                <a:latin typeface="Consolas" panose="020B0609020204030204" pitchFamily="49" charset="0"/>
              </a:rPr>
              <a:t>}</a:t>
            </a:r>
          </a:p>
        </p:txBody>
      </p:sp>
      <p:sp>
        <p:nvSpPr>
          <p:cNvPr id="6" name="ZoneTexte 5"/>
          <p:cNvSpPr txBox="1"/>
          <p:nvPr/>
        </p:nvSpPr>
        <p:spPr>
          <a:xfrm>
            <a:off x="4816643" y="3645185"/>
            <a:ext cx="7916778" cy="2462213"/>
          </a:xfrm>
          <a:prstGeom prst="rect">
            <a:avLst/>
          </a:prstGeom>
          <a:noFill/>
        </p:spPr>
        <p:txBody>
          <a:bodyPr wrap="square" rtlCol="0">
            <a:spAutoFit/>
          </a:bodyPr>
          <a:lstStyle/>
          <a:p>
            <a:r>
              <a:rPr lang="fr-FR" sz="1400" dirty="0" err="1">
                <a:solidFill>
                  <a:srgbClr val="0000FF"/>
                </a:solidFill>
                <a:latin typeface="Consolas" panose="020B0609020204030204" pitchFamily="49" charset="0"/>
              </a:rPr>
              <a:t>private</a:t>
            </a:r>
            <a:r>
              <a:rPr lang="fr-FR" sz="1400" dirty="0">
                <a:solidFill>
                  <a:srgbClr val="000000"/>
                </a:solidFill>
                <a:latin typeface="Consolas" panose="020B0609020204030204" pitchFamily="49" charset="0"/>
              </a:rPr>
              <a:t> </a:t>
            </a:r>
            <a:r>
              <a:rPr lang="fr-FR" sz="1400" dirty="0" err="1">
                <a:solidFill>
                  <a:srgbClr val="0000FF"/>
                </a:solidFill>
                <a:latin typeface="Consolas" panose="020B0609020204030204" pitchFamily="49" charset="0"/>
              </a:rPr>
              <a:t>static</a:t>
            </a:r>
            <a:r>
              <a:rPr lang="fr-FR" sz="1400" dirty="0">
                <a:solidFill>
                  <a:srgbClr val="000000"/>
                </a:solidFill>
                <a:latin typeface="Consolas" panose="020B0609020204030204" pitchFamily="49" charset="0"/>
              </a:rPr>
              <a:t> </a:t>
            </a:r>
            <a:r>
              <a:rPr lang="fr-FR" sz="1400" dirty="0" err="1">
                <a:solidFill>
                  <a:srgbClr val="0000FF"/>
                </a:solidFill>
                <a:latin typeface="Consolas" panose="020B0609020204030204" pitchFamily="49" charset="0"/>
              </a:rPr>
              <a:t>int</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nombreLivresHacks</a:t>
            </a:r>
            <a:r>
              <a:rPr lang="fr-FR" sz="1400" dirty="0">
                <a:solidFill>
                  <a:srgbClr val="000000"/>
                </a:solidFill>
                <a:latin typeface="Consolas" panose="020B0609020204030204" pitchFamily="49" charset="0"/>
              </a:rPr>
              <a:t> = 1;</a:t>
            </a:r>
          </a:p>
          <a:p>
            <a:endParaRPr lang="fr-FR" sz="1400" dirty="0">
              <a:solidFill>
                <a:srgbClr val="000000"/>
              </a:solidFill>
              <a:latin typeface="Consolas" panose="020B0609020204030204" pitchFamily="49" charset="0"/>
            </a:endParaRPr>
          </a:p>
          <a:p>
            <a:r>
              <a:rPr lang="fr-FR" sz="1400" dirty="0">
                <a:solidFill>
                  <a:srgbClr val="008000"/>
                </a:solidFill>
                <a:latin typeface="Consolas" panose="020B0609020204030204" pitchFamily="49" charset="0"/>
              </a:rPr>
              <a:t>// GET: Home</a:t>
            </a:r>
            <a:endParaRPr lang="fr-FR" sz="1400" dirty="0">
              <a:solidFill>
                <a:srgbClr val="000000"/>
              </a:solidFill>
              <a:latin typeface="Consolas" panose="020B0609020204030204" pitchFamily="49" charset="0"/>
            </a:endParaRPr>
          </a:p>
          <a:p>
            <a:r>
              <a:rPr lang="fr-FR" sz="1400" dirty="0">
                <a:solidFill>
                  <a:srgbClr val="0000FF"/>
                </a:solidFill>
                <a:latin typeface="Consolas" panose="020B0609020204030204" pitchFamily="49" charset="0"/>
              </a:rPr>
              <a:t>public</a:t>
            </a:r>
            <a:r>
              <a:rPr lang="fr-FR" sz="1400" dirty="0">
                <a:solidFill>
                  <a:srgbClr val="000000"/>
                </a:solidFill>
                <a:latin typeface="Consolas" panose="020B0609020204030204" pitchFamily="49" charset="0"/>
              </a:rPr>
              <a:t> </a:t>
            </a:r>
            <a:r>
              <a:rPr lang="fr-FR" sz="1400" dirty="0" err="1">
                <a:solidFill>
                  <a:srgbClr val="2B91AF"/>
                </a:solidFill>
                <a:latin typeface="Consolas" panose="020B0609020204030204" pitchFamily="49" charset="0"/>
              </a:rPr>
              <a:t>ActionResult</a:t>
            </a:r>
            <a:r>
              <a:rPr lang="fr-FR" sz="1400" dirty="0">
                <a:solidFill>
                  <a:srgbClr val="000000"/>
                </a:solidFill>
                <a:latin typeface="Consolas" panose="020B0609020204030204" pitchFamily="49" charset="0"/>
              </a:rPr>
              <a:t> Index()</a:t>
            </a:r>
          </a:p>
          <a:p>
            <a:r>
              <a:rPr lang="fr-FR" sz="1400" dirty="0">
                <a:solidFill>
                  <a:srgbClr val="000000"/>
                </a:solidFill>
                <a:latin typeface="Consolas" panose="020B0609020204030204" pitchFamily="49" charset="0"/>
              </a:rPr>
              <a:t>{</a:t>
            </a:r>
          </a:p>
          <a:p>
            <a:r>
              <a:rPr lang="fr-FR" sz="1400" dirty="0">
                <a:solidFill>
                  <a:srgbClr val="2B91AF"/>
                </a:solidFill>
                <a:latin typeface="Consolas" panose="020B0609020204030204" pitchFamily="49" charset="0"/>
              </a:rPr>
              <a:t>	DAL</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dal</a:t>
            </a:r>
            <a:r>
              <a:rPr lang="fr-FR" sz="1400" dirty="0">
                <a:solidFill>
                  <a:srgbClr val="000000"/>
                </a:solidFill>
                <a:latin typeface="Consolas" panose="020B0609020204030204" pitchFamily="49" charset="0"/>
              </a:rPr>
              <a:t> = </a:t>
            </a:r>
            <a:r>
              <a:rPr lang="fr-FR" sz="1400" dirty="0">
                <a:solidFill>
                  <a:srgbClr val="0000FF"/>
                </a:solidFill>
                <a:latin typeface="Consolas" panose="020B0609020204030204" pitchFamily="49" charset="0"/>
              </a:rPr>
              <a:t>new</a:t>
            </a:r>
            <a:r>
              <a:rPr lang="fr-FR" sz="1400" dirty="0">
                <a:solidFill>
                  <a:srgbClr val="000000"/>
                </a:solidFill>
                <a:latin typeface="Consolas" panose="020B0609020204030204" pitchFamily="49" charset="0"/>
              </a:rPr>
              <a:t> </a:t>
            </a:r>
            <a:r>
              <a:rPr lang="fr-FR" sz="1400" dirty="0">
                <a:solidFill>
                  <a:srgbClr val="2B91AF"/>
                </a:solidFill>
                <a:latin typeface="Consolas" panose="020B0609020204030204" pitchFamily="49" charset="0"/>
              </a:rPr>
              <a:t>DAL</a:t>
            </a:r>
            <a:r>
              <a:rPr lang="fr-FR" sz="1400" dirty="0">
                <a:solidFill>
                  <a:srgbClr val="000000"/>
                </a:solidFill>
                <a:latin typeface="Consolas" panose="020B0609020204030204" pitchFamily="49" charset="0"/>
              </a:rPr>
              <a:t>();</a:t>
            </a:r>
          </a:p>
          <a:p>
            <a:r>
              <a:rPr lang="fr-FR" sz="1400" dirty="0">
                <a:solidFill>
                  <a:srgbClr val="2B91AF"/>
                </a:solidFill>
                <a:latin typeface="Consolas" panose="020B0609020204030204" pitchFamily="49" charset="0"/>
              </a:rPr>
              <a:t>	Livre</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livreTemporaire</a:t>
            </a:r>
            <a:r>
              <a:rPr lang="fr-FR" sz="1400" dirty="0">
                <a:solidFill>
                  <a:srgbClr val="000000"/>
                </a:solidFill>
                <a:latin typeface="Consolas" panose="020B0609020204030204" pitchFamily="49" charset="0"/>
              </a:rPr>
              <a:t> = </a:t>
            </a:r>
            <a:r>
              <a:rPr lang="fr-FR" sz="1400" dirty="0">
                <a:solidFill>
                  <a:srgbClr val="0000FF"/>
                </a:solidFill>
                <a:latin typeface="Consolas" panose="020B0609020204030204" pitchFamily="49" charset="0"/>
              </a:rPr>
              <a:t>new</a:t>
            </a:r>
            <a:r>
              <a:rPr lang="fr-FR" sz="1400" dirty="0">
                <a:solidFill>
                  <a:srgbClr val="000000"/>
                </a:solidFill>
                <a:latin typeface="Consolas" panose="020B0609020204030204" pitchFamily="49" charset="0"/>
              </a:rPr>
              <a:t> </a:t>
            </a:r>
            <a:r>
              <a:rPr lang="fr-FR" sz="1400" dirty="0">
                <a:solidFill>
                  <a:srgbClr val="2B91AF"/>
                </a:solidFill>
                <a:latin typeface="Consolas" panose="020B0609020204030204" pitchFamily="49" charset="0"/>
              </a:rPr>
              <a:t>Livre</a:t>
            </a:r>
            <a:r>
              <a:rPr lang="fr-FR" sz="1400" dirty="0">
                <a:solidFill>
                  <a:srgbClr val="000000"/>
                </a:solidFill>
                <a:latin typeface="Consolas" panose="020B0609020204030204" pitchFamily="49" charset="0"/>
              </a:rPr>
              <a:t>(</a:t>
            </a:r>
            <a:r>
              <a:rPr lang="fr-FR" sz="1400" dirty="0">
                <a:solidFill>
                  <a:srgbClr val="A31515"/>
                </a:solidFill>
                <a:latin typeface="Consolas" panose="020B0609020204030204" pitchFamily="49" charset="0"/>
              </a:rPr>
              <a:t>"Mon livre "</a:t>
            </a:r>
            <a:r>
              <a:rPr lang="fr-FR" sz="1400" dirty="0">
                <a:solidFill>
                  <a:srgbClr val="000000"/>
                </a:solidFill>
                <a:latin typeface="Consolas" panose="020B0609020204030204" pitchFamily="49" charset="0"/>
              </a:rPr>
              <a:t> + </a:t>
            </a:r>
            <a:r>
              <a:rPr lang="fr-FR" sz="1400" dirty="0" err="1">
                <a:solidFill>
                  <a:srgbClr val="000000"/>
                </a:solidFill>
                <a:latin typeface="Consolas" panose="020B0609020204030204" pitchFamily="49" charset="0"/>
              </a:rPr>
              <a:t>nombreLivresHacks</a:t>
            </a:r>
            <a:r>
              <a:rPr lang="fr-FR" sz="1400" dirty="0">
                <a:solidFill>
                  <a:srgbClr val="000000"/>
                </a:solidFill>
                <a:latin typeface="Consolas" panose="020B0609020204030204" pitchFamily="49" charset="0"/>
              </a:rPr>
              <a:t>++, </a:t>
            </a:r>
            <a:r>
              <a:rPr lang="fr-FR" sz="1400" dirty="0">
                <a:solidFill>
                  <a:srgbClr val="A31515"/>
                </a:solidFill>
                <a:latin typeface="Consolas" panose="020B0609020204030204" pitchFamily="49" charset="0"/>
              </a:rPr>
              <a:t>"anonyme"</a:t>
            </a:r>
            <a:r>
              <a:rPr lang="fr-FR" sz="1400" dirty="0">
                <a:solidFill>
                  <a:srgbClr val="000000"/>
                </a:solidFill>
                <a:latin typeface="Consolas" panose="020B0609020204030204" pitchFamily="49" charset="0"/>
              </a:rPr>
              <a:t>, 3, </a:t>
            </a:r>
            <a:r>
              <a:rPr lang="fr-FR" sz="1400" dirty="0" err="1">
                <a:solidFill>
                  <a:srgbClr val="2B91AF"/>
                </a:solidFill>
                <a:latin typeface="Consolas" panose="020B0609020204030204" pitchFamily="49" charset="0"/>
              </a:rPr>
              <a:t>DateTime</a:t>
            </a:r>
            <a:r>
              <a:rPr lang="fr-FR" sz="1400" dirty="0" err="1">
                <a:solidFill>
                  <a:srgbClr val="000000"/>
                </a:solidFill>
                <a:latin typeface="Consolas" panose="020B0609020204030204" pitchFamily="49" charset="0"/>
              </a:rPr>
              <a:t>.Today</a:t>
            </a:r>
            <a:r>
              <a:rPr lang="fr-FR" sz="1400" dirty="0">
                <a:solidFill>
                  <a:srgbClr val="000000"/>
                </a:solidFill>
                <a:latin typeface="Consolas" panose="020B0609020204030204" pitchFamily="49" charset="0"/>
              </a:rPr>
              <a:t>);</a:t>
            </a:r>
          </a:p>
          <a:p>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dal.InsertLivre</a:t>
            </a:r>
            <a:r>
              <a:rPr lang="fr-FR" sz="1400" dirty="0">
                <a:solidFill>
                  <a:srgbClr val="000000"/>
                </a:solidFill>
                <a:latin typeface="Consolas" panose="020B0609020204030204" pitchFamily="49" charset="0"/>
              </a:rPr>
              <a:t>(</a:t>
            </a:r>
            <a:r>
              <a:rPr lang="fr-FR" sz="1400" dirty="0" err="1">
                <a:solidFill>
                  <a:srgbClr val="000000"/>
                </a:solidFill>
                <a:latin typeface="Consolas" panose="020B0609020204030204" pitchFamily="49" charset="0"/>
              </a:rPr>
              <a:t>livreTemporaire</a:t>
            </a:r>
            <a:r>
              <a:rPr lang="fr-FR" sz="1400" dirty="0">
                <a:solidFill>
                  <a:srgbClr val="000000"/>
                </a:solidFill>
                <a:latin typeface="Consolas" panose="020B0609020204030204" pitchFamily="49" charset="0"/>
              </a:rPr>
              <a:t>);</a:t>
            </a:r>
          </a:p>
          <a:p>
            <a:r>
              <a:rPr lang="fr-FR" sz="1400" dirty="0">
                <a:solidFill>
                  <a:srgbClr val="0000FF"/>
                </a:solidFill>
                <a:latin typeface="Consolas" panose="020B0609020204030204" pitchFamily="49" charset="0"/>
              </a:rPr>
              <a:t>	return</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View</a:t>
            </a:r>
            <a:r>
              <a:rPr lang="fr-FR" sz="1400" dirty="0">
                <a:solidFill>
                  <a:srgbClr val="000000"/>
                </a:solidFill>
                <a:latin typeface="Consolas" panose="020B0609020204030204" pitchFamily="49" charset="0"/>
              </a:rPr>
              <a:t>(</a:t>
            </a:r>
            <a:r>
              <a:rPr lang="fr-FR" sz="1400" dirty="0" err="1">
                <a:solidFill>
                  <a:srgbClr val="000000"/>
                </a:solidFill>
                <a:latin typeface="Consolas" panose="020B0609020204030204" pitchFamily="49" charset="0"/>
              </a:rPr>
              <a:t>dal.GetAllLivres</a:t>
            </a:r>
            <a:r>
              <a:rPr lang="fr-FR" sz="1400" dirty="0">
                <a:solidFill>
                  <a:srgbClr val="000000"/>
                </a:solidFill>
                <a:latin typeface="Consolas" panose="020B0609020204030204" pitchFamily="49" charset="0"/>
              </a:rPr>
              <a:t>());</a:t>
            </a:r>
          </a:p>
          <a:p>
            <a:r>
              <a:rPr lang="fr-FR" sz="1400" dirty="0">
                <a:solidFill>
                  <a:srgbClr val="000000"/>
                </a:solidFill>
                <a:latin typeface="Consolas" panose="020B0609020204030204" pitchFamily="49" charset="0"/>
              </a:rPr>
              <a:t>}</a:t>
            </a:r>
          </a:p>
        </p:txBody>
      </p:sp>
      <p:sp>
        <p:nvSpPr>
          <p:cNvPr id="7" name="Flèche : droite 6"/>
          <p:cNvSpPr/>
          <p:nvPr/>
        </p:nvSpPr>
        <p:spPr>
          <a:xfrm>
            <a:off x="3927879" y="4668253"/>
            <a:ext cx="888764" cy="471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18692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DAL – usage simplifié</a:t>
            </a:r>
          </a:p>
        </p:txBody>
      </p:sp>
      <p:sp>
        <p:nvSpPr>
          <p:cNvPr id="3" name="Espace réservé du contenu 2"/>
          <p:cNvSpPr>
            <a:spLocks noGrp="1"/>
          </p:cNvSpPr>
          <p:nvPr>
            <p:ph idx="1"/>
          </p:nvPr>
        </p:nvSpPr>
        <p:spPr/>
        <p:txBody>
          <a:bodyPr/>
          <a:lstStyle/>
          <a:p>
            <a:r>
              <a:rPr lang="fr-FR" dirty="0"/>
              <a:t>Il faut modifier la vue</a:t>
            </a:r>
            <a:r>
              <a:rPr lang="fr-FR" baseline="0" dirty="0"/>
              <a:t> :</a:t>
            </a:r>
          </a:p>
          <a:p>
            <a:r>
              <a:rPr lang="fr-FR" baseline="0" dirty="0"/>
              <a:t>Rajoutez la ligne suivante en première ligne</a:t>
            </a:r>
          </a:p>
          <a:p>
            <a:pPr marL="0" indent="0" algn="ctr">
              <a:lnSpc>
                <a:spcPct val="107000"/>
              </a:lnSpc>
              <a:spcAft>
                <a:spcPts val="800"/>
              </a:spcAft>
              <a:buNone/>
            </a:pPr>
            <a:r>
              <a:rPr lang="fr-FR" sz="1800" dirty="0">
                <a:solidFill>
                  <a:srgbClr val="000000"/>
                </a:solidFill>
                <a:effectLst/>
                <a:highlight>
                  <a:srgbClr val="FFFF00"/>
                </a:highlight>
                <a:latin typeface="Consolas" panose="020B0609020204030204" pitchFamily="49" charset="0"/>
                <a:ea typeface="Calibri" panose="020F0502020204030204" pitchFamily="34" charset="0"/>
                <a:cs typeface="Consolas" panose="020B0609020204030204" pitchFamily="49" charset="0"/>
              </a:rPr>
              <a:t>@model </a:t>
            </a:r>
            <a:r>
              <a:rPr lang="fr-FR"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List</a:t>
            </a:r>
            <a:r>
              <a:rPr lang="fr-FR"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&lt;WebApplication2.Models.Domaine.</a:t>
            </a:r>
            <a:r>
              <a:rPr lang="fr-FR"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Livre</a:t>
            </a:r>
            <a:r>
              <a:rPr lang="fr-FR"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r>
              <a:rPr lang="fr-FR" dirty="0"/>
              <a:t>Puis à l’intérieur de la balise </a:t>
            </a:r>
            <a:r>
              <a:rPr lang="fr-FR" dirty="0" err="1"/>
              <a:t>tbody</a:t>
            </a:r>
            <a:r>
              <a:rPr lang="fr-FR" dirty="0"/>
              <a:t> de la table</a:t>
            </a:r>
          </a:p>
          <a:p>
            <a:pPr marL="0" indent="0">
              <a:lnSpc>
                <a:spcPct val="107000"/>
              </a:lnSpc>
              <a:spcAft>
                <a:spcPts val="0"/>
              </a:spcAft>
              <a:buNone/>
            </a:pPr>
            <a:r>
              <a:rPr lang="en-US" dirty="0">
                <a:solidFill>
                  <a:srgbClr val="000000"/>
                </a:solidFill>
                <a:highlight>
                  <a:srgbClr val="FFFF00"/>
                </a:highlight>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foreach</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livre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Model)</a:t>
            </a:r>
            <a:endParaRPr lang="fr-FR"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fr-FR"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800000"/>
                </a:solidFill>
                <a:latin typeface="Consolas" panose="020B0609020204030204" pitchFamily="49" charset="0"/>
                <a:ea typeface="Calibri" panose="020F0502020204030204" pitchFamily="34" charset="0"/>
                <a:cs typeface="Consolas" panose="020B0609020204030204" pitchFamily="49" charset="0"/>
              </a:rPr>
              <a:t>tr</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fr-FR"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dirty="0">
                <a:solidFill>
                  <a:srgbClr val="800000"/>
                </a:solidFill>
                <a:latin typeface="Consolas" panose="020B0609020204030204" pitchFamily="49" charset="0"/>
                <a:ea typeface="Calibri" panose="020F0502020204030204" pitchFamily="34" charset="0"/>
                <a:cs typeface="Consolas" panose="020B0609020204030204" pitchFamily="49" charset="0"/>
              </a:rPr>
              <a:t>td</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&gt;&lt;</a:t>
            </a:r>
            <a:r>
              <a:rPr lang="en-US" dirty="0">
                <a:solidFill>
                  <a:srgbClr val="80000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FF0000"/>
                </a:solidFill>
                <a:latin typeface="Consolas" panose="020B0609020204030204" pitchFamily="49" charset="0"/>
                <a:ea typeface="Calibri" panose="020F0502020204030204" pitchFamily="34" charset="0"/>
                <a:cs typeface="Consolas" panose="020B0609020204030204" pitchFamily="49" charset="0"/>
              </a:rPr>
              <a:t>href</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highlight>
                  <a:srgbClr val="FFFF00"/>
                </a:highlight>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Url.Action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FF0000"/>
                </a:solidFill>
                <a:latin typeface="Consolas" panose="020B0609020204030204" pitchFamily="49" charset="0"/>
                <a:ea typeface="Calibri" panose="020F0502020204030204" pitchFamily="34" charset="0"/>
                <a:cs typeface="Consolas" panose="020B0609020204030204" pitchFamily="49" charset="0"/>
              </a:rPr>
              <a:t>EditerFiche</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"Home"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LivreID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livre.ID})</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class</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glyphicon</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glyphicon</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-pencil"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title</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="Consulter la fiche du livre"&gt;&lt;/</a:t>
            </a:r>
            <a:r>
              <a:rPr lang="en-US" dirty="0">
                <a:solidFill>
                  <a:srgbClr val="80000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&gt;&lt;/</a:t>
            </a:r>
            <a:r>
              <a:rPr lang="en-US" dirty="0">
                <a:solidFill>
                  <a:srgbClr val="800000"/>
                </a:solidFill>
                <a:latin typeface="Consolas" panose="020B0609020204030204" pitchFamily="49" charset="0"/>
                <a:ea typeface="Calibri" panose="020F0502020204030204" pitchFamily="34" charset="0"/>
                <a:cs typeface="Consolas" panose="020B0609020204030204" pitchFamily="49" charset="0"/>
              </a:rPr>
              <a:t>td</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fr-FR"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dirty="0">
                <a:solidFill>
                  <a:srgbClr val="800000"/>
                </a:solidFill>
                <a:latin typeface="Consolas" panose="020B0609020204030204" pitchFamily="49" charset="0"/>
                <a:ea typeface="Calibri" panose="020F0502020204030204" pitchFamily="34" charset="0"/>
                <a:cs typeface="Consolas" panose="020B0609020204030204" pitchFamily="49" charset="0"/>
              </a:rPr>
              <a:t>td</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r>
              <a:rPr lang="en-US" dirty="0">
                <a:solidFill>
                  <a:srgbClr val="000000"/>
                </a:solidFill>
                <a:highlight>
                  <a:srgbClr val="FFFF00"/>
                </a:highlight>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livre.Titre</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dirty="0">
                <a:solidFill>
                  <a:srgbClr val="800000"/>
                </a:solidFill>
                <a:latin typeface="Consolas" panose="020B0609020204030204" pitchFamily="49" charset="0"/>
                <a:ea typeface="Calibri" panose="020F0502020204030204" pitchFamily="34" charset="0"/>
                <a:cs typeface="Consolas" panose="020B0609020204030204" pitchFamily="49" charset="0"/>
              </a:rPr>
              <a:t>td</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fr-FR"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dirty="0">
                <a:solidFill>
                  <a:srgbClr val="800000"/>
                </a:solidFill>
                <a:latin typeface="Consolas" panose="020B0609020204030204" pitchFamily="49" charset="0"/>
                <a:ea typeface="Calibri" panose="020F0502020204030204" pitchFamily="34" charset="0"/>
                <a:cs typeface="Consolas" panose="020B0609020204030204" pitchFamily="49" charset="0"/>
              </a:rPr>
              <a:t>td</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r>
              <a:rPr lang="en-US" dirty="0">
                <a:solidFill>
                  <a:srgbClr val="000000"/>
                </a:solidFill>
                <a:highlight>
                  <a:srgbClr val="FFFF00"/>
                </a:highlight>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livre.Auteur</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dirty="0">
                <a:solidFill>
                  <a:srgbClr val="800000"/>
                </a:solidFill>
                <a:latin typeface="Consolas" panose="020B0609020204030204" pitchFamily="49" charset="0"/>
                <a:ea typeface="Calibri" panose="020F0502020204030204" pitchFamily="34" charset="0"/>
                <a:cs typeface="Consolas" panose="020B0609020204030204" pitchFamily="49" charset="0"/>
              </a:rPr>
              <a:t>td</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fr-FR"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dirty="0">
                <a:solidFill>
                  <a:srgbClr val="800000"/>
                </a:solidFill>
                <a:latin typeface="Consolas" panose="020B0609020204030204" pitchFamily="49" charset="0"/>
                <a:ea typeface="Calibri" panose="020F0502020204030204" pitchFamily="34" charset="0"/>
                <a:cs typeface="Consolas" panose="020B0609020204030204" pitchFamily="49" charset="0"/>
              </a:rPr>
              <a:t>td</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r>
              <a:rPr lang="en-US" dirty="0">
                <a:solidFill>
                  <a:srgbClr val="000000"/>
                </a:solidFill>
                <a:highlight>
                  <a:srgbClr val="FFFF00"/>
                </a:highlight>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livre.DateEdition.ToShortDateString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dirty="0">
                <a:solidFill>
                  <a:srgbClr val="800000"/>
                </a:solidFill>
                <a:latin typeface="Consolas" panose="020B0609020204030204" pitchFamily="49" charset="0"/>
                <a:ea typeface="Calibri" panose="020F0502020204030204" pitchFamily="34" charset="0"/>
                <a:cs typeface="Consolas" panose="020B0609020204030204" pitchFamily="49" charset="0"/>
              </a:rPr>
              <a:t>td</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fr-FR"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fr-FR"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fr-FR" dirty="0">
                <a:solidFill>
                  <a:srgbClr val="800000"/>
                </a:solidFill>
                <a:latin typeface="Consolas" panose="020B0609020204030204" pitchFamily="49" charset="0"/>
                <a:ea typeface="Calibri" panose="020F0502020204030204" pitchFamily="34" charset="0"/>
                <a:cs typeface="Consolas" panose="020B0609020204030204" pitchFamily="49" charset="0"/>
              </a:rPr>
              <a:t>tr</a:t>
            </a:r>
            <a:r>
              <a:rPr lang="fr-FR"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fr-FR"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fr-FR"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fr-FR" sz="2400" dirty="0">
              <a:latin typeface="Calibri" panose="020F0502020204030204" pitchFamily="34" charset="0"/>
              <a:ea typeface="Calibri" panose="020F0502020204030204" pitchFamily="34" charset="0"/>
              <a:cs typeface="Times New Roman" panose="02020603050405020304" pitchFamily="18" charset="0"/>
            </a:endParaRPr>
          </a:p>
          <a:p>
            <a:r>
              <a:rPr lang="fr-FR" dirty="0"/>
              <a:t>Puis</a:t>
            </a:r>
            <a:r>
              <a:rPr lang="fr-FR" baseline="0" dirty="0"/>
              <a:t> démarrez l’application et rafraichissez plusieurs fois.</a:t>
            </a:r>
          </a:p>
        </p:txBody>
      </p:sp>
      <p:sp>
        <p:nvSpPr>
          <p:cNvPr id="4" name="Espace réservé du numéro de diapositive 3"/>
          <p:cNvSpPr>
            <a:spLocks noGrp="1"/>
          </p:cNvSpPr>
          <p:nvPr>
            <p:ph type="sldNum" sz="quarter" idx="12"/>
          </p:nvPr>
        </p:nvSpPr>
        <p:spPr/>
        <p:txBody>
          <a:bodyPr/>
          <a:lstStyle/>
          <a:p>
            <a:fld id="{C4488D40-6A2B-42CD-9565-99D41B29C2DA}" type="slidenum">
              <a:rPr lang="fr-FR" smtClean="0"/>
              <a:t>14</a:t>
            </a:fld>
            <a:endParaRPr lang="fr-FR"/>
          </a:p>
        </p:txBody>
      </p:sp>
    </p:spTree>
    <p:extLst>
      <p:ext uri="{BB962C8B-B14F-4D97-AF65-F5344CB8AC3E}">
        <p14:creationId xmlns:p14="http://schemas.microsoft.com/office/powerpoint/2010/main" val="433259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DAL – à</a:t>
            </a:r>
            <a:r>
              <a:rPr lang="fr-FR" baseline="0" dirty="0"/>
              <a:t> vous de jouer </a:t>
            </a:r>
            <a:r>
              <a:rPr lang="fr-FR" baseline="0" dirty="0">
                <a:sym typeface="Wingdings" panose="05000000000000000000" pitchFamily="2" charset="2"/>
              </a:rPr>
              <a:t></a:t>
            </a:r>
            <a:endParaRPr lang="fr-FR" dirty="0"/>
          </a:p>
        </p:txBody>
      </p:sp>
      <p:sp>
        <p:nvSpPr>
          <p:cNvPr id="3" name="Espace réservé du contenu 2"/>
          <p:cNvSpPr>
            <a:spLocks noGrp="1"/>
          </p:cNvSpPr>
          <p:nvPr>
            <p:ph idx="1"/>
          </p:nvPr>
        </p:nvSpPr>
        <p:spPr/>
        <p:txBody>
          <a:bodyPr/>
          <a:lstStyle/>
          <a:p>
            <a:r>
              <a:rPr lang="fr-FR" dirty="0"/>
              <a:t>Il</a:t>
            </a:r>
            <a:r>
              <a:rPr lang="fr-FR" baseline="0" dirty="0"/>
              <a:t> s’agit maintenant de faire fonctionner le lien sur chacune des lignes permettant de consulter la fiche  d’un livre.</a:t>
            </a:r>
          </a:p>
          <a:p>
            <a:r>
              <a:rPr lang="fr-FR" dirty="0"/>
              <a:t>Crée</a:t>
            </a:r>
            <a:r>
              <a:rPr lang="fr-FR" baseline="0" dirty="0"/>
              <a:t>z l’action correspondant au lien</a:t>
            </a:r>
          </a:p>
          <a:p>
            <a:pPr lvl="1"/>
            <a:r>
              <a:rPr lang="fr-FR" dirty="0"/>
              <a:t>Dans cette action, récupérez l’ID de la ligne passée en paramètre (nom du paramètre : « </a:t>
            </a:r>
            <a:r>
              <a:rPr lang="fr-FR" b="1" dirty="0" err="1"/>
              <a:t>LivreID</a:t>
            </a:r>
            <a:r>
              <a:rPr lang="fr-FR" dirty="0"/>
              <a:t> »)</a:t>
            </a:r>
            <a:endParaRPr lang="fr-FR" dirty="0"/>
          </a:p>
          <a:p>
            <a:pPr lvl="1"/>
            <a:r>
              <a:rPr lang="fr-FR" dirty="0"/>
              <a:t>A partir de cet ID, récupérez le livre correspondant via la DAL</a:t>
            </a:r>
          </a:p>
          <a:p>
            <a:pPr lvl="1"/>
            <a:r>
              <a:rPr lang="fr-FR" dirty="0"/>
              <a:t>Envoyez ce livre à la vue</a:t>
            </a:r>
          </a:p>
          <a:p>
            <a:r>
              <a:rPr lang="fr-FR" dirty="0"/>
              <a:t>Créez une vue spécifique pour cette action</a:t>
            </a:r>
          </a:p>
          <a:p>
            <a:pPr lvl="1"/>
            <a:r>
              <a:rPr lang="fr-FR" dirty="0"/>
              <a:t>Y afficher (simplement) les données du livre</a:t>
            </a:r>
          </a:p>
          <a:p>
            <a:pPr lvl="1"/>
            <a:r>
              <a:rPr lang="fr-FR" dirty="0"/>
              <a:t>Une fois cela fait, reprendre le code de </a:t>
            </a:r>
            <a:r>
              <a:rPr lang="fr-FR" dirty="0" err="1"/>
              <a:t>EditerFiche.cshtml</a:t>
            </a:r>
            <a:r>
              <a:rPr lang="fr-FR" dirty="0"/>
              <a:t> du partage</a:t>
            </a:r>
          </a:p>
          <a:p>
            <a:pPr lvl="1"/>
            <a:endParaRPr lang="fr-FR" dirty="0"/>
          </a:p>
        </p:txBody>
      </p:sp>
      <p:sp>
        <p:nvSpPr>
          <p:cNvPr id="4" name="Espace réservé du numéro de diapositive 3"/>
          <p:cNvSpPr>
            <a:spLocks noGrp="1"/>
          </p:cNvSpPr>
          <p:nvPr>
            <p:ph type="sldNum" sz="quarter" idx="12"/>
          </p:nvPr>
        </p:nvSpPr>
        <p:spPr/>
        <p:txBody>
          <a:bodyPr/>
          <a:lstStyle/>
          <a:p>
            <a:fld id="{C4488D40-6A2B-42CD-9565-99D41B29C2DA}" type="slidenum">
              <a:rPr lang="fr-FR" smtClean="0"/>
              <a:t>15</a:t>
            </a:fld>
            <a:endParaRPr lang="fr-FR"/>
          </a:p>
        </p:txBody>
      </p:sp>
    </p:spTree>
    <p:extLst>
      <p:ext uri="{BB962C8B-B14F-4D97-AF65-F5344CB8AC3E}">
        <p14:creationId xmlns:p14="http://schemas.microsoft.com/office/powerpoint/2010/main" val="1904317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Envoi</a:t>
            </a:r>
            <a:r>
              <a:rPr lang="fr-FR" baseline="0" dirty="0"/>
              <a:t> de données </a:t>
            </a:r>
            <a:endParaRPr lang="fr-FR" dirty="0"/>
          </a:p>
        </p:txBody>
      </p:sp>
      <p:sp>
        <p:nvSpPr>
          <p:cNvPr id="3" name="Espace réservé du contenu 2"/>
          <p:cNvSpPr>
            <a:spLocks noGrp="1"/>
          </p:cNvSpPr>
          <p:nvPr>
            <p:ph idx="1"/>
          </p:nvPr>
        </p:nvSpPr>
        <p:spPr/>
        <p:txBody>
          <a:bodyPr/>
          <a:lstStyle/>
          <a:p>
            <a:pPr lvl="0"/>
            <a:r>
              <a:rPr lang="fr-FR" dirty="0"/>
              <a:t>Rappel :</a:t>
            </a:r>
          </a:p>
          <a:p>
            <a:pPr lvl="1"/>
            <a:r>
              <a:rPr lang="fr-FR" dirty="0"/>
              <a:t>Les actions sont les méthodes appelées lorsqu’un navigateur appelle une URL</a:t>
            </a:r>
          </a:p>
          <a:p>
            <a:pPr lvl="1"/>
            <a:r>
              <a:rPr lang="fr-FR" dirty="0"/>
              <a:t>Les paramètres de l’appel sont accessibles soit via </a:t>
            </a:r>
            <a:r>
              <a:rPr lang="fr-FR" dirty="0" err="1"/>
              <a:t>Request.Params</a:t>
            </a:r>
            <a:r>
              <a:rPr lang="fr-FR" dirty="0"/>
              <a:t>, soit en les spécifiant en paramètre de l’action</a:t>
            </a:r>
          </a:p>
          <a:p>
            <a:pPr lvl="2"/>
            <a:r>
              <a:rPr lang="fr-FR" dirty="0"/>
              <a:t>Que ce soit les paramètres GET (dans l’URL)…</a:t>
            </a:r>
          </a:p>
          <a:p>
            <a:pPr lvl="2"/>
            <a:r>
              <a:rPr lang="fr-FR" dirty="0"/>
              <a:t>… Ou les paramètres POST</a:t>
            </a:r>
          </a:p>
          <a:p>
            <a:pPr lvl="2"/>
            <a:r>
              <a:rPr lang="fr-FR" dirty="0"/>
              <a:t>Exemple : </a:t>
            </a:r>
          </a:p>
          <a:p>
            <a:pPr lvl="3"/>
            <a:r>
              <a:rPr lang="fr-FR" dirty="0" err="1">
                <a:solidFill>
                  <a:srgbClr val="0000FF"/>
                </a:solidFill>
                <a:latin typeface="Consolas" panose="020B0609020204030204" pitchFamily="49" charset="0"/>
              </a:rPr>
              <a:t>int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livreID</a:t>
            </a:r>
            <a:r>
              <a:rPr lang="fr-FR" dirty="0">
                <a:solidFill>
                  <a:srgbClr val="000000"/>
                </a:solidFill>
                <a:latin typeface="Consolas" panose="020B0609020204030204" pitchFamily="49" charset="0"/>
              </a:rPr>
              <a:t> = </a:t>
            </a:r>
            <a:r>
              <a:rPr lang="fr-FR" dirty="0">
                <a:solidFill>
                  <a:srgbClr val="2B91AF"/>
                </a:solidFill>
                <a:latin typeface="Consolas" panose="020B0609020204030204" pitchFamily="49" charset="0"/>
              </a:rPr>
              <a:t>Int32</a:t>
            </a:r>
            <a:r>
              <a:rPr lang="fr-FR" dirty="0">
                <a:solidFill>
                  <a:srgbClr val="000000"/>
                </a:solidFill>
                <a:latin typeface="Consolas" panose="020B0609020204030204" pitchFamily="49" charset="0"/>
              </a:rPr>
              <a:t>.Parse(</a:t>
            </a:r>
            <a:r>
              <a:rPr lang="fr-FR" dirty="0" err="1">
                <a:solidFill>
                  <a:srgbClr val="000000"/>
                </a:solidFill>
                <a:latin typeface="Consolas" panose="020B0609020204030204" pitchFamily="49" charset="0"/>
              </a:rPr>
              <a:t>Request.Params</a:t>
            </a:r>
            <a:r>
              <a:rPr lang="fr-FR" dirty="0">
                <a:solidFill>
                  <a:srgbClr val="000000"/>
                </a:solidFill>
                <a:latin typeface="Consolas" panose="020B0609020204030204" pitchFamily="49" charset="0"/>
              </a:rPr>
              <a:t>[</a:t>
            </a:r>
            <a:r>
              <a:rPr lang="fr-FR" dirty="0">
                <a:solidFill>
                  <a:srgbClr val="A31515"/>
                </a:solidFill>
                <a:latin typeface="Consolas" panose="020B0609020204030204" pitchFamily="49" charset="0"/>
              </a:rPr>
              <a:t>"</a:t>
            </a:r>
            <a:r>
              <a:rPr lang="fr-FR" dirty="0" err="1">
                <a:solidFill>
                  <a:srgbClr val="A31515"/>
                </a:solidFill>
                <a:latin typeface="Consolas" panose="020B0609020204030204" pitchFamily="49" charset="0"/>
              </a:rPr>
              <a:t>LivreID</a:t>
            </a:r>
            <a:r>
              <a:rPr lang="fr-FR" dirty="0">
                <a:solidFill>
                  <a:srgbClr val="A31515"/>
                </a:solidFill>
                <a:latin typeface="Consolas" panose="020B0609020204030204" pitchFamily="49" charset="0"/>
              </a:rPr>
              <a:t>"</a:t>
            </a:r>
            <a:r>
              <a:rPr lang="fr-FR" dirty="0">
                <a:solidFill>
                  <a:srgbClr val="000000"/>
                </a:solidFill>
                <a:latin typeface="Consolas" panose="020B0609020204030204" pitchFamily="49" charset="0"/>
              </a:rPr>
              <a:t>]);</a:t>
            </a:r>
          </a:p>
          <a:p>
            <a:pPr lvl="1"/>
            <a:r>
              <a:rPr lang="fr-FR" dirty="0"/>
              <a:t>Les formulaires HTML possèdent :</a:t>
            </a:r>
          </a:p>
          <a:p>
            <a:pPr lvl="2"/>
            <a:r>
              <a:rPr lang="fr-FR" dirty="0"/>
              <a:t>Un attribut « </a:t>
            </a:r>
            <a:r>
              <a:rPr lang="fr-FR" dirty="0" err="1"/>
              <a:t>method</a:t>
            </a:r>
            <a:r>
              <a:rPr lang="fr-FR" dirty="0"/>
              <a:t> » (post ou </a:t>
            </a:r>
            <a:r>
              <a:rPr lang="fr-FR" dirty="0" err="1"/>
              <a:t>get</a:t>
            </a:r>
            <a:r>
              <a:rPr lang="fr-FR" dirty="0"/>
              <a:t>)</a:t>
            </a:r>
          </a:p>
          <a:p>
            <a:pPr lvl="2"/>
            <a:r>
              <a:rPr lang="fr-FR" dirty="0"/>
              <a:t>Un attribut « action » contenant l’URL à appeler quand le formulaire est soumis</a:t>
            </a:r>
          </a:p>
          <a:p>
            <a:pPr lvl="3"/>
            <a:r>
              <a:rPr lang="fr-FR" dirty="0"/>
              <a:t>Si aucune action, alors l’URL courante est appelée</a:t>
            </a:r>
          </a:p>
          <a:p>
            <a:pPr lvl="4"/>
            <a:r>
              <a:rPr lang="fr-FR" dirty="0"/>
              <a:t>Donc… l’action courante</a:t>
            </a:r>
          </a:p>
          <a:p>
            <a:pPr lvl="2"/>
            <a:r>
              <a:rPr lang="fr-FR" dirty="0"/>
              <a:t>Des champs de saisie (input)</a:t>
            </a:r>
          </a:p>
          <a:p>
            <a:pPr lvl="2"/>
            <a:r>
              <a:rPr lang="fr-FR" dirty="0"/>
              <a:t>Des champs invisibles (input[type=</a:t>
            </a:r>
            <a:r>
              <a:rPr lang="fr-FR" dirty="0" err="1"/>
              <a:t>hidden</a:t>
            </a:r>
            <a:r>
              <a:rPr lang="fr-FR" dirty="0"/>
              <a:t>]) contenant des valeurs arbitraires</a:t>
            </a:r>
          </a:p>
          <a:p>
            <a:pPr lvl="2"/>
            <a:r>
              <a:rPr lang="fr-FR" dirty="0"/>
              <a:t>Un ou plusieurs champs de validation (</a:t>
            </a:r>
            <a:r>
              <a:rPr lang="fr-FR" dirty="0" err="1"/>
              <a:t>submit</a:t>
            </a:r>
            <a:r>
              <a:rPr lang="fr-FR" dirty="0"/>
              <a:t>)</a:t>
            </a:r>
          </a:p>
          <a:p>
            <a:pPr lvl="2"/>
            <a:r>
              <a:rPr lang="fr-FR" dirty="0"/>
              <a:t>Les valeurs des champs de saisie sont envoyés en paramètre de la requête selon la « </a:t>
            </a:r>
            <a:r>
              <a:rPr lang="fr-FR" dirty="0" err="1"/>
              <a:t>method</a:t>
            </a:r>
            <a:r>
              <a:rPr lang="fr-FR" dirty="0"/>
              <a:t> » choisie.</a:t>
            </a:r>
          </a:p>
        </p:txBody>
      </p:sp>
      <p:sp>
        <p:nvSpPr>
          <p:cNvPr id="4" name="Espace réservé du numéro de diapositive 3"/>
          <p:cNvSpPr>
            <a:spLocks noGrp="1"/>
          </p:cNvSpPr>
          <p:nvPr>
            <p:ph type="sldNum" sz="quarter" idx="12"/>
          </p:nvPr>
        </p:nvSpPr>
        <p:spPr/>
        <p:txBody>
          <a:bodyPr/>
          <a:lstStyle/>
          <a:p>
            <a:fld id="{C4488D40-6A2B-42CD-9565-99D41B29C2DA}" type="slidenum">
              <a:rPr lang="fr-FR" smtClean="0"/>
              <a:t>16</a:t>
            </a:fld>
            <a:endParaRPr lang="fr-FR"/>
          </a:p>
        </p:txBody>
      </p:sp>
    </p:spTree>
    <p:extLst>
      <p:ext uri="{BB962C8B-B14F-4D97-AF65-F5344CB8AC3E}">
        <p14:creationId xmlns:p14="http://schemas.microsoft.com/office/powerpoint/2010/main" val="2005086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Envoi de données</a:t>
            </a:r>
          </a:p>
        </p:txBody>
      </p:sp>
      <p:sp>
        <p:nvSpPr>
          <p:cNvPr id="3" name="Espace réservé du contenu 2"/>
          <p:cNvSpPr>
            <a:spLocks noGrp="1"/>
          </p:cNvSpPr>
          <p:nvPr>
            <p:ph idx="1"/>
          </p:nvPr>
        </p:nvSpPr>
        <p:spPr/>
        <p:txBody>
          <a:bodyPr/>
          <a:lstStyle/>
          <a:p>
            <a:r>
              <a:rPr lang="fr-FR" dirty="0"/>
              <a:t>Donc… Vous avez déjà le bagage</a:t>
            </a:r>
            <a:r>
              <a:rPr lang="fr-FR" baseline="0" dirty="0"/>
              <a:t> minimum nécessaire pour y répondre, par exemple via les manières suivantes :</a:t>
            </a:r>
          </a:p>
          <a:p>
            <a:pPr lvl="1"/>
            <a:r>
              <a:rPr lang="fr-FR" dirty="0"/>
              <a:t>En laissant l’action par défaut et en modifiant le corps de l’action pour détecter lorsqu’elle est appelée par le formulaire</a:t>
            </a:r>
          </a:p>
          <a:p>
            <a:pPr lvl="2"/>
            <a:r>
              <a:rPr lang="fr-FR" dirty="0"/>
              <a:t>Nécessite le moins de code en plus, mais la complexité viendra du fait d’arriver à détecter quand faire la mise à jour ou non,</a:t>
            </a:r>
            <a:endParaRPr lang="fr-FR" dirty="0"/>
          </a:p>
          <a:p>
            <a:pPr lvl="1"/>
            <a:r>
              <a:rPr lang="fr-FR" dirty="0"/>
              <a:t>En développant</a:t>
            </a:r>
            <a:r>
              <a:rPr lang="fr-FR" baseline="0" dirty="0"/>
              <a:t> une action spécifique qui récupère les valeurs du formulaire, et en référençant</a:t>
            </a:r>
            <a:r>
              <a:rPr lang="fr-FR" dirty="0"/>
              <a:t> cette action dans l’attribut « action » du formulaire et agit en fonction</a:t>
            </a:r>
          </a:p>
          <a:p>
            <a:pPr lvl="2"/>
            <a:r>
              <a:rPr lang="fr-FR" dirty="0"/>
              <a:t>Facile, mais nécessitera de rediriger l’utilisateur vers la page d’édition ou de listing par la suite</a:t>
            </a:r>
          </a:p>
        </p:txBody>
      </p:sp>
      <p:sp>
        <p:nvSpPr>
          <p:cNvPr id="4" name="Espace réservé du numéro de diapositive 3"/>
          <p:cNvSpPr>
            <a:spLocks noGrp="1"/>
          </p:cNvSpPr>
          <p:nvPr>
            <p:ph type="sldNum" sz="quarter" idx="12"/>
          </p:nvPr>
        </p:nvSpPr>
        <p:spPr/>
        <p:txBody>
          <a:bodyPr/>
          <a:lstStyle/>
          <a:p>
            <a:fld id="{C4488D40-6A2B-42CD-9565-99D41B29C2DA}" type="slidenum">
              <a:rPr lang="fr-FR" smtClean="0"/>
              <a:t>17</a:t>
            </a:fld>
            <a:endParaRPr lang="fr-FR"/>
          </a:p>
        </p:txBody>
      </p:sp>
    </p:spTree>
    <p:extLst>
      <p:ext uri="{BB962C8B-B14F-4D97-AF65-F5344CB8AC3E}">
        <p14:creationId xmlns:p14="http://schemas.microsoft.com/office/powerpoint/2010/main" val="3721489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Envoi de données – Action spécifique</a:t>
            </a:r>
          </a:p>
        </p:txBody>
      </p:sp>
      <p:sp>
        <p:nvSpPr>
          <p:cNvPr id="3" name="Espace réservé du contenu 2"/>
          <p:cNvSpPr>
            <a:spLocks noGrp="1"/>
          </p:cNvSpPr>
          <p:nvPr>
            <p:ph idx="1"/>
          </p:nvPr>
        </p:nvSpPr>
        <p:spPr/>
        <p:txBody>
          <a:bodyPr>
            <a:normAutofit fontScale="85000" lnSpcReduction="20000"/>
          </a:bodyPr>
          <a:lstStyle/>
          <a:p>
            <a:r>
              <a:rPr lang="fr-FR" dirty="0"/>
              <a:t>1</a:t>
            </a:r>
            <a:r>
              <a:rPr lang="fr-FR" baseline="30000" dirty="0"/>
              <a:t>er</a:t>
            </a:r>
            <a:r>
              <a:rPr lang="fr-FR" dirty="0"/>
              <a:t> cas : Envoi via une action dédiée – l’action</a:t>
            </a:r>
          </a:p>
          <a:p>
            <a:pPr lvl="1"/>
            <a:r>
              <a:rPr lang="fr-FR" dirty="0"/>
              <a:t>Créer une nouvelle action appelée par exemple « </a:t>
            </a:r>
            <a:r>
              <a:rPr lang="fr-FR" b="1" dirty="0" err="1"/>
              <a:t>SubmitLivre</a:t>
            </a:r>
            <a:r>
              <a:rPr lang="fr-FR" dirty="0"/>
              <a:t> » prenant en paramètre les informations dont elle a besoin, à savoir :</a:t>
            </a:r>
          </a:p>
          <a:p>
            <a:pPr lvl="2"/>
            <a:r>
              <a:rPr lang="fr-FR" dirty="0"/>
              <a:t>L’ID du livre</a:t>
            </a:r>
          </a:p>
          <a:p>
            <a:pPr lvl="2"/>
            <a:r>
              <a:rPr lang="fr-FR" dirty="0"/>
              <a:t>Le titre</a:t>
            </a:r>
          </a:p>
          <a:p>
            <a:pPr lvl="2"/>
            <a:r>
              <a:rPr lang="fr-FR" dirty="0"/>
              <a:t>L’auteur</a:t>
            </a:r>
          </a:p>
          <a:p>
            <a:pPr lvl="2"/>
            <a:endParaRPr lang="fr-FR" dirty="0"/>
          </a:p>
          <a:p>
            <a:pPr lvl="2"/>
            <a:endParaRPr lang="fr-FR" dirty="0"/>
          </a:p>
          <a:p>
            <a:pPr lvl="2"/>
            <a:endParaRPr lang="fr-FR" dirty="0"/>
          </a:p>
          <a:p>
            <a:pPr lvl="1"/>
            <a:r>
              <a:rPr lang="fr-FR" dirty="0"/>
              <a:t>Le corps de l’action consiste juste à récupérer le livre, le modifier, puis à l’envoyer à la DAL pour la sauvegarder en BDD. Mais que renvoyer à la fin de la méthode ?</a:t>
            </a:r>
          </a:p>
          <a:p>
            <a:pPr lvl="2"/>
            <a:r>
              <a:rPr lang="fr-FR" dirty="0"/>
              <a:t>Rediriger le navigateur vers le listing par exemple</a:t>
            </a:r>
          </a:p>
          <a:p>
            <a:pPr marL="0" indent="0">
              <a:buNone/>
            </a:pPr>
            <a:r>
              <a:rPr lang="fr-FR" sz="1500" dirty="0">
                <a:solidFill>
                  <a:srgbClr val="0000FF"/>
                </a:solidFill>
                <a:latin typeface="Consolas" panose="020B0609020204030204" pitchFamily="49" charset="0"/>
              </a:rPr>
              <a:t>public</a:t>
            </a:r>
            <a:r>
              <a:rPr lang="fr-FR" sz="1500" dirty="0">
                <a:solidFill>
                  <a:srgbClr val="000000"/>
                </a:solidFill>
                <a:latin typeface="Consolas" panose="020B0609020204030204" pitchFamily="49" charset="0"/>
              </a:rPr>
              <a:t> </a:t>
            </a:r>
            <a:r>
              <a:rPr lang="fr-FR" sz="1500" dirty="0" err="1">
                <a:solidFill>
                  <a:srgbClr val="2B91AF"/>
                </a:solidFill>
                <a:latin typeface="Consolas" panose="020B0609020204030204" pitchFamily="49" charset="0"/>
              </a:rPr>
              <a:t>ActionResult</a:t>
            </a:r>
            <a:r>
              <a:rPr lang="fr-FR" sz="1500" dirty="0">
                <a:solidFill>
                  <a:srgbClr val="000000"/>
                </a:solidFill>
                <a:latin typeface="Consolas" panose="020B0609020204030204" pitchFamily="49" charset="0"/>
              </a:rPr>
              <a:t> </a:t>
            </a:r>
            <a:r>
              <a:rPr lang="fr-FR" sz="1500" dirty="0" err="1">
                <a:solidFill>
                  <a:srgbClr val="000000"/>
                </a:solidFill>
                <a:latin typeface="Consolas" panose="020B0609020204030204" pitchFamily="49" charset="0"/>
              </a:rPr>
              <a:t>SubmitFiche</a:t>
            </a:r>
            <a:r>
              <a:rPr lang="fr-FR" sz="1500" dirty="0">
                <a:solidFill>
                  <a:srgbClr val="000000"/>
                </a:solidFill>
                <a:latin typeface="Consolas" panose="020B0609020204030204" pitchFamily="49" charset="0"/>
              </a:rPr>
              <a:t>(</a:t>
            </a:r>
            <a:r>
              <a:rPr lang="fr-FR" sz="1500" dirty="0" err="1">
                <a:solidFill>
                  <a:srgbClr val="0000FF"/>
                </a:solidFill>
                <a:latin typeface="Consolas" panose="020B0609020204030204" pitchFamily="49" charset="0"/>
              </a:rPr>
              <a:t>int</a:t>
            </a:r>
            <a:r>
              <a:rPr lang="fr-FR" sz="1500" dirty="0">
                <a:solidFill>
                  <a:srgbClr val="000000"/>
                </a:solidFill>
                <a:latin typeface="Consolas" panose="020B0609020204030204" pitchFamily="49" charset="0"/>
              </a:rPr>
              <a:t> </a:t>
            </a:r>
            <a:r>
              <a:rPr lang="fr-FR" sz="1500" dirty="0" err="1">
                <a:solidFill>
                  <a:srgbClr val="000000"/>
                </a:solidFill>
                <a:latin typeface="Consolas" panose="020B0609020204030204" pitchFamily="49" charset="0"/>
              </a:rPr>
              <a:t>LivreID</a:t>
            </a:r>
            <a:r>
              <a:rPr lang="fr-FR" sz="1500" dirty="0">
                <a:solidFill>
                  <a:srgbClr val="000000"/>
                </a:solidFill>
                <a:latin typeface="Consolas" panose="020B0609020204030204" pitchFamily="49" charset="0"/>
              </a:rPr>
              <a:t>, </a:t>
            </a:r>
            <a:r>
              <a:rPr lang="fr-FR" sz="1500" dirty="0">
                <a:solidFill>
                  <a:srgbClr val="0000FF"/>
                </a:solidFill>
                <a:latin typeface="Consolas" panose="020B0609020204030204" pitchFamily="49" charset="0"/>
              </a:rPr>
              <a:t>string</a:t>
            </a:r>
            <a:r>
              <a:rPr lang="fr-FR" sz="1500" dirty="0">
                <a:solidFill>
                  <a:srgbClr val="000000"/>
                </a:solidFill>
                <a:latin typeface="Consolas" panose="020B0609020204030204" pitchFamily="49" charset="0"/>
              </a:rPr>
              <a:t> titre, </a:t>
            </a:r>
            <a:r>
              <a:rPr lang="fr-FR" sz="1500" dirty="0">
                <a:solidFill>
                  <a:srgbClr val="0000FF"/>
                </a:solidFill>
                <a:latin typeface="Consolas" panose="020B0609020204030204" pitchFamily="49" charset="0"/>
              </a:rPr>
              <a:t>string</a:t>
            </a:r>
            <a:r>
              <a:rPr lang="fr-FR" sz="1500" dirty="0">
                <a:solidFill>
                  <a:srgbClr val="000000"/>
                </a:solidFill>
                <a:latin typeface="Consolas" panose="020B0609020204030204" pitchFamily="49" charset="0"/>
              </a:rPr>
              <a:t> auteur)</a:t>
            </a:r>
          </a:p>
          <a:p>
            <a:pPr marL="0" indent="0">
              <a:buNone/>
            </a:pPr>
            <a:r>
              <a:rPr lang="fr-FR" sz="1500" dirty="0">
                <a:solidFill>
                  <a:srgbClr val="000000"/>
                </a:solidFill>
                <a:latin typeface="Consolas" panose="020B0609020204030204" pitchFamily="49" charset="0"/>
              </a:rPr>
              <a:t>{</a:t>
            </a:r>
          </a:p>
          <a:p>
            <a:pPr marL="0" indent="0">
              <a:buNone/>
            </a:pPr>
            <a:r>
              <a:rPr lang="fr-FR" sz="1500" dirty="0">
                <a:solidFill>
                  <a:srgbClr val="000000"/>
                </a:solidFill>
                <a:latin typeface="Consolas" panose="020B0609020204030204" pitchFamily="49" charset="0"/>
              </a:rPr>
              <a:t>    </a:t>
            </a:r>
            <a:r>
              <a:rPr lang="fr-FR" sz="1500" dirty="0">
                <a:solidFill>
                  <a:srgbClr val="2B91AF"/>
                </a:solidFill>
                <a:latin typeface="Consolas" panose="020B0609020204030204" pitchFamily="49" charset="0"/>
              </a:rPr>
              <a:t>DAL</a:t>
            </a:r>
            <a:r>
              <a:rPr lang="fr-FR" sz="1500" dirty="0">
                <a:solidFill>
                  <a:srgbClr val="000000"/>
                </a:solidFill>
                <a:latin typeface="Consolas" panose="020B0609020204030204" pitchFamily="49" charset="0"/>
              </a:rPr>
              <a:t> </a:t>
            </a:r>
            <a:r>
              <a:rPr lang="fr-FR" sz="1500" dirty="0" err="1">
                <a:solidFill>
                  <a:srgbClr val="000000"/>
                </a:solidFill>
                <a:latin typeface="Consolas" panose="020B0609020204030204" pitchFamily="49" charset="0"/>
              </a:rPr>
              <a:t>dal</a:t>
            </a:r>
            <a:r>
              <a:rPr lang="fr-FR" sz="1500" dirty="0">
                <a:solidFill>
                  <a:srgbClr val="000000"/>
                </a:solidFill>
                <a:latin typeface="Consolas" panose="020B0609020204030204" pitchFamily="49" charset="0"/>
              </a:rPr>
              <a:t> = </a:t>
            </a:r>
            <a:r>
              <a:rPr lang="fr-FR" sz="1500" dirty="0">
                <a:solidFill>
                  <a:srgbClr val="0000FF"/>
                </a:solidFill>
                <a:latin typeface="Consolas" panose="020B0609020204030204" pitchFamily="49" charset="0"/>
              </a:rPr>
              <a:t>new</a:t>
            </a:r>
            <a:r>
              <a:rPr lang="fr-FR" sz="1500" dirty="0">
                <a:solidFill>
                  <a:srgbClr val="000000"/>
                </a:solidFill>
                <a:latin typeface="Consolas" panose="020B0609020204030204" pitchFamily="49" charset="0"/>
              </a:rPr>
              <a:t> </a:t>
            </a:r>
            <a:r>
              <a:rPr lang="fr-FR" sz="1500" dirty="0">
                <a:solidFill>
                  <a:srgbClr val="2B91AF"/>
                </a:solidFill>
                <a:latin typeface="Consolas" panose="020B0609020204030204" pitchFamily="49" charset="0"/>
              </a:rPr>
              <a:t>DAL</a:t>
            </a:r>
            <a:r>
              <a:rPr lang="fr-FR" sz="1500" dirty="0">
                <a:solidFill>
                  <a:srgbClr val="000000"/>
                </a:solidFill>
                <a:latin typeface="Consolas" panose="020B0609020204030204" pitchFamily="49" charset="0"/>
              </a:rPr>
              <a:t>();</a:t>
            </a:r>
          </a:p>
          <a:p>
            <a:pPr marL="0" indent="0">
              <a:buNone/>
            </a:pPr>
            <a:r>
              <a:rPr lang="fr-FR" sz="1500" dirty="0">
                <a:solidFill>
                  <a:srgbClr val="000000"/>
                </a:solidFill>
                <a:latin typeface="Consolas" panose="020B0609020204030204" pitchFamily="49" charset="0"/>
              </a:rPr>
              <a:t>    </a:t>
            </a:r>
            <a:r>
              <a:rPr lang="fr-FR" sz="1500" dirty="0">
                <a:solidFill>
                  <a:srgbClr val="2B91AF"/>
                </a:solidFill>
                <a:latin typeface="Consolas" panose="020B0609020204030204" pitchFamily="49" charset="0"/>
              </a:rPr>
              <a:t>Livre</a:t>
            </a:r>
            <a:r>
              <a:rPr lang="fr-FR" sz="1500" dirty="0">
                <a:solidFill>
                  <a:srgbClr val="000000"/>
                </a:solidFill>
                <a:latin typeface="Consolas" panose="020B0609020204030204" pitchFamily="49" charset="0"/>
              </a:rPr>
              <a:t> </a:t>
            </a:r>
            <a:r>
              <a:rPr lang="fr-FR" sz="1500" dirty="0" err="1">
                <a:solidFill>
                  <a:srgbClr val="000000"/>
                </a:solidFill>
                <a:latin typeface="Consolas" panose="020B0609020204030204" pitchFamily="49" charset="0"/>
              </a:rPr>
              <a:t>livre</a:t>
            </a:r>
            <a:r>
              <a:rPr lang="fr-FR" sz="1500" dirty="0">
                <a:solidFill>
                  <a:srgbClr val="000000"/>
                </a:solidFill>
                <a:latin typeface="Consolas" panose="020B0609020204030204" pitchFamily="49" charset="0"/>
              </a:rPr>
              <a:t> = </a:t>
            </a:r>
            <a:r>
              <a:rPr lang="fr-FR" sz="1500" dirty="0" err="1">
                <a:solidFill>
                  <a:srgbClr val="000000"/>
                </a:solidFill>
                <a:latin typeface="Consolas" panose="020B0609020204030204" pitchFamily="49" charset="0"/>
              </a:rPr>
              <a:t>dal.GetLivreByID</a:t>
            </a:r>
            <a:r>
              <a:rPr lang="fr-FR" sz="1500" dirty="0">
                <a:solidFill>
                  <a:srgbClr val="000000"/>
                </a:solidFill>
                <a:latin typeface="Consolas" panose="020B0609020204030204" pitchFamily="49" charset="0"/>
              </a:rPr>
              <a:t>(</a:t>
            </a:r>
            <a:r>
              <a:rPr lang="fr-FR" sz="1500" dirty="0" err="1">
                <a:solidFill>
                  <a:srgbClr val="000000"/>
                </a:solidFill>
                <a:latin typeface="Consolas" panose="020B0609020204030204" pitchFamily="49" charset="0"/>
              </a:rPr>
              <a:t>LivreID</a:t>
            </a:r>
            <a:r>
              <a:rPr lang="fr-FR" sz="1500" dirty="0">
                <a:solidFill>
                  <a:srgbClr val="000000"/>
                </a:solidFill>
                <a:latin typeface="Consolas" panose="020B0609020204030204" pitchFamily="49" charset="0"/>
              </a:rPr>
              <a:t>);</a:t>
            </a:r>
          </a:p>
          <a:p>
            <a:pPr marL="0" indent="0">
              <a:buNone/>
            </a:pPr>
            <a:r>
              <a:rPr lang="fr-FR" sz="1500" dirty="0">
                <a:solidFill>
                  <a:srgbClr val="000000"/>
                </a:solidFill>
                <a:latin typeface="Consolas" panose="020B0609020204030204" pitchFamily="49" charset="0"/>
              </a:rPr>
              <a:t>    </a:t>
            </a:r>
            <a:r>
              <a:rPr lang="fr-FR" sz="1500" dirty="0" err="1">
                <a:solidFill>
                  <a:srgbClr val="000000"/>
                </a:solidFill>
                <a:latin typeface="Consolas" panose="020B0609020204030204" pitchFamily="49" charset="0"/>
              </a:rPr>
              <a:t>livre.Titre</a:t>
            </a:r>
            <a:r>
              <a:rPr lang="fr-FR" sz="1500" dirty="0">
                <a:solidFill>
                  <a:srgbClr val="000000"/>
                </a:solidFill>
                <a:latin typeface="Consolas" panose="020B0609020204030204" pitchFamily="49" charset="0"/>
              </a:rPr>
              <a:t> = titre;</a:t>
            </a:r>
          </a:p>
          <a:p>
            <a:pPr marL="0" indent="0">
              <a:buNone/>
            </a:pPr>
            <a:r>
              <a:rPr lang="fr-FR" sz="1500" dirty="0">
                <a:solidFill>
                  <a:srgbClr val="000000"/>
                </a:solidFill>
                <a:latin typeface="Consolas" panose="020B0609020204030204" pitchFamily="49" charset="0"/>
              </a:rPr>
              <a:t>    </a:t>
            </a:r>
            <a:r>
              <a:rPr lang="fr-FR" sz="1500" dirty="0" err="1">
                <a:solidFill>
                  <a:srgbClr val="000000"/>
                </a:solidFill>
                <a:latin typeface="Consolas" panose="020B0609020204030204" pitchFamily="49" charset="0"/>
              </a:rPr>
              <a:t>livre.Auteur</a:t>
            </a:r>
            <a:r>
              <a:rPr lang="fr-FR" sz="1500" dirty="0">
                <a:solidFill>
                  <a:srgbClr val="000000"/>
                </a:solidFill>
                <a:latin typeface="Consolas" panose="020B0609020204030204" pitchFamily="49" charset="0"/>
              </a:rPr>
              <a:t> = auteur;</a:t>
            </a:r>
          </a:p>
          <a:p>
            <a:pPr marL="0" indent="0">
              <a:buNone/>
            </a:pPr>
            <a:r>
              <a:rPr lang="fr-FR" sz="1500" dirty="0">
                <a:solidFill>
                  <a:srgbClr val="000000"/>
                </a:solidFill>
                <a:latin typeface="Consolas" panose="020B0609020204030204" pitchFamily="49" charset="0"/>
              </a:rPr>
              <a:t>    </a:t>
            </a:r>
            <a:r>
              <a:rPr lang="fr-FR" sz="1500" dirty="0" err="1">
                <a:solidFill>
                  <a:srgbClr val="000000"/>
                </a:solidFill>
                <a:latin typeface="Consolas" panose="020B0609020204030204" pitchFamily="49" charset="0"/>
              </a:rPr>
              <a:t>dal.UpdateLivre</a:t>
            </a:r>
            <a:r>
              <a:rPr lang="fr-FR" sz="1500" dirty="0">
                <a:solidFill>
                  <a:srgbClr val="000000"/>
                </a:solidFill>
                <a:latin typeface="Consolas" panose="020B0609020204030204" pitchFamily="49" charset="0"/>
              </a:rPr>
              <a:t>(livre);</a:t>
            </a:r>
          </a:p>
          <a:p>
            <a:pPr marL="0" indent="0">
              <a:buNone/>
            </a:pPr>
            <a:endParaRPr lang="fr-FR" sz="1500" dirty="0">
              <a:solidFill>
                <a:srgbClr val="000000"/>
              </a:solidFill>
              <a:latin typeface="Consolas" panose="020B0609020204030204" pitchFamily="49" charset="0"/>
            </a:endParaRPr>
          </a:p>
          <a:p>
            <a:pPr marL="0" indent="0">
              <a:buNone/>
            </a:pPr>
            <a:r>
              <a:rPr lang="fr-FR" sz="1500" dirty="0">
                <a:solidFill>
                  <a:srgbClr val="000000"/>
                </a:solidFill>
                <a:latin typeface="Consolas" panose="020B0609020204030204" pitchFamily="49" charset="0"/>
              </a:rPr>
              <a:t>    </a:t>
            </a:r>
            <a:r>
              <a:rPr lang="fr-FR" sz="1500" dirty="0">
                <a:solidFill>
                  <a:srgbClr val="0000FF"/>
                </a:solidFill>
                <a:latin typeface="Consolas" panose="020B0609020204030204" pitchFamily="49" charset="0"/>
              </a:rPr>
              <a:t>return</a:t>
            </a:r>
            <a:r>
              <a:rPr lang="fr-FR" sz="1500" dirty="0">
                <a:solidFill>
                  <a:srgbClr val="000000"/>
                </a:solidFill>
                <a:latin typeface="Consolas" panose="020B0609020204030204" pitchFamily="49" charset="0"/>
              </a:rPr>
              <a:t> </a:t>
            </a:r>
            <a:r>
              <a:rPr lang="fr-FR" sz="1500" dirty="0" err="1">
                <a:solidFill>
                  <a:srgbClr val="000000"/>
                </a:solidFill>
                <a:latin typeface="Consolas" panose="020B0609020204030204" pitchFamily="49" charset="0"/>
              </a:rPr>
              <a:t>RedirectToAction</a:t>
            </a:r>
            <a:r>
              <a:rPr lang="fr-FR" sz="1500" dirty="0">
                <a:solidFill>
                  <a:srgbClr val="000000"/>
                </a:solidFill>
                <a:latin typeface="Consolas" panose="020B0609020204030204" pitchFamily="49" charset="0"/>
              </a:rPr>
              <a:t>(</a:t>
            </a:r>
            <a:r>
              <a:rPr lang="fr-FR" sz="1500" dirty="0">
                <a:solidFill>
                  <a:srgbClr val="A31515"/>
                </a:solidFill>
                <a:latin typeface="Consolas" panose="020B0609020204030204" pitchFamily="49" charset="0"/>
              </a:rPr>
              <a:t>"Index"</a:t>
            </a:r>
            <a:r>
              <a:rPr lang="fr-FR" sz="1500" dirty="0">
                <a:solidFill>
                  <a:srgbClr val="000000"/>
                </a:solidFill>
                <a:latin typeface="Consolas" panose="020B0609020204030204" pitchFamily="49" charset="0"/>
              </a:rPr>
              <a:t>); </a:t>
            </a:r>
          </a:p>
          <a:p>
            <a:pPr marL="0" indent="0">
              <a:buNone/>
            </a:pPr>
            <a:r>
              <a:rPr lang="fr-FR" sz="1500" dirty="0">
                <a:solidFill>
                  <a:srgbClr val="000000"/>
                </a:solidFill>
                <a:latin typeface="Consolas" panose="020B0609020204030204" pitchFamily="49" charset="0"/>
              </a:rPr>
              <a:t>}</a:t>
            </a:r>
          </a:p>
        </p:txBody>
      </p:sp>
      <p:sp>
        <p:nvSpPr>
          <p:cNvPr id="4" name="Espace réservé du numéro de diapositive 3"/>
          <p:cNvSpPr>
            <a:spLocks noGrp="1"/>
          </p:cNvSpPr>
          <p:nvPr>
            <p:ph type="sldNum" sz="quarter" idx="12"/>
          </p:nvPr>
        </p:nvSpPr>
        <p:spPr/>
        <p:txBody>
          <a:bodyPr/>
          <a:lstStyle/>
          <a:p>
            <a:fld id="{C4488D40-6A2B-42CD-9565-99D41B29C2DA}" type="slidenum">
              <a:rPr lang="fr-FR" smtClean="0"/>
              <a:t>18</a:t>
            </a:fld>
            <a:endParaRPr lang="fr-FR"/>
          </a:p>
        </p:txBody>
      </p:sp>
      <p:pic>
        <p:nvPicPr>
          <p:cNvPr id="5" name="Image 4"/>
          <p:cNvPicPr>
            <a:picLocks noChangeAspect="1"/>
          </p:cNvPicPr>
          <p:nvPr/>
        </p:nvPicPr>
        <p:blipFill>
          <a:blip r:embed="rId2"/>
          <a:stretch>
            <a:fillRect/>
          </a:stretch>
        </p:blipFill>
        <p:spPr>
          <a:xfrm>
            <a:off x="2913438" y="2281727"/>
            <a:ext cx="6365121" cy="794089"/>
          </a:xfrm>
          <a:prstGeom prst="rect">
            <a:avLst/>
          </a:prstGeom>
        </p:spPr>
      </p:pic>
    </p:spTree>
    <p:extLst>
      <p:ext uri="{BB962C8B-B14F-4D97-AF65-F5344CB8AC3E}">
        <p14:creationId xmlns:p14="http://schemas.microsoft.com/office/powerpoint/2010/main" val="890151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Envoi</a:t>
            </a:r>
            <a:r>
              <a:rPr lang="fr-FR" baseline="0" dirty="0"/>
              <a:t> de données – Action spécifique</a:t>
            </a:r>
            <a:endParaRPr lang="fr-FR" dirty="0"/>
          </a:p>
        </p:txBody>
      </p:sp>
      <p:sp>
        <p:nvSpPr>
          <p:cNvPr id="3" name="Espace réservé du contenu 2"/>
          <p:cNvSpPr>
            <a:spLocks noGrp="1"/>
          </p:cNvSpPr>
          <p:nvPr>
            <p:ph idx="1"/>
          </p:nvPr>
        </p:nvSpPr>
        <p:spPr/>
        <p:txBody>
          <a:bodyPr/>
          <a:lstStyle/>
          <a:p>
            <a:r>
              <a:rPr lang="fr-FR" dirty="0"/>
              <a:t>Il faut maintenant</a:t>
            </a:r>
            <a:r>
              <a:rPr lang="fr-FR" baseline="0" dirty="0"/>
              <a:t> mettre à jour la vue pour qu’elle appelle la bonne action</a:t>
            </a:r>
          </a:p>
          <a:p>
            <a:pPr marL="0" indent="0" algn="ctr">
              <a:lnSpc>
                <a:spcPct val="107000"/>
              </a:lnSpc>
              <a:spcAft>
                <a:spcPts val="0"/>
              </a:spcAft>
              <a:buNone/>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dirty="0">
                <a:solidFill>
                  <a:srgbClr val="800000"/>
                </a:solidFill>
                <a:latin typeface="Consolas" panose="020B0609020204030204" pitchFamily="49" charset="0"/>
                <a:ea typeface="Calibri" panose="020F0502020204030204" pitchFamily="34" charset="0"/>
                <a:cs typeface="Consolas" panose="020B0609020204030204" pitchFamily="49" charset="0"/>
              </a:rPr>
              <a:t>form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method</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="post"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action</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highlight>
                  <a:srgbClr val="FFFF00"/>
                </a:highlight>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Url.Action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SubmitFiche</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fr-FR" sz="2400" dirty="0">
              <a:latin typeface="Calibri" panose="020F0502020204030204" pitchFamily="34" charset="0"/>
              <a:ea typeface="Calibri" panose="020F0502020204030204" pitchFamily="34" charset="0"/>
              <a:cs typeface="Times New Roman" panose="02020603050405020304" pitchFamily="18" charset="0"/>
            </a:endParaRPr>
          </a:p>
          <a:p>
            <a:r>
              <a:rPr lang="fr-FR" dirty="0"/>
              <a:t>Les paramètres de l’action doivent correspondre aux données envoyées</a:t>
            </a:r>
          </a:p>
          <a:p>
            <a:pPr lvl="1"/>
            <a:r>
              <a:rPr lang="fr-FR" dirty="0"/>
              <a:t>Pour le paramètre </a:t>
            </a:r>
            <a:r>
              <a:rPr lang="fr-FR" b="1" dirty="0"/>
              <a:t>titre</a:t>
            </a:r>
            <a:r>
              <a:rPr lang="fr-FR" dirty="0"/>
              <a:t> et </a:t>
            </a:r>
            <a:r>
              <a:rPr lang="fr-FR" b="1" dirty="0"/>
              <a:t>auteur</a:t>
            </a:r>
            <a:r>
              <a:rPr lang="fr-FR" dirty="0"/>
              <a:t>, c’est déjà bon car les inputs du formulaire ont le bon nom</a:t>
            </a:r>
          </a:p>
          <a:p>
            <a:pPr lvl="1"/>
            <a:r>
              <a:rPr lang="fr-FR" dirty="0"/>
              <a:t>Mais aucun code ne permet jusque là d’envoyer l’ID du livre courant. Plusieurs réponses à cela possibles :</a:t>
            </a:r>
          </a:p>
        </p:txBody>
      </p:sp>
      <p:sp>
        <p:nvSpPr>
          <p:cNvPr id="4" name="Espace réservé du numéro de diapositive 3"/>
          <p:cNvSpPr>
            <a:spLocks noGrp="1"/>
          </p:cNvSpPr>
          <p:nvPr>
            <p:ph type="sldNum" sz="quarter" idx="12"/>
          </p:nvPr>
        </p:nvSpPr>
        <p:spPr/>
        <p:txBody>
          <a:bodyPr/>
          <a:lstStyle/>
          <a:p>
            <a:fld id="{C4488D40-6A2B-42CD-9565-99D41B29C2DA}" type="slidenum">
              <a:rPr lang="fr-FR" smtClean="0"/>
              <a:t>19</a:t>
            </a:fld>
            <a:endParaRPr lang="fr-FR"/>
          </a:p>
        </p:txBody>
      </p:sp>
      <p:sp>
        <p:nvSpPr>
          <p:cNvPr id="5" name="ZoneTexte 4"/>
          <p:cNvSpPr txBox="1"/>
          <p:nvPr/>
        </p:nvSpPr>
        <p:spPr>
          <a:xfrm>
            <a:off x="277802" y="3657753"/>
            <a:ext cx="5906503" cy="2449645"/>
          </a:xfrm>
          <a:prstGeom prst="rect">
            <a:avLst/>
          </a:prstGeom>
          <a:noFill/>
        </p:spPr>
        <p:txBody>
          <a:bodyPr wrap="square" rtlCol="0">
            <a:spAutoFit/>
          </a:bodyPr>
          <a:lstStyle/>
          <a:p>
            <a:r>
              <a:rPr lang="fr-FR" dirty="0"/>
              <a:t>Soit modifier l’URL appelée pour y injecter l’ID du livre courant :</a:t>
            </a:r>
          </a:p>
          <a:p>
            <a:endParaRPr lang="fr-FR" dirty="0"/>
          </a:p>
          <a:p>
            <a:pPr>
              <a:lnSpc>
                <a:spcPct val="107000"/>
              </a:lnSpc>
              <a:spcAft>
                <a:spcPts val="800"/>
              </a:spcAft>
            </a:pP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action</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highlight>
                  <a:srgbClr val="FFFF00"/>
                </a:highlight>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Url.Action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SubmitFiche</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LivreID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Model.ID})</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a:t>
            </a:r>
            <a:endParaRPr lang="fr-FR" sz="2400" dirty="0">
              <a:latin typeface="Calibri" panose="020F0502020204030204" pitchFamily="34" charset="0"/>
              <a:ea typeface="Calibri" panose="020F0502020204030204" pitchFamily="34" charset="0"/>
              <a:cs typeface="Times New Roman" panose="02020603050405020304" pitchFamily="18" charset="0"/>
            </a:endParaRPr>
          </a:p>
          <a:p>
            <a:endParaRPr lang="fr-FR" dirty="0"/>
          </a:p>
          <a:p>
            <a:endParaRPr lang="fr-FR" dirty="0"/>
          </a:p>
          <a:p>
            <a:endParaRPr lang="fr-FR" dirty="0"/>
          </a:p>
        </p:txBody>
      </p:sp>
      <p:sp>
        <p:nvSpPr>
          <p:cNvPr id="6" name="ZoneTexte 5"/>
          <p:cNvSpPr txBox="1"/>
          <p:nvPr/>
        </p:nvSpPr>
        <p:spPr>
          <a:xfrm>
            <a:off x="6184305" y="3657753"/>
            <a:ext cx="5906503" cy="1516056"/>
          </a:xfrm>
          <a:prstGeom prst="rect">
            <a:avLst/>
          </a:prstGeom>
          <a:noFill/>
        </p:spPr>
        <p:txBody>
          <a:bodyPr wrap="square" rtlCol="0">
            <a:spAutoFit/>
          </a:bodyPr>
          <a:lstStyle/>
          <a:p>
            <a:r>
              <a:rPr lang="fr-FR" dirty="0"/>
              <a:t>Soit en rajoutant dans le formulaire un champs caché dont la valeur est l’ID du livre courant</a:t>
            </a:r>
          </a:p>
          <a:p>
            <a:endParaRPr lang="fr-FR" dirty="0"/>
          </a:p>
          <a:p>
            <a:pPr>
              <a:lnSpc>
                <a:spcPct val="107000"/>
              </a:lnSpc>
              <a:spcAft>
                <a:spcPts val="800"/>
              </a:spcAft>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dirty="0">
                <a:solidFill>
                  <a:srgbClr val="800000"/>
                </a:solidFill>
                <a:latin typeface="Consolas" panose="020B0609020204030204" pitchFamily="49" charset="0"/>
                <a:ea typeface="Calibri" panose="020F0502020204030204" pitchFamily="34" charset="0"/>
                <a:cs typeface="Consolas" panose="020B0609020204030204" pitchFamily="49" charset="0"/>
              </a:rPr>
              <a:t>input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type</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="hidden"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LivreID</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value</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highlight>
                  <a:srgbClr val="FFFF00"/>
                </a:highlight>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Model.ID</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fr-FR"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206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Plan</a:t>
            </a:r>
            <a:r>
              <a:rPr lang="fr-FR" baseline="0" dirty="0"/>
              <a:t> prévisionnel des cours</a:t>
            </a:r>
            <a:endParaRPr lang="fr-FR" dirty="0"/>
          </a:p>
        </p:txBody>
      </p:sp>
      <p:sp>
        <p:nvSpPr>
          <p:cNvPr id="3" name="Espace réservé du contenu 2"/>
          <p:cNvSpPr>
            <a:spLocks noGrp="1"/>
          </p:cNvSpPr>
          <p:nvPr>
            <p:ph idx="1"/>
          </p:nvPr>
        </p:nvSpPr>
        <p:spPr/>
        <p:txBody>
          <a:bodyPr/>
          <a:lstStyle/>
          <a:p>
            <a:r>
              <a:rPr lang="fr-FR" dirty="0"/>
              <a:t>Framework .NET et langage C#</a:t>
            </a:r>
          </a:p>
          <a:p>
            <a:pPr lvl="1"/>
            <a:r>
              <a:rPr lang="fr-FR" dirty="0"/>
              <a:t>Principes de base du langage sous Visual Studio</a:t>
            </a:r>
          </a:p>
          <a:p>
            <a:pPr lvl="1"/>
            <a:r>
              <a:rPr lang="fr-FR" dirty="0"/>
              <a:t>Types de base du Framework .Net</a:t>
            </a:r>
          </a:p>
          <a:p>
            <a:pPr lvl="1"/>
            <a:r>
              <a:rPr lang="fr-FR" dirty="0"/>
              <a:t>Programmation orientée</a:t>
            </a:r>
            <a:r>
              <a:rPr lang="fr-FR" baseline="0" dirty="0"/>
              <a:t> objet &amp; Test </a:t>
            </a:r>
            <a:r>
              <a:rPr lang="fr-FR" baseline="0" dirty="0" err="1"/>
              <a:t>Driven</a:t>
            </a:r>
            <a:r>
              <a:rPr lang="fr-FR" baseline="0" dirty="0"/>
              <a:t> </a:t>
            </a:r>
            <a:r>
              <a:rPr lang="fr-FR" baseline="0" dirty="0" err="1"/>
              <a:t>Development</a:t>
            </a:r>
            <a:endParaRPr lang="fr-FR" dirty="0"/>
          </a:p>
          <a:p>
            <a:pPr lvl="1"/>
            <a:r>
              <a:rPr lang="fr-FR" dirty="0"/>
              <a:t>Librairies usuelles</a:t>
            </a:r>
          </a:p>
          <a:p>
            <a:pPr lvl="1"/>
            <a:r>
              <a:rPr lang="fr-FR" dirty="0"/>
              <a:t>Gestion des erreurs et débogage</a:t>
            </a:r>
          </a:p>
          <a:p>
            <a:r>
              <a:rPr lang="fr-FR" dirty="0"/>
              <a:t>Développement web en </a:t>
            </a:r>
            <a:r>
              <a:rPr lang="fr-FR" dirty="0" err="1"/>
              <a:t>ASP.Net</a:t>
            </a:r>
            <a:r>
              <a:rPr lang="fr-FR" dirty="0"/>
              <a:t> MVC</a:t>
            </a:r>
          </a:p>
          <a:p>
            <a:pPr lvl="1"/>
            <a:r>
              <a:rPr lang="fr-FR" dirty="0"/>
              <a:t>Mise à disposition de contenu</a:t>
            </a:r>
          </a:p>
          <a:p>
            <a:pPr lvl="1"/>
            <a:r>
              <a:rPr lang="fr-FR" dirty="0"/>
              <a:t>Formulaires</a:t>
            </a:r>
          </a:p>
          <a:p>
            <a:pPr lvl="1"/>
            <a:r>
              <a:rPr lang="fr-FR" dirty="0"/>
              <a:t>Echanges client-serveur</a:t>
            </a:r>
          </a:p>
          <a:p>
            <a:r>
              <a:rPr lang="fr-FR" dirty="0"/>
              <a:t>Requêtes de données via </a:t>
            </a:r>
            <a:r>
              <a:rPr lang="fr-FR" dirty="0" err="1"/>
              <a:t>Linq</a:t>
            </a:r>
            <a:endParaRPr lang="fr-FR" dirty="0"/>
          </a:p>
          <a:p>
            <a:r>
              <a:rPr lang="fr-FR" dirty="0"/>
              <a:t>…</a:t>
            </a:r>
          </a:p>
        </p:txBody>
      </p:sp>
      <p:sp>
        <p:nvSpPr>
          <p:cNvPr id="4" name="Espace réservé du numéro de diapositive 3"/>
          <p:cNvSpPr>
            <a:spLocks noGrp="1"/>
          </p:cNvSpPr>
          <p:nvPr>
            <p:ph type="sldNum" sz="quarter" idx="12"/>
          </p:nvPr>
        </p:nvSpPr>
        <p:spPr/>
        <p:txBody>
          <a:bodyPr/>
          <a:lstStyle/>
          <a:p>
            <a:fld id="{C4488D40-6A2B-42CD-9565-99D41B29C2DA}" type="slidenum">
              <a:rPr lang="fr-FR" smtClean="0"/>
              <a:t>2</a:t>
            </a:fld>
            <a:endParaRPr lang="fr-FR"/>
          </a:p>
        </p:txBody>
      </p:sp>
    </p:spTree>
    <p:extLst>
      <p:ext uri="{BB962C8B-B14F-4D97-AF65-F5344CB8AC3E}">
        <p14:creationId xmlns:p14="http://schemas.microsoft.com/office/powerpoint/2010/main" val="497826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Envoi de données – paramètres</a:t>
            </a:r>
          </a:p>
        </p:txBody>
      </p:sp>
      <p:sp>
        <p:nvSpPr>
          <p:cNvPr id="3" name="Espace réservé du contenu 2"/>
          <p:cNvSpPr>
            <a:spLocks noGrp="1"/>
          </p:cNvSpPr>
          <p:nvPr>
            <p:ph idx="1"/>
          </p:nvPr>
        </p:nvSpPr>
        <p:spPr/>
        <p:txBody>
          <a:bodyPr/>
          <a:lstStyle/>
          <a:p>
            <a:r>
              <a:rPr lang="fr-FR" dirty="0"/>
              <a:t>Si</a:t>
            </a:r>
            <a:r>
              <a:rPr lang="fr-FR" baseline="0" dirty="0"/>
              <a:t> les données sont complexes, plutôt que d’avoir beaucoup de paramètres, la bonne approche consiste à créer un objet qui englobe tous ces paramètres</a:t>
            </a:r>
          </a:p>
          <a:p>
            <a:pPr lvl="1"/>
            <a:r>
              <a:rPr lang="fr-FR" baseline="0" dirty="0"/>
              <a:t>Chaque</a:t>
            </a:r>
            <a:r>
              <a:rPr lang="fr-FR" dirty="0"/>
              <a:t> champs du formulaire correspondant à une propriété dans la classe le représentant</a:t>
            </a:r>
            <a:endParaRPr lang="fr-FR" baseline="0" dirty="0"/>
          </a:p>
          <a:p>
            <a:r>
              <a:rPr lang="fr-FR" dirty="0"/>
              <a:t>Puis à spécifier un unique paramètre à l’action dont le type correspond à la classe développée</a:t>
            </a:r>
          </a:p>
          <a:p>
            <a:r>
              <a:rPr lang="fr-FR" dirty="0" err="1"/>
              <a:t>ASP.Net</a:t>
            </a:r>
            <a:r>
              <a:rPr lang="fr-FR" dirty="0"/>
              <a:t> MVC fera lui-même la « traduction » des paramètres POST pour créer une instance de la classe spécifiée</a:t>
            </a:r>
          </a:p>
          <a:p>
            <a:pPr lvl="1"/>
            <a:r>
              <a:rPr lang="fr-FR" dirty="0"/>
              <a:t>Il faut juste s’assurer que les noms des propriétés correspondent aux </a:t>
            </a:r>
            <a:r>
              <a:rPr lang="fr-FR"/>
              <a:t>noms des </a:t>
            </a:r>
            <a:r>
              <a:rPr lang="fr-FR" dirty="0"/>
              <a:t>champs </a:t>
            </a:r>
            <a:r>
              <a:rPr lang="fr-FR"/>
              <a:t>du formulaire.</a:t>
            </a:r>
            <a:endParaRPr lang="fr-FR" dirty="0"/>
          </a:p>
        </p:txBody>
      </p:sp>
      <p:sp>
        <p:nvSpPr>
          <p:cNvPr id="4" name="Espace réservé du numéro de diapositive 3"/>
          <p:cNvSpPr>
            <a:spLocks noGrp="1"/>
          </p:cNvSpPr>
          <p:nvPr>
            <p:ph type="sldNum" sz="quarter" idx="12"/>
          </p:nvPr>
        </p:nvSpPr>
        <p:spPr/>
        <p:txBody>
          <a:bodyPr/>
          <a:lstStyle/>
          <a:p>
            <a:fld id="{C4488D40-6A2B-42CD-9565-99D41B29C2DA}" type="slidenum">
              <a:rPr lang="fr-FR" smtClean="0"/>
              <a:t>20</a:t>
            </a:fld>
            <a:endParaRPr lang="fr-FR"/>
          </a:p>
        </p:txBody>
      </p:sp>
    </p:spTree>
    <p:extLst>
      <p:ext uri="{BB962C8B-B14F-4D97-AF65-F5344CB8AC3E}">
        <p14:creationId xmlns:p14="http://schemas.microsoft.com/office/powerpoint/2010/main" val="1244243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sz="4000" b="1" kern="1200" dirty="0">
                <a:solidFill>
                  <a:srgbClr val="FEFEFE"/>
                </a:solidFill>
                <a:effectLst/>
                <a:latin typeface="+mj-lt"/>
                <a:ea typeface="+mj-ea"/>
                <a:cs typeface="+mj-cs"/>
              </a:rPr>
              <a:t>Envoi de données – paramètres</a:t>
            </a:r>
            <a:endParaRPr lang="fr-FR" dirty="0"/>
          </a:p>
        </p:txBody>
      </p:sp>
      <p:sp>
        <p:nvSpPr>
          <p:cNvPr id="3" name="Espace réservé du contenu 2"/>
          <p:cNvSpPr>
            <a:spLocks noGrp="1"/>
          </p:cNvSpPr>
          <p:nvPr>
            <p:ph sz="half" idx="1"/>
          </p:nvPr>
        </p:nvSpPr>
        <p:spPr>
          <a:xfrm>
            <a:off x="94004" y="950399"/>
            <a:ext cx="5982056" cy="5782240"/>
          </a:xfrm>
        </p:spPr>
        <p:txBody>
          <a:bodyPr anchor="t">
            <a:normAutofit/>
          </a:bodyPr>
          <a:lstStyle/>
          <a:p>
            <a:pPr marL="0" indent="0">
              <a:buNone/>
            </a:pPr>
            <a:r>
              <a:rPr lang="fr-FR" sz="1200" dirty="0">
                <a:solidFill>
                  <a:srgbClr val="0000FF"/>
                </a:solidFill>
                <a:latin typeface="Consolas" panose="020B0609020204030204" pitchFamily="49" charset="0"/>
              </a:rPr>
              <a:t>namespace</a:t>
            </a:r>
            <a:r>
              <a:rPr lang="fr-FR" sz="1200" dirty="0">
                <a:solidFill>
                  <a:srgbClr val="000000"/>
                </a:solidFill>
                <a:latin typeface="Consolas" panose="020B0609020204030204" pitchFamily="49" charset="0"/>
              </a:rPr>
              <a:t> WebApplication2.Models.Formulaires</a:t>
            </a:r>
          </a:p>
          <a:p>
            <a:pPr marL="0" indent="0">
              <a:buNone/>
            </a:pPr>
            <a:r>
              <a:rPr lang="fr-FR" sz="1200" dirty="0">
                <a:solidFill>
                  <a:srgbClr val="000000"/>
                </a:solidFill>
                <a:latin typeface="Consolas" panose="020B0609020204030204" pitchFamily="49" charset="0"/>
              </a:rPr>
              <a:t>{</a:t>
            </a:r>
          </a:p>
          <a:p>
            <a:pPr marL="0" indent="0">
              <a:buNone/>
            </a:pPr>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public</a:t>
            </a:r>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class</a:t>
            </a:r>
            <a:r>
              <a:rPr lang="fr-FR" sz="1200" dirty="0">
                <a:solidFill>
                  <a:srgbClr val="000000"/>
                </a:solidFill>
                <a:latin typeface="Consolas" panose="020B0609020204030204" pitchFamily="49" charset="0"/>
              </a:rPr>
              <a:t> </a:t>
            </a:r>
            <a:r>
              <a:rPr lang="fr-FR" sz="1200" dirty="0" err="1">
                <a:solidFill>
                  <a:srgbClr val="2B91AF"/>
                </a:solidFill>
                <a:latin typeface="Consolas" panose="020B0609020204030204" pitchFamily="49" charset="0"/>
              </a:rPr>
              <a:t>FormulaireUpdateLivre</a:t>
            </a:r>
            <a:endParaRPr lang="fr-FR" sz="1200" dirty="0">
              <a:solidFill>
                <a:srgbClr val="000000"/>
              </a:solidFill>
              <a:latin typeface="Consolas" panose="020B0609020204030204" pitchFamily="49" charset="0"/>
            </a:endParaRPr>
          </a:p>
          <a:p>
            <a:pPr marL="0" indent="0">
              <a:buNone/>
            </a:pPr>
            <a:r>
              <a:rPr lang="fr-FR"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LivreID</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get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set</a:t>
            </a: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Auteur { </a:t>
            </a:r>
            <a:r>
              <a:rPr lang="en-US" sz="1200" dirty="0">
                <a:solidFill>
                  <a:srgbClr val="0000FF"/>
                </a:solidFill>
                <a:latin typeface="Consolas" panose="020B0609020204030204" pitchFamily="49" charset="0"/>
              </a:rPr>
              <a:t>get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set</a:t>
            </a: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Titre</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get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set</a:t>
            </a:r>
            <a:r>
              <a:rPr lang="en-US" sz="1200" dirty="0">
                <a:solidFill>
                  <a:srgbClr val="000000"/>
                </a:solidFill>
                <a:latin typeface="Consolas" panose="020B0609020204030204" pitchFamily="49" charset="0"/>
              </a:rPr>
              <a:t>; }</a:t>
            </a:r>
          </a:p>
          <a:p>
            <a:pPr marL="0" indent="0">
              <a:buNone/>
            </a:pPr>
            <a:r>
              <a:rPr lang="fr-FR" sz="1200" dirty="0">
                <a:solidFill>
                  <a:srgbClr val="000000"/>
                </a:solidFill>
                <a:latin typeface="Consolas" panose="020B0609020204030204" pitchFamily="49" charset="0"/>
              </a:rPr>
              <a:t>    }</a:t>
            </a:r>
          </a:p>
          <a:p>
            <a:pPr marL="0" indent="0">
              <a:buNone/>
            </a:pPr>
            <a:r>
              <a:rPr lang="fr-FR" sz="1200" dirty="0">
                <a:solidFill>
                  <a:srgbClr val="000000"/>
                </a:solidFill>
                <a:latin typeface="Consolas" panose="020B0609020204030204" pitchFamily="49" charset="0"/>
              </a:rPr>
              <a:t>}</a:t>
            </a:r>
            <a:endParaRPr lang="fr-FR" sz="1200" dirty="0"/>
          </a:p>
        </p:txBody>
      </p:sp>
      <p:sp>
        <p:nvSpPr>
          <p:cNvPr id="6" name="Espace réservé du contenu 5"/>
          <p:cNvSpPr>
            <a:spLocks noGrp="1"/>
          </p:cNvSpPr>
          <p:nvPr>
            <p:ph sz="half" idx="2"/>
          </p:nvPr>
        </p:nvSpPr>
        <p:spPr>
          <a:xfrm>
            <a:off x="6187415" y="950398"/>
            <a:ext cx="5879247" cy="5782241"/>
          </a:xfrm>
        </p:spPr>
        <p:txBody>
          <a:bodyPr anchor="t">
            <a:normAutofit/>
          </a:bodyPr>
          <a:lstStyle/>
          <a:p>
            <a:pPr marL="0" indent="0">
              <a:buNone/>
            </a:pPr>
            <a:r>
              <a:rPr lang="fr-FR" sz="1200" dirty="0">
                <a:solidFill>
                  <a:srgbClr val="0000FF"/>
                </a:solidFill>
                <a:latin typeface="Consolas" panose="020B0609020204030204" pitchFamily="49" charset="0"/>
              </a:rPr>
              <a:t>public</a:t>
            </a:r>
            <a:r>
              <a:rPr lang="fr-FR" sz="1200" dirty="0">
                <a:solidFill>
                  <a:srgbClr val="000000"/>
                </a:solidFill>
                <a:latin typeface="Consolas" panose="020B0609020204030204" pitchFamily="49" charset="0"/>
              </a:rPr>
              <a:t> </a:t>
            </a:r>
            <a:r>
              <a:rPr lang="fr-FR" sz="1200" dirty="0" err="1">
                <a:solidFill>
                  <a:srgbClr val="2B91AF"/>
                </a:solidFill>
                <a:latin typeface="Consolas" panose="020B0609020204030204" pitchFamily="49" charset="0"/>
              </a:rPr>
              <a:t>ActionResult</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SubmitFiche</a:t>
            </a:r>
            <a:r>
              <a:rPr lang="fr-FR" sz="1200" dirty="0">
                <a:solidFill>
                  <a:srgbClr val="000000"/>
                </a:solidFill>
                <a:latin typeface="Consolas" panose="020B0609020204030204" pitchFamily="49" charset="0"/>
              </a:rPr>
              <a:t>(</a:t>
            </a:r>
            <a:r>
              <a:rPr lang="fr-FR" sz="1200" dirty="0" err="1">
                <a:solidFill>
                  <a:srgbClr val="2B91AF"/>
                </a:solidFill>
                <a:latin typeface="Consolas" panose="020B0609020204030204" pitchFamily="49" charset="0"/>
              </a:rPr>
              <a:t>FormulaireUpdateLivre</a:t>
            </a:r>
            <a:r>
              <a:rPr lang="fr-FR" sz="1200" dirty="0">
                <a:solidFill>
                  <a:srgbClr val="000000"/>
                </a:solidFill>
                <a:latin typeface="Consolas" panose="020B0609020204030204" pitchFamily="49" charset="0"/>
              </a:rPr>
              <a:t> formulaire)</a:t>
            </a:r>
          </a:p>
          <a:p>
            <a:pPr marL="0" indent="0">
              <a:buNone/>
            </a:pPr>
            <a:r>
              <a:rPr lang="fr-FR" sz="1200" dirty="0">
                <a:solidFill>
                  <a:srgbClr val="000000"/>
                </a:solidFill>
                <a:latin typeface="Consolas" panose="020B0609020204030204" pitchFamily="49" charset="0"/>
              </a:rPr>
              <a:t>{</a:t>
            </a:r>
          </a:p>
          <a:p>
            <a:pPr marL="0" indent="0">
              <a:buNone/>
            </a:pPr>
            <a:r>
              <a:rPr lang="fr-FR" sz="1200" dirty="0">
                <a:solidFill>
                  <a:srgbClr val="000000"/>
                </a:solidFill>
                <a:latin typeface="Consolas" panose="020B0609020204030204" pitchFamily="49" charset="0"/>
              </a:rPr>
              <a:t>    </a:t>
            </a:r>
            <a:r>
              <a:rPr lang="fr-FR" sz="1200" dirty="0">
                <a:solidFill>
                  <a:srgbClr val="2B91AF"/>
                </a:solidFill>
                <a:latin typeface="Consolas" panose="020B0609020204030204" pitchFamily="49" charset="0"/>
              </a:rPr>
              <a:t>DAL</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dal</a:t>
            </a:r>
            <a:r>
              <a:rPr lang="fr-FR" sz="1200" dirty="0">
                <a:solidFill>
                  <a:srgbClr val="000000"/>
                </a:solidFill>
                <a:latin typeface="Consolas" panose="020B0609020204030204" pitchFamily="49" charset="0"/>
              </a:rPr>
              <a:t> = </a:t>
            </a:r>
            <a:r>
              <a:rPr lang="fr-FR" sz="1200" dirty="0">
                <a:solidFill>
                  <a:srgbClr val="0000FF"/>
                </a:solidFill>
                <a:latin typeface="Consolas" panose="020B0609020204030204" pitchFamily="49" charset="0"/>
              </a:rPr>
              <a:t>new</a:t>
            </a:r>
            <a:r>
              <a:rPr lang="fr-FR" sz="1200" dirty="0">
                <a:solidFill>
                  <a:srgbClr val="000000"/>
                </a:solidFill>
                <a:latin typeface="Consolas" panose="020B0609020204030204" pitchFamily="49" charset="0"/>
              </a:rPr>
              <a:t> </a:t>
            </a:r>
            <a:r>
              <a:rPr lang="fr-FR" sz="1200" dirty="0">
                <a:solidFill>
                  <a:srgbClr val="2B91AF"/>
                </a:solidFill>
                <a:latin typeface="Consolas" panose="020B0609020204030204" pitchFamily="49" charset="0"/>
              </a:rPr>
              <a:t>DAL</a:t>
            </a:r>
            <a:r>
              <a:rPr lang="fr-FR" sz="1200" dirty="0">
                <a:solidFill>
                  <a:srgbClr val="000000"/>
                </a:solidFill>
                <a:latin typeface="Consolas" panose="020B0609020204030204" pitchFamily="49" charset="0"/>
              </a:rPr>
              <a:t>();</a:t>
            </a:r>
          </a:p>
          <a:p>
            <a:pPr marL="0" indent="0">
              <a:buNone/>
            </a:pPr>
            <a:r>
              <a:rPr lang="fr-FR" sz="1200" dirty="0">
                <a:solidFill>
                  <a:srgbClr val="000000"/>
                </a:solidFill>
                <a:latin typeface="Consolas" panose="020B0609020204030204" pitchFamily="49" charset="0"/>
              </a:rPr>
              <a:t>    </a:t>
            </a:r>
            <a:r>
              <a:rPr lang="fr-FR" sz="1200" dirty="0">
                <a:solidFill>
                  <a:srgbClr val="2B91AF"/>
                </a:solidFill>
                <a:latin typeface="Consolas" panose="020B0609020204030204" pitchFamily="49" charset="0"/>
              </a:rPr>
              <a:t>Livre</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livre</a:t>
            </a:r>
            <a:r>
              <a:rPr lang="fr-FR" sz="1200" dirty="0">
                <a:solidFill>
                  <a:srgbClr val="000000"/>
                </a:solidFill>
                <a:latin typeface="Consolas" panose="020B0609020204030204" pitchFamily="49" charset="0"/>
              </a:rPr>
              <a:t> = </a:t>
            </a:r>
            <a:r>
              <a:rPr lang="fr-FR" sz="1200" dirty="0" err="1">
                <a:solidFill>
                  <a:srgbClr val="000000"/>
                </a:solidFill>
                <a:latin typeface="Consolas" panose="020B0609020204030204" pitchFamily="49" charset="0"/>
              </a:rPr>
              <a:t>dal.GetLivreByID</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formulaire.LivreID</a:t>
            </a:r>
            <a:r>
              <a:rPr lang="fr-FR" sz="1200" dirty="0">
                <a:solidFill>
                  <a:srgbClr val="000000"/>
                </a:solidFill>
                <a:latin typeface="Consolas" panose="020B0609020204030204" pitchFamily="49" charset="0"/>
              </a:rPr>
              <a:t>);</a:t>
            </a:r>
          </a:p>
          <a:p>
            <a:pPr marL="0" indent="0">
              <a:buNone/>
            </a:pP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livre.Titre</a:t>
            </a:r>
            <a:r>
              <a:rPr lang="fr-FR" sz="1200" dirty="0">
                <a:solidFill>
                  <a:srgbClr val="000000"/>
                </a:solidFill>
                <a:latin typeface="Consolas" panose="020B0609020204030204" pitchFamily="49" charset="0"/>
              </a:rPr>
              <a:t> = </a:t>
            </a:r>
            <a:r>
              <a:rPr lang="fr-FR" sz="1200" dirty="0" err="1">
                <a:solidFill>
                  <a:srgbClr val="000000"/>
                </a:solidFill>
                <a:latin typeface="Consolas" panose="020B0609020204030204" pitchFamily="49" charset="0"/>
              </a:rPr>
              <a:t>formulaire.Titre</a:t>
            </a:r>
            <a:r>
              <a:rPr lang="fr-FR" sz="1200" dirty="0">
                <a:solidFill>
                  <a:srgbClr val="000000"/>
                </a:solidFill>
                <a:latin typeface="Consolas" panose="020B0609020204030204" pitchFamily="49" charset="0"/>
              </a:rPr>
              <a:t>;</a:t>
            </a:r>
          </a:p>
          <a:p>
            <a:pPr marL="0" indent="0">
              <a:buNone/>
            </a:pP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livre.Auteur</a:t>
            </a:r>
            <a:r>
              <a:rPr lang="fr-FR" sz="1200" dirty="0">
                <a:solidFill>
                  <a:srgbClr val="000000"/>
                </a:solidFill>
                <a:latin typeface="Consolas" panose="020B0609020204030204" pitchFamily="49" charset="0"/>
              </a:rPr>
              <a:t> = </a:t>
            </a:r>
            <a:r>
              <a:rPr lang="fr-FR" sz="1200" dirty="0" err="1">
                <a:solidFill>
                  <a:srgbClr val="000000"/>
                </a:solidFill>
                <a:latin typeface="Consolas" panose="020B0609020204030204" pitchFamily="49" charset="0"/>
              </a:rPr>
              <a:t>formulaire.Auteur</a:t>
            </a:r>
            <a:r>
              <a:rPr lang="fr-FR" sz="1200" dirty="0">
                <a:solidFill>
                  <a:srgbClr val="000000"/>
                </a:solidFill>
                <a:latin typeface="Consolas" panose="020B0609020204030204" pitchFamily="49" charset="0"/>
              </a:rPr>
              <a:t>;</a:t>
            </a:r>
          </a:p>
          <a:p>
            <a:pPr marL="0" indent="0">
              <a:buNone/>
            </a:pP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dal.UpdateLivre</a:t>
            </a:r>
            <a:r>
              <a:rPr lang="fr-FR" sz="1200" dirty="0">
                <a:solidFill>
                  <a:srgbClr val="000000"/>
                </a:solidFill>
                <a:latin typeface="Consolas" panose="020B0609020204030204" pitchFamily="49" charset="0"/>
              </a:rPr>
              <a:t>(livre);</a:t>
            </a:r>
          </a:p>
          <a:p>
            <a:pPr marL="0" indent="0">
              <a:buNone/>
            </a:pPr>
            <a:endParaRPr lang="fr-FR" sz="1200" dirty="0">
              <a:solidFill>
                <a:srgbClr val="000000"/>
              </a:solidFill>
              <a:latin typeface="Consolas" panose="020B0609020204030204" pitchFamily="49" charset="0"/>
            </a:endParaRPr>
          </a:p>
          <a:p>
            <a:pPr marL="0" indent="0">
              <a:buNone/>
            </a:pPr>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return</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RedirectToAction</a:t>
            </a:r>
            <a:r>
              <a:rPr lang="fr-FR" sz="1200" dirty="0">
                <a:solidFill>
                  <a:srgbClr val="000000"/>
                </a:solidFill>
                <a:latin typeface="Consolas" panose="020B0609020204030204" pitchFamily="49" charset="0"/>
              </a:rPr>
              <a:t>(</a:t>
            </a:r>
            <a:r>
              <a:rPr lang="fr-FR" sz="1200" dirty="0">
                <a:solidFill>
                  <a:srgbClr val="A31515"/>
                </a:solidFill>
                <a:latin typeface="Consolas" panose="020B0609020204030204" pitchFamily="49" charset="0"/>
              </a:rPr>
              <a:t>"Index"</a:t>
            </a:r>
            <a:r>
              <a:rPr lang="fr-FR" sz="1200" dirty="0">
                <a:solidFill>
                  <a:srgbClr val="000000"/>
                </a:solidFill>
                <a:latin typeface="Consolas" panose="020B0609020204030204" pitchFamily="49" charset="0"/>
              </a:rPr>
              <a:t>); </a:t>
            </a:r>
          </a:p>
          <a:p>
            <a:pPr marL="0" indent="0">
              <a:buNone/>
            </a:pPr>
            <a:r>
              <a:rPr lang="fr-FR" sz="1200" dirty="0">
                <a:solidFill>
                  <a:srgbClr val="000000"/>
                </a:solidFill>
                <a:latin typeface="Consolas" panose="020B0609020204030204" pitchFamily="49" charset="0"/>
              </a:rPr>
              <a:t>}</a:t>
            </a:r>
            <a:endParaRPr lang="fr-FR" sz="1200" dirty="0"/>
          </a:p>
        </p:txBody>
      </p:sp>
      <p:sp>
        <p:nvSpPr>
          <p:cNvPr id="4" name="Espace réservé du numéro de diapositive 3"/>
          <p:cNvSpPr>
            <a:spLocks noGrp="1"/>
          </p:cNvSpPr>
          <p:nvPr>
            <p:ph type="sldNum" sz="quarter" idx="12"/>
          </p:nvPr>
        </p:nvSpPr>
        <p:spPr/>
        <p:txBody>
          <a:bodyPr/>
          <a:lstStyle/>
          <a:p>
            <a:fld id="{C4488D40-6A2B-42CD-9565-99D41B29C2DA}" type="slidenum">
              <a:rPr lang="fr-FR" smtClean="0"/>
              <a:t>21</a:t>
            </a:fld>
            <a:endParaRPr lang="fr-FR"/>
          </a:p>
        </p:txBody>
      </p:sp>
    </p:spTree>
    <p:extLst>
      <p:ext uri="{BB962C8B-B14F-4D97-AF65-F5344CB8AC3E}">
        <p14:creationId xmlns:p14="http://schemas.microsoft.com/office/powerpoint/2010/main" val="1533749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Planning de ce cours</a:t>
            </a:r>
          </a:p>
        </p:txBody>
      </p:sp>
      <p:sp>
        <p:nvSpPr>
          <p:cNvPr id="3" name="Espace réservé du contenu 2"/>
          <p:cNvSpPr>
            <a:spLocks noGrp="1"/>
          </p:cNvSpPr>
          <p:nvPr>
            <p:ph idx="1"/>
          </p:nvPr>
        </p:nvSpPr>
        <p:spPr/>
        <p:txBody>
          <a:bodyPr/>
          <a:lstStyle/>
          <a:p>
            <a:r>
              <a:rPr lang="fr-FR" dirty="0"/>
              <a:t>Deux nouveaux concepts objet : </a:t>
            </a:r>
          </a:p>
          <a:p>
            <a:pPr lvl="1"/>
            <a:r>
              <a:rPr lang="fr-FR" dirty="0"/>
              <a:t>Les méthodes et champs statiques</a:t>
            </a:r>
            <a:endParaRPr lang="fr-FR" dirty="0"/>
          </a:p>
          <a:p>
            <a:pPr lvl="1"/>
            <a:r>
              <a:rPr lang="fr-FR" dirty="0"/>
              <a:t>les interfaces</a:t>
            </a:r>
          </a:p>
          <a:p>
            <a:r>
              <a:rPr lang="fr-FR" dirty="0"/>
              <a:t>Formulaires et saisie de données en </a:t>
            </a:r>
            <a:r>
              <a:rPr lang="fr-FR" dirty="0" err="1"/>
              <a:t>ASP.Net</a:t>
            </a:r>
            <a:r>
              <a:rPr lang="fr-FR" dirty="0"/>
              <a:t> MVC</a:t>
            </a:r>
          </a:p>
          <a:p>
            <a:pPr lvl="1"/>
            <a:r>
              <a:rPr lang="fr-FR" dirty="0"/>
              <a:t>Formulaires HTML et appels POST</a:t>
            </a:r>
          </a:p>
          <a:p>
            <a:pPr lvl="1"/>
            <a:r>
              <a:rPr lang="fr-FR" dirty="0"/>
              <a:t>Validation</a:t>
            </a: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fr-FR" sz="1800" kern="1200" dirty="0">
                <a:solidFill>
                  <a:schemeClr val="tx1"/>
                </a:solidFill>
                <a:effectLst/>
                <a:latin typeface="+mn-lt"/>
                <a:ea typeface="+mn-ea"/>
                <a:cs typeface="+mn-cs"/>
              </a:rPr>
              <a:t>Introduction aux requêtes de données SQL via </a:t>
            </a:r>
            <a:r>
              <a:rPr lang="fr-FR" sz="1800" kern="1200" dirty="0" err="1">
                <a:solidFill>
                  <a:schemeClr val="tx1"/>
                </a:solidFill>
                <a:effectLst/>
                <a:latin typeface="+mn-lt"/>
                <a:ea typeface="+mn-ea"/>
                <a:cs typeface="+mn-cs"/>
              </a:rPr>
              <a:t>ADO.Net</a:t>
            </a:r>
            <a:endParaRPr lang="fr-FR" dirty="0"/>
          </a:p>
          <a:p>
            <a:pPr lvl="1"/>
            <a:endParaRPr lang="fr-FR" dirty="0"/>
          </a:p>
          <a:p>
            <a:endParaRPr lang="fr-FR" dirty="0"/>
          </a:p>
        </p:txBody>
      </p:sp>
      <p:sp>
        <p:nvSpPr>
          <p:cNvPr id="4" name="Espace réservé du numéro de diapositive 3"/>
          <p:cNvSpPr>
            <a:spLocks noGrp="1"/>
          </p:cNvSpPr>
          <p:nvPr>
            <p:ph type="sldNum" sz="quarter" idx="12"/>
          </p:nvPr>
        </p:nvSpPr>
        <p:spPr/>
        <p:txBody>
          <a:bodyPr/>
          <a:lstStyle/>
          <a:p>
            <a:fld id="{C4488D40-6A2B-42CD-9565-99D41B29C2DA}" type="slidenum">
              <a:rPr lang="fr-FR" smtClean="0"/>
              <a:t>3</a:t>
            </a:fld>
            <a:endParaRPr lang="fr-FR"/>
          </a:p>
        </p:txBody>
      </p:sp>
    </p:spTree>
    <p:extLst>
      <p:ext uri="{BB962C8B-B14F-4D97-AF65-F5344CB8AC3E}">
        <p14:creationId xmlns:p14="http://schemas.microsoft.com/office/powerpoint/2010/main" val="1695310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Méthodes et champs statiques</a:t>
            </a:r>
          </a:p>
        </p:txBody>
      </p:sp>
      <p:sp>
        <p:nvSpPr>
          <p:cNvPr id="3" name="Espace réservé du contenu 2"/>
          <p:cNvSpPr>
            <a:spLocks noGrp="1"/>
          </p:cNvSpPr>
          <p:nvPr>
            <p:ph idx="1"/>
          </p:nvPr>
        </p:nvSpPr>
        <p:spPr/>
        <p:txBody>
          <a:bodyPr/>
          <a:lstStyle/>
          <a:p>
            <a:r>
              <a:rPr lang="fr-FR" dirty="0"/>
              <a:t>Rappel :</a:t>
            </a:r>
          </a:p>
          <a:p>
            <a:pPr lvl="1"/>
            <a:r>
              <a:rPr lang="fr-FR" dirty="0"/>
              <a:t>En C#, tout doit être déclaré dans une ou plusieurs classes</a:t>
            </a:r>
          </a:p>
          <a:p>
            <a:pPr lvl="1"/>
            <a:r>
              <a:rPr lang="fr-FR" dirty="0"/>
              <a:t>Les champs représentent l’état de l’objet, les méthodes représentent la manière d’interagir avec cet objet</a:t>
            </a:r>
          </a:p>
          <a:p>
            <a:pPr lvl="2"/>
            <a:r>
              <a:rPr lang="fr-FR" dirty="0"/>
              <a:t>Les méthodes peuvent consulter et modifier l’état de </a:t>
            </a:r>
            <a:r>
              <a:rPr lang="fr-FR" b="1" dirty="0"/>
              <a:t>l’objet</a:t>
            </a:r>
          </a:p>
          <a:p>
            <a:pPr lvl="1"/>
            <a:r>
              <a:rPr lang="fr-FR" dirty="0"/>
              <a:t>Mais dans ce cas, où stocker les informations et les méthodes qui doivent être accessible même sans objet ?</a:t>
            </a:r>
          </a:p>
          <a:p>
            <a:pPr lvl="2"/>
            <a:r>
              <a:rPr lang="fr-FR" dirty="0"/>
              <a:t>Ex : </a:t>
            </a:r>
            <a:r>
              <a:rPr lang="fr-FR" dirty="0"/>
              <a:t>la méthode « Main » du programme principal , </a:t>
            </a:r>
            <a:r>
              <a:rPr lang="fr-FR" dirty="0"/>
              <a:t>le nombre d’instances d’une classe, la liste de tous les objets instanciés, etc.</a:t>
            </a:r>
          </a:p>
          <a:p>
            <a:pPr lvl="1"/>
            <a:r>
              <a:rPr lang="fr-FR" dirty="0"/>
              <a:t>Mot clé « </a:t>
            </a:r>
            <a:r>
              <a:rPr lang="fr-FR" b="1" dirty="0" err="1"/>
              <a:t>static</a:t>
            </a:r>
            <a:r>
              <a:rPr lang="fr-FR" dirty="0"/>
              <a:t> »</a:t>
            </a:r>
          </a:p>
          <a:p>
            <a:pPr lvl="1"/>
            <a:endParaRPr lang="fr-FR" dirty="0"/>
          </a:p>
        </p:txBody>
      </p:sp>
      <p:sp>
        <p:nvSpPr>
          <p:cNvPr id="4" name="Espace réservé du numéro de diapositive 3"/>
          <p:cNvSpPr>
            <a:spLocks noGrp="1"/>
          </p:cNvSpPr>
          <p:nvPr>
            <p:ph type="sldNum" sz="quarter" idx="12"/>
          </p:nvPr>
        </p:nvSpPr>
        <p:spPr/>
        <p:txBody>
          <a:bodyPr/>
          <a:lstStyle/>
          <a:p>
            <a:fld id="{C4488D40-6A2B-42CD-9565-99D41B29C2DA}" type="slidenum">
              <a:rPr lang="fr-FR" smtClean="0"/>
              <a:t>4</a:t>
            </a:fld>
            <a:endParaRPr lang="fr-FR"/>
          </a:p>
        </p:txBody>
      </p:sp>
    </p:spTree>
    <p:extLst>
      <p:ext uri="{BB962C8B-B14F-4D97-AF65-F5344CB8AC3E}">
        <p14:creationId xmlns:p14="http://schemas.microsoft.com/office/powerpoint/2010/main" val="184676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a:t>Méthodes et champs statiques</a:t>
            </a:r>
          </a:p>
        </p:txBody>
      </p:sp>
      <p:sp>
        <p:nvSpPr>
          <p:cNvPr id="6" name="Espace réservé du contenu 5"/>
          <p:cNvSpPr>
            <a:spLocks noGrp="1"/>
          </p:cNvSpPr>
          <p:nvPr>
            <p:ph sz="half" idx="1"/>
          </p:nvPr>
        </p:nvSpPr>
        <p:spPr/>
        <p:txBody>
          <a:bodyPr anchor="t">
            <a:normAutofit/>
          </a:bodyPr>
          <a:lstStyle/>
          <a:p>
            <a:pPr marL="0" indent="0">
              <a:buNone/>
            </a:pPr>
            <a:r>
              <a:rPr lang="fr-FR" sz="1100" dirty="0">
                <a:solidFill>
                  <a:srgbClr val="0000FF"/>
                </a:solidFill>
                <a:latin typeface="Consolas" panose="020B0609020204030204" pitchFamily="49" charset="0"/>
              </a:rPr>
              <a:t>public</a:t>
            </a:r>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class</a:t>
            </a:r>
            <a:r>
              <a:rPr lang="fr-FR" sz="1100" dirty="0">
                <a:solidFill>
                  <a:srgbClr val="000000"/>
                </a:solidFill>
                <a:latin typeface="Consolas" panose="020B0609020204030204" pitchFamily="49" charset="0"/>
              </a:rPr>
              <a:t> </a:t>
            </a:r>
            <a:r>
              <a:rPr lang="fr-FR" sz="1100" dirty="0">
                <a:solidFill>
                  <a:srgbClr val="2B91AF"/>
                </a:solidFill>
                <a:latin typeface="Consolas" panose="020B0609020204030204" pitchFamily="49" charset="0"/>
              </a:rPr>
              <a:t>Voiture</a:t>
            </a:r>
            <a:endParaRPr lang="fr-FR" sz="1100" dirty="0">
              <a:solidFill>
                <a:srgbClr val="000000"/>
              </a:solidFill>
              <a:latin typeface="Consolas" panose="020B0609020204030204" pitchFamily="49" charset="0"/>
            </a:endParaRPr>
          </a:p>
          <a:p>
            <a:pPr marL="0" indent="0">
              <a:buNone/>
            </a:pPr>
            <a:r>
              <a:rPr lang="fr-FR" sz="1100" dirty="0">
                <a:solidFill>
                  <a:srgbClr val="000000"/>
                </a:solidFill>
                <a:latin typeface="Consolas" panose="020B0609020204030204" pitchFamily="49" charset="0"/>
              </a:rPr>
              <a:t>    {</a:t>
            </a:r>
          </a:p>
          <a:p>
            <a:pPr marL="0" indent="0">
              <a:buNone/>
            </a:pPr>
            <a:r>
              <a:rPr lang="fr-FR" sz="1100" dirty="0">
                <a:solidFill>
                  <a:srgbClr val="000000"/>
                </a:solidFill>
                <a:latin typeface="Consolas" panose="020B0609020204030204" pitchFamily="49" charset="0"/>
              </a:rPr>
              <a:t>        </a:t>
            </a:r>
            <a:r>
              <a:rPr lang="fr-FR" sz="1100" dirty="0" err="1">
                <a:solidFill>
                  <a:srgbClr val="0000FF"/>
                </a:solidFill>
                <a:latin typeface="Consolas" panose="020B0609020204030204" pitchFamily="49" charset="0"/>
              </a:rPr>
              <a:t>private</a:t>
            </a:r>
            <a:r>
              <a:rPr lang="fr-FR" sz="1100" dirty="0">
                <a:solidFill>
                  <a:srgbClr val="000000"/>
                </a:solidFill>
                <a:latin typeface="Consolas" panose="020B0609020204030204" pitchFamily="49" charset="0"/>
              </a:rPr>
              <a:t> </a:t>
            </a:r>
            <a:r>
              <a:rPr lang="fr-FR" sz="1100" dirty="0" err="1">
                <a:solidFill>
                  <a:srgbClr val="0000FF"/>
                </a:solidFill>
                <a:latin typeface="Consolas" panose="020B0609020204030204" pitchFamily="49" charset="0"/>
              </a:rPr>
              <a:t>static</a:t>
            </a:r>
            <a:r>
              <a:rPr lang="fr-FR" sz="1100" dirty="0">
                <a:solidFill>
                  <a:srgbClr val="000000"/>
                </a:solidFill>
                <a:latin typeface="Consolas" panose="020B0609020204030204" pitchFamily="49" charset="0"/>
              </a:rPr>
              <a:t> </a:t>
            </a:r>
            <a:r>
              <a:rPr lang="fr-FR" sz="1100" dirty="0" err="1">
                <a:solidFill>
                  <a:srgbClr val="0000FF"/>
                </a:solidFill>
                <a:latin typeface="Consolas" panose="020B0609020204030204" pitchFamily="49" charset="0"/>
              </a:rPr>
              <a:t>int</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nombreVoituresExistantes</a:t>
            </a:r>
            <a:r>
              <a:rPr lang="fr-FR" sz="1100" dirty="0">
                <a:solidFill>
                  <a:srgbClr val="000000"/>
                </a:solidFill>
                <a:latin typeface="Consolas" panose="020B0609020204030204" pitchFamily="49" charset="0"/>
              </a:rPr>
              <a:t>;</a:t>
            </a:r>
          </a:p>
          <a:p>
            <a:pPr marL="0" indent="0">
              <a:buNone/>
            </a:pPr>
            <a:endParaRPr lang="fr-FR" sz="1100" dirty="0">
              <a:solidFill>
                <a:srgbClr val="000000"/>
              </a:solidFill>
              <a:latin typeface="Consolas" panose="020B0609020204030204" pitchFamily="49" charset="0"/>
            </a:endParaRPr>
          </a:p>
          <a:p>
            <a:pPr marL="0" indent="0">
              <a:buNone/>
            </a:pPr>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public</a:t>
            </a:r>
            <a:r>
              <a:rPr lang="fr-FR" sz="1100" dirty="0">
                <a:solidFill>
                  <a:srgbClr val="000000"/>
                </a:solidFill>
                <a:latin typeface="Consolas" panose="020B0609020204030204" pitchFamily="49" charset="0"/>
              </a:rPr>
              <a:t> </a:t>
            </a:r>
            <a:r>
              <a:rPr lang="fr-FR" sz="1100" dirty="0" err="1">
                <a:solidFill>
                  <a:srgbClr val="0000FF"/>
                </a:solidFill>
                <a:latin typeface="Consolas" panose="020B0609020204030204" pitchFamily="49" charset="0"/>
              </a:rPr>
              <a:t>static</a:t>
            </a:r>
            <a:r>
              <a:rPr lang="fr-FR" sz="1100" dirty="0">
                <a:solidFill>
                  <a:srgbClr val="000000"/>
                </a:solidFill>
                <a:latin typeface="Consolas" panose="020B0609020204030204" pitchFamily="49" charset="0"/>
              </a:rPr>
              <a:t> </a:t>
            </a:r>
            <a:r>
              <a:rPr lang="fr-FR" sz="1100" dirty="0" err="1">
                <a:solidFill>
                  <a:srgbClr val="0000FF"/>
                </a:solidFill>
                <a:latin typeface="Consolas" panose="020B0609020204030204" pitchFamily="49" charset="0"/>
              </a:rPr>
              <a:t>int</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GetNombreVoituresExistantes</a:t>
            </a:r>
            <a:r>
              <a:rPr lang="fr-FR" sz="1100" dirty="0">
                <a:solidFill>
                  <a:srgbClr val="000000"/>
                </a:solidFill>
                <a:latin typeface="Consolas" panose="020B0609020204030204" pitchFamily="49" charset="0"/>
              </a:rPr>
              <a:t>()</a:t>
            </a:r>
          </a:p>
          <a:p>
            <a:pPr marL="0" indent="0">
              <a:buNone/>
            </a:pPr>
            <a:r>
              <a:rPr lang="fr-FR" sz="1100" dirty="0">
                <a:solidFill>
                  <a:srgbClr val="000000"/>
                </a:solidFill>
                <a:latin typeface="Consolas" panose="020B0609020204030204" pitchFamily="49" charset="0"/>
              </a:rPr>
              <a:t>        {</a:t>
            </a:r>
          </a:p>
          <a:p>
            <a:pPr marL="0" indent="0">
              <a:buNone/>
            </a:pPr>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return</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nombreVoituresExistantes</a:t>
            </a:r>
            <a:r>
              <a:rPr lang="fr-FR" sz="1100" dirty="0">
                <a:solidFill>
                  <a:srgbClr val="000000"/>
                </a:solidFill>
                <a:latin typeface="Consolas" panose="020B0609020204030204" pitchFamily="49" charset="0"/>
              </a:rPr>
              <a:t>;</a:t>
            </a:r>
          </a:p>
          <a:p>
            <a:pPr marL="0" indent="0">
              <a:buNone/>
            </a:pPr>
            <a:r>
              <a:rPr lang="fr-FR" sz="1100" dirty="0">
                <a:solidFill>
                  <a:srgbClr val="000000"/>
                </a:solidFill>
                <a:latin typeface="Consolas" panose="020B0609020204030204" pitchFamily="49" charset="0"/>
              </a:rPr>
              <a:t>        }</a:t>
            </a:r>
          </a:p>
          <a:p>
            <a:pPr marL="0" indent="0">
              <a:buNone/>
            </a:pPr>
            <a:endParaRPr lang="fr-FR" sz="1100" dirty="0">
              <a:solidFill>
                <a:srgbClr val="000000"/>
              </a:solidFill>
              <a:latin typeface="Consolas" panose="020B0609020204030204" pitchFamily="49" charset="0"/>
            </a:endParaRPr>
          </a:p>
          <a:p>
            <a:pPr marL="0" indent="0">
              <a:buNone/>
            </a:pPr>
            <a:r>
              <a:rPr lang="fr-FR" sz="1100" dirty="0">
                <a:solidFill>
                  <a:srgbClr val="000000"/>
                </a:solidFill>
                <a:latin typeface="Consolas" panose="020B0609020204030204" pitchFamily="49" charset="0"/>
              </a:rPr>
              <a:t>        </a:t>
            </a:r>
            <a:r>
              <a:rPr lang="fr-FR" sz="1100" dirty="0" err="1">
                <a:solidFill>
                  <a:srgbClr val="0000FF"/>
                </a:solidFill>
                <a:latin typeface="Consolas" panose="020B0609020204030204" pitchFamily="49" charset="0"/>
              </a:rPr>
              <a:t>private</a:t>
            </a:r>
            <a:r>
              <a:rPr lang="fr-FR" sz="1100" dirty="0">
                <a:solidFill>
                  <a:srgbClr val="000000"/>
                </a:solidFill>
                <a:latin typeface="Consolas" panose="020B0609020204030204" pitchFamily="49" charset="0"/>
              </a:rPr>
              <a:t> </a:t>
            </a:r>
            <a:r>
              <a:rPr lang="fr-FR" sz="1100" dirty="0" err="1">
                <a:solidFill>
                  <a:srgbClr val="0000FF"/>
                </a:solidFill>
                <a:latin typeface="Consolas" panose="020B0609020204030204" pitchFamily="49" charset="0"/>
              </a:rPr>
              <a:t>int</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vitesseMaximum</a:t>
            </a:r>
            <a:r>
              <a:rPr lang="fr-FR" sz="1100" dirty="0">
                <a:solidFill>
                  <a:srgbClr val="000000"/>
                </a:solidFill>
                <a:latin typeface="Consolas" panose="020B0609020204030204" pitchFamily="49" charset="0"/>
              </a:rPr>
              <a:t>;</a:t>
            </a:r>
          </a:p>
          <a:p>
            <a:pPr marL="0" indent="0">
              <a:buNone/>
            </a:pPr>
            <a:r>
              <a:rPr lang="fr-FR" sz="1100" dirty="0">
                <a:solidFill>
                  <a:srgbClr val="000000"/>
                </a:solidFill>
                <a:latin typeface="Consolas" panose="020B0609020204030204" pitchFamily="49" charset="0"/>
              </a:rPr>
              <a:t>        </a:t>
            </a:r>
            <a:r>
              <a:rPr lang="fr-FR" sz="1100" dirty="0" err="1">
                <a:solidFill>
                  <a:srgbClr val="0000FF"/>
                </a:solidFill>
                <a:latin typeface="Consolas" panose="020B0609020204030204" pitchFamily="49" charset="0"/>
              </a:rPr>
              <a:t>private</a:t>
            </a:r>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string</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plaqueImmatriculation</a:t>
            </a:r>
            <a:r>
              <a:rPr lang="fr-FR" sz="1100" dirty="0">
                <a:solidFill>
                  <a:srgbClr val="000000"/>
                </a:solidFill>
                <a:latin typeface="Consolas" panose="020B0609020204030204" pitchFamily="49" charset="0"/>
              </a:rPr>
              <a:t>;</a:t>
            </a:r>
          </a:p>
          <a:p>
            <a:pPr marL="0" indent="0">
              <a:buNone/>
            </a:pPr>
            <a:endParaRPr lang="fr-FR" sz="1100" dirty="0">
              <a:solidFill>
                <a:srgbClr val="000000"/>
              </a:solidFill>
              <a:latin typeface="Consolas" panose="020B0609020204030204" pitchFamily="49" charset="0"/>
            </a:endParaRPr>
          </a:p>
          <a:p>
            <a:pPr marL="0" indent="0">
              <a:buNone/>
            </a:pPr>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public</a:t>
            </a:r>
            <a:r>
              <a:rPr lang="fr-FR" sz="1100" dirty="0">
                <a:solidFill>
                  <a:srgbClr val="000000"/>
                </a:solidFill>
                <a:latin typeface="Consolas" panose="020B0609020204030204" pitchFamily="49" charset="0"/>
              </a:rPr>
              <a:t> Voiture(</a:t>
            </a:r>
            <a:r>
              <a:rPr lang="fr-FR" sz="1100" dirty="0" err="1">
                <a:solidFill>
                  <a:srgbClr val="0000FF"/>
                </a:solidFill>
                <a:latin typeface="Consolas" panose="020B0609020204030204" pitchFamily="49" charset="0"/>
              </a:rPr>
              <a:t>int</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vitesseMaximum</a:t>
            </a:r>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string</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plaqueImmatriculation</a:t>
            </a:r>
            <a:r>
              <a:rPr lang="fr-FR" sz="1100" dirty="0">
                <a:solidFill>
                  <a:srgbClr val="000000"/>
                </a:solidFill>
                <a:latin typeface="Consolas" panose="020B0609020204030204" pitchFamily="49" charset="0"/>
              </a:rPr>
              <a:t>)</a:t>
            </a:r>
          </a:p>
          <a:p>
            <a:pPr marL="0" indent="0">
              <a:buNone/>
            </a:pPr>
            <a:r>
              <a:rPr lang="fr-FR" sz="1100" dirty="0">
                <a:solidFill>
                  <a:srgbClr val="000000"/>
                </a:solidFill>
                <a:latin typeface="Consolas" panose="020B0609020204030204" pitchFamily="49" charset="0"/>
              </a:rPr>
              <a:t>        {</a:t>
            </a:r>
          </a:p>
          <a:p>
            <a:pPr marL="0" indent="0">
              <a:buNone/>
            </a:pPr>
            <a:r>
              <a:rPr lang="fr-FR" sz="1100" dirty="0">
                <a:solidFill>
                  <a:srgbClr val="000000"/>
                </a:solidFill>
                <a:latin typeface="Consolas" panose="020B0609020204030204" pitchFamily="49" charset="0"/>
              </a:rPr>
              <a:t>            </a:t>
            </a:r>
            <a:r>
              <a:rPr lang="fr-FR" sz="1100" dirty="0" err="1">
                <a:solidFill>
                  <a:srgbClr val="0000FF"/>
                </a:solidFill>
                <a:latin typeface="Consolas" panose="020B0609020204030204" pitchFamily="49" charset="0"/>
              </a:rPr>
              <a:t>this</a:t>
            </a:r>
            <a:r>
              <a:rPr lang="fr-FR" sz="1100" dirty="0" err="1">
                <a:solidFill>
                  <a:srgbClr val="000000"/>
                </a:solidFill>
                <a:latin typeface="Consolas" panose="020B0609020204030204" pitchFamily="49" charset="0"/>
              </a:rPr>
              <a:t>.vitesseMaximum</a:t>
            </a:r>
            <a:r>
              <a:rPr lang="fr-FR" sz="1100" dirty="0">
                <a:solidFill>
                  <a:srgbClr val="000000"/>
                </a:solidFill>
                <a:latin typeface="Consolas" panose="020B0609020204030204" pitchFamily="49" charset="0"/>
              </a:rPr>
              <a:t> = </a:t>
            </a:r>
            <a:r>
              <a:rPr lang="fr-FR" sz="1100" dirty="0" err="1">
                <a:solidFill>
                  <a:srgbClr val="000000"/>
                </a:solidFill>
                <a:latin typeface="Consolas" panose="020B0609020204030204" pitchFamily="49" charset="0"/>
              </a:rPr>
              <a:t>vitesseMaximum</a:t>
            </a:r>
            <a:r>
              <a:rPr lang="fr-FR" sz="1100" dirty="0">
                <a:solidFill>
                  <a:srgbClr val="000000"/>
                </a:solidFill>
                <a:latin typeface="Consolas" panose="020B0609020204030204" pitchFamily="49" charset="0"/>
              </a:rPr>
              <a:t>;</a:t>
            </a:r>
          </a:p>
          <a:p>
            <a:pPr marL="0" indent="0">
              <a:buNone/>
            </a:pPr>
            <a:r>
              <a:rPr lang="fr-FR" sz="1100" dirty="0">
                <a:solidFill>
                  <a:srgbClr val="000000"/>
                </a:solidFill>
                <a:latin typeface="Consolas" panose="020B0609020204030204" pitchFamily="49" charset="0"/>
              </a:rPr>
              <a:t>            </a:t>
            </a:r>
            <a:r>
              <a:rPr lang="fr-FR" sz="1100" dirty="0" err="1">
                <a:solidFill>
                  <a:srgbClr val="0000FF"/>
                </a:solidFill>
                <a:latin typeface="Consolas" panose="020B0609020204030204" pitchFamily="49" charset="0"/>
              </a:rPr>
              <a:t>this</a:t>
            </a:r>
            <a:r>
              <a:rPr lang="fr-FR" sz="1100" dirty="0" err="1">
                <a:solidFill>
                  <a:srgbClr val="000000"/>
                </a:solidFill>
                <a:latin typeface="Consolas" panose="020B0609020204030204" pitchFamily="49" charset="0"/>
              </a:rPr>
              <a:t>.plaqueImmatriculation</a:t>
            </a:r>
            <a:r>
              <a:rPr lang="fr-FR" sz="1100" dirty="0">
                <a:solidFill>
                  <a:srgbClr val="000000"/>
                </a:solidFill>
                <a:latin typeface="Consolas" panose="020B0609020204030204" pitchFamily="49" charset="0"/>
              </a:rPr>
              <a:t> = </a:t>
            </a:r>
            <a:r>
              <a:rPr lang="fr-FR" sz="1100" dirty="0" err="1">
                <a:solidFill>
                  <a:srgbClr val="000000"/>
                </a:solidFill>
                <a:latin typeface="Consolas" panose="020B0609020204030204" pitchFamily="49" charset="0"/>
              </a:rPr>
              <a:t>plaqueImmatriculation</a:t>
            </a:r>
            <a:r>
              <a:rPr lang="fr-FR" sz="1100" dirty="0">
                <a:solidFill>
                  <a:srgbClr val="000000"/>
                </a:solidFill>
                <a:latin typeface="Consolas" panose="020B0609020204030204" pitchFamily="49" charset="0"/>
              </a:rPr>
              <a:t>;</a:t>
            </a:r>
          </a:p>
          <a:p>
            <a:pPr marL="0" indent="0">
              <a:buNone/>
            </a:pPr>
            <a:endParaRPr lang="fr-FR" sz="1100" dirty="0">
              <a:solidFill>
                <a:srgbClr val="000000"/>
              </a:solidFill>
              <a:latin typeface="Consolas" panose="020B0609020204030204" pitchFamily="49" charset="0"/>
            </a:endParaRPr>
          </a:p>
          <a:p>
            <a:pPr marL="0" indent="0">
              <a:buNone/>
            </a:pP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nombreVoituresExistantes</a:t>
            </a:r>
            <a:r>
              <a:rPr lang="fr-FR" sz="1100" dirty="0">
                <a:solidFill>
                  <a:srgbClr val="000000"/>
                </a:solidFill>
                <a:latin typeface="Consolas" panose="020B0609020204030204" pitchFamily="49" charset="0"/>
              </a:rPr>
              <a:t> += 1;</a:t>
            </a:r>
          </a:p>
          <a:p>
            <a:pPr marL="0" indent="0">
              <a:buNone/>
            </a:pPr>
            <a:r>
              <a:rPr lang="fr-FR" sz="1100" dirty="0">
                <a:solidFill>
                  <a:srgbClr val="000000"/>
                </a:solidFill>
                <a:latin typeface="Consolas" panose="020B0609020204030204" pitchFamily="49" charset="0"/>
              </a:rPr>
              <a:t>        }</a:t>
            </a:r>
          </a:p>
          <a:p>
            <a:pPr marL="0" indent="0">
              <a:buNone/>
            </a:pPr>
            <a:r>
              <a:rPr lang="fr-FR" sz="1100" dirty="0">
                <a:solidFill>
                  <a:srgbClr val="000000"/>
                </a:solidFill>
                <a:latin typeface="Consolas" panose="020B0609020204030204" pitchFamily="49" charset="0"/>
              </a:rPr>
              <a:t>    }</a:t>
            </a:r>
            <a:endParaRPr lang="fr-FR" sz="1100" dirty="0"/>
          </a:p>
        </p:txBody>
      </p:sp>
      <p:sp>
        <p:nvSpPr>
          <p:cNvPr id="7" name="Espace réservé du contenu 6"/>
          <p:cNvSpPr>
            <a:spLocks noGrp="1"/>
          </p:cNvSpPr>
          <p:nvPr>
            <p:ph sz="half" idx="2"/>
          </p:nvPr>
        </p:nvSpPr>
        <p:spPr/>
        <p:txBody>
          <a:bodyPr anchor="t">
            <a:normAutofit/>
          </a:bodyPr>
          <a:lstStyle/>
          <a:p>
            <a:pPr marL="0" indent="0">
              <a:buNone/>
            </a:pPr>
            <a:r>
              <a:rPr lang="fr-FR" sz="1100" dirty="0">
                <a:solidFill>
                  <a:srgbClr val="000000"/>
                </a:solidFill>
                <a:latin typeface="Consolas" panose="020B0609020204030204" pitchFamily="49" charset="0"/>
              </a:rPr>
              <a:t>[</a:t>
            </a:r>
            <a:r>
              <a:rPr lang="fr-FR" sz="1100" dirty="0" err="1">
                <a:solidFill>
                  <a:srgbClr val="2B91AF"/>
                </a:solidFill>
                <a:latin typeface="Consolas" panose="020B0609020204030204" pitchFamily="49" charset="0"/>
              </a:rPr>
              <a:t>TestMethod</a:t>
            </a:r>
            <a:r>
              <a:rPr lang="fr-FR" sz="1100" dirty="0">
                <a:solidFill>
                  <a:srgbClr val="000000"/>
                </a:solidFill>
                <a:latin typeface="Consolas" panose="020B0609020204030204" pitchFamily="49" charset="0"/>
              </a:rPr>
              <a:t>]</a:t>
            </a:r>
          </a:p>
          <a:p>
            <a:pPr marL="0" indent="0">
              <a:buNone/>
            </a:pPr>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public</a:t>
            </a:r>
            <a:r>
              <a:rPr lang="fr-FR" sz="1100" dirty="0">
                <a:solidFill>
                  <a:srgbClr val="000000"/>
                </a:solidFill>
                <a:latin typeface="Consolas" panose="020B0609020204030204" pitchFamily="49" charset="0"/>
              </a:rPr>
              <a:t> </a:t>
            </a:r>
            <a:r>
              <a:rPr lang="fr-FR" sz="1100" dirty="0" err="1">
                <a:solidFill>
                  <a:srgbClr val="0000FF"/>
                </a:solidFill>
                <a:latin typeface="Consolas" panose="020B0609020204030204" pitchFamily="49" charset="0"/>
              </a:rPr>
              <a:t>void</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TesterCompteurVoitures</a:t>
            </a:r>
            <a:r>
              <a:rPr lang="fr-FR" sz="1100" dirty="0">
                <a:solidFill>
                  <a:srgbClr val="000000"/>
                </a:solidFill>
                <a:latin typeface="Consolas" panose="020B0609020204030204" pitchFamily="49" charset="0"/>
              </a:rPr>
              <a:t>()</a:t>
            </a:r>
          </a:p>
          <a:p>
            <a:pPr marL="0" indent="0">
              <a:buNone/>
            </a:pPr>
            <a:r>
              <a:rPr lang="fr-FR" sz="1100" dirty="0">
                <a:solidFill>
                  <a:srgbClr val="000000"/>
                </a:solidFill>
                <a:latin typeface="Consolas" panose="020B0609020204030204" pitchFamily="49" charset="0"/>
              </a:rPr>
              <a:t>        {</a:t>
            </a:r>
          </a:p>
          <a:p>
            <a:pPr marL="0" indent="0">
              <a:buNone/>
            </a:pPr>
            <a:r>
              <a:rPr lang="fr-FR" sz="1100" dirty="0">
                <a:solidFill>
                  <a:srgbClr val="000000"/>
                </a:solidFill>
                <a:latin typeface="Consolas" panose="020B0609020204030204" pitchFamily="49" charset="0"/>
              </a:rPr>
              <a:t>            </a:t>
            </a:r>
            <a:r>
              <a:rPr lang="fr-FR" sz="1100" dirty="0">
                <a:solidFill>
                  <a:srgbClr val="2B91AF"/>
                </a:solidFill>
                <a:latin typeface="Consolas" panose="020B0609020204030204" pitchFamily="49" charset="0"/>
              </a:rPr>
              <a:t>Voiture</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voitureA</a:t>
            </a:r>
            <a:r>
              <a:rPr lang="fr-FR" sz="1100" dirty="0">
                <a:solidFill>
                  <a:srgbClr val="000000"/>
                </a:solidFill>
                <a:latin typeface="Consolas" panose="020B0609020204030204" pitchFamily="49" charset="0"/>
              </a:rPr>
              <a:t> = </a:t>
            </a:r>
            <a:r>
              <a:rPr lang="fr-FR" sz="1100" dirty="0">
                <a:solidFill>
                  <a:srgbClr val="0000FF"/>
                </a:solidFill>
                <a:latin typeface="Consolas" panose="020B0609020204030204" pitchFamily="49" charset="0"/>
              </a:rPr>
              <a:t>new</a:t>
            </a:r>
            <a:r>
              <a:rPr lang="fr-FR" sz="1100" dirty="0">
                <a:solidFill>
                  <a:srgbClr val="000000"/>
                </a:solidFill>
                <a:latin typeface="Consolas" panose="020B0609020204030204" pitchFamily="49" charset="0"/>
              </a:rPr>
              <a:t> </a:t>
            </a:r>
            <a:r>
              <a:rPr lang="fr-FR" sz="1100" dirty="0">
                <a:solidFill>
                  <a:srgbClr val="2B91AF"/>
                </a:solidFill>
                <a:latin typeface="Consolas" panose="020B0609020204030204" pitchFamily="49" charset="0"/>
              </a:rPr>
              <a:t>Voiture</a:t>
            </a:r>
            <a:r>
              <a:rPr lang="fr-FR" sz="1100" dirty="0">
                <a:solidFill>
                  <a:srgbClr val="000000"/>
                </a:solidFill>
                <a:latin typeface="Consolas" panose="020B0609020204030204" pitchFamily="49" charset="0"/>
              </a:rPr>
              <a:t>(160,</a:t>
            </a:r>
            <a:r>
              <a:rPr lang="fr-FR" sz="1100" dirty="0">
                <a:solidFill>
                  <a:srgbClr val="A31515"/>
                </a:solidFill>
                <a:latin typeface="Consolas" panose="020B0609020204030204" pitchFamily="49" charset="0"/>
              </a:rPr>
              <a:t>"AA-0001-CG"</a:t>
            </a:r>
            <a:r>
              <a:rPr lang="fr-FR" sz="1100" dirty="0">
                <a:solidFill>
                  <a:srgbClr val="000000"/>
                </a:solidFill>
                <a:latin typeface="Consolas" panose="020B0609020204030204" pitchFamily="49" charset="0"/>
              </a:rPr>
              <a:t>);</a:t>
            </a:r>
          </a:p>
          <a:p>
            <a:pPr marL="0" indent="0">
              <a:buNone/>
            </a:pPr>
            <a:r>
              <a:rPr lang="fr-FR" sz="1100" dirty="0">
                <a:solidFill>
                  <a:srgbClr val="000000"/>
                </a:solidFill>
                <a:latin typeface="Consolas" panose="020B0609020204030204" pitchFamily="49" charset="0"/>
              </a:rPr>
              <a:t>            </a:t>
            </a:r>
            <a:r>
              <a:rPr lang="fr-FR" sz="1100" dirty="0">
                <a:solidFill>
                  <a:srgbClr val="2B91AF"/>
                </a:solidFill>
                <a:latin typeface="Consolas" panose="020B0609020204030204" pitchFamily="49" charset="0"/>
              </a:rPr>
              <a:t>Voiture</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voitureB</a:t>
            </a:r>
            <a:r>
              <a:rPr lang="fr-FR" sz="1100" dirty="0">
                <a:solidFill>
                  <a:srgbClr val="000000"/>
                </a:solidFill>
                <a:latin typeface="Consolas" panose="020B0609020204030204" pitchFamily="49" charset="0"/>
              </a:rPr>
              <a:t> = </a:t>
            </a:r>
            <a:r>
              <a:rPr lang="fr-FR" sz="1100" dirty="0">
                <a:solidFill>
                  <a:srgbClr val="0000FF"/>
                </a:solidFill>
                <a:latin typeface="Consolas" panose="020B0609020204030204" pitchFamily="49" charset="0"/>
              </a:rPr>
              <a:t>new</a:t>
            </a:r>
            <a:r>
              <a:rPr lang="fr-FR" sz="1100" dirty="0">
                <a:solidFill>
                  <a:srgbClr val="000000"/>
                </a:solidFill>
                <a:latin typeface="Consolas" panose="020B0609020204030204" pitchFamily="49" charset="0"/>
              </a:rPr>
              <a:t> </a:t>
            </a:r>
            <a:r>
              <a:rPr lang="fr-FR" sz="1100" dirty="0">
                <a:solidFill>
                  <a:srgbClr val="2B91AF"/>
                </a:solidFill>
                <a:latin typeface="Consolas" panose="020B0609020204030204" pitchFamily="49" charset="0"/>
              </a:rPr>
              <a:t>Voiture</a:t>
            </a:r>
            <a:r>
              <a:rPr lang="fr-FR" sz="1100" dirty="0">
                <a:solidFill>
                  <a:srgbClr val="000000"/>
                </a:solidFill>
                <a:latin typeface="Consolas" panose="020B0609020204030204" pitchFamily="49" charset="0"/>
              </a:rPr>
              <a:t>(200,</a:t>
            </a:r>
            <a:r>
              <a:rPr lang="fr-FR" sz="1100" dirty="0">
                <a:solidFill>
                  <a:srgbClr val="A31515"/>
                </a:solidFill>
                <a:latin typeface="Consolas" panose="020B0609020204030204" pitchFamily="49" charset="0"/>
              </a:rPr>
              <a:t>"AA-0002-CG"</a:t>
            </a:r>
            <a:r>
              <a:rPr lang="fr-FR" sz="1100" dirty="0">
                <a:solidFill>
                  <a:srgbClr val="000000"/>
                </a:solidFill>
                <a:latin typeface="Consolas" panose="020B0609020204030204" pitchFamily="49" charset="0"/>
              </a:rPr>
              <a:t>);</a:t>
            </a:r>
          </a:p>
          <a:p>
            <a:pPr marL="0" indent="0">
              <a:buNone/>
            </a:pPr>
            <a:r>
              <a:rPr lang="fr-FR" sz="1100" dirty="0">
                <a:solidFill>
                  <a:srgbClr val="000000"/>
                </a:solidFill>
                <a:latin typeface="Consolas" panose="020B0609020204030204" pitchFamily="49" charset="0"/>
              </a:rPr>
              <a:t>            </a:t>
            </a:r>
            <a:r>
              <a:rPr lang="fr-FR" sz="1100" dirty="0">
                <a:solidFill>
                  <a:srgbClr val="2B91AF"/>
                </a:solidFill>
                <a:latin typeface="Consolas" panose="020B0609020204030204" pitchFamily="49" charset="0"/>
              </a:rPr>
              <a:t>Voiture</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voitureC</a:t>
            </a:r>
            <a:r>
              <a:rPr lang="fr-FR" sz="1100" dirty="0">
                <a:solidFill>
                  <a:srgbClr val="000000"/>
                </a:solidFill>
                <a:latin typeface="Consolas" panose="020B0609020204030204" pitchFamily="49" charset="0"/>
              </a:rPr>
              <a:t> = </a:t>
            </a:r>
            <a:r>
              <a:rPr lang="fr-FR" sz="1100" dirty="0">
                <a:solidFill>
                  <a:srgbClr val="0000FF"/>
                </a:solidFill>
                <a:latin typeface="Consolas" panose="020B0609020204030204" pitchFamily="49" charset="0"/>
              </a:rPr>
              <a:t>new</a:t>
            </a:r>
            <a:r>
              <a:rPr lang="fr-FR" sz="1100" dirty="0">
                <a:solidFill>
                  <a:srgbClr val="000000"/>
                </a:solidFill>
                <a:latin typeface="Consolas" panose="020B0609020204030204" pitchFamily="49" charset="0"/>
              </a:rPr>
              <a:t> </a:t>
            </a:r>
            <a:r>
              <a:rPr lang="fr-FR" sz="1100" dirty="0">
                <a:solidFill>
                  <a:srgbClr val="2B91AF"/>
                </a:solidFill>
                <a:latin typeface="Consolas" panose="020B0609020204030204" pitchFamily="49" charset="0"/>
              </a:rPr>
              <a:t>Voiture</a:t>
            </a:r>
            <a:r>
              <a:rPr lang="fr-FR" sz="1100" dirty="0">
                <a:solidFill>
                  <a:srgbClr val="000000"/>
                </a:solidFill>
                <a:latin typeface="Consolas" panose="020B0609020204030204" pitchFamily="49" charset="0"/>
              </a:rPr>
              <a:t>(250,</a:t>
            </a:r>
            <a:r>
              <a:rPr lang="fr-FR" sz="1100" dirty="0">
                <a:solidFill>
                  <a:srgbClr val="A31515"/>
                </a:solidFill>
                <a:latin typeface="Consolas" panose="020B0609020204030204" pitchFamily="49" charset="0"/>
              </a:rPr>
              <a:t>"AA-0003-CG"</a:t>
            </a:r>
            <a:r>
              <a:rPr lang="fr-FR" sz="1100" dirty="0">
                <a:solidFill>
                  <a:srgbClr val="000000"/>
                </a:solidFill>
                <a:latin typeface="Consolas" panose="020B0609020204030204" pitchFamily="49" charset="0"/>
              </a:rPr>
              <a:t>);</a:t>
            </a:r>
          </a:p>
          <a:p>
            <a:pPr marL="0" indent="0">
              <a:buNone/>
            </a:pPr>
            <a:endParaRPr lang="fr-FR" sz="1100" dirty="0">
              <a:solidFill>
                <a:srgbClr val="000000"/>
              </a:solidFill>
              <a:latin typeface="Consolas" panose="020B0609020204030204" pitchFamily="49" charset="0"/>
            </a:endParaRPr>
          </a:p>
          <a:p>
            <a:pPr marL="0" indent="0">
              <a:buNone/>
            </a:pPr>
            <a:r>
              <a:rPr lang="fr-FR" sz="1100" dirty="0">
                <a:solidFill>
                  <a:srgbClr val="000000"/>
                </a:solidFill>
                <a:latin typeface="Consolas" panose="020B0609020204030204" pitchFamily="49" charset="0"/>
              </a:rPr>
              <a:t>            </a:t>
            </a:r>
            <a:r>
              <a:rPr lang="fr-FR" sz="1100" dirty="0" err="1">
                <a:solidFill>
                  <a:srgbClr val="2B91AF"/>
                </a:solidFill>
                <a:latin typeface="Consolas" panose="020B0609020204030204" pitchFamily="49" charset="0"/>
              </a:rPr>
              <a:t>Assert</a:t>
            </a:r>
            <a:r>
              <a:rPr lang="fr-FR" sz="1100" dirty="0" err="1">
                <a:solidFill>
                  <a:srgbClr val="000000"/>
                </a:solidFill>
                <a:latin typeface="Consolas" panose="020B0609020204030204" pitchFamily="49" charset="0"/>
              </a:rPr>
              <a:t>.AreEqual</a:t>
            </a:r>
            <a:r>
              <a:rPr lang="fr-FR" sz="1100" dirty="0">
                <a:solidFill>
                  <a:srgbClr val="000000"/>
                </a:solidFill>
                <a:latin typeface="Consolas" panose="020B0609020204030204" pitchFamily="49" charset="0"/>
              </a:rPr>
              <a:t>(3, </a:t>
            </a:r>
            <a:r>
              <a:rPr lang="fr-FR" sz="1100" dirty="0" err="1">
                <a:solidFill>
                  <a:srgbClr val="2B91AF"/>
                </a:solidFill>
                <a:latin typeface="Consolas" panose="020B0609020204030204" pitchFamily="49" charset="0"/>
              </a:rPr>
              <a:t>Voiture</a:t>
            </a:r>
            <a:r>
              <a:rPr lang="fr-FR" sz="1100" dirty="0" err="1">
                <a:solidFill>
                  <a:srgbClr val="000000"/>
                </a:solidFill>
                <a:latin typeface="Consolas" panose="020B0609020204030204" pitchFamily="49" charset="0"/>
              </a:rPr>
              <a:t>.GetNombreVoituresExistantes</a:t>
            </a:r>
            <a:r>
              <a:rPr lang="fr-FR" sz="1100" dirty="0">
                <a:solidFill>
                  <a:srgbClr val="000000"/>
                </a:solidFill>
                <a:latin typeface="Consolas" panose="020B0609020204030204" pitchFamily="49" charset="0"/>
              </a:rPr>
              <a:t>());</a:t>
            </a:r>
          </a:p>
          <a:p>
            <a:pPr marL="0" indent="0">
              <a:buNone/>
            </a:pPr>
            <a:r>
              <a:rPr lang="fr-FR" sz="1100" dirty="0">
                <a:solidFill>
                  <a:srgbClr val="000000"/>
                </a:solidFill>
                <a:latin typeface="Consolas" panose="020B0609020204030204" pitchFamily="49" charset="0"/>
              </a:rPr>
              <a:t>        }</a:t>
            </a:r>
            <a:endParaRPr lang="fr-FR" sz="1100" dirty="0"/>
          </a:p>
        </p:txBody>
      </p:sp>
      <p:sp>
        <p:nvSpPr>
          <p:cNvPr id="4" name="Espace réservé du numéro de diapositive 3"/>
          <p:cNvSpPr>
            <a:spLocks noGrp="1"/>
          </p:cNvSpPr>
          <p:nvPr>
            <p:ph type="sldNum" sz="quarter" idx="12"/>
          </p:nvPr>
        </p:nvSpPr>
        <p:spPr/>
        <p:txBody>
          <a:bodyPr/>
          <a:lstStyle/>
          <a:p>
            <a:fld id="{C4488D40-6A2B-42CD-9565-99D41B29C2DA}" type="slidenum">
              <a:rPr lang="fr-FR" smtClean="0"/>
              <a:t>5</a:t>
            </a:fld>
            <a:endParaRPr lang="fr-FR"/>
          </a:p>
        </p:txBody>
      </p:sp>
    </p:spTree>
    <p:extLst>
      <p:ext uri="{BB962C8B-B14F-4D97-AF65-F5344CB8AC3E}">
        <p14:creationId xmlns:p14="http://schemas.microsoft.com/office/powerpoint/2010/main" val="4210494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Méthodes et champs statiques	</a:t>
            </a:r>
          </a:p>
        </p:txBody>
      </p:sp>
      <p:sp>
        <p:nvSpPr>
          <p:cNvPr id="3" name="Espace réservé du contenu 2"/>
          <p:cNvSpPr>
            <a:spLocks noGrp="1"/>
          </p:cNvSpPr>
          <p:nvPr>
            <p:ph idx="1"/>
          </p:nvPr>
        </p:nvSpPr>
        <p:spPr/>
        <p:txBody>
          <a:bodyPr>
            <a:normAutofit/>
          </a:bodyPr>
          <a:lstStyle/>
          <a:p>
            <a:r>
              <a:rPr lang="fr-FR" dirty="0"/>
              <a:t>Le mot clé « </a:t>
            </a:r>
            <a:r>
              <a:rPr lang="fr-FR" dirty="0" err="1"/>
              <a:t>static</a:t>
            </a:r>
            <a:r>
              <a:rPr lang="fr-FR" dirty="0"/>
              <a:t> » explicite que le membre (méthode, champs, propriété etc.) courant n’est pas lié à une instance</a:t>
            </a:r>
          </a:p>
          <a:p>
            <a:pPr lvl="1"/>
            <a:r>
              <a:rPr lang="fr-FR" dirty="0"/>
              <a:t>Pour info, la grande majorité des éléments en C# peuvent être déclarés </a:t>
            </a:r>
            <a:r>
              <a:rPr lang="fr-FR" dirty="0" err="1"/>
              <a:t>static</a:t>
            </a:r>
            <a:endParaRPr lang="fr-FR" dirty="0"/>
          </a:p>
          <a:p>
            <a:pPr lvl="2"/>
            <a:r>
              <a:rPr lang="fr-FR" dirty="0"/>
              <a:t>Cf. documentation du mot clé « </a:t>
            </a:r>
            <a:r>
              <a:rPr lang="fr-FR" dirty="0" err="1"/>
              <a:t>static</a:t>
            </a:r>
            <a:r>
              <a:rPr lang="fr-FR" dirty="0"/>
              <a:t> »</a:t>
            </a:r>
          </a:p>
          <a:p>
            <a:r>
              <a:rPr lang="fr-FR" dirty="0"/>
              <a:t>Un champs </a:t>
            </a:r>
            <a:r>
              <a:rPr lang="fr-FR" dirty="0" err="1"/>
              <a:t>static</a:t>
            </a:r>
            <a:r>
              <a:rPr lang="fr-FR" dirty="0"/>
              <a:t> n’a qu’une seule valeur (ex. </a:t>
            </a:r>
            <a:r>
              <a:rPr lang="fr-FR" dirty="0" err="1"/>
              <a:t>nombreVoituresExistantes</a:t>
            </a:r>
            <a:r>
              <a:rPr lang="fr-FR" dirty="0"/>
              <a:t>)</a:t>
            </a:r>
          </a:p>
          <a:p>
            <a:r>
              <a:rPr lang="fr-FR" dirty="0"/>
              <a:t>Les méthodes et propriétés statiques ne peuvent accéder qu’aux autres membres statiques</a:t>
            </a:r>
          </a:p>
          <a:p>
            <a:pPr lvl="1"/>
            <a:r>
              <a:rPr lang="fr-FR" dirty="0"/>
              <a:t>Elles peuvent accéder aux membres normaux s’ils ont connaissance des objets</a:t>
            </a:r>
          </a:p>
          <a:p>
            <a:pPr lvl="1"/>
            <a:r>
              <a:rPr lang="fr-FR" dirty="0"/>
              <a:t>L’inverse est possible : une méthode non statique peut accéder aux champs </a:t>
            </a:r>
            <a:r>
              <a:rPr lang="fr-FR" dirty="0" err="1"/>
              <a:t>static</a:t>
            </a:r>
            <a:r>
              <a:rPr lang="fr-FR" dirty="0"/>
              <a:t>.</a:t>
            </a:r>
          </a:p>
          <a:p>
            <a:r>
              <a:rPr lang="fr-FR" dirty="0"/>
              <a:t>Les membres </a:t>
            </a:r>
            <a:r>
              <a:rPr lang="fr-FR" dirty="0" err="1"/>
              <a:t>static</a:t>
            </a:r>
            <a:r>
              <a:rPr lang="fr-FR" dirty="0"/>
              <a:t> peuvent être appelés via « </a:t>
            </a:r>
            <a:r>
              <a:rPr lang="fr-FR" dirty="0" err="1"/>
              <a:t>NomClasse.NomMembre</a:t>
            </a:r>
            <a:r>
              <a:rPr lang="fr-FR" dirty="0"/>
              <a:t> »</a:t>
            </a:r>
          </a:p>
          <a:p>
            <a:pPr lvl="1"/>
            <a:r>
              <a:rPr lang="fr-FR" dirty="0"/>
              <a:t>La portée (publique, privée etc.) continue de s’appliquer.</a:t>
            </a:r>
          </a:p>
        </p:txBody>
      </p:sp>
      <p:sp>
        <p:nvSpPr>
          <p:cNvPr id="4" name="Espace réservé du numéro de diapositive 3"/>
          <p:cNvSpPr>
            <a:spLocks noGrp="1"/>
          </p:cNvSpPr>
          <p:nvPr>
            <p:ph type="sldNum" sz="quarter" idx="12"/>
          </p:nvPr>
        </p:nvSpPr>
        <p:spPr/>
        <p:txBody>
          <a:bodyPr/>
          <a:lstStyle/>
          <a:p>
            <a:fld id="{C4488D40-6A2B-42CD-9565-99D41B29C2DA}" type="slidenum">
              <a:rPr lang="fr-FR" smtClean="0"/>
              <a:t>6</a:t>
            </a:fld>
            <a:endParaRPr lang="fr-FR" dirty="0"/>
          </a:p>
        </p:txBody>
      </p:sp>
    </p:spTree>
    <p:extLst>
      <p:ext uri="{BB962C8B-B14F-4D97-AF65-F5344CB8AC3E}">
        <p14:creationId xmlns:p14="http://schemas.microsoft.com/office/powerpoint/2010/main" val="3052595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Méthodes et champs statiques</a:t>
            </a:r>
          </a:p>
        </p:txBody>
      </p:sp>
      <p:sp>
        <p:nvSpPr>
          <p:cNvPr id="3" name="Espace réservé du contenu 2"/>
          <p:cNvSpPr>
            <a:spLocks noGrp="1"/>
          </p:cNvSpPr>
          <p:nvPr>
            <p:ph idx="1"/>
          </p:nvPr>
        </p:nvSpPr>
        <p:spPr/>
        <p:txBody>
          <a:bodyPr/>
          <a:lstStyle/>
          <a:p>
            <a:pPr lvl="0"/>
            <a:r>
              <a:rPr lang="fr-FR" dirty="0"/>
              <a:t>Exemples de méthodes statiques :</a:t>
            </a:r>
          </a:p>
          <a:p>
            <a:pPr lvl="1"/>
            <a:r>
              <a:rPr lang="fr-FR" dirty="0"/>
              <a:t>Main</a:t>
            </a:r>
          </a:p>
          <a:p>
            <a:pPr lvl="1"/>
            <a:r>
              <a:rPr lang="fr-FR" dirty="0" err="1"/>
              <a:t>Console.WriteLine</a:t>
            </a:r>
            <a:endParaRPr lang="fr-FR" dirty="0"/>
          </a:p>
          <a:p>
            <a:pPr lvl="1"/>
            <a:r>
              <a:rPr lang="fr-FR" dirty="0" err="1"/>
              <a:t>Math.Pow</a:t>
            </a:r>
            <a:r>
              <a:rPr lang="fr-FR" dirty="0"/>
              <a:t>, </a:t>
            </a:r>
            <a:r>
              <a:rPr lang="fr-FR" dirty="0" err="1"/>
              <a:t>Math.Abs</a:t>
            </a:r>
            <a:r>
              <a:rPr lang="fr-FR" dirty="0"/>
              <a:t> etc.</a:t>
            </a:r>
          </a:p>
          <a:p>
            <a:pPr lvl="1"/>
            <a:r>
              <a:rPr lang="fr-FR" dirty="0" err="1"/>
              <a:t>Assert.IsTrue</a:t>
            </a:r>
            <a:r>
              <a:rPr lang="fr-FR" dirty="0"/>
              <a:t>, </a:t>
            </a:r>
            <a:r>
              <a:rPr lang="fr-FR" dirty="0" err="1"/>
              <a:t>Assert.AreEqual</a:t>
            </a:r>
            <a:r>
              <a:rPr lang="fr-FR" dirty="0"/>
              <a:t> etc.</a:t>
            </a:r>
          </a:p>
          <a:p>
            <a:r>
              <a:rPr lang="fr-FR" dirty="0"/>
              <a:t>Exemples de propriétés statiques :</a:t>
            </a:r>
          </a:p>
          <a:p>
            <a:pPr lvl="1"/>
            <a:r>
              <a:rPr lang="fr-FR" dirty="0" err="1"/>
              <a:t>Environment.MachineName</a:t>
            </a:r>
            <a:endParaRPr lang="fr-FR" dirty="0"/>
          </a:p>
        </p:txBody>
      </p:sp>
      <p:sp>
        <p:nvSpPr>
          <p:cNvPr id="4" name="Espace réservé du numéro de diapositive 3"/>
          <p:cNvSpPr>
            <a:spLocks noGrp="1"/>
          </p:cNvSpPr>
          <p:nvPr>
            <p:ph type="sldNum" sz="quarter" idx="12"/>
          </p:nvPr>
        </p:nvSpPr>
        <p:spPr/>
        <p:txBody>
          <a:bodyPr/>
          <a:lstStyle/>
          <a:p>
            <a:fld id="{C4488D40-6A2B-42CD-9565-99D41B29C2DA}" type="slidenum">
              <a:rPr lang="fr-FR" smtClean="0"/>
              <a:t>7</a:t>
            </a:fld>
            <a:endParaRPr lang="fr-FR"/>
          </a:p>
        </p:txBody>
      </p:sp>
    </p:spTree>
    <p:extLst>
      <p:ext uri="{BB962C8B-B14F-4D97-AF65-F5344CB8AC3E}">
        <p14:creationId xmlns:p14="http://schemas.microsoft.com/office/powerpoint/2010/main" val="2154156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dirty="0"/>
              <a:t>La DAL</a:t>
            </a:r>
          </a:p>
        </p:txBody>
      </p:sp>
      <p:sp>
        <p:nvSpPr>
          <p:cNvPr id="3" name="Espace réservé du contenu 2"/>
          <p:cNvSpPr>
            <a:spLocks noGrp="1"/>
          </p:cNvSpPr>
          <p:nvPr>
            <p:ph idx="1"/>
          </p:nvPr>
        </p:nvSpPr>
        <p:spPr/>
        <p:txBody>
          <a:bodyPr>
            <a:normAutofit/>
          </a:bodyPr>
          <a:lstStyle/>
          <a:p>
            <a:r>
              <a:rPr lang="fr-FR" dirty="0"/>
              <a:t>Une DAL (Data Access Layer) et une classe (ou un ensemble de classes) dont la responsabilité est de gérer l’accès aux données de l’application, ainsi que leur </a:t>
            </a:r>
            <a:r>
              <a:rPr lang="fr-FR" dirty="0" err="1"/>
              <a:t>persistence</a:t>
            </a:r>
            <a:r>
              <a:rPr lang="fr-FR" dirty="0"/>
              <a:t>, la plupart du temps sur une BDD SQL</a:t>
            </a:r>
          </a:p>
          <a:p>
            <a:r>
              <a:rPr lang="fr-FR" dirty="0"/>
              <a:t>Concrètement, pour chaque classe que l’on souhaite faire persister, une DAL expose :</a:t>
            </a:r>
          </a:p>
          <a:p>
            <a:pPr lvl="1"/>
            <a:r>
              <a:rPr lang="fr-FR" dirty="0"/>
              <a:t>CRUD (</a:t>
            </a:r>
            <a:r>
              <a:rPr lang="fr-FR" dirty="0" err="1"/>
              <a:t>Create</a:t>
            </a:r>
            <a:r>
              <a:rPr lang="fr-FR" dirty="0"/>
              <a:t>, Read, Update, </a:t>
            </a:r>
            <a:r>
              <a:rPr lang="fr-FR" dirty="0" err="1"/>
              <a:t>Delete</a:t>
            </a:r>
            <a:r>
              <a:rPr lang="fr-FR" dirty="0"/>
              <a:t>)</a:t>
            </a:r>
          </a:p>
          <a:p>
            <a:pPr lvl="1"/>
            <a:r>
              <a:rPr lang="fr-FR" dirty="0"/>
              <a:t>Une méthode qui prends en paramètre une instance de la classe et la sauvegarde en BDD</a:t>
            </a:r>
          </a:p>
          <a:p>
            <a:pPr lvl="2"/>
            <a:r>
              <a:rPr lang="fr-FR" dirty="0"/>
              <a:t>Int </a:t>
            </a:r>
            <a:r>
              <a:rPr lang="fr-FR" dirty="0" err="1"/>
              <a:t>InsertXXX</a:t>
            </a:r>
            <a:r>
              <a:rPr lang="fr-FR" dirty="0"/>
              <a:t>(XXX instance){…}</a:t>
            </a:r>
            <a:endParaRPr lang="fr-FR" dirty="0"/>
          </a:p>
          <a:p>
            <a:pPr lvl="1"/>
            <a:r>
              <a:rPr lang="fr-FR" dirty="0"/>
              <a:t>Une méthode permettant de récupérer toutes les instances d’une classe sauvegardées en BDD</a:t>
            </a:r>
          </a:p>
          <a:p>
            <a:pPr lvl="2"/>
            <a:r>
              <a:rPr lang="fr-FR" dirty="0"/>
              <a:t>List&lt;XXX&gt; </a:t>
            </a:r>
            <a:r>
              <a:rPr lang="fr-FR" dirty="0" err="1"/>
              <a:t>GetAllXXXs</a:t>
            </a:r>
            <a:r>
              <a:rPr lang="fr-FR" dirty="0"/>
              <a:t>(){…}</a:t>
            </a:r>
          </a:p>
          <a:p>
            <a:pPr lvl="1"/>
            <a:r>
              <a:rPr lang="fr-FR" dirty="0"/>
              <a:t>Une méthode permettant de récupérer une instance particulière en fournissant son ID en base de données</a:t>
            </a:r>
          </a:p>
          <a:p>
            <a:pPr lvl="2"/>
            <a:r>
              <a:rPr lang="fr-FR" dirty="0"/>
              <a:t>XXX </a:t>
            </a:r>
            <a:r>
              <a:rPr lang="fr-FR" dirty="0" err="1"/>
              <a:t>GetXXXByID</a:t>
            </a:r>
            <a:r>
              <a:rPr lang="fr-FR" dirty="0"/>
              <a:t>(</a:t>
            </a:r>
            <a:r>
              <a:rPr lang="fr-FR" dirty="0" err="1"/>
              <a:t>int</a:t>
            </a:r>
            <a:r>
              <a:rPr lang="fr-FR" dirty="0"/>
              <a:t> id){…}</a:t>
            </a:r>
          </a:p>
          <a:p>
            <a:pPr lvl="1"/>
            <a:r>
              <a:rPr lang="fr-FR" dirty="0"/>
              <a:t>Une méthode qui prends en paramètre une instance de la classe et mets à jour la BDD</a:t>
            </a:r>
          </a:p>
          <a:p>
            <a:pPr lvl="2"/>
            <a:r>
              <a:rPr lang="fr-FR" dirty="0" err="1"/>
              <a:t>void</a:t>
            </a:r>
            <a:r>
              <a:rPr lang="fr-FR" dirty="0"/>
              <a:t> </a:t>
            </a:r>
            <a:r>
              <a:rPr lang="fr-FR" dirty="0" err="1"/>
              <a:t>UpdateXXX</a:t>
            </a:r>
            <a:r>
              <a:rPr lang="fr-FR" dirty="0"/>
              <a:t>(XXX instance){…}</a:t>
            </a:r>
          </a:p>
          <a:p>
            <a:pPr lvl="1"/>
            <a:r>
              <a:rPr lang="fr-FR" dirty="0"/>
              <a:t>Et enfin, une méthode qui prend un identifiant d’une instance (ID en BDD) et supprime la ligne correspondante</a:t>
            </a:r>
          </a:p>
          <a:p>
            <a:pPr lvl="2"/>
            <a:r>
              <a:rPr lang="fr-FR" dirty="0" err="1"/>
              <a:t>void</a:t>
            </a:r>
            <a:r>
              <a:rPr lang="fr-FR" dirty="0"/>
              <a:t> </a:t>
            </a:r>
            <a:r>
              <a:rPr lang="fr-FR" dirty="0" err="1"/>
              <a:t>DeleteXXX</a:t>
            </a:r>
            <a:r>
              <a:rPr lang="fr-FR" dirty="0"/>
              <a:t>(</a:t>
            </a:r>
            <a:r>
              <a:rPr lang="fr-FR" dirty="0" err="1"/>
              <a:t>int</a:t>
            </a:r>
            <a:r>
              <a:rPr lang="fr-FR" dirty="0"/>
              <a:t> id);</a:t>
            </a:r>
          </a:p>
          <a:p>
            <a:endParaRPr lang="fr-FR" dirty="0"/>
          </a:p>
        </p:txBody>
      </p:sp>
      <p:sp>
        <p:nvSpPr>
          <p:cNvPr id="4" name="Espace réservé du numéro de diapositive 3"/>
          <p:cNvSpPr>
            <a:spLocks noGrp="1"/>
          </p:cNvSpPr>
          <p:nvPr>
            <p:ph type="sldNum" sz="quarter" idx="12"/>
          </p:nvPr>
        </p:nvSpPr>
        <p:spPr/>
        <p:txBody>
          <a:bodyPr/>
          <a:lstStyle/>
          <a:p>
            <a:fld id="{C4488D40-6A2B-42CD-9565-99D41B29C2DA}" type="slidenum">
              <a:rPr lang="fr-FR" smtClean="0"/>
              <a:t>8</a:t>
            </a:fld>
            <a:endParaRPr lang="fr-FR"/>
          </a:p>
        </p:txBody>
      </p:sp>
    </p:spTree>
    <p:extLst>
      <p:ext uri="{BB962C8B-B14F-4D97-AF65-F5344CB8AC3E}">
        <p14:creationId xmlns:p14="http://schemas.microsoft.com/office/powerpoint/2010/main" val="4106915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DAL</a:t>
            </a:r>
          </a:p>
        </p:txBody>
      </p:sp>
      <p:sp>
        <p:nvSpPr>
          <p:cNvPr id="3" name="Espace réservé du contenu 2"/>
          <p:cNvSpPr>
            <a:spLocks noGrp="1"/>
          </p:cNvSpPr>
          <p:nvPr>
            <p:ph idx="1"/>
          </p:nvPr>
        </p:nvSpPr>
        <p:spPr/>
        <p:txBody>
          <a:bodyPr/>
          <a:lstStyle/>
          <a:p>
            <a:pPr lvl="0"/>
            <a:r>
              <a:rPr lang="fr-FR" dirty="0"/>
              <a:t>Nous allons simuler une DAL</a:t>
            </a:r>
            <a:r>
              <a:rPr lang="fr-FR" baseline="0" dirty="0"/>
              <a:t> (sans BDD) en en créant une classe qui gérera</a:t>
            </a:r>
            <a:r>
              <a:rPr lang="fr-FR" dirty="0"/>
              <a:t> les opérations de CRUD sur des « livres » en gardant les instances dans une liste statique (~table SQL).</a:t>
            </a:r>
          </a:p>
          <a:p>
            <a:pPr lvl="1"/>
            <a:r>
              <a:rPr lang="fr-FR" dirty="0"/>
              <a:t>Il serait trop simple que la DAL garde référence des instances créées/modifiées directement</a:t>
            </a:r>
          </a:p>
          <a:p>
            <a:pPr lvl="1"/>
            <a:r>
              <a:rPr lang="fr-FR" dirty="0"/>
              <a:t>Dans la réalité (sur une BDD), les tables SQL ne sont pas des objets C# </a:t>
            </a:r>
            <a:r>
              <a:rPr lang="fr-FR" dirty="0">
                <a:sym typeface="Wingdings" panose="05000000000000000000" pitchFamily="2" charset="2"/>
              </a:rPr>
              <a:t></a:t>
            </a:r>
          </a:p>
          <a:p>
            <a:pPr lvl="1"/>
            <a:r>
              <a:rPr lang="fr-FR" dirty="0"/>
              <a:t>La DAL fait le lien entre le modèle objet et le modèle SQL</a:t>
            </a:r>
          </a:p>
          <a:p>
            <a:pPr lvl="2"/>
            <a:r>
              <a:rPr lang="fr-FR" dirty="0"/>
              <a:t>Nous allons séparer le modèle business du modèle de stockage pour simuler cette séparation</a:t>
            </a:r>
          </a:p>
        </p:txBody>
      </p:sp>
      <p:sp>
        <p:nvSpPr>
          <p:cNvPr id="4" name="Espace réservé du numéro de diapositive 3"/>
          <p:cNvSpPr>
            <a:spLocks noGrp="1"/>
          </p:cNvSpPr>
          <p:nvPr>
            <p:ph type="sldNum" sz="quarter" idx="12"/>
          </p:nvPr>
        </p:nvSpPr>
        <p:spPr/>
        <p:txBody>
          <a:bodyPr/>
          <a:lstStyle/>
          <a:p>
            <a:fld id="{C4488D40-6A2B-42CD-9565-99D41B29C2DA}" type="slidenum">
              <a:rPr lang="fr-FR" smtClean="0"/>
              <a:t>9</a:t>
            </a:fld>
            <a:endParaRPr lang="fr-FR"/>
          </a:p>
        </p:txBody>
      </p:sp>
    </p:spTree>
    <p:extLst>
      <p:ext uri="{BB962C8B-B14F-4D97-AF65-F5344CB8AC3E}">
        <p14:creationId xmlns:p14="http://schemas.microsoft.com/office/powerpoint/2010/main" val="11007796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Concis">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oncis">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oncis">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txDef>
      <a:spPr>
        <a:noFill/>
      </a:spPr>
      <a:bodyPr wrap="square" rtlCol="0">
        <a:spAutoFit/>
      </a:bodyPr>
      <a:lstStyle>
        <a:defPPr>
          <a:defRPr dirty="0">
            <a:solidFill>
              <a:srgbClr val="000000"/>
            </a:solidFill>
            <a:latin typeface="Consolas" panose="020B0609020204030204" pitchFamily="49" charset="0"/>
          </a:defRPr>
        </a:defPPr>
      </a:lstStyle>
    </a:txDef>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2491</TotalTime>
  <Words>1465</Words>
  <Application>Microsoft Office PowerPoint</Application>
  <PresentationFormat>Grand écran</PresentationFormat>
  <Paragraphs>273</Paragraphs>
  <Slides>21</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21</vt:i4>
      </vt:variant>
    </vt:vector>
  </HeadingPairs>
  <TitlesOfParts>
    <vt:vector size="28" baseType="lpstr">
      <vt:lpstr>Calibri</vt:lpstr>
      <vt:lpstr>Century Gothic</vt:lpstr>
      <vt:lpstr>Consolas</vt:lpstr>
      <vt:lpstr>Times New Roman</vt:lpstr>
      <vt:lpstr>Wingdings</vt:lpstr>
      <vt:lpstr>Wingdings 2</vt:lpstr>
      <vt:lpstr>Concis</vt:lpstr>
      <vt:lpstr>Introduction au développement Web en ASP.Net et C#</vt:lpstr>
      <vt:lpstr>Plan prévisionnel des cours</vt:lpstr>
      <vt:lpstr>Planning de ce cours</vt:lpstr>
      <vt:lpstr>Méthodes et champs statiques</vt:lpstr>
      <vt:lpstr>Méthodes et champs statiques</vt:lpstr>
      <vt:lpstr>Méthodes et champs statiques </vt:lpstr>
      <vt:lpstr>Méthodes et champs statiques</vt:lpstr>
      <vt:lpstr>La DAL</vt:lpstr>
      <vt:lpstr>La DAL</vt:lpstr>
      <vt:lpstr>La DAL</vt:lpstr>
      <vt:lpstr>La DAL</vt:lpstr>
      <vt:lpstr>La DAL – usage simplifié</vt:lpstr>
      <vt:lpstr>La DAL – usage simplifié</vt:lpstr>
      <vt:lpstr>La DAL – usage simplifié</vt:lpstr>
      <vt:lpstr>La DAL – à vous de jouer </vt:lpstr>
      <vt:lpstr>Envoi de données </vt:lpstr>
      <vt:lpstr>Envoi de données</vt:lpstr>
      <vt:lpstr>Envoi de données – Action spécifique</vt:lpstr>
      <vt:lpstr>Envoi de données – Action spécifique</vt:lpstr>
      <vt:lpstr>Envoi de données – paramètres</vt:lpstr>
      <vt:lpstr>Envoi de données – paramètres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au développement Web en ASP.Net et C#</dc:title>
  <dc:creator>Jean-Christophe Chalté</dc:creator>
  <cp:lastModifiedBy>JC JC</cp:lastModifiedBy>
  <cp:revision>490</cp:revision>
  <cp:lastPrinted>2017-01-08T16:21:41Z</cp:lastPrinted>
  <dcterms:created xsi:type="dcterms:W3CDTF">2016-12-28T07:06:34Z</dcterms:created>
  <dcterms:modified xsi:type="dcterms:W3CDTF">2017-02-04T19:31:10Z</dcterms:modified>
</cp:coreProperties>
</file>