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8" r:id="rId13"/>
    <p:sldId id="269" r:id="rId14"/>
    <p:sldId id="270" r:id="rId15"/>
    <p:sldId id="271" r:id="rId16"/>
    <p:sldId id="272" r:id="rId17"/>
    <p:sldId id="273" r:id="rId18"/>
    <p:sldId id="274" r:id="rId19"/>
    <p:sldId id="275" r:id="rId20"/>
    <p:sldId id="276" r:id="rId21"/>
  </p:sldIdLst>
  <p:sldSz cx="12192000" cy="6858000"/>
  <p:notesSz cx="6858000" cy="99456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0"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21"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2"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3" name="PlaceHolder 5"/>
          <p:cNvSpPr>
            <a:spLocks noGrp="1"/>
          </p:cNvSpPr>
          <p:nvPr>
            <p:ph type="sldNum"/>
          </p:nvPr>
        </p:nvSpPr>
        <p:spPr>
          <a:xfrm>
            <a:off x="4278960" y="10157400"/>
            <a:ext cx="3280680" cy="534240"/>
          </a:xfrm>
          <a:prstGeom prst="rect">
            <a:avLst/>
          </a:prstGeom>
        </p:spPr>
        <p:txBody>
          <a:bodyPr lIns="0" tIns="0" rIns="0" bIns="0" anchor="b"/>
          <a:lstStyle/>
          <a:p>
            <a:pPr algn="r"/>
            <a:fld id="{BF834CA8-A61B-489E-8E0C-0FB442A3FE1A}"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951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786200"/>
            <a:ext cx="5486040" cy="39157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96" name="TextShape 2"/>
          <p:cNvSpPr txBox="1"/>
          <p:nvPr/>
        </p:nvSpPr>
        <p:spPr>
          <a:xfrm>
            <a:off x="3884760" y="9446760"/>
            <a:ext cx="2971440" cy="498600"/>
          </a:xfrm>
          <a:prstGeom prst="rect">
            <a:avLst/>
          </a:prstGeom>
          <a:noFill/>
          <a:ln>
            <a:noFill/>
          </a:ln>
        </p:spPr>
        <p:txBody>
          <a:bodyPr anchor="b"/>
          <a:lstStyle/>
          <a:p>
            <a:pPr algn="r">
              <a:lnSpc>
                <a:spcPct val="100000"/>
              </a:lnSpc>
            </a:pPr>
            <a:fld id="{B394639F-CB05-4842-AC27-4450EF923265}"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3242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8" name="PlaceHolder 2"/>
          <p:cNvSpPr>
            <a:spLocks noGrp="1"/>
          </p:cNvSpPr>
          <p:nvPr>
            <p:ph type="body"/>
          </p:nvPr>
        </p:nvSpPr>
        <p:spPr>
          <a:xfrm>
            <a:off x="818640" y="9504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29" name="PlaceHolder 3"/>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1"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32"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33"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34" name="PlaceHolder 5"/>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37" name="PlaceHolder 3"/>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pic>
        <p:nvPicPr>
          <p:cNvPr id="38" name="Image 37"/>
          <p:cNvPicPr/>
          <p:nvPr/>
        </p:nvPicPr>
        <p:blipFill>
          <a:blip r:embed="rId2"/>
          <a:stretch/>
        </p:blipFill>
        <p:spPr>
          <a:xfrm>
            <a:off x="818640" y="1772640"/>
            <a:ext cx="5185440" cy="4137120"/>
          </a:xfrm>
          <a:prstGeom prst="rect">
            <a:avLst/>
          </a:prstGeom>
          <a:ln>
            <a:noFill/>
          </a:ln>
        </p:spPr>
      </p:pic>
      <p:pic>
        <p:nvPicPr>
          <p:cNvPr id="39" name="Image 38"/>
          <p:cNvPicPr/>
          <p:nvPr/>
        </p:nvPicPr>
        <p:blipFill>
          <a:blip r:embed="rId2"/>
          <a:stretch/>
        </p:blipFill>
        <p:spPr>
          <a:xfrm>
            <a:off x="818640" y="1772640"/>
            <a:ext cx="5185440" cy="4137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5" name="PlaceHolder 2"/>
          <p:cNvSpPr>
            <a:spLocks noGrp="1"/>
          </p:cNvSpPr>
          <p:nvPr>
            <p:ph type="subTitle"/>
          </p:nvPr>
        </p:nvSpPr>
        <p:spPr>
          <a:xfrm>
            <a:off x="818640" y="950400"/>
            <a:ext cx="5185440" cy="5781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7"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50" name="PlaceHolder 3"/>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10000" y="-183600"/>
            <a:ext cx="10571760" cy="449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4"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55" name="PlaceHolder 3"/>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56" name="PlaceHolder 4"/>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7" name="PlaceHolder 2"/>
          <p:cNvSpPr>
            <a:spLocks noGrp="1"/>
          </p:cNvSpPr>
          <p:nvPr>
            <p:ph type="subTitle"/>
          </p:nvPr>
        </p:nvSpPr>
        <p:spPr>
          <a:xfrm>
            <a:off x="818640" y="950400"/>
            <a:ext cx="5185440" cy="5781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8"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59"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60"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2"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63"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64" name="PlaceHolder 4"/>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6" name="PlaceHolder 2"/>
          <p:cNvSpPr>
            <a:spLocks noGrp="1"/>
          </p:cNvSpPr>
          <p:nvPr>
            <p:ph type="body"/>
          </p:nvPr>
        </p:nvSpPr>
        <p:spPr>
          <a:xfrm>
            <a:off x="818640" y="9504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67" name="PlaceHolder 3"/>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9"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70"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71"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72" name="PlaceHolder 5"/>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74"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75" name="PlaceHolder 3"/>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pic>
        <p:nvPicPr>
          <p:cNvPr id="76" name="Image 75"/>
          <p:cNvPicPr/>
          <p:nvPr/>
        </p:nvPicPr>
        <p:blipFill>
          <a:blip r:embed="rId2"/>
          <a:stretch/>
        </p:blipFill>
        <p:spPr>
          <a:xfrm>
            <a:off x="818640" y="1772640"/>
            <a:ext cx="5185440" cy="4137120"/>
          </a:xfrm>
          <a:prstGeom prst="rect">
            <a:avLst/>
          </a:prstGeom>
          <a:ln>
            <a:noFill/>
          </a:ln>
        </p:spPr>
      </p:pic>
      <p:pic>
        <p:nvPicPr>
          <p:cNvPr id="77" name="Image 76"/>
          <p:cNvPicPr/>
          <p:nvPr/>
        </p:nvPicPr>
        <p:blipFill>
          <a:blip r:embed="rId2"/>
          <a:stretch/>
        </p:blipFill>
        <p:spPr>
          <a:xfrm>
            <a:off x="818640" y="1772640"/>
            <a:ext cx="5185440" cy="41371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86" name="PlaceHolder 2"/>
          <p:cNvSpPr>
            <a:spLocks noGrp="1"/>
          </p:cNvSpPr>
          <p:nvPr>
            <p:ph type="subTitle"/>
          </p:nvPr>
        </p:nvSpPr>
        <p:spPr>
          <a:xfrm>
            <a:off x="818640" y="950400"/>
            <a:ext cx="5185440" cy="5781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88"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0"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91" name="PlaceHolder 3"/>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810000" y="-183600"/>
            <a:ext cx="10571760" cy="449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5"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96" name="PlaceHolder 3"/>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97" name="PlaceHolder 4"/>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00"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01"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3"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04"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05" name="PlaceHolder 4"/>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7" name="PlaceHolder 2"/>
          <p:cNvSpPr>
            <a:spLocks noGrp="1"/>
          </p:cNvSpPr>
          <p:nvPr>
            <p:ph type="body"/>
          </p:nvPr>
        </p:nvSpPr>
        <p:spPr>
          <a:xfrm>
            <a:off x="818640" y="9504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08" name="PlaceHolder 3"/>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11"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12"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13" name="PlaceHolder 5"/>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5" name="PlaceHolder 2"/>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16" name="PlaceHolder 3"/>
          <p:cNvSpPr>
            <a:spLocks noGrp="1"/>
          </p:cNvSpPr>
          <p:nvPr>
            <p:ph type="body"/>
          </p:nvPr>
        </p:nvSpPr>
        <p:spPr>
          <a:xfrm>
            <a:off x="818640" y="950400"/>
            <a:ext cx="5185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pic>
        <p:nvPicPr>
          <p:cNvPr id="117" name="Image 116"/>
          <p:cNvPicPr/>
          <p:nvPr/>
        </p:nvPicPr>
        <p:blipFill>
          <a:blip r:embed="rId2"/>
          <a:stretch/>
        </p:blipFill>
        <p:spPr>
          <a:xfrm>
            <a:off x="818640" y="1772640"/>
            <a:ext cx="5185440" cy="4137120"/>
          </a:xfrm>
          <a:prstGeom prst="rect">
            <a:avLst/>
          </a:prstGeom>
          <a:ln>
            <a:noFill/>
          </a:ln>
        </p:spPr>
      </p:pic>
      <p:pic>
        <p:nvPicPr>
          <p:cNvPr id="118" name="Image 117"/>
          <p:cNvPicPr/>
          <p:nvPr/>
        </p:nvPicPr>
        <p:blipFill>
          <a:blip r:embed="rId2"/>
          <a:stretch/>
        </p:blipFill>
        <p:spPr>
          <a:xfrm>
            <a:off x="818640" y="1772640"/>
            <a:ext cx="5185440" cy="41371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2" name="PlaceHolder 3"/>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183600"/>
            <a:ext cx="10571760" cy="449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6"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7" name="PlaceHolder 3"/>
          <p:cNvSpPr>
            <a:spLocks noGrp="1"/>
          </p:cNvSpPr>
          <p:nvPr>
            <p:ph type="body"/>
          </p:nvPr>
        </p:nvSpPr>
        <p:spPr>
          <a:xfrm>
            <a:off x="81864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18" name="PlaceHolder 4"/>
          <p:cNvSpPr>
            <a:spLocks noGrp="1"/>
          </p:cNvSpPr>
          <p:nvPr>
            <p:ph type="body"/>
          </p:nvPr>
        </p:nvSpPr>
        <p:spPr>
          <a:xfrm>
            <a:off x="347616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0" name="PlaceHolder 2"/>
          <p:cNvSpPr>
            <a:spLocks noGrp="1"/>
          </p:cNvSpPr>
          <p:nvPr>
            <p:ph type="body"/>
          </p:nvPr>
        </p:nvSpPr>
        <p:spPr>
          <a:xfrm>
            <a:off x="818640" y="950400"/>
            <a:ext cx="2530440" cy="5781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21"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22" name="PlaceHolder 4"/>
          <p:cNvSpPr>
            <a:spLocks noGrp="1"/>
          </p:cNvSpPr>
          <p:nvPr>
            <p:ph type="body"/>
          </p:nvPr>
        </p:nvSpPr>
        <p:spPr>
          <a:xfrm>
            <a:off x="3476160" y="39708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183600"/>
            <a:ext cx="10571760" cy="9702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4" name="PlaceHolder 2"/>
          <p:cNvSpPr>
            <a:spLocks noGrp="1"/>
          </p:cNvSpPr>
          <p:nvPr>
            <p:ph type="body"/>
          </p:nvPr>
        </p:nvSpPr>
        <p:spPr>
          <a:xfrm>
            <a:off x="81864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25" name="PlaceHolder 3"/>
          <p:cNvSpPr>
            <a:spLocks noGrp="1"/>
          </p:cNvSpPr>
          <p:nvPr>
            <p:ph type="body"/>
          </p:nvPr>
        </p:nvSpPr>
        <p:spPr>
          <a:xfrm>
            <a:off x="3476160" y="950400"/>
            <a:ext cx="2530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
        <p:nvSpPr>
          <p:cNvPr id="26" name="PlaceHolder 4"/>
          <p:cNvSpPr>
            <a:spLocks noGrp="1"/>
          </p:cNvSpPr>
          <p:nvPr>
            <p:ph type="body"/>
          </p:nvPr>
        </p:nvSpPr>
        <p:spPr>
          <a:xfrm>
            <a:off x="818640" y="3970800"/>
            <a:ext cx="5185440" cy="2757960"/>
          </a:xfrm>
          <a:prstGeom prst="rect">
            <a:avLst/>
          </a:prstGeom>
        </p:spPr>
        <p:txBody>
          <a:bodyPr lIns="0" tIns="0" rIns="0" bIns="0"/>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3240"/>
            <a:ext cx="12191760" cy="5203440"/>
          </a:xfrm>
          <a:custGeom>
            <a:avLst/>
            <a:gdLst/>
            <a:ahLst/>
            <a:cxn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a:blip r:embed="rId14"/>
            <a:tile/>
          </a:blipFill>
          <a:ln>
            <a:round/>
          </a:ln>
        </p:spPr>
        <p:style>
          <a:lnRef idx="1">
            <a:schemeClr val="accent1"/>
          </a:lnRef>
          <a:fillRef idx="3">
            <a:schemeClr val="accent1"/>
          </a:fillRef>
          <a:effectRef idx="2">
            <a:schemeClr val="accent1"/>
          </a:effectRef>
          <a:fontRef idx="minor"/>
        </p:style>
      </p:sp>
      <p:sp>
        <p:nvSpPr>
          <p:cNvPr id="7" name="PlaceHolder 2"/>
          <p:cNvSpPr>
            <a:spLocks noGrp="1"/>
          </p:cNvSpPr>
          <p:nvPr>
            <p:ph type="title"/>
          </p:nvPr>
        </p:nvSpPr>
        <p:spPr>
          <a:xfrm>
            <a:off x="810000" y="1449000"/>
            <a:ext cx="10571760" cy="2970720"/>
          </a:xfrm>
          <a:prstGeom prst="rect">
            <a:avLst/>
          </a:prstGeom>
        </p:spPr>
        <p:txBody>
          <a:bodyPr anchor="b"/>
          <a:lstStyle/>
          <a:p>
            <a:pPr>
              <a:lnSpc>
                <a:spcPct val="100000"/>
              </a:lnSpc>
            </a:pPr>
            <a:r>
              <a:rPr lang="en-US" sz="5400" b="1" strike="noStrike" spc="-1">
                <a:solidFill>
                  <a:srgbClr val="FEFEFE"/>
                </a:solidFill>
                <a:uFill>
                  <a:solidFill>
                    <a:srgbClr val="FFFFFF"/>
                  </a:solidFill>
                </a:uFill>
                <a:latin typeface="Century Gothic"/>
              </a:rPr>
              <a:t>Modifiez le style du titre</a:t>
            </a:r>
            <a:endParaRPr lang="en-US" sz="1800" b="0" strike="noStrike" spc="-1">
              <a:solidFill>
                <a:srgbClr val="000000"/>
              </a:solidFill>
              <a:uFill>
                <a:solidFill>
                  <a:srgbClr val="FFFFFF"/>
                </a:solidFill>
              </a:uFill>
              <a:latin typeface="Century Gothic"/>
            </a:endParaRPr>
          </a:p>
        </p:txBody>
      </p:sp>
      <p:sp>
        <p:nvSpPr>
          <p:cNvPr id="2" name="PlaceHolder 3"/>
          <p:cNvSpPr>
            <a:spLocks noGrp="1"/>
          </p:cNvSpPr>
          <p:nvPr>
            <p:ph type="dt"/>
          </p:nvPr>
        </p:nvSpPr>
        <p:spPr>
          <a:xfrm>
            <a:off x="9334800" y="6041520"/>
            <a:ext cx="1343520" cy="364680"/>
          </a:xfrm>
          <a:prstGeom prst="rect">
            <a:avLst/>
          </a:prstGeom>
        </p:spPr>
        <p:txBody>
          <a:bodyPr anchor="b"/>
          <a:lstStyle/>
          <a:p>
            <a:pPr algn="r">
              <a:lnSpc>
                <a:spcPct val="100000"/>
              </a:lnSpc>
            </a:pPr>
            <a:r>
              <a:rPr lang="en-US" sz="900" b="0" strike="noStrike" spc="-1">
                <a:solidFill>
                  <a:srgbClr val="000000"/>
                </a:solidFill>
                <a:uFill>
                  <a:solidFill>
                    <a:srgbClr val="FFFFFF"/>
                  </a:solidFill>
                </a:uFill>
                <a:latin typeface="Century Gothic"/>
              </a:rPr>
              <a:t>1/8/18</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51440" y="6041520"/>
            <a:ext cx="8643960" cy="36468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10678320" y="5915880"/>
            <a:ext cx="1061640" cy="490320"/>
          </a:xfrm>
          <a:prstGeom prst="rect">
            <a:avLst/>
          </a:prstGeom>
        </p:spPr>
        <p:txBody>
          <a:bodyPr bIns="10800" anchor="b"/>
          <a:lstStyle/>
          <a:p>
            <a:pPr algn="r">
              <a:lnSpc>
                <a:spcPct val="100000"/>
              </a:lnSpc>
            </a:pPr>
            <a:fld id="{09846B72-BE87-49AA-AFF9-561A46E9AF94}" type="slidenum">
              <a:rPr lang="en-US" sz="2000" b="0" strike="noStrike" spc="-1">
                <a:solidFill>
                  <a:srgbClr val="00C6BB"/>
                </a:solidFill>
                <a:uFill>
                  <a:solidFill>
                    <a:srgbClr val="FFFFFF"/>
                  </a:solidFill>
                </a:uFill>
                <a:latin typeface="Century Gothic"/>
              </a:rPr>
              <a:t>‹N°›</a:t>
            </a:fld>
            <a:endParaRPr lang="en-US" sz="1400" b="0" strike="noStrike" spc="-1">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00000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12191760" cy="94968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a:round/>
          </a:ln>
        </p:spPr>
        <p:style>
          <a:lnRef idx="1">
            <a:schemeClr val="accent1"/>
          </a:lnRef>
          <a:fillRef idx="3">
            <a:schemeClr val="accent1"/>
          </a:fillRef>
          <a:effectRef idx="2">
            <a:schemeClr val="accent1"/>
          </a:effectRef>
          <a:fontRef idx="minor"/>
        </p:style>
      </p:sp>
      <p:sp>
        <p:nvSpPr>
          <p:cNvPr id="41" name="PlaceHolder 2"/>
          <p:cNvSpPr>
            <a:spLocks noGrp="1"/>
          </p:cNvSpPr>
          <p:nvPr>
            <p:ph type="title"/>
          </p:nvPr>
        </p:nvSpPr>
        <p:spPr>
          <a:xfrm>
            <a:off x="810000" y="-182520"/>
            <a:ext cx="10571760" cy="970200"/>
          </a:xfrm>
          <a:prstGeom prst="rect">
            <a:avLst/>
          </a:prstGeom>
        </p:spPr>
        <p:txBody>
          <a:bodyPr anchor="b"/>
          <a:lstStyle/>
          <a:p>
            <a:pPr>
              <a:lnSpc>
                <a:spcPct val="100000"/>
              </a:lnSpc>
            </a:pPr>
            <a:r>
              <a:rPr lang="en-US" sz="4000" b="1" strike="noStrike" spc="-1">
                <a:solidFill>
                  <a:srgbClr val="FEFEFE"/>
                </a:solidFill>
                <a:uFill>
                  <a:solidFill>
                    <a:srgbClr val="FFFFFF"/>
                  </a:solidFill>
                </a:uFill>
                <a:latin typeface="Century Gothic"/>
              </a:rPr>
              <a:t>Modifiez le style du titre</a:t>
            </a:r>
            <a:endParaRPr lang="en-US" sz="1800" b="0" strike="noStrike" spc="-1">
              <a:solidFill>
                <a:srgbClr val="000000"/>
              </a:solidFill>
              <a:uFill>
                <a:solidFill>
                  <a:srgbClr val="FFFFFF"/>
                </a:solidFill>
              </a:uFill>
              <a:latin typeface="Century Gothic"/>
            </a:endParaRPr>
          </a:p>
        </p:txBody>
      </p:sp>
      <p:sp>
        <p:nvSpPr>
          <p:cNvPr id="42" name="PlaceHolder 3"/>
          <p:cNvSpPr>
            <a:spLocks noGrp="1"/>
          </p:cNvSpPr>
          <p:nvPr>
            <p:ph type="body"/>
          </p:nvPr>
        </p:nvSpPr>
        <p:spPr>
          <a:xfrm>
            <a:off x="818640" y="970560"/>
            <a:ext cx="10554120" cy="5809680"/>
          </a:xfrm>
          <a:prstGeom prst="rect">
            <a:avLst/>
          </a:prstGeom>
        </p:spPr>
        <p:txBody>
          <a:bodyPr/>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Sixth Outline Level</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Seventh Outline LevelModifier les styles du texte du masque</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Deuxième niveau</a:t>
            </a:r>
            <a:endParaRPr lang="en-US" sz="18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Troisième niveau</a:t>
            </a:r>
            <a:endParaRPr lang="en-US" sz="1800" b="0" strike="noStrike" spc="-1">
              <a:solidFill>
                <a:srgbClr val="000000"/>
              </a:solidFill>
              <a:uFill>
                <a:solidFill>
                  <a:srgbClr val="FFFFFF"/>
                </a:solidFill>
              </a:uFill>
              <a:latin typeface="Century Gothic"/>
            </a:endParaRPr>
          </a:p>
          <a:p>
            <a:pPr marL="1600200" lvl="3"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Quatrième niveau</a:t>
            </a:r>
            <a:endParaRPr lang="en-US" sz="1800" b="0" strike="noStrike" spc="-1">
              <a:solidFill>
                <a:srgbClr val="000000"/>
              </a:solidFill>
              <a:uFill>
                <a:solidFill>
                  <a:srgbClr val="FFFFFF"/>
                </a:solidFill>
              </a:uFill>
              <a:latin typeface="Century Gothic"/>
            </a:endParaRPr>
          </a:p>
          <a:p>
            <a:pPr marL="2057400" lvl="4"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Cinquième niveau</a:t>
            </a:r>
            <a:endParaRPr lang="en-US" sz="1800" b="0" strike="noStrike" spc="-1">
              <a:solidFill>
                <a:srgbClr val="000000"/>
              </a:solidFill>
              <a:uFill>
                <a:solidFill>
                  <a:srgbClr val="FFFFFF"/>
                </a:solidFill>
              </a:uFill>
              <a:latin typeface="Century Gothic"/>
            </a:endParaRPr>
          </a:p>
        </p:txBody>
      </p:sp>
      <p:sp>
        <p:nvSpPr>
          <p:cNvPr id="43" name="PlaceHolder 4"/>
          <p:cNvSpPr>
            <a:spLocks noGrp="1"/>
          </p:cNvSpPr>
          <p:nvPr>
            <p:ph type="sldNum"/>
          </p:nvPr>
        </p:nvSpPr>
        <p:spPr>
          <a:xfrm>
            <a:off x="11028600" y="6289920"/>
            <a:ext cx="1061640" cy="490320"/>
          </a:xfrm>
          <a:prstGeom prst="rect">
            <a:avLst/>
          </a:prstGeom>
        </p:spPr>
        <p:txBody>
          <a:bodyPr bIns="10800" anchor="b"/>
          <a:lstStyle/>
          <a:p>
            <a:pPr algn="r">
              <a:lnSpc>
                <a:spcPct val="100000"/>
              </a:lnSpc>
            </a:pPr>
            <a:fld id="{60D4A453-B105-4C04-88DE-5D65F669AD2C}" type="slidenum">
              <a:rPr lang="en-US" sz="2000" b="0" strike="noStrike" spc="-1">
                <a:solidFill>
                  <a:srgbClr val="00C6BB"/>
                </a:solidFill>
                <a:uFill>
                  <a:solidFill>
                    <a:srgbClr val="FFFFFF"/>
                  </a:solidFill>
                </a:uFill>
                <a:latin typeface="Century Gothic"/>
              </a:rPr>
              <a:t>‹N°›</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0" y="0"/>
            <a:ext cx="12191760" cy="95004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a:round/>
          </a:ln>
        </p:spPr>
        <p:style>
          <a:lnRef idx="1">
            <a:schemeClr val="accent1"/>
          </a:lnRef>
          <a:fillRef idx="3">
            <a:schemeClr val="accent1"/>
          </a:fillRef>
          <a:effectRef idx="2">
            <a:schemeClr val="accent1"/>
          </a:effectRef>
          <a:fontRef idx="minor"/>
        </p:style>
      </p:sp>
      <p:sp>
        <p:nvSpPr>
          <p:cNvPr id="79" name="PlaceHolder 2"/>
          <p:cNvSpPr>
            <a:spLocks noGrp="1"/>
          </p:cNvSpPr>
          <p:nvPr>
            <p:ph type="title"/>
          </p:nvPr>
        </p:nvSpPr>
        <p:spPr>
          <a:xfrm>
            <a:off x="810000" y="-183600"/>
            <a:ext cx="10571760" cy="970200"/>
          </a:xfrm>
          <a:prstGeom prst="rect">
            <a:avLst/>
          </a:prstGeom>
        </p:spPr>
        <p:txBody>
          <a:bodyPr anchor="b"/>
          <a:lstStyle/>
          <a:p>
            <a:pPr>
              <a:lnSpc>
                <a:spcPct val="100000"/>
              </a:lnSpc>
            </a:pPr>
            <a:r>
              <a:rPr lang="en-US" sz="4000" b="1" strike="noStrike" spc="-1">
                <a:solidFill>
                  <a:srgbClr val="FEFEFE"/>
                </a:solidFill>
                <a:uFill>
                  <a:solidFill>
                    <a:srgbClr val="FFFFFF"/>
                  </a:solidFill>
                </a:uFill>
                <a:latin typeface="Century Gothic"/>
              </a:rPr>
              <a:t>Modifiez le style du titre</a:t>
            </a:r>
            <a:endParaRPr lang="en-US" sz="1800" b="0" strike="noStrike" spc="-1">
              <a:solidFill>
                <a:srgbClr val="000000"/>
              </a:solidFill>
              <a:uFill>
                <a:solidFill>
                  <a:srgbClr val="FFFFFF"/>
                </a:solidFill>
              </a:uFill>
              <a:latin typeface="Century Gothic"/>
            </a:endParaRPr>
          </a:p>
        </p:txBody>
      </p:sp>
      <p:sp>
        <p:nvSpPr>
          <p:cNvPr id="80" name="PlaceHolder 3"/>
          <p:cNvSpPr>
            <a:spLocks noGrp="1"/>
          </p:cNvSpPr>
          <p:nvPr>
            <p:ph type="body"/>
          </p:nvPr>
        </p:nvSpPr>
        <p:spPr>
          <a:xfrm>
            <a:off x="818640" y="950400"/>
            <a:ext cx="5185440" cy="5781960"/>
          </a:xfrm>
          <a:prstGeom prst="rect">
            <a:avLst/>
          </a:prstGeom>
        </p:spPr>
        <p:txBody>
          <a:bodyPr anchor="ctr"/>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Sixth Outline Level</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Seventh Outline LevelModifier les styles du texte du masque</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Deuxième niveau</a:t>
            </a:r>
            <a:endParaRPr lang="en-US" sz="18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Troisième niveau</a:t>
            </a:r>
            <a:endParaRPr lang="en-US" sz="1800" b="0" strike="noStrike" spc="-1">
              <a:solidFill>
                <a:srgbClr val="000000"/>
              </a:solidFill>
              <a:uFill>
                <a:solidFill>
                  <a:srgbClr val="FFFFFF"/>
                </a:solidFill>
              </a:uFill>
              <a:latin typeface="Century Gothic"/>
            </a:endParaRPr>
          </a:p>
          <a:p>
            <a:pPr marL="1600200" lvl="3"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Quatrième niveau</a:t>
            </a:r>
            <a:endParaRPr lang="en-US" sz="1800" b="0" strike="noStrike" spc="-1">
              <a:solidFill>
                <a:srgbClr val="000000"/>
              </a:solidFill>
              <a:uFill>
                <a:solidFill>
                  <a:srgbClr val="FFFFFF"/>
                </a:solidFill>
              </a:uFill>
              <a:latin typeface="Century Gothic"/>
            </a:endParaRPr>
          </a:p>
          <a:p>
            <a:pPr marL="2057400" lvl="4"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Cinquième niveau</a:t>
            </a:r>
            <a:endParaRPr lang="en-US" sz="1800" b="0" strike="noStrike" spc="-1">
              <a:solidFill>
                <a:srgbClr val="000000"/>
              </a:solidFill>
              <a:uFill>
                <a:solidFill>
                  <a:srgbClr val="FFFFFF"/>
                </a:solidFill>
              </a:uFill>
              <a:latin typeface="Century Gothic"/>
            </a:endParaRPr>
          </a:p>
        </p:txBody>
      </p:sp>
      <p:sp>
        <p:nvSpPr>
          <p:cNvPr id="81" name="PlaceHolder 4"/>
          <p:cNvSpPr>
            <a:spLocks noGrp="1"/>
          </p:cNvSpPr>
          <p:nvPr>
            <p:ph type="body"/>
          </p:nvPr>
        </p:nvSpPr>
        <p:spPr>
          <a:xfrm>
            <a:off x="6187320" y="950400"/>
            <a:ext cx="5194080" cy="5781960"/>
          </a:xfrm>
          <a:prstGeom prst="rect">
            <a:avLst/>
          </a:prstGeom>
        </p:spPr>
        <p:txBody>
          <a:bodyPr anchor="ctr"/>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Century Gothic"/>
              </a:rPr>
              <a:t>Sixth Outline Level</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Seventh Outline LevelModifier les styles du texte du masque</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Deuxième niveau</a:t>
            </a:r>
            <a:endParaRPr lang="en-US" sz="18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Troisième niveau</a:t>
            </a:r>
            <a:endParaRPr lang="en-US" sz="1800" b="0" strike="noStrike" spc="-1">
              <a:solidFill>
                <a:srgbClr val="000000"/>
              </a:solidFill>
              <a:uFill>
                <a:solidFill>
                  <a:srgbClr val="FFFFFF"/>
                </a:solidFill>
              </a:uFill>
              <a:latin typeface="Century Gothic"/>
            </a:endParaRPr>
          </a:p>
          <a:p>
            <a:pPr marL="1600200" lvl="3"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Quatrième niveau</a:t>
            </a:r>
            <a:endParaRPr lang="en-US" sz="1800" b="0" strike="noStrike" spc="-1">
              <a:solidFill>
                <a:srgbClr val="000000"/>
              </a:solidFill>
              <a:uFill>
                <a:solidFill>
                  <a:srgbClr val="FFFFFF"/>
                </a:solidFill>
              </a:uFill>
              <a:latin typeface="Century Gothic"/>
            </a:endParaRPr>
          </a:p>
          <a:p>
            <a:pPr marL="2057400" lvl="4" indent="-228240">
              <a:lnSpc>
                <a:spcPct val="100000"/>
              </a:lnSpc>
              <a:buClr>
                <a:srgbClr val="00C6BB"/>
              </a:buClr>
              <a:buFont typeface="Wingdings 2" charset="2"/>
              <a:buChar char=""/>
            </a:pPr>
            <a:r>
              <a:rPr lang="en-US" sz="1200" b="0" strike="noStrike" spc="-1">
                <a:solidFill>
                  <a:srgbClr val="000000"/>
                </a:solidFill>
                <a:uFill>
                  <a:solidFill>
                    <a:srgbClr val="FFFFFF"/>
                  </a:solidFill>
                </a:uFill>
                <a:latin typeface="Century Gothic"/>
              </a:rPr>
              <a:t>Cinquième niveau</a:t>
            </a:r>
            <a:endParaRPr lang="en-US" sz="1800" b="0" strike="noStrike" spc="-1">
              <a:solidFill>
                <a:srgbClr val="000000"/>
              </a:solidFill>
              <a:uFill>
                <a:solidFill>
                  <a:srgbClr val="FFFFFF"/>
                </a:solidFill>
              </a:uFill>
              <a:latin typeface="Century Gothic"/>
            </a:endParaRPr>
          </a:p>
        </p:txBody>
      </p:sp>
      <p:sp>
        <p:nvSpPr>
          <p:cNvPr id="82" name="PlaceHolder 5"/>
          <p:cNvSpPr>
            <a:spLocks noGrp="1"/>
          </p:cNvSpPr>
          <p:nvPr>
            <p:ph type="dt"/>
          </p:nvPr>
        </p:nvSpPr>
        <p:spPr>
          <a:xfrm>
            <a:off x="9334800" y="6041520"/>
            <a:ext cx="1343520" cy="364680"/>
          </a:xfrm>
          <a:prstGeom prst="rect">
            <a:avLst/>
          </a:prstGeom>
        </p:spPr>
        <p:txBody>
          <a:bodyPr anchor="b"/>
          <a:lstStyle/>
          <a:p>
            <a:pPr algn="r">
              <a:lnSpc>
                <a:spcPct val="100000"/>
              </a:lnSpc>
            </a:pPr>
            <a:r>
              <a:rPr lang="en-US" sz="900" b="0" strike="noStrike" spc="-1">
                <a:solidFill>
                  <a:srgbClr val="000000"/>
                </a:solidFill>
                <a:uFill>
                  <a:solidFill>
                    <a:srgbClr val="FFFFFF"/>
                  </a:solidFill>
                </a:uFill>
                <a:latin typeface="Century Gothic"/>
              </a:rPr>
              <a:t>1/8/18</a:t>
            </a:r>
            <a:endParaRPr lang="en-US" sz="1400" b="0" strike="noStrike" spc="-1">
              <a:solidFill>
                <a:srgbClr val="000000"/>
              </a:solidFill>
              <a:uFill>
                <a:solidFill>
                  <a:srgbClr val="FFFFFF"/>
                </a:solidFill>
              </a:uFill>
              <a:latin typeface="Times New Roman"/>
            </a:endParaRPr>
          </a:p>
        </p:txBody>
      </p:sp>
      <p:sp>
        <p:nvSpPr>
          <p:cNvPr id="83" name="PlaceHolder 6"/>
          <p:cNvSpPr>
            <a:spLocks noGrp="1"/>
          </p:cNvSpPr>
          <p:nvPr>
            <p:ph type="ftr"/>
          </p:nvPr>
        </p:nvSpPr>
        <p:spPr>
          <a:xfrm>
            <a:off x="451440" y="6041520"/>
            <a:ext cx="8643960" cy="36468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84" name="PlaceHolder 7"/>
          <p:cNvSpPr>
            <a:spLocks noGrp="1"/>
          </p:cNvSpPr>
          <p:nvPr>
            <p:ph type="sldNum"/>
          </p:nvPr>
        </p:nvSpPr>
        <p:spPr>
          <a:xfrm>
            <a:off x="10678320" y="5915880"/>
            <a:ext cx="1061640" cy="490320"/>
          </a:xfrm>
          <a:prstGeom prst="rect">
            <a:avLst/>
          </a:prstGeom>
        </p:spPr>
        <p:txBody>
          <a:bodyPr bIns="10800" anchor="b"/>
          <a:lstStyle/>
          <a:p>
            <a:pPr algn="r">
              <a:lnSpc>
                <a:spcPct val="100000"/>
              </a:lnSpc>
            </a:pPr>
            <a:fld id="{3E73999B-E472-48AC-BCC8-1282F288410D}" type="slidenum">
              <a:rPr lang="en-US" sz="2000" b="0" strike="noStrike" spc="-1">
                <a:solidFill>
                  <a:srgbClr val="00C6BB"/>
                </a:solidFill>
                <a:uFill>
                  <a:solidFill>
                    <a:srgbClr val="FFFFFF"/>
                  </a:solidFill>
                </a:uFill>
                <a:latin typeface="Century Gothic"/>
              </a:rPr>
              <a:t>‹N°›</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10000" y="1449000"/>
            <a:ext cx="10571760" cy="2970720"/>
          </a:xfrm>
          <a:prstGeom prst="rect">
            <a:avLst/>
          </a:prstGeom>
          <a:noFill/>
          <a:ln>
            <a:noFill/>
          </a:ln>
        </p:spPr>
        <p:txBody>
          <a:bodyPr anchor="b"/>
          <a:lstStyle/>
          <a:p>
            <a:pPr>
              <a:lnSpc>
                <a:spcPct val="100000"/>
              </a:lnSpc>
            </a:pPr>
            <a:r>
              <a:rPr lang="en-US" sz="5400" b="1" strike="noStrike" spc="-1">
                <a:solidFill>
                  <a:srgbClr val="FEFEFE"/>
                </a:solidFill>
                <a:uFill>
                  <a:solidFill>
                    <a:srgbClr val="FFFFFF"/>
                  </a:solidFill>
                </a:uFill>
                <a:latin typeface="Century Gothic"/>
              </a:rPr>
              <a:t>Introduction au développement Web en ASP.Net et C#</a:t>
            </a:r>
            <a:endParaRPr lang="en-US" sz="1800" b="0" strike="noStrike" spc="-1">
              <a:solidFill>
                <a:srgbClr val="000000"/>
              </a:solidFill>
              <a:uFill>
                <a:solidFill>
                  <a:srgbClr val="FFFFFF"/>
                </a:solidFill>
              </a:uFill>
              <a:latin typeface="Century Gothic"/>
            </a:endParaRPr>
          </a:p>
        </p:txBody>
      </p:sp>
      <p:sp>
        <p:nvSpPr>
          <p:cNvPr id="125" name="TextShape 2"/>
          <p:cNvSpPr txBox="1"/>
          <p:nvPr/>
        </p:nvSpPr>
        <p:spPr>
          <a:xfrm>
            <a:off x="810000" y="5280840"/>
            <a:ext cx="10571760" cy="434520"/>
          </a:xfrm>
          <a:prstGeom prst="rect">
            <a:avLst/>
          </a:prstGeom>
          <a:noFill/>
          <a:ln>
            <a:noFill/>
          </a:ln>
        </p:spPr>
        <p:txBody>
          <a:bodyPr/>
          <a:lstStyle/>
          <a:p>
            <a:pPr>
              <a:lnSpc>
                <a:spcPct val="100000"/>
              </a:lnSpc>
            </a:pPr>
            <a:r>
              <a:rPr lang="en-US" sz="1800" b="0" strike="noStrike" spc="-1">
                <a:solidFill>
                  <a:srgbClr val="000000"/>
                </a:solidFill>
                <a:uFill>
                  <a:solidFill>
                    <a:srgbClr val="FFFFFF"/>
                  </a:solidFill>
                </a:uFill>
                <a:latin typeface="Century Gothic"/>
              </a:rPr>
              <a:t>Chalté Jean-Christophe</a:t>
            </a:r>
            <a:endParaRPr lang="en-US" sz="3200" b="0" strike="noStrike" spc="-1">
              <a:solidFill>
                <a:srgbClr val="000000"/>
              </a:solidFill>
              <a:uFill>
                <a:solidFill>
                  <a:srgbClr val="FFFFFF"/>
                </a:solidFill>
              </a:uFill>
              <a:latin typeface="Arial"/>
            </a:endParaRPr>
          </a:p>
          <a:p>
            <a:pPr>
              <a:lnSpc>
                <a:spcPct val="100000"/>
              </a:lnSpc>
            </a:pPr>
            <a:endParaRPr lang="en-US" sz="3200" b="0" strike="noStrike" spc="-1">
              <a:solidFill>
                <a:srgbClr val="000000"/>
              </a:solidFill>
              <a:uFill>
                <a:solidFill>
                  <a:srgbClr val="FFFFFF"/>
                </a:solidFill>
              </a:uFill>
              <a:latin typeface="Arial"/>
            </a:endParaRPr>
          </a:p>
        </p:txBody>
      </p:sp>
      <p:sp>
        <p:nvSpPr>
          <p:cNvPr id="126" name="TextShape 3"/>
          <p:cNvSpPr txBox="1"/>
          <p:nvPr/>
        </p:nvSpPr>
        <p:spPr>
          <a:xfrm>
            <a:off x="10678320" y="5915880"/>
            <a:ext cx="1061640" cy="490320"/>
          </a:xfrm>
          <a:prstGeom prst="rect">
            <a:avLst/>
          </a:prstGeom>
          <a:noFill/>
          <a:ln>
            <a:noFill/>
          </a:ln>
        </p:spPr>
        <p:txBody>
          <a:bodyPr bIns="10800" anchor="b"/>
          <a:lstStyle/>
          <a:p>
            <a:pPr algn="r">
              <a:lnSpc>
                <a:spcPct val="100000"/>
              </a:lnSpc>
            </a:pPr>
            <a:fld id="{F16DB09E-4F13-4DBD-9F28-59910F2A242B}" type="slidenum">
              <a:rPr lang="en-US" sz="2000" b="0" strike="noStrike" spc="-1">
                <a:solidFill>
                  <a:srgbClr val="00C6BB"/>
                </a:solidFill>
                <a:uFill>
                  <a:solidFill>
                    <a:srgbClr val="FFFFFF"/>
                  </a:solidFill>
                </a:uFill>
                <a:latin typeface="Century Gothic"/>
              </a:rPr>
              <a:t>1</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La DAL – usage simplifié</a:t>
            </a:r>
            <a:endParaRPr lang="en-US" sz="1800" b="0" strike="noStrike" spc="-1">
              <a:solidFill>
                <a:srgbClr val="000000"/>
              </a:solidFill>
              <a:uFill>
                <a:solidFill>
                  <a:srgbClr val="FFFFFF"/>
                </a:solidFill>
              </a:uFill>
              <a:latin typeface="Century Gothic"/>
            </a:endParaRPr>
          </a:p>
        </p:txBody>
      </p:sp>
      <p:sp>
        <p:nvSpPr>
          <p:cNvPr id="162"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Le but de cette première étape est de faire apparaitre sur la page de garde la liste des livres enregistrés en BDD.</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Remarque : à ce stade du cours, on ne sait pas encore comment avoir un formulaire de saisie, et donc comment créer des données dans l’application. Pour éviter  d’avoir une page vierge jusqu’au bout, et pour avoir une liste dynamique, on va créer un faux livre à chaque appel du serveur quelque temps.</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Pour afficher la liste des livres, il faut :</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Dans l’action, récupérer la liste des livres via la DAL, puis l’envoyer à la vue via l’appel à la méthode « View »</a:t>
            </a:r>
            <a:endParaRPr lang="en-US" sz="14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Puis…</a:t>
            </a:r>
            <a:endParaRPr lang="en-US" sz="1400" b="0" strike="noStrike" spc="-1">
              <a:solidFill>
                <a:srgbClr val="000000"/>
              </a:solidFill>
              <a:uFill>
                <a:solidFill>
                  <a:srgbClr val="FFFFFF"/>
                </a:solidFill>
              </a:uFill>
              <a:latin typeface="Century Gothic"/>
            </a:endParaRPr>
          </a:p>
        </p:txBody>
      </p:sp>
      <p:sp>
        <p:nvSpPr>
          <p:cNvPr id="163"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3B5F73B0-1837-4746-923D-15BADA161804}" type="slidenum">
              <a:rPr lang="en-US" sz="2000" b="0" strike="noStrike" spc="-1">
                <a:solidFill>
                  <a:srgbClr val="00C6BB"/>
                </a:solidFill>
                <a:uFill>
                  <a:solidFill>
                    <a:srgbClr val="FFFFFF"/>
                  </a:solidFill>
                </a:uFill>
                <a:latin typeface="Century Gothic"/>
              </a:rPr>
              <a:t>10</a:t>
            </a:fld>
            <a:endParaRPr lang="en-US" sz="1400" b="0" strike="noStrike" spc="-1">
              <a:solidFill>
                <a:srgbClr val="000000"/>
              </a:solidFill>
              <a:uFill>
                <a:solidFill>
                  <a:srgbClr val="FFFFFF"/>
                </a:solidFill>
              </a:uFill>
              <a:latin typeface="Times New Roman"/>
            </a:endParaRPr>
          </a:p>
        </p:txBody>
      </p:sp>
      <p:sp>
        <p:nvSpPr>
          <p:cNvPr id="164" name="CustomShape 4"/>
          <p:cNvSpPr/>
          <p:nvPr/>
        </p:nvSpPr>
        <p:spPr>
          <a:xfrm>
            <a:off x="-10800" y="3970440"/>
            <a:ext cx="4050720" cy="1155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FF"/>
                </a:solidFill>
                <a:uFill>
                  <a:solidFill>
                    <a:srgbClr val="FFFFFF"/>
                  </a:solidFill>
                </a:uFill>
                <a:latin typeface="Consolas"/>
              </a:rPr>
              <a:t>public</a:t>
            </a:r>
            <a:r>
              <a:rPr lang="en-US" sz="1400" b="0" strike="noStrike" spc="-1">
                <a:solidFill>
                  <a:srgbClr val="000000"/>
                </a:solidFill>
                <a:uFill>
                  <a:solidFill>
                    <a:srgbClr val="FFFFFF"/>
                  </a:solidFill>
                </a:uFill>
                <a:latin typeface="Consolas"/>
              </a:rPr>
              <a:t> </a:t>
            </a:r>
            <a:r>
              <a:rPr lang="en-US" sz="1400" b="0" strike="noStrike" spc="-1">
                <a:solidFill>
                  <a:srgbClr val="2B91AF"/>
                </a:solidFill>
                <a:uFill>
                  <a:solidFill>
                    <a:srgbClr val="FFFFFF"/>
                  </a:solidFill>
                </a:uFill>
                <a:latin typeface="Consolas"/>
              </a:rPr>
              <a:t>ActionResult</a:t>
            </a:r>
            <a:r>
              <a:rPr lang="en-US" sz="1400" b="0" strike="noStrike" spc="-1">
                <a:solidFill>
                  <a:srgbClr val="000000"/>
                </a:solidFill>
                <a:uFill>
                  <a:solidFill>
                    <a:srgbClr val="FFFFFF"/>
                  </a:solidFill>
                </a:uFill>
                <a:latin typeface="Consolas"/>
              </a:rPr>
              <a:t> Index()</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2B91AF"/>
                </a:solidFill>
                <a:uFill>
                  <a:solidFill>
                    <a:srgbClr val="FFFFFF"/>
                  </a:solidFill>
                </a:uFill>
                <a:latin typeface="Consolas"/>
              </a:rPr>
              <a:t>	DAL</a:t>
            </a:r>
            <a:r>
              <a:rPr lang="en-US" sz="1400" b="0" strike="noStrike" spc="-1">
                <a:solidFill>
                  <a:srgbClr val="000000"/>
                </a:solidFill>
                <a:uFill>
                  <a:solidFill>
                    <a:srgbClr val="FFFFFF"/>
                  </a:solidFill>
                </a:uFill>
                <a:latin typeface="Consolas"/>
              </a:rPr>
              <a:t> dal = </a:t>
            </a:r>
            <a:r>
              <a:rPr lang="en-US" sz="1400" b="0" strike="noStrike" spc="-1">
                <a:solidFill>
                  <a:srgbClr val="0000FF"/>
                </a:solidFill>
                <a:uFill>
                  <a:solidFill>
                    <a:srgbClr val="FFFFFF"/>
                  </a:solidFill>
                </a:uFill>
                <a:latin typeface="Consolas"/>
              </a:rPr>
              <a:t>new</a:t>
            </a:r>
            <a:r>
              <a:rPr lang="en-US" sz="1400" b="0" strike="noStrike" spc="-1">
                <a:solidFill>
                  <a:srgbClr val="000000"/>
                </a:solidFill>
                <a:uFill>
                  <a:solidFill>
                    <a:srgbClr val="FFFFFF"/>
                  </a:solidFill>
                </a:uFill>
                <a:latin typeface="Consolas"/>
              </a:rPr>
              <a:t> </a:t>
            </a:r>
            <a:r>
              <a:rPr lang="en-US" sz="1400" b="0" strike="noStrike" spc="-1">
                <a:solidFill>
                  <a:srgbClr val="2B91AF"/>
                </a:solidFill>
                <a:uFill>
                  <a:solidFill>
                    <a:srgbClr val="FFFFFF"/>
                  </a:solidFill>
                </a:uFill>
                <a:latin typeface="Consolas"/>
              </a:rPr>
              <a:t>DAL</a:t>
            </a: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onsolas"/>
              </a:rPr>
              <a:t>	return</a:t>
            </a:r>
            <a:r>
              <a:rPr lang="en-US" sz="1400" b="0" strike="noStrike" spc="-1">
                <a:solidFill>
                  <a:srgbClr val="000000"/>
                </a:solidFill>
                <a:uFill>
                  <a:solidFill>
                    <a:srgbClr val="FFFFFF"/>
                  </a:solidFill>
                </a:uFill>
                <a:latin typeface="Consolas"/>
              </a:rPr>
              <a:t> View(dal.GetAllLivres());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p:txBody>
      </p:sp>
      <p:sp>
        <p:nvSpPr>
          <p:cNvPr id="165" name="CustomShape 5"/>
          <p:cNvSpPr/>
          <p:nvPr/>
        </p:nvSpPr>
        <p:spPr>
          <a:xfrm>
            <a:off x="4816800" y="3645360"/>
            <a:ext cx="7916400" cy="243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FF"/>
                </a:solidFill>
                <a:uFill>
                  <a:solidFill>
                    <a:srgbClr val="FFFFFF"/>
                  </a:solidFill>
                </a:uFill>
                <a:latin typeface="Consolas"/>
              </a:rPr>
              <a:t>private</a:t>
            </a:r>
            <a:r>
              <a:rPr lang="en-US" sz="1400" b="0" strike="noStrike" spc="-1">
                <a:solidFill>
                  <a:srgbClr val="000000"/>
                </a:solidFill>
                <a:uFill>
                  <a:solidFill>
                    <a:srgbClr val="FFFFFF"/>
                  </a:solidFill>
                </a:uFill>
                <a:latin typeface="Consolas"/>
              </a:rPr>
              <a:t> </a:t>
            </a:r>
            <a:r>
              <a:rPr lang="en-US" sz="1400" b="0" strike="noStrike" spc="-1">
                <a:solidFill>
                  <a:srgbClr val="0000FF"/>
                </a:solidFill>
                <a:uFill>
                  <a:solidFill>
                    <a:srgbClr val="FFFFFF"/>
                  </a:solidFill>
                </a:uFill>
                <a:latin typeface="Consolas"/>
              </a:rPr>
              <a:t>static</a:t>
            </a:r>
            <a:r>
              <a:rPr lang="en-US" sz="1400" b="0" strike="noStrike" spc="-1">
                <a:solidFill>
                  <a:srgbClr val="000000"/>
                </a:solidFill>
                <a:uFill>
                  <a:solidFill>
                    <a:srgbClr val="FFFFFF"/>
                  </a:solidFill>
                </a:uFill>
                <a:latin typeface="Consolas"/>
              </a:rPr>
              <a:t> </a:t>
            </a:r>
            <a:r>
              <a:rPr lang="en-US" sz="1400" b="0" strike="noStrike" spc="-1">
                <a:solidFill>
                  <a:srgbClr val="0000FF"/>
                </a:solidFill>
                <a:uFill>
                  <a:solidFill>
                    <a:srgbClr val="FFFFFF"/>
                  </a:solidFill>
                </a:uFill>
                <a:latin typeface="Consolas"/>
              </a:rPr>
              <a:t>int</a:t>
            </a:r>
            <a:r>
              <a:rPr lang="en-US" sz="1400" b="0" strike="noStrike" spc="-1">
                <a:solidFill>
                  <a:srgbClr val="000000"/>
                </a:solidFill>
                <a:uFill>
                  <a:solidFill>
                    <a:srgbClr val="FFFFFF"/>
                  </a:solidFill>
                </a:uFill>
                <a:latin typeface="Consolas"/>
              </a:rPr>
              <a:t> nombreLivresHacks = 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8000"/>
                </a:solidFill>
                <a:uFill>
                  <a:solidFill>
                    <a:srgbClr val="FFFFFF"/>
                  </a:solidFill>
                </a:uFill>
                <a:latin typeface="Consolas"/>
              </a:rPr>
              <a:t>// GET: Home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onsolas"/>
              </a:rPr>
              <a:t>public</a:t>
            </a:r>
            <a:r>
              <a:rPr lang="en-US" sz="1400" b="0" strike="noStrike" spc="-1">
                <a:solidFill>
                  <a:srgbClr val="000000"/>
                </a:solidFill>
                <a:uFill>
                  <a:solidFill>
                    <a:srgbClr val="FFFFFF"/>
                  </a:solidFill>
                </a:uFill>
                <a:latin typeface="Consolas"/>
              </a:rPr>
              <a:t> </a:t>
            </a:r>
            <a:r>
              <a:rPr lang="en-US" sz="1400" b="0" strike="noStrike" spc="-1">
                <a:solidFill>
                  <a:srgbClr val="2B91AF"/>
                </a:solidFill>
                <a:uFill>
                  <a:solidFill>
                    <a:srgbClr val="FFFFFF"/>
                  </a:solidFill>
                </a:uFill>
                <a:latin typeface="Consolas"/>
              </a:rPr>
              <a:t>ActionResult</a:t>
            </a:r>
            <a:r>
              <a:rPr lang="en-US" sz="1400" b="0" strike="noStrike" spc="-1">
                <a:solidFill>
                  <a:srgbClr val="000000"/>
                </a:solidFill>
                <a:uFill>
                  <a:solidFill>
                    <a:srgbClr val="FFFFFF"/>
                  </a:solidFill>
                </a:uFill>
                <a:latin typeface="Consolas"/>
              </a:rPr>
              <a:t> Index()</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2B91AF"/>
                </a:solidFill>
                <a:uFill>
                  <a:solidFill>
                    <a:srgbClr val="FFFFFF"/>
                  </a:solidFill>
                </a:uFill>
                <a:latin typeface="Consolas"/>
              </a:rPr>
              <a:t>	DAL</a:t>
            </a:r>
            <a:r>
              <a:rPr lang="en-US" sz="1400" b="0" strike="noStrike" spc="-1">
                <a:solidFill>
                  <a:srgbClr val="000000"/>
                </a:solidFill>
                <a:uFill>
                  <a:solidFill>
                    <a:srgbClr val="FFFFFF"/>
                  </a:solidFill>
                </a:uFill>
                <a:latin typeface="Consolas"/>
              </a:rPr>
              <a:t> dal = </a:t>
            </a:r>
            <a:r>
              <a:rPr lang="en-US" sz="1400" b="0" strike="noStrike" spc="-1">
                <a:solidFill>
                  <a:srgbClr val="0000FF"/>
                </a:solidFill>
                <a:uFill>
                  <a:solidFill>
                    <a:srgbClr val="FFFFFF"/>
                  </a:solidFill>
                </a:uFill>
                <a:latin typeface="Consolas"/>
              </a:rPr>
              <a:t>new</a:t>
            </a:r>
            <a:r>
              <a:rPr lang="en-US" sz="1400" b="0" strike="noStrike" spc="-1">
                <a:solidFill>
                  <a:srgbClr val="000000"/>
                </a:solidFill>
                <a:uFill>
                  <a:solidFill>
                    <a:srgbClr val="FFFFFF"/>
                  </a:solidFill>
                </a:uFill>
                <a:latin typeface="Consolas"/>
              </a:rPr>
              <a:t> </a:t>
            </a:r>
            <a:r>
              <a:rPr lang="en-US" sz="1400" b="0" strike="noStrike" spc="-1">
                <a:solidFill>
                  <a:srgbClr val="2B91AF"/>
                </a:solidFill>
                <a:uFill>
                  <a:solidFill>
                    <a:srgbClr val="FFFFFF"/>
                  </a:solidFill>
                </a:uFill>
                <a:latin typeface="Consolas"/>
              </a:rPr>
              <a:t>DAL</a:t>
            </a: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2B91AF"/>
                </a:solidFill>
                <a:uFill>
                  <a:solidFill>
                    <a:srgbClr val="FFFFFF"/>
                  </a:solidFill>
                </a:uFill>
                <a:latin typeface="Consolas"/>
              </a:rPr>
              <a:t>	Livre</a:t>
            </a:r>
            <a:r>
              <a:rPr lang="en-US" sz="1400" b="0" strike="noStrike" spc="-1">
                <a:solidFill>
                  <a:srgbClr val="000000"/>
                </a:solidFill>
                <a:uFill>
                  <a:solidFill>
                    <a:srgbClr val="FFFFFF"/>
                  </a:solidFill>
                </a:uFill>
                <a:latin typeface="Consolas"/>
              </a:rPr>
              <a:t> livreTemporaire = </a:t>
            </a:r>
            <a:r>
              <a:rPr lang="en-US" sz="1400" b="0" strike="noStrike" spc="-1">
                <a:solidFill>
                  <a:srgbClr val="0000FF"/>
                </a:solidFill>
                <a:uFill>
                  <a:solidFill>
                    <a:srgbClr val="FFFFFF"/>
                  </a:solidFill>
                </a:uFill>
                <a:latin typeface="Consolas"/>
              </a:rPr>
              <a:t>new</a:t>
            </a:r>
            <a:r>
              <a:rPr lang="en-US" sz="1400" b="0" strike="noStrike" spc="-1">
                <a:solidFill>
                  <a:srgbClr val="000000"/>
                </a:solidFill>
                <a:uFill>
                  <a:solidFill>
                    <a:srgbClr val="FFFFFF"/>
                  </a:solidFill>
                </a:uFill>
                <a:latin typeface="Consolas"/>
              </a:rPr>
              <a:t> </a:t>
            </a:r>
            <a:r>
              <a:rPr lang="en-US" sz="1400" b="0" strike="noStrike" spc="-1">
                <a:solidFill>
                  <a:srgbClr val="2B91AF"/>
                </a:solidFill>
                <a:uFill>
                  <a:solidFill>
                    <a:srgbClr val="FFFFFF"/>
                  </a:solidFill>
                </a:uFill>
                <a:latin typeface="Consolas"/>
              </a:rPr>
              <a:t>Livre</a:t>
            </a:r>
            <a:r>
              <a:rPr lang="en-US" sz="1400" b="0" strike="noStrike" spc="-1">
                <a:solidFill>
                  <a:srgbClr val="000000"/>
                </a:solidFill>
                <a:uFill>
                  <a:solidFill>
                    <a:srgbClr val="FFFFFF"/>
                  </a:solidFill>
                </a:uFill>
                <a:latin typeface="Consolas"/>
              </a:rPr>
              <a:t>(</a:t>
            </a:r>
            <a:r>
              <a:rPr lang="en-US" sz="1400" b="0" strike="noStrike" spc="-1">
                <a:solidFill>
                  <a:srgbClr val="A31515"/>
                </a:solidFill>
                <a:uFill>
                  <a:solidFill>
                    <a:srgbClr val="FFFFFF"/>
                  </a:solidFill>
                </a:uFill>
                <a:latin typeface="Consolas"/>
              </a:rPr>
              <a:t>"Mon livre "</a:t>
            </a:r>
            <a:r>
              <a:rPr lang="en-US" sz="1400" b="0" strike="noStrike" spc="-1">
                <a:solidFill>
                  <a:srgbClr val="000000"/>
                </a:solidFill>
                <a:uFill>
                  <a:solidFill>
                    <a:srgbClr val="FFFFFF"/>
                  </a:solidFill>
                </a:uFill>
                <a:latin typeface="Consolas"/>
              </a:rPr>
              <a:t> + nombreLivresHacks++, </a:t>
            </a:r>
            <a:r>
              <a:rPr lang="en-US" sz="1400" b="0" strike="noStrike" spc="-1">
                <a:solidFill>
                  <a:srgbClr val="A31515"/>
                </a:solidFill>
                <a:uFill>
                  <a:solidFill>
                    <a:srgbClr val="FFFFFF"/>
                  </a:solidFill>
                </a:uFill>
                <a:latin typeface="Consolas"/>
              </a:rPr>
              <a:t>"anonyme"</a:t>
            </a:r>
            <a:r>
              <a:rPr lang="en-US" sz="1400" b="0" strike="noStrike" spc="-1">
                <a:solidFill>
                  <a:srgbClr val="000000"/>
                </a:solidFill>
                <a:uFill>
                  <a:solidFill>
                    <a:srgbClr val="FFFFFF"/>
                  </a:solidFill>
                </a:uFill>
                <a:latin typeface="Consolas"/>
              </a:rPr>
              <a:t>, 3, </a:t>
            </a:r>
            <a:r>
              <a:rPr lang="en-US" sz="1400" b="0" strike="noStrike" spc="-1">
                <a:solidFill>
                  <a:srgbClr val="2B91AF"/>
                </a:solidFill>
                <a:uFill>
                  <a:solidFill>
                    <a:srgbClr val="FFFFFF"/>
                  </a:solidFill>
                </a:uFill>
                <a:latin typeface="Consolas"/>
              </a:rPr>
              <a:t>DateTime</a:t>
            </a:r>
            <a:r>
              <a:rPr lang="en-US" sz="1400" b="0" strike="noStrike" spc="-1">
                <a:solidFill>
                  <a:srgbClr val="000000"/>
                </a:solidFill>
                <a:uFill>
                  <a:solidFill>
                    <a:srgbClr val="FFFFFF"/>
                  </a:solidFill>
                </a:uFill>
                <a:latin typeface="Consolas"/>
              </a:rPr>
              <a:t>.Today);</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nsolas"/>
              </a:rPr>
              <a:t>	dal.InsertLivre(livreTemporaire);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FF"/>
                </a:solidFill>
                <a:uFill>
                  <a:solidFill>
                    <a:srgbClr val="FFFFFF"/>
                  </a:solidFill>
                </a:uFill>
                <a:latin typeface="Consolas"/>
              </a:rPr>
              <a:t>	return</a:t>
            </a:r>
            <a:r>
              <a:rPr lang="en-US" sz="1400" b="0" strike="noStrike" spc="-1">
                <a:solidFill>
                  <a:srgbClr val="000000"/>
                </a:solidFill>
                <a:uFill>
                  <a:solidFill>
                    <a:srgbClr val="FFFFFF"/>
                  </a:solidFill>
                </a:uFill>
                <a:latin typeface="Consolas"/>
              </a:rPr>
              <a:t> View(dal.GetAllLivres());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Arial"/>
            </a:endParaRPr>
          </a:p>
        </p:txBody>
      </p:sp>
      <p:sp>
        <p:nvSpPr>
          <p:cNvPr id="166" name="CustomShape 6"/>
          <p:cNvSpPr/>
          <p:nvPr/>
        </p:nvSpPr>
        <p:spPr>
          <a:xfrm>
            <a:off x="3927960" y="4668120"/>
            <a:ext cx="888480" cy="471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La DAL – usage simplifié</a:t>
            </a:r>
            <a:endParaRPr lang="en-US" sz="1800" b="0" strike="noStrike" spc="-1">
              <a:solidFill>
                <a:srgbClr val="000000"/>
              </a:solidFill>
              <a:uFill>
                <a:solidFill>
                  <a:srgbClr val="FFFFFF"/>
                </a:solidFill>
              </a:uFill>
              <a:latin typeface="Century Gothic"/>
            </a:endParaRPr>
          </a:p>
        </p:txBody>
      </p:sp>
      <p:sp>
        <p:nvSpPr>
          <p:cNvPr id="168"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Il faut modifier la vue :</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Rajoutez la ligne suivante en première ligne</a:t>
            </a:r>
          </a:p>
          <a:p>
            <a:pPr algn="ctr">
              <a:lnSpc>
                <a:spcPct val="107000"/>
              </a:lnSpc>
            </a:pPr>
            <a:r>
              <a:rPr lang="en-US" sz="1800" b="0" strike="noStrike" spc="-1">
                <a:solidFill>
                  <a:srgbClr val="000000"/>
                </a:solidFill>
                <a:uFill>
                  <a:solidFill>
                    <a:srgbClr val="FFFFFF"/>
                  </a:solidFill>
                </a:uFill>
                <a:latin typeface="Consolas"/>
                <a:ea typeface="Calibri"/>
              </a:rPr>
              <a:t>@model </a:t>
            </a:r>
            <a:r>
              <a:rPr lang="en-US" sz="1800" b="0" strike="noStrike" spc="-1">
                <a:solidFill>
                  <a:srgbClr val="2B91AF"/>
                </a:solidFill>
                <a:uFill>
                  <a:solidFill>
                    <a:srgbClr val="FFFFFF"/>
                  </a:solidFill>
                </a:uFill>
                <a:latin typeface="Consolas"/>
                <a:ea typeface="Calibri"/>
              </a:rPr>
              <a:t>List</a:t>
            </a:r>
            <a:r>
              <a:rPr lang="en-US" sz="1800" b="0" strike="noStrike" spc="-1">
                <a:solidFill>
                  <a:srgbClr val="000000"/>
                </a:solidFill>
                <a:uFill>
                  <a:solidFill>
                    <a:srgbClr val="FFFFFF"/>
                  </a:solidFill>
                </a:uFill>
                <a:latin typeface="Consolas"/>
                <a:ea typeface="Calibri"/>
              </a:rPr>
              <a:t>&lt;WebApplication2.Models.Domaine.</a:t>
            </a:r>
            <a:r>
              <a:rPr lang="en-US" sz="1800" b="0" strike="noStrike" spc="-1">
                <a:solidFill>
                  <a:srgbClr val="2B91AF"/>
                </a:solidFill>
                <a:uFill>
                  <a:solidFill>
                    <a:srgbClr val="FFFFFF"/>
                  </a:solidFill>
                </a:uFill>
                <a:latin typeface="Consolas"/>
                <a:ea typeface="Calibri"/>
              </a:rPr>
              <a:t>Livre</a:t>
            </a:r>
            <a:r>
              <a:rPr lang="en-US" sz="1800" b="0" strike="noStrike" spc="-1">
                <a:solidFill>
                  <a:srgbClr val="000000"/>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ea typeface="Calibri"/>
              </a:rPr>
              <a:t>Puis à l’intérieur de la balise tbody de la table</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a:t>
            </a:r>
            <a:r>
              <a:rPr lang="en-US" sz="1800" b="0" strike="noStrike" spc="-1">
                <a:solidFill>
                  <a:srgbClr val="0000FF"/>
                </a:solidFill>
                <a:uFill>
                  <a:solidFill>
                    <a:srgbClr val="FFFFFF"/>
                  </a:solidFill>
                </a:uFill>
                <a:latin typeface="Consolas"/>
                <a:ea typeface="Calibri"/>
              </a:rPr>
              <a:t>foreach</a:t>
            </a: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var</a:t>
            </a:r>
            <a:r>
              <a:rPr lang="en-US" sz="1800" b="0" strike="noStrike" spc="-1">
                <a:solidFill>
                  <a:srgbClr val="000000"/>
                </a:solidFill>
                <a:uFill>
                  <a:solidFill>
                    <a:srgbClr val="FFFFFF"/>
                  </a:solidFill>
                </a:uFill>
                <a:latin typeface="Consolas"/>
                <a:ea typeface="Calibri"/>
              </a:rPr>
              <a:t> livre </a:t>
            </a:r>
            <a:r>
              <a:rPr lang="en-US" sz="1800" b="0" strike="noStrike" spc="-1">
                <a:solidFill>
                  <a:srgbClr val="0000FF"/>
                </a:solidFill>
                <a:uFill>
                  <a:solidFill>
                    <a:srgbClr val="FFFFFF"/>
                  </a:solidFill>
                </a:uFill>
                <a:latin typeface="Consolas"/>
                <a:ea typeface="Calibri"/>
              </a:rPr>
              <a:t>in</a:t>
            </a:r>
            <a:r>
              <a:rPr lang="en-US" sz="1800" b="0" strike="noStrike" spc="-1">
                <a:solidFill>
                  <a:srgbClr val="000000"/>
                </a:solidFill>
                <a:uFill>
                  <a:solidFill>
                    <a:srgbClr val="FFFFFF"/>
                  </a:solidFill>
                </a:uFill>
                <a:latin typeface="Consolas"/>
                <a:ea typeface="Calibri"/>
              </a:rPr>
              <a:t> Model)</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tr</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&gt;&lt;</a:t>
            </a:r>
            <a:r>
              <a:rPr lang="en-US" sz="1800" b="0" strike="noStrike" spc="-1">
                <a:solidFill>
                  <a:srgbClr val="800000"/>
                </a:solidFill>
                <a:uFill>
                  <a:solidFill>
                    <a:srgbClr val="FFFFFF"/>
                  </a:solidFill>
                </a:uFill>
                <a:latin typeface="Consolas"/>
                <a:ea typeface="Calibri"/>
              </a:rPr>
              <a:t>a</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href</a:t>
            </a:r>
            <a:r>
              <a:rPr lang="en-US" sz="1800" b="0" strike="noStrike" spc="-1">
                <a:solidFill>
                  <a:srgbClr val="0000FF"/>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@Url.Action(</a:t>
            </a:r>
            <a:r>
              <a:rPr lang="en-US" sz="1800" b="0" strike="noStrike" spc="-1">
                <a:solidFill>
                  <a:srgbClr val="A31515"/>
                </a:solidFill>
                <a:uFill>
                  <a:solidFill>
                    <a:srgbClr val="FFFFFF"/>
                  </a:solidFill>
                </a:uFill>
                <a:latin typeface="Consolas"/>
                <a:ea typeface="Calibri"/>
              </a:rPr>
              <a:t>"</a:t>
            </a:r>
            <a:r>
              <a:rPr lang="en-US" sz="1800" b="0" strike="noStrike" spc="-1">
                <a:solidFill>
                  <a:srgbClr val="FF0000"/>
                </a:solidFill>
                <a:uFill>
                  <a:solidFill>
                    <a:srgbClr val="FFFFFF"/>
                  </a:solidFill>
                </a:uFill>
                <a:latin typeface="Consolas"/>
                <a:ea typeface="Calibri"/>
              </a:rPr>
              <a:t>EditerFiche</a:t>
            </a:r>
            <a:r>
              <a:rPr lang="en-US" sz="1800" b="0" strike="noStrike" spc="-1">
                <a:solidFill>
                  <a:srgbClr val="A31515"/>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 </a:t>
            </a:r>
            <a:r>
              <a:rPr lang="en-US" sz="1800" b="0" strike="noStrike" spc="-1">
                <a:solidFill>
                  <a:srgbClr val="A31515"/>
                </a:solidFill>
                <a:uFill>
                  <a:solidFill>
                    <a:srgbClr val="FFFFFF"/>
                  </a:solidFill>
                </a:uFill>
                <a:latin typeface="Consolas"/>
                <a:ea typeface="Calibri"/>
              </a:rPr>
              <a:t>"Home"</a:t>
            </a: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new</a:t>
            </a:r>
            <a:r>
              <a:rPr lang="en-US" sz="1800" b="0" strike="noStrike" spc="-1">
                <a:solidFill>
                  <a:srgbClr val="000000"/>
                </a:solidFill>
                <a:uFill>
                  <a:solidFill>
                    <a:srgbClr val="FFFFFF"/>
                  </a:solidFill>
                </a:uFill>
                <a:latin typeface="Consolas"/>
                <a:ea typeface="Calibri"/>
              </a:rPr>
              <a:t> {LivreID = livre.ID})</a:t>
            </a:r>
            <a:r>
              <a:rPr lang="en-US" sz="1800" b="0" strike="noStrike" spc="-1">
                <a:solidFill>
                  <a:srgbClr val="0000FF"/>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class</a:t>
            </a:r>
            <a:r>
              <a:rPr lang="en-US" sz="1800" b="0" strike="noStrike" spc="-1">
                <a:solidFill>
                  <a:srgbClr val="0000FF"/>
                </a:solidFill>
                <a:uFill>
                  <a:solidFill>
                    <a:srgbClr val="FFFFFF"/>
                  </a:solidFill>
                </a:uFill>
                <a:latin typeface="Consolas"/>
                <a:ea typeface="Calibri"/>
              </a:rPr>
              <a:t>="glyphicon glyphicon-pencil"</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title</a:t>
            </a:r>
            <a:r>
              <a:rPr lang="en-US" sz="1800" b="0" strike="noStrike" spc="-1">
                <a:solidFill>
                  <a:srgbClr val="0000FF"/>
                </a:solidFill>
                <a:uFill>
                  <a:solidFill>
                    <a:srgbClr val="FFFFFF"/>
                  </a:solidFill>
                </a:uFill>
                <a:latin typeface="Consolas"/>
                <a:ea typeface="Calibri"/>
              </a:rPr>
              <a:t>="Consulter la fiche du livre"&gt;&lt;/</a:t>
            </a:r>
            <a:r>
              <a:rPr lang="en-US" sz="1800" b="0" strike="noStrike" spc="-1">
                <a:solidFill>
                  <a:srgbClr val="800000"/>
                </a:solidFill>
                <a:uFill>
                  <a:solidFill>
                    <a:srgbClr val="FFFFFF"/>
                  </a:solidFill>
                </a:uFill>
                <a:latin typeface="Consolas"/>
                <a:ea typeface="Calibri"/>
              </a:rPr>
              <a:t>a</a:t>
            </a:r>
            <a:r>
              <a:rPr lang="en-US" sz="1800" b="0" strike="noStrike" spc="-1">
                <a:solidFill>
                  <a:srgbClr val="0000FF"/>
                </a:solidFill>
                <a:uFill>
                  <a:solidFill>
                    <a:srgbClr val="FFFFFF"/>
                  </a:solidFill>
                </a:uFill>
                <a:latin typeface="Consolas"/>
                <a:ea typeface="Calibri"/>
              </a:rPr>
              <a:t>&gt;&lt;/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r>
              <a:rPr lang="en-US" sz="1800" b="0" strike="noStrike" spc="-1">
                <a:solidFill>
                  <a:srgbClr val="000000"/>
                </a:solidFill>
                <a:uFill>
                  <a:solidFill>
                    <a:srgbClr val="FFFFFF"/>
                  </a:solidFill>
                </a:uFill>
                <a:latin typeface="Consolas"/>
                <a:ea typeface="Calibri"/>
              </a:rPr>
              <a:t>@livre.Titre</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r>
              <a:rPr lang="en-US" sz="1800" b="0" strike="noStrike" spc="-1">
                <a:solidFill>
                  <a:srgbClr val="000000"/>
                </a:solidFill>
                <a:uFill>
                  <a:solidFill>
                    <a:srgbClr val="FFFFFF"/>
                  </a:solidFill>
                </a:uFill>
                <a:latin typeface="Consolas"/>
                <a:ea typeface="Calibri"/>
              </a:rPr>
              <a:t>@livre.Auteur</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r>
              <a:rPr lang="en-US" sz="1800" b="0" strike="noStrike" spc="-1">
                <a:solidFill>
                  <a:srgbClr val="000000"/>
                </a:solidFill>
                <a:uFill>
                  <a:solidFill>
                    <a:srgbClr val="FFFFFF"/>
                  </a:solidFill>
                </a:uFill>
                <a:latin typeface="Consolas"/>
                <a:ea typeface="Calibri"/>
              </a:rPr>
              <a:t>@livre.DateEdition.ToShortDateString()</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td</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tr</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a:lnSpc>
                <a:spcPct val="107000"/>
              </a:lnSpc>
            </a:pPr>
            <a:r>
              <a:rPr lang="en-US" sz="1800" b="0" strike="noStrike" spc="-1">
                <a:solidFill>
                  <a:srgbClr val="000000"/>
                </a:solidFill>
                <a:uFill>
                  <a:solidFill>
                    <a:srgbClr val="FFFFFF"/>
                  </a:solidFill>
                </a:uFill>
                <a:latin typeface="Consolas"/>
                <a:ea typeface="Calibri"/>
              </a:rPr>
              <a:t>}</a:t>
            </a:r>
            <a:endParaRPr lang="en-US" sz="18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ea typeface="Calibri"/>
              </a:rPr>
              <a:t>Puis démarrez l’application et rafraichissez plusieurs fois.</a:t>
            </a:r>
            <a:endParaRPr lang="en-US" sz="1800" b="0" strike="noStrike" spc="-1">
              <a:solidFill>
                <a:srgbClr val="000000"/>
              </a:solidFill>
              <a:uFill>
                <a:solidFill>
                  <a:srgbClr val="FFFFFF"/>
                </a:solidFill>
              </a:uFill>
              <a:latin typeface="Century Gothic"/>
            </a:endParaRPr>
          </a:p>
        </p:txBody>
      </p:sp>
      <p:sp>
        <p:nvSpPr>
          <p:cNvPr id="169"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90F1F8AC-B6A8-40C5-A37D-D26C7460D8EF}" type="slidenum">
              <a:rPr lang="en-US" sz="2000" b="0" strike="noStrike" spc="-1">
                <a:solidFill>
                  <a:srgbClr val="00C6BB"/>
                </a:solidFill>
                <a:uFill>
                  <a:solidFill>
                    <a:srgbClr val="FFFFFF"/>
                  </a:solidFill>
                </a:uFill>
                <a:latin typeface="Century Gothic"/>
              </a:rPr>
              <a:t>11</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La DAL – à vous de jouer </a:t>
            </a:r>
            <a:r>
              <a:rPr lang="en-US" sz="4000" b="1" strike="noStrike" spc="-1">
                <a:solidFill>
                  <a:srgbClr val="FEFEFE"/>
                </a:solidFill>
                <a:uFill>
                  <a:solidFill>
                    <a:srgbClr val="FFFFFF"/>
                  </a:solidFill>
                </a:uFill>
                <a:latin typeface="Wingdings"/>
              </a:rPr>
              <a:t></a:t>
            </a:r>
            <a:endParaRPr lang="en-US" sz="1800" b="0" strike="noStrike" spc="-1">
              <a:solidFill>
                <a:srgbClr val="000000"/>
              </a:solidFill>
              <a:uFill>
                <a:solidFill>
                  <a:srgbClr val="FFFFFF"/>
                </a:solidFill>
              </a:uFill>
              <a:latin typeface="Century Gothic"/>
            </a:endParaRPr>
          </a:p>
        </p:txBody>
      </p:sp>
      <p:sp>
        <p:nvSpPr>
          <p:cNvPr id="171"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Il s’agit maintenant de faire fonctionner le lien sur chacune des lignes permettant de consulter la fiche  d’un livre.</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Créez l’action correspondant au lien</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Dans cette action, récupérez l’ID de la ligne passée en paramètre (nom du paramètre : « </a:t>
            </a:r>
            <a:r>
              <a:rPr lang="en-US" sz="1600" b="1" strike="noStrike" spc="-1">
                <a:solidFill>
                  <a:srgbClr val="000000"/>
                </a:solidFill>
                <a:uFill>
                  <a:solidFill>
                    <a:srgbClr val="FFFFFF"/>
                  </a:solidFill>
                </a:uFill>
                <a:latin typeface="Century Gothic"/>
              </a:rPr>
              <a:t>LivreID</a:t>
            </a:r>
            <a:r>
              <a:rPr lang="en-US" sz="1600" b="0" strike="noStrike" spc="-1">
                <a:solidFill>
                  <a:srgbClr val="000000"/>
                </a:solidFill>
                <a:uFill>
                  <a:solidFill>
                    <a:srgbClr val="FFFFFF"/>
                  </a:solidFill>
                </a:uFill>
                <a:latin typeface="Century Gothic"/>
              </a:rPr>
              <a:t> »)</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A partir de cet ID, récupérez le livre correspondant via la DAL</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Envoyez ce livre à la vue</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Créez une vue spécifique pour cette action</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Y afficher (simplement) les données du livre</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Une fois cela fait, reprendre le code de EditerFiche.cshtml du partage</a:t>
            </a:r>
            <a:endParaRPr lang="en-US" sz="14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p:txBody>
      </p:sp>
      <p:sp>
        <p:nvSpPr>
          <p:cNvPr id="172"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4D1DC6AC-DABF-4A0A-9F43-017A686185A4}" type="slidenum">
              <a:rPr lang="en-US" sz="2000" b="0" strike="noStrike" spc="-1">
                <a:solidFill>
                  <a:srgbClr val="00C6BB"/>
                </a:solidFill>
                <a:uFill>
                  <a:solidFill>
                    <a:srgbClr val="FFFFFF"/>
                  </a:solidFill>
                </a:uFill>
                <a:latin typeface="Century Gothic"/>
              </a:rPr>
              <a:t>12</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 </a:t>
            </a:r>
            <a:endParaRPr lang="en-US" sz="1800" b="0" strike="noStrike" spc="-1">
              <a:solidFill>
                <a:srgbClr val="000000"/>
              </a:solidFill>
              <a:uFill>
                <a:solidFill>
                  <a:srgbClr val="FFFFFF"/>
                </a:solidFill>
              </a:uFill>
              <a:latin typeface="Century Gothic"/>
            </a:endParaRPr>
          </a:p>
        </p:txBody>
      </p:sp>
      <p:sp>
        <p:nvSpPr>
          <p:cNvPr id="174"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dirty="0">
                <a:solidFill>
                  <a:srgbClr val="000000"/>
                </a:solidFill>
                <a:uFill>
                  <a:solidFill>
                    <a:srgbClr val="FFFFFF"/>
                  </a:solidFill>
                </a:uFill>
                <a:latin typeface="Century Gothic"/>
              </a:rPr>
              <a:t>Rappel :</a:t>
            </a: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Les actions </a:t>
            </a:r>
            <a:r>
              <a:rPr lang="en-US" sz="1600" b="0" strike="noStrike" spc="-1" dirty="0" err="1">
                <a:solidFill>
                  <a:srgbClr val="000000"/>
                </a:solidFill>
                <a:uFill>
                  <a:solidFill>
                    <a:srgbClr val="FFFFFF"/>
                  </a:solidFill>
                </a:uFill>
                <a:latin typeface="Century Gothic"/>
              </a:rPr>
              <a:t>sont</a:t>
            </a:r>
            <a:r>
              <a:rPr lang="en-US" sz="1600" b="0" strike="noStrike" spc="-1" dirty="0">
                <a:solidFill>
                  <a:srgbClr val="000000"/>
                </a:solidFill>
                <a:uFill>
                  <a:solidFill>
                    <a:srgbClr val="FFFFFF"/>
                  </a:solidFill>
                </a:uFill>
                <a:latin typeface="Century Gothic"/>
              </a:rPr>
              <a:t> les </a:t>
            </a:r>
            <a:r>
              <a:rPr lang="en-US" sz="1600" b="0" strike="noStrike" spc="-1" dirty="0" err="1">
                <a:solidFill>
                  <a:srgbClr val="000000"/>
                </a:solidFill>
                <a:uFill>
                  <a:solidFill>
                    <a:srgbClr val="FFFFFF"/>
                  </a:solidFill>
                </a:uFill>
                <a:latin typeface="Century Gothic"/>
              </a:rPr>
              <a:t>méthodes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appelées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lorsqu’un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navigateur</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appelle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URL</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Les </a:t>
            </a:r>
            <a:r>
              <a:rPr lang="en-US" sz="1600" b="0" strike="noStrike" spc="-1" dirty="0" err="1">
                <a:solidFill>
                  <a:srgbClr val="000000"/>
                </a:solidFill>
                <a:uFill>
                  <a:solidFill>
                    <a:srgbClr val="FFFFFF"/>
                  </a:solidFill>
                </a:uFill>
                <a:latin typeface="Century Gothic"/>
              </a:rPr>
              <a:t>paramètres</a:t>
            </a:r>
            <a:r>
              <a:rPr lang="en-US" sz="1600" b="0" strike="noStrike" spc="-1" dirty="0">
                <a:solidFill>
                  <a:srgbClr val="000000"/>
                </a:solidFill>
                <a:uFill>
                  <a:solidFill>
                    <a:srgbClr val="FFFFFF"/>
                  </a:solidFill>
                </a:uFill>
                <a:latin typeface="Century Gothic"/>
              </a:rPr>
              <a:t> de </a:t>
            </a:r>
            <a:r>
              <a:rPr lang="en-US" sz="1600" b="0" strike="noStrike" spc="-1" dirty="0" err="1">
                <a:solidFill>
                  <a:srgbClr val="000000"/>
                </a:solidFill>
                <a:uFill>
                  <a:solidFill>
                    <a:srgbClr val="FFFFFF"/>
                  </a:solidFill>
                </a:uFill>
                <a:latin typeface="Century Gothic"/>
              </a:rPr>
              <a:t>l’appel</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sont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accessibles</a:t>
            </a:r>
            <a:r>
              <a:rPr lang="en-US" sz="1600" b="0" strike="noStrike" spc="-1" dirty="0">
                <a:solidFill>
                  <a:srgbClr val="000000"/>
                </a:solidFill>
                <a:uFill>
                  <a:solidFill>
                    <a:srgbClr val="FFFFFF"/>
                  </a:solidFill>
                </a:uFill>
                <a:latin typeface="Century Gothic"/>
              </a:rPr>
              <a:t> </a:t>
            </a:r>
            <a:r>
              <a:rPr lang="en-US" sz="1600" b="0" strike="noStrike" spc="-1" dirty="0" err="1" smtClean="0">
                <a:solidFill>
                  <a:srgbClr val="000000"/>
                </a:solidFill>
                <a:uFill>
                  <a:solidFill>
                    <a:srgbClr val="FFFFFF"/>
                  </a:solidFill>
                </a:uFill>
                <a:latin typeface="Century Gothic"/>
              </a:rPr>
              <a:t>en</a:t>
            </a:r>
            <a:r>
              <a:rPr lang="en-US" sz="1600" b="0" strike="noStrike" spc="-1" dirty="0" smtClean="0">
                <a:solidFill>
                  <a:srgbClr val="000000"/>
                </a:solidFill>
                <a:uFill>
                  <a:solidFill>
                    <a:srgbClr val="FFFFFF"/>
                  </a:solidFill>
                </a:uFill>
                <a:latin typeface="Century Gothic"/>
              </a:rPr>
              <a:t> </a:t>
            </a:r>
            <a:r>
              <a:rPr lang="en-US" sz="1600" b="0" strike="noStrike" spc="-1" dirty="0">
                <a:solidFill>
                  <a:srgbClr val="000000"/>
                </a:solidFill>
                <a:uFill>
                  <a:solidFill>
                    <a:srgbClr val="FFFFFF"/>
                  </a:solidFill>
                </a:uFill>
                <a:latin typeface="Century Gothic"/>
              </a:rPr>
              <a:t>les </a:t>
            </a:r>
            <a:r>
              <a:rPr lang="en-US" sz="1600" b="0" strike="noStrike" spc="-1" dirty="0" err="1">
                <a:solidFill>
                  <a:srgbClr val="000000"/>
                </a:solidFill>
                <a:uFill>
                  <a:solidFill>
                    <a:srgbClr val="FFFFFF"/>
                  </a:solidFill>
                </a:uFill>
                <a:latin typeface="Century Gothic"/>
              </a:rPr>
              <a:t>spécifiant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paramètre</a:t>
            </a:r>
            <a:r>
              <a:rPr lang="en-US" sz="1600" b="0" strike="noStrike" spc="-1" dirty="0">
                <a:solidFill>
                  <a:srgbClr val="000000"/>
                </a:solidFill>
                <a:uFill>
                  <a:solidFill>
                    <a:srgbClr val="FFFFFF"/>
                  </a:solidFill>
                </a:uFill>
                <a:latin typeface="Century Gothic"/>
              </a:rPr>
              <a:t> de </a:t>
            </a:r>
            <a:r>
              <a:rPr lang="en-US" sz="1600" b="0" strike="noStrike" spc="-1" dirty="0" err="1">
                <a:solidFill>
                  <a:srgbClr val="000000"/>
                </a:solidFill>
                <a:uFill>
                  <a:solidFill>
                    <a:srgbClr val="FFFFFF"/>
                  </a:solidFill>
                </a:uFill>
                <a:latin typeface="Century Gothic"/>
              </a:rPr>
              <a:t>l’action</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Que </a:t>
            </a:r>
            <a:r>
              <a:rPr lang="en-US" sz="1400" b="0" strike="noStrike" spc="-1" dirty="0" err="1">
                <a:solidFill>
                  <a:srgbClr val="000000"/>
                </a:solidFill>
                <a:uFill>
                  <a:solidFill>
                    <a:srgbClr val="FFFFFF"/>
                  </a:solidFill>
                </a:uFill>
                <a:latin typeface="Century Gothic"/>
              </a:rPr>
              <a:t>ce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soit</a:t>
            </a:r>
            <a:r>
              <a:rPr lang="en-US" sz="1400" b="0" strike="noStrike" spc="-1" dirty="0">
                <a:solidFill>
                  <a:srgbClr val="000000"/>
                </a:solidFill>
                <a:uFill>
                  <a:solidFill>
                    <a:srgbClr val="FFFFFF"/>
                  </a:solidFill>
                </a:uFill>
                <a:latin typeface="Century Gothic"/>
              </a:rPr>
              <a:t> les </a:t>
            </a:r>
            <a:r>
              <a:rPr lang="en-US" sz="1400" b="0" strike="noStrike" spc="-1" dirty="0" err="1">
                <a:solidFill>
                  <a:srgbClr val="000000"/>
                </a:solidFill>
                <a:uFill>
                  <a:solidFill>
                    <a:srgbClr val="FFFFFF"/>
                  </a:solidFill>
                </a:uFill>
                <a:latin typeface="Century Gothic"/>
              </a:rPr>
              <a:t>paramètres</a:t>
            </a:r>
            <a:r>
              <a:rPr lang="en-US" sz="1400" b="0" strike="noStrike" spc="-1" dirty="0">
                <a:solidFill>
                  <a:srgbClr val="000000"/>
                </a:solidFill>
                <a:uFill>
                  <a:solidFill>
                    <a:srgbClr val="FFFFFF"/>
                  </a:solidFill>
                </a:uFill>
                <a:latin typeface="Century Gothic"/>
              </a:rPr>
              <a:t> GET (</a:t>
            </a:r>
            <a:r>
              <a:rPr lang="en-US" sz="1400" b="0" strike="noStrike" spc="-1" dirty="0" err="1">
                <a:solidFill>
                  <a:srgbClr val="000000"/>
                </a:solidFill>
                <a:uFill>
                  <a:solidFill>
                    <a:srgbClr val="FFFFFF"/>
                  </a:solidFill>
                </a:uFill>
                <a:latin typeface="Century Gothic"/>
              </a:rPr>
              <a:t>dans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l’URL</a:t>
            </a:r>
            <a:r>
              <a:rPr lang="en-US" sz="1400" b="0" strike="noStrike" spc="-1" dirty="0">
                <a:solidFill>
                  <a:srgbClr val="000000"/>
                </a:solidFill>
                <a:uFill>
                  <a:solidFill>
                    <a:srgbClr val="FFFFFF"/>
                  </a:solidFill>
                </a:uFill>
                <a:latin typeface="Century Gothic"/>
              </a:rPr>
              <a:t>)…</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Ou</a:t>
            </a:r>
            <a:r>
              <a:rPr lang="en-US" sz="1400" b="0" strike="noStrike" spc="-1" dirty="0">
                <a:solidFill>
                  <a:srgbClr val="000000"/>
                </a:solidFill>
                <a:uFill>
                  <a:solidFill>
                    <a:srgbClr val="FFFFFF"/>
                  </a:solidFill>
                </a:uFill>
                <a:latin typeface="Century Gothic"/>
              </a:rPr>
              <a:t> les </a:t>
            </a:r>
            <a:r>
              <a:rPr lang="en-US" sz="1400" b="0" strike="noStrike" spc="-1" dirty="0" err="1">
                <a:solidFill>
                  <a:srgbClr val="000000"/>
                </a:solidFill>
                <a:uFill>
                  <a:solidFill>
                    <a:srgbClr val="FFFFFF"/>
                  </a:solidFill>
                </a:uFill>
                <a:latin typeface="Century Gothic"/>
              </a:rPr>
              <a:t>paramètres</a:t>
            </a:r>
            <a:r>
              <a:rPr lang="en-US" sz="1400" b="0" strike="noStrike" spc="-1" dirty="0">
                <a:solidFill>
                  <a:srgbClr val="000000"/>
                </a:solidFill>
                <a:uFill>
                  <a:solidFill>
                    <a:srgbClr val="FFFFFF"/>
                  </a:solidFill>
                </a:uFill>
                <a:latin typeface="Century Gothic"/>
              </a:rPr>
              <a:t> </a:t>
            </a:r>
            <a:r>
              <a:rPr lang="en-US" sz="1400" b="0" strike="noStrike" spc="-1" dirty="0" smtClean="0">
                <a:solidFill>
                  <a:srgbClr val="000000"/>
                </a:solidFill>
                <a:uFill>
                  <a:solidFill>
                    <a:srgbClr val="FFFFFF"/>
                  </a:solidFill>
                </a:uFill>
                <a:latin typeface="Century Gothic"/>
              </a:rPr>
              <a:t>POST</a:t>
            </a:r>
          </a:p>
          <a:p>
            <a:pPr marL="1143000" lvl="2" indent="-228240">
              <a:lnSpc>
                <a:spcPct val="100000"/>
              </a:lnSpc>
              <a:buClr>
                <a:srgbClr val="00C6BB"/>
              </a:buClr>
              <a:buFont typeface="Wingdings 2" charset="2"/>
              <a:buChar char=""/>
            </a:pPr>
            <a:r>
              <a:rPr lang="en-US" sz="1400" spc="-1" dirty="0" err="1" smtClean="0">
                <a:solidFill>
                  <a:srgbClr val="000000"/>
                </a:solidFill>
                <a:uFill>
                  <a:solidFill>
                    <a:srgbClr val="FFFFFF"/>
                  </a:solidFill>
                </a:uFill>
                <a:latin typeface="Century Gothic"/>
              </a:rPr>
              <a:t>Ou</a:t>
            </a:r>
            <a:r>
              <a:rPr lang="en-US" sz="1400" spc="-1" dirty="0" smtClean="0">
                <a:solidFill>
                  <a:srgbClr val="000000"/>
                </a:solidFill>
                <a:uFill>
                  <a:solidFill>
                    <a:srgbClr val="FFFFFF"/>
                  </a:solidFill>
                </a:uFill>
                <a:latin typeface="Century Gothic"/>
              </a:rPr>
              <a:t> </a:t>
            </a:r>
            <a:r>
              <a:rPr lang="en-US" sz="1400" spc="-1" dirty="0" err="1" smtClean="0">
                <a:solidFill>
                  <a:srgbClr val="000000"/>
                </a:solidFill>
                <a:uFill>
                  <a:solidFill>
                    <a:srgbClr val="FFFFFF"/>
                  </a:solidFill>
                </a:uFill>
                <a:latin typeface="Century Gothic"/>
              </a:rPr>
              <a:t>en</a:t>
            </a:r>
            <a:r>
              <a:rPr lang="en-US" sz="1400" spc="-1" dirty="0" smtClean="0">
                <a:solidFill>
                  <a:srgbClr val="000000"/>
                </a:solidFill>
                <a:uFill>
                  <a:solidFill>
                    <a:srgbClr val="FFFFFF"/>
                  </a:solidFill>
                </a:uFill>
                <a:latin typeface="Century Gothic"/>
              </a:rPr>
              <a:t> </a:t>
            </a:r>
            <a:r>
              <a:rPr lang="en-US" sz="1400" spc="-1" dirty="0" err="1" smtClean="0">
                <a:solidFill>
                  <a:srgbClr val="000000"/>
                </a:solidFill>
                <a:uFill>
                  <a:solidFill>
                    <a:srgbClr val="FFFFFF"/>
                  </a:solidFill>
                </a:uFill>
                <a:latin typeface="Century Gothic"/>
              </a:rPr>
              <a:t>récupérant</a:t>
            </a:r>
            <a:r>
              <a:rPr lang="en-US" sz="1400" spc="-1" dirty="0" smtClean="0">
                <a:solidFill>
                  <a:srgbClr val="000000"/>
                </a:solidFill>
                <a:uFill>
                  <a:solidFill>
                    <a:srgbClr val="FFFFFF"/>
                  </a:solidFill>
                </a:uFill>
                <a:latin typeface="Century Gothic"/>
              </a:rPr>
              <a:t> </a:t>
            </a:r>
            <a:r>
              <a:rPr lang="en-US" sz="1400" spc="-1" dirty="0" err="1" smtClean="0">
                <a:solidFill>
                  <a:srgbClr val="000000"/>
                </a:solidFill>
                <a:uFill>
                  <a:solidFill>
                    <a:srgbClr val="FFFFFF"/>
                  </a:solidFill>
                </a:uFill>
                <a:latin typeface="Century Gothic"/>
              </a:rPr>
              <a:t>depuis</a:t>
            </a:r>
            <a:r>
              <a:rPr lang="en-US" sz="1400" spc="-1" dirty="0" smtClean="0">
                <a:solidFill>
                  <a:srgbClr val="000000"/>
                </a:solidFill>
                <a:uFill>
                  <a:solidFill>
                    <a:srgbClr val="FFFFFF"/>
                  </a:solidFill>
                </a:uFill>
                <a:latin typeface="Century Gothic"/>
              </a:rPr>
              <a:t> “</a:t>
            </a:r>
            <a:r>
              <a:rPr lang="en-US" sz="1400" spc="-1" dirty="0" err="1" smtClean="0">
                <a:solidFill>
                  <a:srgbClr val="000000"/>
                </a:solidFill>
                <a:uFill>
                  <a:solidFill>
                    <a:srgbClr val="FFFFFF"/>
                  </a:solidFill>
                </a:uFill>
                <a:latin typeface="Century Gothic"/>
              </a:rPr>
              <a:t>Request.Params</a:t>
            </a:r>
            <a:r>
              <a:rPr lang="en-US" sz="1400" spc="-1" smtClean="0">
                <a:solidFill>
                  <a:srgbClr val="000000"/>
                </a:solidFill>
                <a:uFill>
                  <a:solidFill>
                    <a:srgbClr val="FFFFFF"/>
                  </a:solidFill>
                </a:uFill>
                <a:latin typeface="Century Gothic"/>
              </a:rPr>
              <a:t>”.</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err="1">
                <a:solidFill>
                  <a:srgbClr val="000000"/>
                </a:solidFill>
                <a:uFill>
                  <a:solidFill>
                    <a:srgbClr val="FFFFFF"/>
                  </a:solidFill>
                </a:uFill>
                <a:latin typeface="Century Gothic"/>
              </a:rPr>
              <a:t>Exemple</a:t>
            </a:r>
            <a:r>
              <a:rPr lang="en-US" sz="1400" b="0" strike="noStrike" spc="-1" dirty="0">
                <a:solidFill>
                  <a:srgbClr val="000000"/>
                </a:solidFill>
                <a:uFill>
                  <a:solidFill>
                    <a:srgbClr val="FFFFFF"/>
                  </a:solidFill>
                </a:uFill>
                <a:latin typeface="Century Gothic"/>
              </a:rPr>
              <a:t> : </a:t>
            </a:r>
            <a:endParaRPr lang="en-US" sz="1200" b="0" strike="noStrike" spc="-1" dirty="0">
              <a:solidFill>
                <a:srgbClr val="000000"/>
              </a:solidFill>
              <a:uFill>
                <a:solidFill>
                  <a:srgbClr val="FFFFFF"/>
                </a:solidFill>
              </a:uFill>
              <a:latin typeface="Century Gothic"/>
            </a:endParaRPr>
          </a:p>
          <a:p>
            <a:pPr marL="1600200" lvl="3" indent="-228240">
              <a:lnSpc>
                <a:spcPct val="100000"/>
              </a:lnSpc>
              <a:buClr>
                <a:srgbClr val="00C6BB"/>
              </a:buClr>
              <a:buFont typeface="Wingdings 2" charset="2"/>
              <a:buChar char=""/>
            </a:pPr>
            <a:r>
              <a:rPr lang="en-US" sz="1200" b="0" strike="noStrike" spc="-1" dirty="0" err="1">
                <a:solidFill>
                  <a:srgbClr val="0000FF"/>
                </a:solidFill>
                <a:uFill>
                  <a:solidFill>
                    <a:srgbClr val="FFFFFF"/>
                  </a:solidFill>
                </a:uFill>
                <a:latin typeface="Consolas"/>
              </a:rPr>
              <a:t>int</a:t>
            </a:r>
            <a:r>
              <a:rPr lang="en-US" sz="1200" b="0" strike="noStrike" spc="-1" dirty="0">
                <a:solidFill>
                  <a:srgbClr val="000000"/>
                </a:solidFill>
                <a:uFill>
                  <a:solidFill>
                    <a:srgbClr val="FFFFFF"/>
                  </a:solidFill>
                </a:uFill>
                <a:latin typeface="Consolas"/>
              </a:rPr>
              <a:t> </a:t>
            </a:r>
            <a:r>
              <a:rPr lang="en-US" sz="1200" b="0" strike="noStrike" spc="-1" dirty="0" err="1">
                <a:solidFill>
                  <a:srgbClr val="000000"/>
                </a:solidFill>
                <a:uFill>
                  <a:solidFill>
                    <a:srgbClr val="FFFFFF"/>
                  </a:solidFill>
                </a:uFill>
                <a:latin typeface="Consolas"/>
              </a:rPr>
              <a:t>livreID</a:t>
            </a:r>
            <a:r>
              <a:rPr lang="en-US" sz="1200" b="0" strike="noStrike" spc="-1" dirty="0">
                <a:solidFill>
                  <a:srgbClr val="000000"/>
                </a:solidFill>
                <a:uFill>
                  <a:solidFill>
                    <a:srgbClr val="FFFFFF"/>
                  </a:solidFill>
                </a:uFill>
                <a:latin typeface="Consolas"/>
              </a:rPr>
              <a:t> = </a:t>
            </a:r>
            <a:r>
              <a:rPr lang="en-US" sz="1200" b="0" strike="noStrike" spc="-1" dirty="0">
                <a:solidFill>
                  <a:srgbClr val="2B91AF"/>
                </a:solidFill>
                <a:uFill>
                  <a:solidFill>
                    <a:srgbClr val="FFFFFF"/>
                  </a:solidFill>
                </a:uFill>
                <a:latin typeface="Consolas"/>
              </a:rPr>
              <a:t>Int32</a:t>
            </a:r>
            <a:r>
              <a:rPr lang="en-US" sz="1200" b="0" strike="noStrike" spc="-1" dirty="0">
                <a:solidFill>
                  <a:srgbClr val="000000"/>
                </a:solidFill>
                <a:uFill>
                  <a:solidFill>
                    <a:srgbClr val="FFFFFF"/>
                  </a:solidFill>
                </a:uFill>
                <a:latin typeface="Consolas"/>
              </a:rPr>
              <a:t>.Parse(</a:t>
            </a:r>
            <a:r>
              <a:rPr lang="en-US" sz="1200" b="0" strike="noStrike" spc="-1" dirty="0" err="1">
                <a:solidFill>
                  <a:srgbClr val="000000"/>
                </a:solidFill>
                <a:uFill>
                  <a:solidFill>
                    <a:srgbClr val="FFFFFF"/>
                  </a:solidFill>
                </a:uFill>
                <a:latin typeface="Consolas"/>
              </a:rPr>
              <a:t>Request.Params</a:t>
            </a:r>
            <a:r>
              <a:rPr lang="en-US" sz="1200" b="0" strike="noStrike" spc="-1" dirty="0">
                <a:solidFill>
                  <a:srgbClr val="000000"/>
                </a:solidFill>
                <a:uFill>
                  <a:solidFill>
                    <a:srgbClr val="FFFFFF"/>
                  </a:solidFill>
                </a:uFill>
                <a:latin typeface="Consolas"/>
              </a:rPr>
              <a:t>[</a:t>
            </a:r>
            <a:r>
              <a:rPr lang="en-US" sz="1200" b="0" strike="noStrike" spc="-1" dirty="0">
                <a:solidFill>
                  <a:srgbClr val="A31515"/>
                </a:solidFill>
                <a:uFill>
                  <a:solidFill>
                    <a:srgbClr val="FFFFFF"/>
                  </a:solidFill>
                </a:uFill>
                <a:latin typeface="Consolas"/>
              </a:rPr>
              <a:t>"</a:t>
            </a:r>
            <a:r>
              <a:rPr lang="en-US" sz="1200" b="0" strike="noStrike" spc="-1" dirty="0" err="1">
                <a:solidFill>
                  <a:srgbClr val="A31515"/>
                </a:solidFill>
                <a:uFill>
                  <a:solidFill>
                    <a:srgbClr val="FFFFFF"/>
                  </a:solidFill>
                </a:uFill>
                <a:latin typeface="Consolas"/>
              </a:rPr>
              <a:t>LivreID</a:t>
            </a:r>
            <a:r>
              <a:rPr lang="en-US" sz="1200" b="0" strike="noStrike" spc="-1" dirty="0">
                <a:solidFill>
                  <a:srgbClr val="A31515"/>
                </a:solidFill>
                <a:uFill>
                  <a:solidFill>
                    <a:srgbClr val="FFFFFF"/>
                  </a:solidFill>
                </a:uFill>
                <a:latin typeface="Consolas"/>
              </a:rPr>
              <a:t>"</a:t>
            </a:r>
            <a:r>
              <a:rPr lang="en-US" sz="1200" b="0" strike="noStrike" spc="-1" dirty="0">
                <a:solidFill>
                  <a:srgbClr val="000000"/>
                </a:solidFill>
                <a:uFill>
                  <a:solidFill>
                    <a:srgbClr val="FFFFFF"/>
                  </a:solidFill>
                </a:uFill>
                <a:latin typeface="Consolas"/>
              </a:rPr>
              <a:t>]);</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Les </a:t>
            </a:r>
            <a:r>
              <a:rPr lang="en-US" sz="1600" b="0" strike="noStrike" spc="-1" dirty="0" err="1">
                <a:solidFill>
                  <a:srgbClr val="000000"/>
                </a:solidFill>
                <a:uFill>
                  <a:solidFill>
                    <a:srgbClr val="FFFFFF"/>
                  </a:solidFill>
                </a:uFill>
                <a:latin typeface="Century Gothic"/>
              </a:rPr>
              <a:t>formulaires</a:t>
            </a:r>
            <a:r>
              <a:rPr lang="en-US" sz="1600" b="0" strike="noStrike" spc="-1" dirty="0">
                <a:solidFill>
                  <a:srgbClr val="000000"/>
                </a:solidFill>
                <a:uFill>
                  <a:solidFill>
                    <a:srgbClr val="FFFFFF"/>
                  </a:solidFill>
                </a:uFill>
                <a:latin typeface="Century Gothic"/>
              </a:rPr>
              <a:t> HTML </a:t>
            </a:r>
            <a:r>
              <a:rPr lang="en-US" sz="1600" b="0" strike="noStrike" spc="-1" dirty="0" err="1">
                <a:solidFill>
                  <a:srgbClr val="000000"/>
                </a:solidFill>
                <a:uFill>
                  <a:solidFill>
                    <a:srgbClr val="FFFFFF"/>
                  </a:solidFill>
                </a:uFill>
                <a:latin typeface="Century Gothic"/>
              </a:rPr>
              <a:t>possèdent</a:t>
            </a:r>
            <a:r>
              <a:rPr lang="en-US" sz="1600" b="0" strike="noStrike" spc="-1" dirty="0">
                <a:solidFill>
                  <a:srgbClr val="000000"/>
                </a:solidFill>
                <a:uFill>
                  <a:solidFill>
                    <a:srgbClr val="FFFFFF"/>
                  </a:solidFill>
                </a:uFill>
                <a:latin typeface="Century Gothic"/>
              </a:rPr>
              <a:t> :</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Un </a:t>
            </a:r>
            <a:r>
              <a:rPr lang="en-US" sz="1400" b="0" strike="noStrike" spc="-1" dirty="0" err="1">
                <a:solidFill>
                  <a:srgbClr val="000000"/>
                </a:solidFill>
                <a:uFill>
                  <a:solidFill>
                    <a:srgbClr val="FFFFFF"/>
                  </a:solidFill>
                </a:uFill>
                <a:latin typeface="Century Gothic"/>
              </a:rPr>
              <a:t>attribut</a:t>
            </a:r>
            <a:r>
              <a:rPr lang="en-US" sz="1400" b="0" strike="noStrike" spc="-1" dirty="0">
                <a:solidFill>
                  <a:srgbClr val="000000"/>
                </a:solidFill>
                <a:uFill>
                  <a:solidFill>
                    <a:srgbClr val="FFFFFF"/>
                  </a:solidFill>
                </a:uFill>
                <a:latin typeface="Century Gothic"/>
              </a:rPr>
              <a:t> « method » (post </a:t>
            </a:r>
            <a:r>
              <a:rPr lang="en-US" sz="1400" b="0" strike="noStrike" spc="-1" dirty="0" err="1">
                <a:solidFill>
                  <a:srgbClr val="000000"/>
                </a:solidFill>
                <a:uFill>
                  <a:solidFill>
                    <a:srgbClr val="FFFFFF"/>
                  </a:solidFill>
                </a:uFill>
                <a:latin typeface="Century Gothic"/>
              </a:rPr>
              <a:t>ou</a:t>
            </a:r>
            <a:r>
              <a:rPr lang="en-US" sz="1400" b="0" strike="noStrike" spc="-1" dirty="0">
                <a:solidFill>
                  <a:srgbClr val="000000"/>
                </a:solidFill>
                <a:uFill>
                  <a:solidFill>
                    <a:srgbClr val="FFFFFF"/>
                  </a:solidFill>
                </a:uFill>
                <a:latin typeface="Century Gothic"/>
              </a:rPr>
              <a:t> get)</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Un </a:t>
            </a:r>
            <a:r>
              <a:rPr lang="en-US" sz="1400" b="0" strike="noStrike" spc="-1" dirty="0" err="1">
                <a:solidFill>
                  <a:srgbClr val="000000"/>
                </a:solidFill>
                <a:uFill>
                  <a:solidFill>
                    <a:srgbClr val="FFFFFF"/>
                  </a:solidFill>
                </a:uFill>
                <a:latin typeface="Century Gothic"/>
              </a:rPr>
              <a:t>attribut</a:t>
            </a:r>
            <a:r>
              <a:rPr lang="en-US" sz="1400" b="0" strike="noStrike" spc="-1" dirty="0">
                <a:solidFill>
                  <a:srgbClr val="000000"/>
                </a:solidFill>
                <a:uFill>
                  <a:solidFill>
                    <a:srgbClr val="FFFFFF"/>
                  </a:solidFill>
                </a:uFill>
                <a:latin typeface="Century Gothic"/>
              </a:rPr>
              <a:t> « action » </a:t>
            </a:r>
            <a:r>
              <a:rPr lang="en-US" sz="1400" b="0" strike="noStrike" spc="-1" dirty="0" err="1">
                <a:solidFill>
                  <a:srgbClr val="000000"/>
                </a:solidFill>
                <a:uFill>
                  <a:solidFill>
                    <a:srgbClr val="FFFFFF"/>
                  </a:solidFill>
                </a:uFill>
                <a:latin typeface="Century Gothic"/>
              </a:rPr>
              <a:t>contenant</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l’URL</a:t>
            </a:r>
            <a:r>
              <a:rPr lang="en-US" sz="1400" b="0" strike="noStrike" spc="-1" dirty="0">
                <a:solidFill>
                  <a:srgbClr val="000000"/>
                </a:solidFill>
                <a:uFill>
                  <a:solidFill>
                    <a:srgbClr val="FFFFFF"/>
                  </a:solidFill>
                </a:uFill>
                <a:latin typeface="Century Gothic"/>
              </a:rPr>
              <a:t> à </a:t>
            </a:r>
            <a:r>
              <a:rPr lang="en-US" sz="1400" b="0" strike="noStrike" spc="-1" dirty="0" err="1">
                <a:solidFill>
                  <a:srgbClr val="000000"/>
                </a:solidFill>
                <a:uFill>
                  <a:solidFill>
                    <a:srgbClr val="FFFFFF"/>
                  </a:solidFill>
                </a:uFill>
                <a:latin typeface="Century Gothic"/>
              </a:rPr>
              <a:t>appeler</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quand</a:t>
            </a:r>
            <a:r>
              <a:rPr lang="en-US" sz="1400" b="0" strike="noStrike" spc="-1" dirty="0">
                <a:solidFill>
                  <a:srgbClr val="000000"/>
                </a:solidFill>
                <a:uFill>
                  <a:solidFill>
                    <a:srgbClr val="FFFFFF"/>
                  </a:solidFill>
                </a:uFill>
                <a:latin typeface="Century Gothic"/>
              </a:rPr>
              <a:t> le </a:t>
            </a:r>
            <a:r>
              <a:rPr lang="en-US" sz="1400" b="0" strike="noStrike" spc="-1" dirty="0" err="1">
                <a:solidFill>
                  <a:srgbClr val="000000"/>
                </a:solidFill>
                <a:uFill>
                  <a:solidFill>
                    <a:srgbClr val="FFFFFF"/>
                  </a:solidFill>
                </a:uFill>
                <a:latin typeface="Century Gothic"/>
              </a:rPr>
              <a:t>formulaire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est</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soumis</a:t>
            </a:r>
            <a:endParaRPr lang="en-US" sz="1200" b="0" strike="noStrike" spc="-1" dirty="0">
              <a:solidFill>
                <a:srgbClr val="000000"/>
              </a:solidFill>
              <a:uFill>
                <a:solidFill>
                  <a:srgbClr val="FFFFFF"/>
                </a:solidFill>
              </a:uFill>
              <a:latin typeface="Century Gothic"/>
            </a:endParaRPr>
          </a:p>
          <a:p>
            <a:pPr marL="1600200" lvl="3" indent="-228240">
              <a:lnSpc>
                <a:spcPct val="100000"/>
              </a:lnSpc>
              <a:buClr>
                <a:srgbClr val="00C6BB"/>
              </a:buClr>
              <a:buFont typeface="Wingdings 2" charset="2"/>
              <a:buChar char=""/>
            </a:pPr>
            <a:r>
              <a:rPr lang="en-US" sz="1200" b="0" strike="noStrike" spc="-1" dirty="0">
                <a:solidFill>
                  <a:srgbClr val="000000"/>
                </a:solidFill>
                <a:uFill>
                  <a:solidFill>
                    <a:srgbClr val="FFFFFF"/>
                  </a:solidFill>
                </a:uFill>
                <a:latin typeface="Century Gothic"/>
              </a:rPr>
              <a:t>Si </a:t>
            </a:r>
            <a:r>
              <a:rPr lang="en-US" sz="1200" b="0" strike="noStrike" spc="-1" dirty="0" err="1">
                <a:solidFill>
                  <a:srgbClr val="000000"/>
                </a:solidFill>
                <a:uFill>
                  <a:solidFill>
                    <a:srgbClr val="FFFFFF"/>
                  </a:solidFill>
                </a:uFill>
                <a:latin typeface="Century Gothic"/>
              </a:rPr>
              <a:t>aucune</a:t>
            </a:r>
            <a:r>
              <a:rPr lang="en-US" sz="1200" b="0" strike="noStrike" spc="-1" dirty="0">
                <a:solidFill>
                  <a:srgbClr val="000000"/>
                </a:solidFill>
                <a:uFill>
                  <a:solidFill>
                    <a:srgbClr val="FFFFFF"/>
                  </a:solidFill>
                </a:uFill>
                <a:latin typeface="Century Gothic"/>
              </a:rPr>
              <a:t> action, </a:t>
            </a:r>
            <a:r>
              <a:rPr lang="en-US" sz="1200" b="0" strike="noStrike" spc="-1" dirty="0" err="1">
                <a:solidFill>
                  <a:srgbClr val="000000"/>
                </a:solidFill>
                <a:uFill>
                  <a:solidFill>
                    <a:srgbClr val="FFFFFF"/>
                  </a:solidFill>
                </a:uFill>
                <a:latin typeface="Century Gothic"/>
              </a:rPr>
              <a:t>alors</a:t>
            </a:r>
            <a:r>
              <a:rPr lang="en-US" sz="1200" b="0" strike="noStrike" spc="-1" dirty="0">
                <a:solidFill>
                  <a:srgbClr val="000000"/>
                </a:solidFill>
                <a:uFill>
                  <a:solidFill>
                    <a:srgbClr val="FFFFFF"/>
                  </a:solidFill>
                </a:uFill>
                <a:latin typeface="Century Gothic"/>
              </a:rPr>
              <a:t> </a:t>
            </a:r>
            <a:r>
              <a:rPr lang="en-US" sz="1200" b="0" strike="noStrike" spc="-1" dirty="0" err="1">
                <a:solidFill>
                  <a:srgbClr val="000000"/>
                </a:solidFill>
                <a:uFill>
                  <a:solidFill>
                    <a:srgbClr val="FFFFFF"/>
                  </a:solidFill>
                </a:uFill>
                <a:latin typeface="Century Gothic"/>
              </a:rPr>
              <a:t>l’URL</a:t>
            </a:r>
            <a:r>
              <a:rPr lang="en-US" sz="1200" b="0" strike="noStrike" spc="-1" dirty="0">
                <a:solidFill>
                  <a:srgbClr val="000000"/>
                </a:solidFill>
                <a:uFill>
                  <a:solidFill>
                    <a:srgbClr val="FFFFFF"/>
                  </a:solidFill>
                </a:uFill>
                <a:latin typeface="Century Gothic"/>
              </a:rPr>
              <a:t> courante </a:t>
            </a:r>
            <a:r>
              <a:rPr lang="en-US" sz="1200" b="0" strike="noStrike" spc="-1" dirty="0" err="1">
                <a:solidFill>
                  <a:srgbClr val="000000"/>
                </a:solidFill>
                <a:uFill>
                  <a:solidFill>
                    <a:srgbClr val="FFFFFF"/>
                  </a:solidFill>
                </a:uFill>
                <a:latin typeface="Century Gothic"/>
              </a:rPr>
              <a:t>est</a:t>
            </a:r>
            <a:r>
              <a:rPr lang="en-US" sz="1200" b="0" strike="noStrike" spc="-1" dirty="0">
                <a:solidFill>
                  <a:srgbClr val="000000"/>
                </a:solidFill>
                <a:uFill>
                  <a:solidFill>
                    <a:srgbClr val="FFFFFF"/>
                  </a:solidFill>
                </a:uFill>
                <a:latin typeface="Century Gothic"/>
              </a:rPr>
              <a:t> </a:t>
            </a:r>
            <a:r>
              <a:rPr lang="en-US" sz="1200" b="0" strike="noStrike" spc="-1" dirty="0" err="1">
                <a:solidFill>
                  <a:srgbClr val="000000"/>
                </a:solidFill>
                <a:uFill>
                  <a:solidFill>
                    <a:srgbClr val="FFFFFF"/>
                  </a:solidFill>
                </a:uFill>
                <a:latin typeface="Century Gothic"/>
              </a:rPr>
              <a:t>appelée</a:t>
            </a:r>
            <a:endParaRPr lang="en-US" sz="1200" b="0" strike="noStrike" spc="-1" dirty="0">
              <a:solidFill>
                <a:srgbClr val="000000"/>
              </a:solidFill>
              <a:uFill>
                <a:solidFill>
                  <a:srgbClr val="FFFFFF"/>
                </a:solidFill>
              </a:uFill>
              <a:latin typeface="Century Gothic"/>
            </a:endParaRPr>
          </a:p>
          <a:p>
            <a:pPr marL="2057400" lvl="4" indent="-228240">
              <a:lnSpc>
                <a:spcPct val="100000"/>
              </a:lnSpc>
              <a:buClr>
                <a:srgbClr val="00C6BB"/>
              </a:buClr>
              <a:buFont typeface="Wingdings 2" charset="2"/>
              <a:buChar char=""/>
            </a:pPr>
            <a:r>
              <a:rPr lang="en-US" sz="1200" b="0" strike="noStrike" spc="-1" dirty="0" err="1">
                <a:solidFill>
                  <a:srgbClr val="000000"/>
                </a:solidFill>
                <a:uFill>
                  <a:solidFill>
                    <a:srgbClr val="FFFFFF"/>
                  </a:solidFill>
                </a:uFill>
                <a:latin typeface="Century Gothic"/>
              </a:rPr>
              <a:t>Donc</a:t>
            </a:r>
            <a:r>
              <a:rPr lang="en-US" sz="1200" b="0" strike="noStrike" spc="-1" dirty="0">
                <a:solidFill>
                  <a:srgbClr val="000000"/>
                </a:solidFill>
                <a:uFill>
                  <a:solidFill>
                    <a:srgbClr val="FFFFFF"/>
                  </a:solidFill>
                </a:uFill>
                <a:latin typeface="Century Gothic"/>
              </a:rPr>
              <a:t>… </a:t>
            </a:r>
            <a:r>
              <a:rPr lang="en-US" sz="1200" b="0" strike="noStrike" spc="-1" dirty="0" err="1">
                <a:solidFill>
                  <a:srgbClr val="000000"/>
                </a:solidFill>
                <a:uFill>
                  <a:solidFill>
                    <a:srgbClr val="FFFFFF"/>
                  </a:solidFill>
                </a:uFill>
                <a:latin typeface="Century Gothic"/>
              </a:rPr>
              <a:t>l’action</a:t>
            </a:r>
            <a:r>
              <a:rPr lang="en-US" sz="1200" b="0" strike="noStrike" spc="-1" dirty="0">
                <a:solidFill>
                  <a:srgbClr val="000000"/>
                </a:solidFill>
                <a:uFill>
                  <a:solidFill>
                    <a:srgbClr val="FFFFFF"/>
                  </a:solidFill>
                </a:uFill>
                <a:latin typeface="Century Gothic"/>
              </a:rPr>
              <a:t> courante</a:t>
            </a:r>
            <a:endParaRPr lang="en-US" sz="20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Des champs de </a:t>
            </a:r>
            <a:r>
              <a:rPr lang="en-US" sz="1400" b="0" strike="noStrike" spc="-1" dirty="0" err="1">
                <a:solidFill>
                  <a:srgbClr val="000000"/>
                </a:solidFill>
                <a:uFill>
                  <a:solidFill>
                    <a:srgbClr val="FFFFFF"/>
                  </a:solidFill>
                </a:uFill>
                <a:latin typeface="Century Gothic"/>
              </a:rPr>
              <a:t>saisie</a:t>
            </a:r>
            <a:r>
              <a:rPr lang="en-US" sz="1400" b="0" strike="noStrike" spc="-1" dirty="0">
                <a:solidFill>
                  <a:srgbClr val="000000"/>
                </a:solidFill>
                <a:uFill>
                  <a:solidFill>
                    <a:srgbClr val="FFFFFF"/>
                  </a:solidFill>
                </a:uFill>
                <a:latin typeface="Century Gothic"/>
              </a:rPr>
              <a:t> (input)</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Des champs invisibles (input[type=hidden]) </a:t>
            </a:r>
            <a:r>
              <a:rPr lang="en-US" sz="1400" b="0" strike="noStrike" spc="-1" dirty="0" err="1">
                <a:solidFill>
                  <a:srgbClr val="000000"/>
                </a:solidFill>
                <a:uFill>
                  <a:solidFill>
                    <a:srgbClr val="FFFFFF"/>
                  </a:solidFill>
                </a:uFill>
                <a:latin typeface="Century Gothic"/>
              </a:rPr>
              <a:t>contenant</a:t>
            </a:r>
            <a:r>
              <a:rPr lang="en-US" sz="1400" b="0" strike="noStrike" spc="-1" dirty="0">
                <a:solidFill>
                  <a:srgbClr val="000000"/>
                </a:solidFill>
                <a:uFill>
                  <a:solidFill>
                    <a:srgbClr val="FFFFFF"/>
                  </a:solidFill>
                </a:uFill>
                <a:latin typeface="Century Gothic"/>
              </a:rPr>
              <a:t> des </a:t>
            </a:r>
            <a:r>
              <a:rPr lang="en-US" sz="1400" b="0" strike="noStrike" spc="-1" dirty="0" err="1">
                <a:solidFill>
                  <a:srgbClr val="000000"/>
                </a:solidFill>
                <a:uFill>
                  <a:solidFill>
                    <a:srgbClr val="FFFFFF"/>
                  </a:solidFill>
                </a:uFill>
                <a:latin typeface="Century Gothic"/>
              </a:rPr>
              <a:t>valeurs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arbitraires</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Un </a:t>
            </a:r>
            <a:r>
              <a:rPr lang="en-US" sz="1400" b="0" strike="noStrike" spc="-1" dirty="0" err="1">
                <a:solidFill>
                  <a:srgbClr val="000000"/>
                </a:solidFill>
                <a:uFill>
                  <a:solidFill>
                    <a:srgbClr val="FFFFFF"/>
                  </a:solidFill>
                </a:uFill>
                <a:latin typeface="Century Gothic"/>
              </a:rPr>
              <a:t>ou</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plusieurs</a:t>
            </a:r>
            <a:r>
              <a:rPr lang="en-US" sz="1400" b="0" strike="noStrike" spc="-1" dirty="0">
                <a:solidFill>
                  <a:srgbClr val="000000"/>
                </a:solidFill>
                <a:uFill>
                  <a:solidFill>
                    <a:srgbClr val="FFFFFF"/>
                  </a:solidFill>
                </a:uFill>
                <a:latin typeface="Century Gothic"/>
              </a:rPr>
              <a:t> champs de validation (submit)</a:t>
            </a:r>
            <a:endParaRPr lang="en-US" sz="12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Les </a:t>
            </a:r>
            <a:r>
              <a:rPr lang="en-US" sz="1400" b="0" strike="noStrike" spc="-1" dirty="0" err="1">
                <a:solidFill>
                  <a:srgbClr val="000000"/>
                </a:solidFill>
                <a:uFill>
                  <a:solidFill>
                    <a:srgbClr val="FFFFFF"/>
                  </a:solidFill>
                </a:uFill>
                <a:latin typeface="Century Gothic"/>
              </a:rPr>
              <a:t>valeurs</a:t>
            </a:r>
            <a:r>
              <a:rPr lang="en-US" sz="1400" b="0" strike="noStrike" spc="-1" dirty="0">
                <a:solidFill>
                  <a:srgbClr val="000000"/>
                </a:solidFill>
                <a:uFill>
                  <a:solidFill>
                    <a:srgbClr val="FFFFFF"/>
                  </a:solidFill>
                </a:uFill>
                <a:latin typeface="Century Gothic"/>
              </a:rPr>
              <a:t> des champs de </a:t>
            </a:r>
            <a:r>
              <a:rPr lang="en-US" sz="1400" b="0" strike="noStrike" spc="-1" dirty="0" err="1">
                <a:solidFill>
                  <a:srgbClr val="000000"/>
                </a:solidFill>
                <a:uFill>
                  <a:solidFill>
                    <a:srgbClr val="FFFFFF"/>
                  </a:solidFill>
                </a:uFill>
                <a:latin typeface="Century Gothic"/>
              </a:rPr>
              <a:t>saisie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sont</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envoyés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en</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paramètre</a:t>
            </a:r>
            <a:r>
              <a:rPr lang="en-US" sz="1400" b="0" strike="noStrike" spc="-1" dirty="0">
                <a:solidFill>
                  <a:srgbClr val="000000"/>
                </a:solidFill>
                <a:uFill>
                  <a:solidFill>
                    <a:srgbClr val="FFFFFF"/>
                  </a:solidFill>
                </a:uFill>
                <a:latin typeface="Century Gothic"/>
              </a:rPr>
              <a:t> de la </a:t>
            </a:r>
            <a:r>
              <a:rPr lang="en-US" sz="1400" b="0" strike="noStrike" spc="-1" dirty="0" err="1">
                <a:solidFill>
                  <a:srgbClr val="000000"/>
                </a:solidFill>
                <a:uFill>
                  <a:solidFill>
                    <a:srgbClr val="FFFFFF"/>
                  </a:solidFill>
                </a:uFill>
                <a:latin typeface="Century Gothic"/>
              </a:rPr>
              <a:t>requête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selon</a:t>
            </a:r>
            <a:r>
              <a:rPr lang="en-US" sz="1400" b="0" strike="noStrike" spc="-1" dirty="0">
                <a:solidFill>
                  <a:srgbClr val="000000"/>
                </a:solidFill>
                <a:uFill>
                  <a:solidFill>
                    <a:srgbClr val="FFFFFF"/>
                  </a:solidFill>
                </a:uFill>
                <a:latin typeface="Century Gothic"/>
              </a:rPr>
              <a:t> la « method » </a:t>
            </a:r>
            <a:r>
              <a:rPr lang="en-US" sz="1400" b="0" strike="noStrike" spc="-1" dirty="0" err="1">
                <a:solidFill>
                  <a:srgbClr val="000000"/>
                </a:solidFill>
                <a:uFill>
                  <a:solidFill>
                    <a:srgbClr val="FFFFFF"/>
                  </a:solidFill>
                </a:uFill>
                <a:latin typeface="Century Gothic"/>
              </a:rPr>
              <a:t>choisie</a:t>
            </a:r>
            <a:r>
              <a:rPr lang="en-US" sz="1400" b="0" strike="noStrike" spc="-1" dirty="0">
                <a:solidFill>
                  <a:srgbClr val="000000"/>
                </a:solidFill>
                <a:uFill>
                  <a:solidFill>
                    <a:srgbClr val="FFFFFF"/>
                  </a:solidFill>
                </a:uFill>
                <a:latin typeface="Century Gothic"/>
              </a:rPr>
              <a:t>.</a:t>
            </a:r>
            <a:endParaRPr lang="en-US" sz="1200" b="0" strike="noStrike" spc="-1" dirty="0">
              <a:solidFill>
                <a:srgbClr val="000000"/>
              </a:solidFill>
              <a:uFill>
                <a:solidFill>
                  <a:srgbClr val="FFFFFF"/>
                </a:solidFill>
              </a:uFill>
              <a:latin typeface="Century Gothic"/>
            </a:endParaRPr>
          </a:p>
        </p:txBody>
      </p:sp>
      <p:sp>
        <p:nvSpPr>
          <p:cNvPr id="175"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9E26B74A-EC2E-4925-8B25-D9B888EE9491}" type="slidenum">
              <a:rPr lang="en-US" sz="2000" b="0" strike="noStrike" spc="-1">
                <a:solidFill>
                  <a:srgbClr val="00C6BB"/>
                </a:solidFill>
                <a:uFill>
                  <a:solidFill>
                    <a:srgbClr val="FFFFFF"/>
                  </a:solidFill>
                </a:uFill>
                <a:latin typeface="Century Gothic"/>
              </a:rPr>
              <a:t>13</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a:t>
            </a:r>
            <a:endParaRPr lang="en-US" sz="1800" b="0" strike="noStrike" spc="-1">
              <a:solidFill>
                <a:srgbClr val="000000"/>
              </a:solidFill>
              <a:uFill>
                <a:solidFill>
                  <a:srgbClr val="FFFFFF"/>
                </a:solidFill>
              </a:uFill>
              <a:latin typeface="Century Gothic"/>
            </a:endParaRPr>
          </a:p>
        </p:txBody>
      </p:sp>
      <p:sp>
        <p:nvSpPr>
          <p:cNvPr id="177"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Donc… Vous avez déjà le bagage minimum nécessaire pour y répondre, par exemple via les manières suivantes :</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En laissant l’action par défaut et en modifiant le corps de l’action pour détecter lorsqu’elle est appelée par le formulaire</a:t>
            </a:r>
            <a:endParaRPr lang="en-US" sz="14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Nécessite le moins de code en plus, mais la complexité viendra du fait d’arriver à détecter quand faire la mise à jour ou non,</a:t>
            </a:r>
            <a:endParaRPr lang="en-US" sz="12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En développant une action spécifique qui récupère les valeurs du formulaire, et en référençant cette action dans l’attribut « action » du formulaire et agit en fonction</a:t>
            </a:r>
            <a:endParaRPr lang="en-US" sz="14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Facile, mais nécessitera de rediriger l’utilisateur vers la page d’édition ou de listing par la suite</a:t>
            </a:r>
            <a:endParaRPr lang="en-US" sz="1200" b="0" strike="noStrike" spc="-1">
              <a:solidFill>
                <a:srgbClr val="000000"/>
              </a:solidFill>
              <a:uFill>
                <a:solidFill>
                  <a:srgbClr val="FFFFFF"/>
                </a:solidFill>
              </a:uFill>
              <a:latin typeface="Century Gothic"/>
            </a:endParaRPr>
          </a:p>
        </p:txBody>
      </p:sp>
      <p:sp>
        <p:nvSpPr>
          <p:cNvPr id="178"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3382A1A9-3C62-433C-9017-6B3DB9F09A7B}" type="slidenum">
              <a:rPr lang="en-US" sz="2000" b="0" strike="noStrike" spc="-1">
                <a:solidFill>
                  <a:srgbClr val="00C6BB"/>
                </a:solidFill>
                <a:uFill>
                  <a:solidFill>
                    <a:srgbClr val="FFFFFF"/>
                  </a:solidFill>
                </a:uFill>
                <a:latin typeface="Century Gothic"/>
              </a:rPr>
              <a:t>14</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 – Action spécifique</a:t>
            </a:r>
            <a:endParaRPr lang="en-US" sz="1800" b="0" strike="noStrike" spc="-1">
              <a:solidFill>
                <a:srgbClr val="000000"/>
              </a:solidFill>
              <a:uFill>
                <a:solidFill>
                  <a:srgbClr val="FFFFFF"/>
                </a:solidFill>
              </a:uFill>
              <a:latin typeface="Century Gothic"/>
            </a:endParaRPr>
          </a:p>
        </p:txBody>
      </p:sp>
      <p:sp>
        <p:nvSpPr>
          <p:cNvPr id="180"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1</a:t>
            </a:r>
            <a:r>
              <a:rPr lang="en-US" sz="1800" b="0" strike="noStrike" spc="-1" baseline="30000">
                <a:solidFill>
                  <a:srgbClr val="000000"/>
                </a:solidFill>
                <a:uFill>
                  <a:solidFill>
                    <a:srgbClr val="FFFFFF"/>
                  </a:solidFill>
                </a:uFill>
                <a:latin typeface="Century Gothic"/>
              </a:rPr>
              <a:t>er</a:t>
            </a:r>
            <a:r>
              <a:rPr lang="en-US" sz="1800" b="0" strike="noStrike" spc="-1">
                <a:solidFill>
                  <a:srgbClr val="000000"/>
                </a:solidFill>
                <a:uFill>
                  <a:solidFill>
                    <a:srgbClr val="FFFFFF"/>
                  </a:solidFill>
                </a:uFill>
                <a:latin typeface="Century Gothic"/>
              </a:rPr>
              <a:t> cas : Envoi via une action dédiée – l’action</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Créer une nouvelle action appelée par exemple « </a:t>
            </a:r>
            <a:r>
              <a:rPr lang="en-US" sz="1600" b="1" strike="noStrike" spc="-1">
                <a:solidFill>
                  <a:srgbClr val="000000"/>
                </a:solidFill>
                <a:uFill>
                  <a:solidFill>
                    <a:srgbClr val="FFFFFF"/>
                  </a:solidFill>
                </a:uFill>
                <a:latin typeface="Century Gothic"/>
              </a:rPr>
              <a:t>SubmitLivre</a:t>
            </a:r>
            <a:r>
              <a:rPr lang="en-US" sz="1600" b="0" strike="noStrike" spc="-1">
                <a:solidFill>
                  <a:srgbClr val="000000"/>
                </a:solidFill>
                <a:uFill>
                  <a:solidFill>
                    <a:srgbClr val="FFFFFF"/>
                  </a:solidFill>
                </a:uFill>
                <a:latin typeface="Century Gothic"/>
              </a:rPr>
              <a:t> » prenant en paramètre les informations dont elle a besoin, à savoir :</a:t>
            </a:r>
            <a:endParaRPr lang="en-US" sz="14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L’ID du livre</a:t>
            </a:r>
            <a:endParaRPr lang="en-US" sz="12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Le titre</a:t>
            </a:r>
            <a:endParaRPr lang="en-US" sz="12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L’auteur</a:t>
            </a:r>
            <a:endParaRPr lang="en-US" sz="12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endParaRPr lang="en-US" sz="18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Le corps de l’action consiste juste à récupérer le livre, le modifier, puis à l’envoyer à la DAL pour la sauvegarder en BDD. Mais que renvoyer à la fin de la méthode ?</a:t>
            </a:r>
            <a:endParaRPr lang="en-US" sz="14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Rediriger le navigateur vers le listing par exemple</a:t>
            </a:r>
            <a:endParaRPr lang="en-US" sz="12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FF"/>
                </a:solidFill>
                <a:uFill>
                  <a:solidFill>
                    <a:srgbClr val="FFFFFF"/>
                  </a:solidFill>
                </a:uFill>
                <a:latin typeface="Consolas"/>
              </a:rPr>
              <a:t>public</a:t>
            </a:r>
            <a:r>
              <a:rPr lang="en-US" sz="1500" b="0" strike="noStrike" spc="-1">
                <a:solidFill>
                  <a:srgbClr val="000000"/>
                </a:solidFill>
                <a:uFill>
                  <a:solidFill>
                    <a:srgbClr val="FFFFFF"/>
                  </a:solidFill>
                </a:uFill>
                <a:latin typeface="Consolas"/>
              </a:rPr>
              <a:t> </a:t>
            </a:r>
            <a:r>
              <a:rPr lang="en-US" sz="1500" b="0" strike="noStrike" spc="-1">
                <a:solidFill>
                  <a:srgbClr val="2B91AF"/>
                </a:solidFill>
                <a:uFill>
                  <a:solidFill>
                    <a:srgbClr val="FFFFFF"/>
                  </a:solidFill>
                </a:uFill>
                <a:latin typeface="Consolas"/>
              </a:rPr>
              <a:t>ActionResult</a:t>
            </a:r>
            <a:r>
              <a:rPr lang="en-US" sz="1500" b="0" strike="noStrike" spc="-1">
                <a:solidFill>
                  <a:srgbClr val="000000"/>
                </a:solidFill>
                <a:uFill>
                  <a:solidFill>
                    <a:srgbClr val="FFFFFF"/>
                  </a:solidFill>
                </a:uFill>
                <a:latin typeface="Consolas"/>
              </a:rPr>
              <a:t> SubmitFiche(</a:t>
            </a:r>
            <a:r>
              <a:rPr lang="en-US" sz="1500" b="0" strike="noStrike" spc="-1">
                <a:solidFill>
                  <a:srgbClr val="0000FF"/>
                </a:solidFill>
                <a:uFill>
                  <a:solidFill>
                    <a:srgbClr val="FFFFFF"/>
                  </a:solidFill>
                </a:uFill>
                <a:latin typeface="Consolas"/>
              </a:rPr>
              <a:t>int</a:t>
            </a:r>
            <a:r>
              <a:rPr lang="en-US" sz="1500" b="0" strike="noStrike" spc="-1">
                <a:solidFill>
                  <a:srgbClr val="000000"/>
                </a:solidFill>
                <a:uFill>
                  <a:solidFill>
                    <a:srgbClr val="FFFFFF"/>
                  </a:solidFill>
                </a:uFill>
                <a:latin typeface="Consolas"/>
              </a:rPr>
              <a:t> LivreID, </a:t>
            </a:r>
            <a:r>
              <a:rPr lang="en-US" sz="1500" b="0" strike="noStrike" spc="-1">
                <a:solidFill>
                  <a:srgbClr val="0000FF"/>
                </a:solidFill>
                <a:uFill>
                  <a:solidFill>
                    <a:srgbClr val="FFFFFF"/>
                  </a:solidFill>
                </a:uFill>
                <a:latin typeface="Consolas"/>
              </a:rPr>
              <a:t>string</a:t>
            </a:r>
            <a:r>
              <a:rPr lang="en-US" sz="1500" b="0" strike="noStrike" spc="-1">
                <a:solidFill>
                  <a:srgbClr val="000000"/>
                </a:solidFill>
                <a:uFill>
                  <a:solidFill>
                    <a:srgbClr val="FFFFFF"/>
                  </a:solidFill>
                </a:uFill>
                <a:latin typeface="Consolas"/>
              </a:rPr>
              <a:t> titre, </a:t>
            </a:r>
            <a:r>
              <a:rPr lang="en-US" sz="1500" b="0" strike="noStrike" spc="-1">
                <a:solidFill>
                  <a:srgbClr val="0000FF"/>
                </a:solidFill>
                <a:uFill>
                  <a:solidFill>
                    <a:srgbClr val="FFFFFF"/>
                  </a:solidFill>
                </a:uFill>
                <a:latin typeface="Consolas"/>
              </a:rPr>
              <a:t>string</a:t>
            </a:r>
            <a:r>
              <a:rPr lang="en-US" sz="1500" b="0" strike="noStrike" spc="-1">
                <a:solidFill>
                  <a:srgbClr val="000000"/>
                </a:solidFill>
                <a:uFill>
                  <a:solidFill>
                    <a:srgbClr val="FFFFFF"/>
                  </a:solidFill>
                </a:uFill>
                <a:latin typeface="Consolas"/>
              </a:rPr>
              <a:t> auteur)</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a:t>
            </a:r>
            <a:r>
              <a:rPr lang="en-US" sz="1500" b="0" strike="noStrike" spc="-1">
                <a:solidFill>
                  <a:srgbClr val="2B91AF"/>
                </a:solidFill>
                <a:uFill>
                  <a:solidFill>
                    <a:srgbClr val="FFFFFF"/>
                  </a:solidFill>
                </a:uFill>
                <a:latin typeface="Consolas"/>
              </a:rPr>
              <a:t>DAL</a:t>
            </a:r>
            <a:r>
              <a:rPr lang="en-US" sz="1500" b="0" strike="noStrike" spc="-1">
                <a:solidFill>
                  <a:srgbClr val="000000"/>
                </a:solidFill>
                <a:uFill>
                  <a:solidFill>
                    <a:srgbClr val="FFFFFF"/>
                  </a:solidFill>
                </a:uFill>
                <a:latin typeface="Consolas"/>
              </a:rPr>
              <a:t> dal = </a:t>
            </a:r>
            <a:r>
              <a:rPr lang="en-US" sz="1500" b="0" strike="noStrike" spc="-1">
                <a:solidFill>
                  <a:srgbClr val="0000FF"/>
                </a:solidFill>
                <a:uFill>
                  <a:solidFill>
                    <a:srgbClr val="FFFFFF"/>
                  </a:solidFill>
                </a:uFill>
                <a:latin typeface="Consolas"/>
              </a:rPr>
              <a:t>new</a:t>
            </a:r>
            <a:r>
              <a:rPr lang="en-US" sz="1500" b="0" strike="noStrike" spc="-1">
                <a:solidFill>
                  <a:srgbClr val="000000"/>
                </a:solidFill>
                <a:uFill>
                  <a:solidFill>
                    <a:srgbClr val="FFFFFF"/>
                  </a:solidFill>
                </a:uFill>
                <a:latin typeface="Consolas"/>
              </a:rPr>
              <a:t> </a:t>
            </a:r>
            <a:r>
              <a:rPr lang="en-US" sz="1500" b="0" strike="noStrike" spc="-1">
                <a:solidFill>
                  <a:srgbClr val="2B91AF"/>
                </a:solidFill>
                <a:uFill>
                  <a:solidFill>
                    <a:srgbClr val="FFFFFF"/>
                  </a:solidFill>
                </a:uFill>
                <a:latin typeface="Consolas"/>
              </a:rPr>
              <a:t>DAL</a:t>
            </a:r>
            <a:r>
              <a:rPr lang="en-US" sz="15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a:t>
            </a:r>
            <a:r>
              <a:rPr lang="en-US" sz="1500" b="0" strike="noStrike" spc="-1">
                <a:solidFill>
                  <a:srgbClr val="2B91AF"/>
                </a:solidFill>
                <a:uFill>
                  <a:solidFill>
                    <a:srgbClr val="FFFFFF"/>
                  </a:solidFill>
                </a:uFill>
                <a:latin typeface="Consolas"/>
              </a:rPr>
              <a:t>Livre</a:t>
            </a:r>
            <a:r>
              <a:rPr lang="en-US" sz="1500" b="0" strike="noStrike" spc="-1">
                <a:solidFill>
                  <a:srgbClr val="000000"/>
                </a:solidFill>
                <a:uFill>
                  <a:solidFill>
                    <a:srgbClr val="FFFFFF"/>
                  </a:solidFill>
                </a:uFill>
                <a:latin typeface="Consolas"/>
              </a:rPr>
              <a:t> livre = dal.GetLivreByID(LivreID);</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livre.Titre = titre;</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livre.Auteur = auteur;</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dal.UpdateLivre(livre);</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    </a:t>
            </a:r>
            <a:r>
              <a:rPr lang="en-US" sz="1500" b="0" strike="noStrike" spc="-1">
                <a:solidFill>
                  <a:srgbClr val="0000FF"/>
                </a:solidFill>
                <a:uFill>
                  <a:solidFill>
                    <a:srgbClr val="FFFFFF"/>
                  </a:solidFill>
                </a:uFill>
                <a:latin typeface="Consolas"/>
              </a:rPr>
              <a:t>return</a:t>
            </a:r>
            <a:r>
              <a:rPr lang="en-US" sz="1500" b="0" strike="noStrike" spc="-1">
                <a:solidFill>
                  <a:srgbClr val="000000"/>
                </a:solidFill>
                <a:uFill>
                  <a:solidFill>
                    <a:srgbClr val="FFFFFF"/>
                  </a:solidFill>
                </a:uFill>
                <a:latin typeface="Consolas"/>
              </a:rPr>
              <a:t> RedirectToAction(</a:t>
            </a:r>
            <a:r>
              <a:rPr lang="en-US" sz="1500" b="0" strike="noStrike" spc="-1">
                <a:solidFill>
                  <a:srgbClr val="A31515"/>
                </a:solidFill>
                <a:uFill>
                  <a:solidFill>
                    <a:srgbClr val="FFFFFF"/>
                  </a:solidFill>
                </a:uFill>
                <a:latin typeface="Consolas"/>
              </a:rPr>
              <a:t>"Index"</a:t>
            </a:r>
            <a:r>
              <a:rPr lang="en-US" sz="15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5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p:txBody>
      </p:sp>
      <p:sp>
        <p:nvSpPr>
          <p:cNvPr id="181"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F165E323-B102-498F-9BAE-DA0CADA7A1EF}" type="slidenum">
              <a:rPr lang="en-US" sz="2000" b="0" strike="noStrike" spc="-1">
                <a:solidFill>
                  <a:srgbClr val="00C6BB"/>
                </a:solidFill>
                <a:uFill>
                  <a:solidFill>
                    <a:srgbClr val="FFFFFF"/>
                  </a:solidFill>
                </a:uFill>
                <a:latin typeface="Century Gothic"/>
              </a:rPr>
              <a:t>15</a:t>
            </a:fld>
            <a:endParaRPr lang="en-US" sz="1400" b="0" strike="noStrike" spc="-1">
              <a:solidFill>
                <a:srgbClr val="000000"/>
              </a:solidFill>
              <a:uFill>
                <a:solidFill>
                  <a:srgbClr val="FFFFFF"/>
                </a:solidFill>
              </a:uFill>
              <a:latin typeface="Times New Roman"/>
            </a:endParaRPr>
          </a:p>
        </p:txBody>
      </p:sp>
      <p:pic>
        <p:nvPicPr>
          <p:cNvPr id="182" name="Image 4"/>
          <p:cNvPicPr/>
          <p:nvPr/>
        </p:nvPicPr>
        <p:blipFill>
          <a:blip r:embed="rId2"/>
          <a:stretch/>
        </p:blipFill>
        <p:spPr>
          <a:xfrm>
            <a:off x="2913480" y="2281680"/>
            <a:ext cx="6364800" cy="7938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 – Action spécifique</a:t>
            </a:r>
            <a:endParaRPr lang="en-US" sz="1800" b="0" strike="noStrike" spc="-1">
              <a:solidFill>
                <a:srgbClr val="000000"/>
              </a:solidFill>
              <a:uFill>
                <a:solidFill>
                  <a:srgbClr val="FFFFFF"/>
                </a:solidFill>
              </a:uFill>
              <a:latin typeface="Century Gothic"/>
            </a:endParaRPr>
          </a:p>
        </p:txBody>
      </p:sp>
      <p:sp>
        <p:nvSpPr>
          <p:cNvPr id="184"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Il faut maintenant mettre à jour la vue pour qu’elle appelle la bonne action</a:t>
            </a:r>
          </a:p>
          <a:p>
            <a:pPr algn="ctr">
              <a:lnSpc>
                <a:spcPct val="107000"/>
              </a:lnSpc>
            </a:pP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form</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method</a:t>
            </a:r>
            <a:r>
              <a:rPr lang="en-US" sz="1800" b="0" strike="noStrike" spc="-1">
                <a:solidFill>
                  <a:srgbClr val="0000FF"/>
                </a:solidFill>
                <a:uFill>
                  <a:solidFill>
                    <a:srgbClr val="FFFFFF"/>
                  </a:solidFill>
                </a:uFill>
                <a:latin typeface="Consolas"/>
                <a:ea typeface="Calibri"/>
              </a:rPr>
              <a:t>="post"</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action</a:t>
            </a:r>
            <a:r>
              <a:rPr lang="en-US" sz="1800" b="0" strike="noStrike" spc="-1">
                <a:solidFill>
                  <a:srgbClr val="0000FF"/>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@Url.Action(</a:t>
            </a:r>
            <a:r>
              <a:rPr lang="en-US" sz="1800" b="0" strike="noStrike" spc="-1">
                <a:solidFill>
                  <a:srgbClr val="A31515"/>
                </a:solidFill>
                <a:uFill>
                  <a:solidFill>
                    <a:srgbClr val="FFFFFF"/>
                  </a:solidFill>
                </a:uFill>
                <a:latin typeface="Consolas"/>
                <a:ea typeface="Calibri"/>
              </a:rPr>
              <a:t>"SubmitFiche"</a:t>
            </a:r>
            <a:r>
              <a:rPr lang="en-US" sz="1800" b="0" strike="noStrike" spc="-1">
                <a:solidFill>
                  <a:srgbClr val="000000"/>
                </a:solidFill>
                <a:uFill>
                  <a:solidFill>
                    <a:srgbClr val="FFFFFF"/>
                  </a:solidFill>
                </a:uFill>
                <a:latin typeface="Consolas"/>
                <a:ea typeface="Calibri"/>
              </a:rPr>
              <a:t>)</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ea typeface="Calibri"/>
              </a:rPr>
              <a:t>Les paramètres de l’action doivent correspondre aux données envoyées</a:t>
            </a:r>
            <a:endParaRPr lang="en-US" sz="18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ea typeface="Calibri"/>
              </a:rPr>
              <a:t>Pour le paramètre </a:t>
            </a:r>
            <a:r>
              <a:rPr lang="en-US" sz="1600" b="1" strike="noStrike" spc="-1">
                <a:solidFill>
                  <a:srgbClr val="000000"/>
                </a:solidFill>
                <a:uFill>
                  <a:solidFill>
                    <a:srgbClr val="FFFFFF"/>
                  </a:solidFill>
                </a:uFill>
                <a:latin typeface="Century Gothic"/>
                <a:ea typeface="Calibri"/>
              </a:rPr>
              <a:t>titre</a:t>
            </a:r>
            <a:r>
              <a:rPr lang="en-US" sz="1600" b="0" strike="noStrike" spc="-1">
                <a:solidFill>
                  <a:srgbClr val="000000"/>
                </a:solidFill>
                <a:uFill>
                  <a:solidFill>
                    <a:srgbClr val="FFFFFF"/>
                  </a:solidFill>
                </a:uFill>
                <a:latin typeface="Century Gothic"/>
                <a:ea typeface="Calibri"/>
              </a:rPr>
              <a:t> et </a:t>
            </a:r>
            <a:r>
              <a:rPr lang="en-US" sz="1600" b="1" strike="noStrike" spc="-1">
                <a:solidFill>
                  <a:srgbClr val="000000"/>
                </a:solidFill>
                <a:uFill>
                  <a:solidFill>
                    <a:srgbClr val="FFFFFF"/>
                  </a:solidFill>
                </a:uFill>
                <a:latin typeface="Century Gothic"/>
                <a:ea typeface="Calibri"/>
              </a:rPr>
              <a:t>auteur</a:t>
            </a:r>
            <a:r>
              <a:rPr lang="en-US" sz="1600" b="0" strike="noStrike" spc="-1">
                <a:solidFill>
                  <a:srgbClr val="000000"/>
                </a:solidFill>
                <a:uFill>
                  <a:solidFill>
                    <a:srgbClr val="FFFFFF"/>
                  </a:solidFill>
                </a:uFill>
                <a:latin typeface="Century Gothic"/>
                <a:ea typeface="Calibri"/>
              </a:rPr>
              <a:t>, c’est déjà bon car les inputs du formulaire ont le bon nom</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ea typeface="Calibri"/>
              </a:rPr>
              <a:t>Mais aucun code ne permet jusque là d’envoyer l’ID du livre courant. Plusieurs réponses à cela possibles :</a:t>
            </a:r>
            <a:endParaRPr lang="en-US" sz="1400" b="0" strike="noStrike" spc="-1">
              <a:solidFill>
                <a:srgbClr val="000000"/>
              </a:solidFill>
              <a:uFill>
                <a:solidFill>
                  <a:srgbClr val="FFFFFF"/>
                </a:solidFill>
              </a:uFill>
              <a:latin typeface="Century Gothic"/>
            </a:endParaRPr>
          </a:p>
        </p:txBody>
      </p:sp>
      <p:sp>
        <p:nvSpPr>
          <p:cNvPr id="185"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74C7A6FC-B105-490A-ADE5-4EF3FA5AAEF1}" type="slidenum">
              <a:rPr lang="en-US" sz="2000" b="0" strike="noStrike" spc="-1">
                <a:solidFill>
                  <a:srgbClr val="00C6BB"/>
                </a:solidFill>
                <a:uFill>
                  <a:solidFill>
                    <a:srgbClr val="FFFFFF"/>
                  </a:solidFill>
                </a:uFill>
                <a:latin typeface="Century Gothic"/>
              </a:rPr>
              <a:t>16</a:t>
            </a:fld>
            <a:endParaRPr lang="en-US" sz="1400" b="0" strike="noStrike" spc="-1">
              <a:solidFill>
                <a:srgbClr val="000000"/>
              </a:solidFill>
              <a:uFill>
                <a:solidFill>
                  <a:srgbClr val="FFFFFF"/>
                </a:solidFill>
              </a:uFill>
              <a:latin typeface="Times New Roman"/>
            </a:endParaRPr>
          </a:p>
        </p:txBody>
      </p:sp>
      <p:sp>
        <p:nvSpPr>
          <p:cNvPr id="186" name="CustomShape 4"/>
          <p:cNvSpPr/>
          <p:nvPr/>
        </p:nvSpPr>
        <p:spPr>
          <a:xfrm>
            <a:off x="277920" y="3657600"/>
            <a:ext cx="5906160" cy="242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entury Gothic"/>
              </a:rPr>
              <a:t>Soit modifier l’URL appelée pour y injecter l’ID du livre courant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7000"/>
              </a:lnSpc>
            </a:pPr>
            <a:r>
              <a:rPr lang="en-US" sz="1800" b="0" strike="noStrike" spc="-1">
                <a:solidFill>
                  <a:srgbClr val="FF0000"/>
                </a:solidFill>
                <a:uFill>
                  <a:solidFill>
                    <a:srgbClr val="FFFFFF"/>
                  </a:solidFill>
                </a:uFill>
                <a:latin typeface="Consolas"/>
                <a:ea typeface="Calibri"/>
              </a:rPr>
              <a:t>action</a:t>
            </a:r>
            <a:r>
              <a:rPr lang="en-US" sz="1800" b="0" strike="noStrike" spc="-1">
                <a:solidFill>
                  <a:srgbClr val="0000FF"/>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@Url.Action(</a:t>
            </a:r>
            <a:r>
              <a:rPr lang="en-US" sz="1800" b="0" strike="noStrike" spc="-1">
                <a:solidFill>
                  <a:srgbClr val="A31515"/>
                </a:solidFill>
                <a:uFill>
                  <a:solidFill>
                    <a:srgbClr val="FFFFFF"/>
                  </a:solidFill>
                </a:uFill>
                <a:latin typeface="Consolas"/>
                <a:ea typeface="Calibri"/>
              </a:rPr>
              <a:t>"SubmitFiche"</a:t>
            </a:r>
            <a:r>
              <a:rPr lang="en-US" sz="1800" b="0" strike="noStrike" spc="-1">
                <a:solidFill>
                  <a:srgbClr val="000000"/>
                </a:solidFill>
                <a:uFill>
                  <a:solidFill>
                    <a:srgbClr val="FFFFFF"/>
                  </a:solidFill>
                </a:uFill>
                <a:latin typeface="Consolas"/>
                <a:ea typeface="Calibri"/>
              </a:rPr>
              <a:t>, </a:t>
            </a:r>
            <a:r>
              <a:rPr lang="en-US" sz="1800" b="0" strike="noStrike" spc="-1">
                <a:solidFill>
                  <a:srgbClr val="0000FF"/>
                </a:solidFill>
                <a:uFill>
                  <a:solidFill>
                    <a:srgbClr val="FFFFFF"/>
                  </a:solidFill>
                </a:uFill>
                <a:latin typeface="Consolas"/>
                <a:ea typeface="Calibri"/>
              </a:rPr>
              <a:t>new</a:t>
            </a:r>
            <a:r>
              <a:rPr lang="en-US" sz="1800" b="0" strike="noStrike" spc="-1">
                <a:solidFill>
                  <a:srgbClr val="000000"/>
                </a:solidFill>
                <a:uFill>
                  <a:solidFill>
                    <a:srgbClr val="FFFFFF"/>
                  </a:solidFill>
                </a:uFill>
                <a:latin typeface="Consolas"/>
                <a:ea typeface="Calibri"/>
              </a:rPr>
              <a:t> {LivreID = Model.ID})</a:t>
            </a:r>
            <a:r>
              <a:rPr lang="en-US" sz="1800" b="0" strike="noStrike" spc="-1">
                <a:solidFill>
                  <a:srgbClr val="0000FF"/>
                </a:solidFill>
                <a:uFill>
                  <a:solidFill>
                    <a:srgbClr val="FFFFFF"/>
                  </a:solidFill>
                </a:uFill>
                <a:latin typeface="Consolas"/>
                <a:ea typeface="Calibri"/>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87" name="CustomShape 5"/>
          <p:cNvSpPr/>
          <p:nvPr/>
        </p:nvSpPr>
        <p:spPr>
          <a:xfrm>
            <a:off x="6184440" y="3657600"/>
            <a:ext cx="5906160" cy="15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entury Gothic"/>
              </a:rPr>
              <a:t>Soit en rajoutant dans le formulaire un champs caché dont la valeur est l’ID du livre courant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7000"/>
              </a:lnSpc>
            </a:pPr>
            <a:r>
              <a:rPr lang="en-US" sz="1800" b="0" strike="noStrike" spc="-1">
                <a:solidFill>
                  <a:srgbClr val="0000FF"/>
                </a:solidFill>
                <a:uFill>
                  <a:solidFill>
                    <a:srgbClr val="FFFFFF"/>
                  </a:solidFill>
                </a:uFill>
                <a:latin typeface="Consolas"/>
                <a:ea typeface="Calibri"/>
              </a:rPr>
              <a:t>&lt;</a:t>
            </a:r>
            <a:r>
              <a:rPr lang="en-US" sz="1800" b="0" strike="noStrike" spc="-1">
                <a:solidFill>
                  <a:srgbClr val="800000"/>
                </a:solidFill>
                <a:uFill>
                  <a:solidFill>
                    <a:srgbClr val="FFFFFF"/>
                  </a:solidFill>
                </a:uFill>
                <a:latin typeface="Consolas"/>
                <a:ea typeface="Calibri"/>
              </a:rPr>
              <a:t>input</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type</a:t>
            </a:r>
            <a:r>
              <a:rPr lang="en-US" sz="1800" b="0" strike="noStrike" spc="-1">
                <a:solidFill>
                  <a:srgbClr val="0000FF"/>
                </a:solidFill>
                <a:uFill>
                  <a:solidFill>
                    <a:srgbClr val="FFFFFF"/>
                  </a:solidFill>
                </a:uFill>
                <a:latin typeface="Consolas"/>
                <a:ea typeface="Calibri"/>
              </a:rPr>
              <a:t>="hidden"</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name</a:t>
            </a:r>
            <a:r>
              <a:rPr lang="en-US" sz="1800" b="0" strike="noStrike" spc="-1">
                <a:solidFill>
                  <a:srgbClr val="0000FF"/>
                </a:solidFill>
                <a:uFill>
                  <a:solidFill>
                    <a:srgbClr val="FFFFFF"/>
                  </a:solidFill>
                </a:uFill>
                <a:latin typeface="Consolas"/>
                <a:ea typeface="Calibri"/>
              </a:rPr>
              <a:t>="LivreID"</a:t>
            </a:r>
            <a:r>
              <a:rPr lang="en-US" sz="1800" b="0" strike="noStrike" spc="-1">
                <a:solidFill>
                  <a:srgbClr val="000000"/>
                </a:solidFill>
                <a:uFill>
                  <a:solidFill>
                    <a:srgbClr val="FFFFFF"/>
                  </a:solidFill>
                </a:uFill>
                <a:latin typeface="Consolas"/>
                <a:ea typeface="Calibri"/>
              </a:rPr>
              <a:t> </a:t>
            </a:r>
            <a:r>
              <a:rPr lang="en-US" sz="1800" b="0" strike="noStrike" spc="-1">
                <a:solidFill>
                  <a:srgbClr val="FF0000"/>
                </a:solidFill>
                <a:uFill>
                  <a:solidFill>
                    <a:srgbClr val="FFFFFF"/>
                  </a:solidFill>
                </a:uFill>
                <a:latin typeface="Consolas"/>
                <a:ea typeface="Calibri"/>
              </a:rPr>
              <a:t>value</a:t>
            </a:r>
            <a:r>
              <a:rPr lang="en-US" sz="1800" b="0" strike="noStrike" spc="-1">
                <a:solidFill>
                  <a:srgbClr val="0000FF"/>
                </a:solidFill>
                <a:uFill>
                  <a:solidFill>
                    <a:srgbClr val="FFFFFF"/>
                  </a:solidFill>
                </a:uFill>
                <a:latin typeface="Consolas"/>
                <a:ea typeface="Calibri"/>
              </a:rPr>
              <a:t>="</a:t>
            </a:r>
            <a:r>
              <a:rPr lang="en-US" sz="1800" b="0" strike="noStrike" spc="-1">
                <a:solidFill>
                  <a:srgbClr val="000000"/>
                </a:solidFill>
                <a:uFill>
                  <a:solidFill>
                    <a:srgbClr val="FFFFFF"/>
                  </a:solidFill>
                </a:uFill>
                <a:latin typeface="Consolas"/>
                <a:ea typeface="Calibri"/>
              </a:rPr>
              <a:t>@Model.ID</a:t>
            </a:r>
            <a:r>
              <a:rPr lang="en-US" sz="1800" b="0" strike="noStrike" spc="-1">
                <a:solidFill>
                  <a:srgbClr val="0000FF"/>
                </a:solidFill>
                <a:uFill>
                  <a:solidFill>
                    <a:srgbClr val="FFFFFF"/>
                  </a:solidFill>
                </a:uFill>
                <a:latin typeface="Consolas"/>
                <a:ea typeface="Calibri"/>
              </a:rPr>
              <a:t>"/&gt;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 – paramètres</a:t>
            </a:r>
            <a:endParaRPr lang="en-US" sz="1800" b="0" strike="noStrike" spc="-1">
              <a:solidFill>
                <a:srgbClr val="000000"/>
              </a:solidFill>
              <a:uFill>
                <a:solidFill>
                  <a:srgbClr val="FFFFFF"/>
                </a:solidFill>
              </a:uFill>
              <a:latin typeface="Century Gothic"/>
            </a:endParaRPr>
          </a:p>
        </p:txBody>
      </p:sp>
      <p:sp>
        <p:nvSpPr>
          <p:cNvPr id="189"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Si les données sont complexes, plutôt que d’avoir beaucoup de paramètres, la bonne approche consiste à créer un objet qui englobe tous ces paramètres</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Chaque champs du formulaire correspondant à une propriété dans la classe le représentant</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Puis à spécifier un unique paramètre à l’action dont le type correspond à la classe développée</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ASP.Net MVC fera lui-même la « traduction » des paramètres POST pour créer une instance de la classe spécifiée</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Il faut juste s’assurer que les noms des propriétés correspondent aux noms des champs du formulaire.</a:t>
            </a:r>
            <a:endParaRPr lang="en-US" sz="1400" b="0" strike="noStrike" spc="-1">
              <a:solidFill>
                <a:srgbClr val="000000"/>
              </a:solidFill>
              <a:uFill>
                <a:solidFill>
                  <a:srgbClr val="FFFFFF"/>
                </a:solidFill>
              </a:uFill>
              <a:latin typeface="Century Gothic"/>
            </a:endParaRPr>
          </a:p>
        </p:txBody>
      </p:sp>
      <p:sp>
        <p:nvSpPr>
          <p:cNvPr id="190"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7B1D1BF4-DDDC-47F1-85E2-4605BE992387}" type="slidenum">
              <a:rPr lang="en-US" sz="2000" b="0" strike="noStrike" spc="-1">
                <a:solidFill>
                  <a:srgbClr val="00C6BB"/>
                </a:solidFill>
                <a:uFill>
                  <a:solidFill>
                    <a:srgbClr val="FFFFFF"/>
                  </a:solidFill>
                </a:uFill>
                <a:latin typeface="Century Gothic"/>
              </a:rPr>
              <a:t>17</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810000" y="-18360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Envoi de données – paramètres</a:t>
            </a:r>
            <a:endParaRPr lang="en-US" sz="1800" b="0" strike="noStrike" spc="-1">
              <a:solidFill>
                <a:srgbClr val="000000"/>
              </a:solidFill>
              <a:uFill>
                <a:solidFill>
                  <a:srgbClr val="FFFFFF"/>
                </a:solidFill>
              </a:uFill>
              <a:latin typeface="Century Gothic"/>
            </a:endParaRPr>
          </a:p>
        </p:txBody>
      </p:sp>
      <p:sp>
        <p:nvSpPr>
          <p:cNvPr id="192" name="TextShape 2"/>
          <p:cNvSpPr txBox="1"/>
          <p:nvPr/>
        </p:nvSpPr>
        <p:spPr>
          <a:xfrm>
            <a:off x="93960" y="950400"/>
            <a:ext cx="5981760" cy="5781960"/>
          </a:xfrm>
          <a:prstGeom prst="rect">
            <a:avLst/>
          </a:prstGeom>
          <a:noFill/>
          <a:ln>
            <a:noFill/>
          </a:ln>
        </p:spPr>
        <p:txBody>
          <a:bodyPr/>
          <a:lstStyle/>
          <a:p>
            <a:pPr>
              <a:lnSpc>
                <a:spcPct val="100000"/>
              </a:lnSpc>
            </a:pPr>
            <a:r>
              <a:rPr lang="en-US" sz="1200" b="0" strike="noStrike" spc="-1">
                <a:solidFill>
                  <a:srgbClr val="0000FF"/>
                </a:solidFill>
                <a:uFill>
                  <a:solidFill>
                    <a:srgbClr val="FFFFFF"/>
                  </a:solidFill>
                </a:uFill>
                <a:latin typeface="Consolas"/>
              </a:rPr>
              <a:t>namespace</a:t>
            </a:r>
            <a:r>
              <a:rPr lang="en-US" sz="1200" b="0" strike="noStrike" spc="-1">
                <a:solidFill>
                  <a:srgbClr val="000000"/>
                </a:solidFill>
                <a:uFill>
                  <a:solidFill>
                    <a:srgbClr val="FFFFFF"/>
                  </a:solidFill>
                </a:uFill>
                <a:latin typeface="Consolas"/>
              </a:rPr>
              <a:t> WebApplication2.Models.Formulaires</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public</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class</a:t>
            </a:r>
            <a:r>
              <a:rPr lang="en-US" sz="1200" b="0" strike="noStrike" spc="-1">
                <a:solidFill>
                  <a:srgbClr val="000000"/>
                </a:solidFill>
                <a:uFill>
                  <a:solidFill>
                    <a:srgbClr val="FFFFFF"/>
                  </a:solidFill>
                </a:uFill>
                <a:latin typeface="Consolas"/>
              </a:rPr>
              <a:t> </a:t>
            </a:r>
            <a:r>
              <a:rPr lang="en-US" sz="1200" b="0" strike="noStrike" spc="-1">
                <a:solidFill>
                  <a:srgbClr val="2B91AF"/>
                </a:solidFill>
                <a:uFill>
                  <a:solidFill>
                    <a:srgbClr val="FFFFFF"/>
                  </a:solidFill>
                </a:uFill>
                <a:latin typeface="Consolas"/>
              </a:rPr>
              <a:t>FormulaireUpdateLivre</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public</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int</a:t>
            </a:r>
            <a:r>
              <a:rPr lang="en-US" sz="1200" b="0" strike="noStrike" spc="-1">
                <a:solidFill>
                  <a:srgbClr val="000000"/>
                </a:solidFill>
                <a:uFill>
                  <a:solidFill>
                    <a:srgbClr val="FFFFFF"/>
                  </a:solidFill>
                </a:uFill>
                <a:latin typeface="Consolas"/>
              </a:rPr>
              <a:t> LivreID { </a:t>
            </a:r>
            <a:r>
              <a:rPr lang="en-US" sz="1200" b="0" strike="noStrike" spc="-1">
                <a:solidFill>
                  <a:srgbClr val="0000FF"/>
                </a:solidFill>
                <a:uFill>
                  <a:solidFill>
                    <a:srgbClr val="FFFFFF"/>
                  </a:solidFill>
                </a:uFill>
                <a:latin typeface="Consolas"/>
              </a:rPr>
              <a:t>get</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set</a:t>
            </a: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public</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string</a:t>
            </a:r>
            <a:r>
              <a:rPr lang="en-US" sz="1200" b="0" strike="noStrike" spc="-1">
                <a:solidFill>
                  <a:srgbClr val="000000"/>
                </a:solidFill>
                <a:uFill>
                  <a:solidFill>
                    <a:srgbClr val="FFFFFF"/>
                  </a:solidFill>
                </a:uFill>
                <a:latin typeface="Consolas"/>
              </a:rPr>
              <a:t> Auteur { </a:t>
            </a:r>
            <a:r>
              <a:rPr lang="en-US" sz="1200" b="0" strike="noStrike" spc="-1">
                <a:solidFill>
                  <a:srgbClr val="0000FF"/>
                </a:solidFill>
                <a:uFill>
                  <a:solidFill>
                    <a:srgbClr val="FFFFFF"/>
                  </a:solidFill>
                </a:uFill>
                <a:latin typeface="Consolas"/>
              </a:rPr>
              <a:t>get</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set</a:t>
            </a: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public</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string</a:t>
            </a:r>
            <a:r>
              <a:rPr lang="en-US" sz="1200" b="0" strike="noStrike" spc="-1">
                <a:solidFill>
                  <a:srgbClr val="000000"/>
                </a:solidFill>
                <a:uFill>
                  <a:solidFill>
                    <a:srgbClr val="FFFFFF"/>
                  </a:solidFill>
                </a:uFill>
                <a:latin typeface="Consolas"/>
              </a:rPr>
              <a:t> Titre { </a:t>
            </a:r>
            <a:r>
              <a:rPr lang="en-US" sz="1200" b="0" strike="noStrike" spc="-1">
                <a:solidFill>
                  <a:srgbClr val="0000FF"/>
                </a:solidFill>
                <a:uFill>
                  <a:solidFill>
                    <a:srgbClr val="FFFFFF"/>
                  </a:solidFill>
                </a:uFill>
                <a:latin typeface="Consolas"/>
              </a:rPr>
              <a:t>get</a:t>
            </a: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set</a:t>
            </a: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p:txBody>
      </p:sp>
      <p:sp>
        <p:nvSpPr>
          <p:cNvPr id="193" name="TextShape 3"/>
          <p:cNvSpPr txBox="1"/>
          <p:nvPr/>
        </p:nvSpPr>
        <p:spPr>
          <a:xfrm>
            <a:off x="6187320" y="950400"/>
            <a:ext cx="5878800" cy="5781960"/>
          </a:xfrm>
          <a:prstGeom prst="rect">
            <a:avLst/>
          </a:prstGeom>
          <a:noFill/>
          <a:ln>
            <a:noFill/>
          </a:ln>
        </p:spPr>
        <p:txBody>
          <a:bodyPr/>
          <a:lstStyle/>
          <a:p>
            <a:pPr>
              <a:lnSpc>
                <a:spcPct val="100000"/>
              </a:lnSpc>
            </a:pPr>
            <a:r>
              <a:rPr lang="en-US" sz="1200" b="0" strike="noStrike" spc="-1">
                <a:solidFill>
                  <a:srgbClr val="0000FF"/>
                </a:solidFill>
                <a:uFill>
                  <a:solidFill>
                    <a:srgbClr val="FFFFFF"/>
                  </a:solidFill>
                </a:uFill>
                <a:latin typeface="Consolas"/>
              </a:rPr>
              <a:t>public</a:t>
            </a:r>
            <a:r>
              <a:rPr lang="en-US" sz="1200" b="0" strike="noStrike" spc="-1">
                <a:solidFill>
                  <a:srgbClr val="000000"/>
                </a:solidFill>
                <a:uFill>
                  <a:solidFill>
                    <a:srgbClr val="FFFFFF"/>
                  </a:solidFill>
                </a:uFill>
                <a:latin typeface="Consolas"/>
              </a:rPr>
              <a:t> </a:t>
            </a:r>
            <a:r>
              <a:rPr lang="en-US" sz="1200" b="0" strike="noStrike" spc="-1">
                <a:solidFill>
                  <a:srgbClr val="2B91AF"/>
                </a:solidFill>
                <a:uFill>
                  <a:solidFill>
                    <a:srgbClr val="FFFFFF"/>
                  </a:solidFill>
                </a:uFill>
                <a:latin typeface="Consolas"/>
              </a:rPr>
              <a:t>ActionResult</a:t>
            </a:r>
            <a:r>
              <a:rPr lang="en-US" sz="1200" b="0" strike="noStrike" spc="-1">
                <a:solidFill>
                  <a:srgbClr val="000000"/>
                </a:solidFill>
                <a:uFill>
                  <a:solidFill>
                    <a:srgbClr val="FFFFFF"/>
                  </a:solidFill>
                </a:uFill>
                <a:latin typeface="Consolas"/>
              </a:rPr>
              <a:t> SubmitFiche(</a:t>
            </a:r>
            <a:r>
              <a:rPr lang="en-US" sz="1200" b="0" strike="noStrike" spc="-1">
                <a:solidFill>
                  <a:srgbClr val="2B91AF"/>
                </a:solidFill>
                <a:uFill>
                  <a:solidFill>
                    <a:srgbClr val="FFFFFF"/>
                  </a:solidFill>
                </a:uFill>
                <a:latin typeface="Consolas"/>
              </a:rPr>
              <a:t>FormulaireUpdateLivre</a:t>
            </a:r>
            <a:r>
              <a:rPr lang="en-US" sz="1200" b="0" strike="noStrike" spc="-1">
                <a:solidFill>
                  <a:srgbClr val="000000"/>
                </a:solidFill>
                <a:uFill>
                  <a:solidFill>
                    <a:srgbClr val="FFFFFF"/>
                  </a:solidFill>
                </a:uFill>
                <a:latin typeface="Consolas"/>
              </a:rPr>
              <a:t> formulaire)</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2B91AF"/>
                </a:solidFill>
                <a:uFill>
                  <a:solidFill>
                    <a:srgbClr val="FFFFFF"/>
                  </a:solidFill>
                </a:uFill>
                <a:latin typeface="Consolas"/>
              </a:rPr>
              <a:t>DAL</a:t>
            </a:r>
            <a:r>
              <a:rPr lang="en-US" sz="1200" b="0" strike="noStrike" spc="-1">
                <a:solidFill>
                  <a:srgbClr val="000000"/>
                </a:solidFill>
                <a:uFill>
                  <a:solidFill>
                    <a:srgbClr val="FFFFFF"/>
                  </a:solidFill>
                </a:uFill>
                <a:latin typeface="Consolas"/>
              </a:rPr>
              <a:t> dal = </a:t>
            </a:r>
            <a:r>
              <a:rPr lang="en-US" sz="1200" b="0" strike="noStrike" spc="-1">
                <a:solidFill>
                  <a:srgbClr val="0000FF"/>
                </a:solidFill>
                <a:uFill>
                  <a:solidFill>
                    <a:srgbClr val="FFFFFF"/>
                  </a:solidFill>
                </a:uFill>
                <a:latin typeface="Consolas"/>
              </a:rPr>
              <a:t>new</a:t>
            </a:r>
            <a:r>
              <a:rPr lang="en-US" sz="1200" b="0" strike="noStrike" spc="-1">
                <a:solidFill>
                  <a:srgbClr val="000000"/>
                </a:solidFill>
                <a:uFill>
                  <a:solidFill>
                    <a:srgbClr val="FFFFFF"/>
                  </a:solidFill>
                </a:uFill>
                <a:latin typeface="Consolas"/>
              </a:rPr>
              <a:t> </a:t>
            </a:r>
            <a:r>
              <a:rPr lang="en-US" sz="1200" b="0" strike="noStrike" spc="-1">
                <a:solidFill>
                  <a:srgbClr val="2B91AF"/>
                </a:solidFill>
                <a:uFill>
                  <a:solidFill>
                    <a:srgbClr val="FFFFFF"/>
                  </a:solidFill>
                </a:uFill>
                <a:latin typeface="Consolas"/>
              </a:rPr>
              <a:t>DAL</a:t>
            </a:r>
            <a:r>
              <a:rPr lang="en-US" sz="12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2B91AF"/>
                </a:solidFill>
                <a:uFill>
                  <a:solidFill>
                    <a:srgbClr val="FFFFFF"/>
                  </a:solidFill>
                </a:uFill>
                <a:latin typeface="Consolas"/>
              </a:rPr>
              <a:t>Livre</a:t>
            </a:r>
            <a:r>
              <a:rPr lang="en-US" sz="1200" b="0" strike="noStrike" spc="-1">
                <a:solidFill>
                  <a:srgbClr val="000000"/>
                </a:solidFill>
                <a:uFill>
                  <a:solidFill>
                    <a:srgbClr val="FFFFFF"/>
                  </a:solidFill>
                </a:uFill>
                <a:latin typeface="Consolas"/>
              </a:rPr>
              <a:t> livre = dal.GetLivreByID(formulaire.LivreID);</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livre.Titre = formulaire.Titre;</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livre.Auteur = formulaire.Auteur;</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dal.UpdateLivre(livre);</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    </a:t>
            </a:r>
            <a:r>
              <a:rPr lang="en-US" sz="1200" b="0" strike="noStrike" spc="-1">
                <a:solidFill>
                  <a:srgbClr val="0000FF"/>
                </a:solidFill>
                <a:uFill>
                  <a:solidFill>
                    <a:srgbClr val="FFFFFF"/>
                  </a:solidFill>
                </a:uFill>
                <a:latin typeface="Consolas"/>
              </a:rPr>
              <a:t>return</a:t>
            </a:r>
            <a:r>
              <a:rPr lang="en-US" sz="1200" b="0" strike="noStrike" spc="-1">
                <a:solidFill>
                  <a:srgbClr val="000000"/>
                </a:solidFill>
                <a:uFill>
                  <a:solidFill>
                    <a:srgbClr val="FFFFFF"/>
                  </a:solidFill>
                </a:uFill>
                <a:latin typeface="Consolas"/>
              </a:rPr>
              <a:t> RedirectToAction(</a:t>
            </a:r>
            <a:r>
              <a:rPr lang="en-US" sz="1200" b="0" strike="noStrike" spc="-1">
                <a:solidFill>
                  <a:srgbClr val="A31515"/>
                </a:solidFill>
                <a:uFill>
                  <a:solidFill>
                    <a:srgbClr val="FFFFFF"/>
                  </a:solidFill>
                </a:uFill>
                <a:latin typeface="Consolas"/>
              </a:rPr>
              <a:t>"Index"</a:t>
            </a:r>
            <a:r>
              <a:rPr lang="en-US" sz="12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200" b="0" strike="noStrike" spc="-1">
                <a:solidFill>
                  <a:srgbClr val="000000"/>
                </a:solidFill>
                <a:uFill>
                  <a:solidFill>
                    <a:srgbClr val="FFFFFF"/>
                  </a:solidFill>
                </a:uFill>
                <a:latin typeface="Consolas"/>
              </a:rPr>
              <a:t>}</a:t>
            </a:r>
            <a:endParaRPr lang="en-US" sz="1800" b="0" strike="noStrike" spc="-1">
              <a:solidFill>
                <a:srgbClr val="000000"/>
              </a:solidFill>
              <a:uFill>
                <a:solidFill>
                  <a:srgbClr val="FFFFFF"/>
                </a:solidFill>
              </a:uFill>
              <a:latin typeface="Century Gothic"/>
            </a:endParaRPr>
          </a:p>
        </p:txBody>
      </p:sp>
      <p:sp>
        <p:nvSpPr>
          <p:cNvPr id="194" name="TextShape 4"/>
          <p:cNvSpPr txBox="1"/>
          <p:nvPr/>
        </p:nvSpPr>
        <p:spPr>
          <a:xfrm>
            <a:off x="10678320" y="5915880"/>
            <a:ext cx="1061640" cy="490320"/>
          </a:xfrm>
          <a:prstGeom prst="rect">
            <a:avLst/>
          </a:prstGeom>
          <a:noFill/>
          <a:ln>
            <a:noFill/>
          </a:ln>
        </p:spPr>
        <p:txBody>
          <a:bodyPr bIns="10800" anchor="b"/>
          <a:lstStyle/>
          <a:p>
            <a:pPr algn="r">
              <a:lnSpc>
                <a:spcPct val="100000"/>
              </a:lnSpc>
            </a:pPr>
            <a:fld id="{B12F81E4-C0DB-4C4D-B89F-CEC1DC1D0280}" type="slidenum">
              <a:rPr lang="en-US" sz="2000" b="0" strike="noStrike" spc="-1">
                <a:solidFill>
                  <a:srgbClr val="00C6BB"/>
                </a:solidFill>
                <a:uFill>
                  <a:solidFill>
                    <a:srgbClr val="FFFFFF"/>
                  </a:solidFill>
                </a:uFill>
                <a:latin typeface="Century Gothic"/>
              </a:rPr>
              <a:t>18</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Plan prévisionnel des cours</a:t>
            </a:r>
            <a:endParaRPr lang="en-US" sz="1800" b="0" strike="noStrike" spc="-1">
              <a:solidFill>
                <a:srgbClr val="000000"/>
              </a:solidFill>
              <a:uFill>
                <a:solidFill>
                  <a:srgbClr val="FFFFFF"/>
                </a:solidFill>
              </a:uFill>
              <a:latin typeface="Century Gothic"/>
            </a:endParaRPr>
          </a:p>
        </p:txBody>
      </p:sp>
      <p:sp>
        <p:nvSpPr>
          <p:cNvPr id="128"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Framework .NET et langage C#</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Principes de base du langage sous Visual Studio</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Types de base du Framework .Net</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Programmation orientée objet &amp; Test Driven Development</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Librairies usuelles</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Gestion des erreurs et débogage</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Développement web en ASP.Net MVC</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Mise à disposition de contenu</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Formulaires</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Echanges client-serveur</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Requêtes de données via Linq</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a:t>
            </a:r>
          </a:p>
        </p:txBody>
      </p:sp>
      <p:sp>
        <p:nvSpPr>
          <p:cNvPr id="129"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C32ABD96-FCD2-4E22-A8D7-4E878E4D9C7B}" type="slidenum">
              <a:rPr lang="en-US" sz="2000" b="0" strike="noStrike" spc="-1">
                <a:solidFill>
                  <a:srgbClr val="00C6BB"/>
                </a:solidFill>
                <a:uFill>
                  <a:solidFill>
                    <a:srgbClr val="FFFFFF"/>
                  </a:solidFill>
                </a:uFill>
                <a:latin typeface="Century Gothic"/>
              </a:rPr>
              <a:t>2</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Planning de ce cours</a:t>
            </a:r>
            <a:endParaRPr lang="en-US" sz="1800" b="0" strike="noStrike" spc="-1">
              <a:solidFill>
                <a:srgbClr val="000000"/>
              </a:solidFill>
              <a:uFill>
                <a:solidFill>
                  <a:srgbClr val="FFFFFF"/>
                </a:solidFill>
              </a:uFill>
              <a:latin typeface="Century Gothic"/>
            </a:endParaRPr>
          </a:p>
        </p:txBody>
      </p:sp>
      <p:sp>
        <p:nvSpPr>
          <p:cNvPr id="131"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Un concept objet : </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Les méthodes et champs statiques</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Formulaires et saisie de données en ASP.Net MVC</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Formulaires HTML et appels POST</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Validation</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Introduction aux requêtes de données SQL via ADO.Net</a:t>
            </a:r>
          </a:p>
          <a:p>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p:txBody>
      </p:sp>
      <p:sp>
        <p:nvSpPr>
          <p:cNvPr id="132"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0DAD6D2A-7DF7-4C4B-A804-458296A650E1}" type="slidenum">
              <a:rPr lang="en-US" sz="2000" b="0" strike="noStrike" spc="-1">
                <a:solidFill>
                  <a:srgbClr val="00C6BB"/>
                </a:solidFill>
                <a:uFill>
                  <a:solidFill>
                    <a:srgbClr val="FFFFFF"/>
                  </a:solidFill>
                </a:uFill>
                <a:latin typeface="Century Gothic"/>
              </a:rPr>
              <a:t>3</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Méthodes et champs statiques</a:t>
            </a:r>
            <a:endParaRPr lang="en-US" sz="1800" b="0" strike="noStrike" spc="-1">
              <a:solidFill>
                <a:srgbClr val="000000"/>
              </a:solidFill>
              <a:uFill>
                <a:solidFill>
                  <a:srgbClr val="FFFFFF"/>
                </a:solidFill>
              </a:uFill>
              <a:latin typeface="Century Gothic"/>
            </a:endParaRPr>
          </a:p>
        </p:txBody>
      </p:sp>
      <p:sp>
        <p:nvSpPr>
          <p:cNvPr id="134"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dirty="0">
                <a:solidFill>
                  <a:srgbClr val="000000"/>
                </a:solidFill>
                <a:uFill>
                  <a:solidFill>
                    <a:srgbClr val="FFFFFF"/>
                  </a:solidFill>
                </a:uFill>
                <a:latin typeface="Century Gothic"/>
              </a:rPr>
              <a:t>Rappel :</a:t>
            </a: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C#, tout </a:t>
            </a:r>
            <a:r>
              <a:rPr lang="en-US" sz="1600" b="0" strike="noStrike" spc="-1" dirty="0" err="1">
                <a:solidFill>
                  <a:srgbClr val="000000"/>
                </a:solidFill>
                <a:uFill>
                  <a:solidFill>
                    <a:srgbClr val="FFFFFF"/>
                  </a:solidFill>
                </a:uFill>
                <a:latin typeface="Century Gothic"/>
              </a:rPr>
              <a:t>doit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être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déclaré</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dans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ou</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plusieurs</a:t>
            </a:r>
            <a:r>
              <a:rPr lang="en-US" sz="1600" b="0" strike="noStrike" spc="-1" dirty="0">
                <a:solidFill>
                  <a:srgbClr val="000000"/>
                </a:solidFill>
                <a:uFill>
                  <a:solidFill>
                    <a:srgbClr val="FFFFFF"/>
                  </a:solidFill>
                </a:uFill>
                <a:latin typeface="Century Gothic"/>
              </a:rPr>
              <a:t> classes</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Les champs </a:t>
            </a:r>
            <a:r>
              <a:rPr lang="en-US" sz="1600" b="0" strike="noStrike" spc="-1" dirty="0" err="1">
                <a:solidFill>
                  <a:srgbClr val="000000"/>
                </a:solidFill>
                <a:uFill>
                  <a:solidFill>
                    <a:srgbClr val="FFFFFF"/>
                  </a:solidFill>
                </a:uFill>
                <a:latin typeface="Century Gothic"/>
              </a:rPr>
              <a:t>représentent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l’état</a:t>
            </a:r>
            <a:r>
              <a:rPr lang="en-US" sz="1600" b="0" strike="noStrike" spc="-1" dirty="0">
                <a:solidFill>
                  <a:srgbClr val="000000"/>
                </a:solidFill>
                <a:uFill>
                  <a:solidFill>
                    <a:srgbClr val="FFFFFF"/>
                  </a:solidFill>
                </a:uFill>
                <a:latin typeface="Century Gothic"/>
              </a:rPr>
              <a:t> de </a:t>
            </a:r>
            <a:r>
              <a:rPr lang="en-US" sz="1600" b="0" strike="noStrike" spc="-1" dirty="0" err="1" smtClean="0">
                <a:solidFill>
                  <a:srgbClr val="000000"/>
                </a:solidFill>
                <a:uFill>
                  <a:solidFill>
                    <a:srgbClr val="FFFFFF"/>
                  </a:solidFill>
                </a:uFill>
                <a:latin typeface="Century Gothic"/>
              </a:rPr>
              <a:t>l’objet</a:t>
            </a:r>
            <a:r>
              <a:rPr lang="en-US" sz="1600" b="0" strike="noStrike" spc="-1" dirty="0" smtClean="0">
                <a:solidFill>
                  <a:srgbClr val="000000"/>
                </a:solidFill>
                <a:uFill>
                  <a:solidFill>
                    <a:srgbClr val="FFFFFF"/>
                  </a:solidFill>
                </a:uFill>
                <a:latin typeface="Century Gothic"/>
              </a:rPr>
              <a:t> (= </a:t>
            </a:r>
            <a:r>
              <a:rPr lang="en-US" sz="1600" b="0" strike="noStrike" spc="-1" dirty="0" err="1" smtClean="0">
                <a:solidFill>
                  <a:srgbClr val="000000"/>
                </a:solidFill>
                <a:uFill>
                  <a:solidFill>
                    <a:srgbClr val="FFFFFF"/>
                  </a:solidFill>
                </a:uFill>
                <a:latin typeface="Century Gothic"/>
              </a:rPr>
              <a:t>l’état</a:t>
            </a:r>
            <a:r>
              <a:rPr lang="en-US" sz="1600" b="0" strike="noStrike" spc="-1" dirty="0" smtClean="0">
                <a:solidFill>
                  <a:srgbClr val="000000"/>
                </a:solidFill>
                <a:uFill>
                  <a:solidFill>
                    <a:srgbClr val="FFFFFF"/>
                  </a:solidFill>
                </a:uFill>
                <a:latin typeface="Century Gothic"/>
              </a:rPr>
              <a:t> de </a:t>
            </a:r>
            <a:r>
              <a:rPr lang="en-US" sz="1600" b="0" strike="noStrike" spc="-1" dirty="0" err="1" smtClean="0">
                <a:solidFill>
                  <a:srgbClr val="000000"/>
                </a:solidFill>
                <a:uFill>
                  <a:solidFill>
                    <a:srgbClr val="FFFFFF"/>
                  </a:solidFill>
                </a:uFill>
                <a:latin typeface="Century Gothic"/>
              </a:rPr>
              <a:t>l’acteur</a:t>
            </a:r>
            <a:r>
              <a:rPr lang="en-US" sz="1600" b="0" strike="noStrike" spc="-1" dirty="0" smtClean="0">
                <a:solidFill>
                  <a:srgbClr val="000000"/>
                </a:solidFill>
                <a:uFill>
                  <a:solidFill>
                    <a:srgbClr val="FFFFFF"/>
                  </a:solidFill>
                </a:uFill>
                <a:latin typeface="Century Gothic"/>
              </a:rPr>
              <a:t>), </a:t>
            </a:r>
            <a:r>
              <a:rPr lang="en-US" sz="1600" b="0" strike="noStrike" spc="-1" dirty="0">
                <a:solidFill>
                  <a:srgbClr val="000000"/>
                </a:solidFill>
                <a:uFill>
                  <a:solidFill>
                    <a:srgbClr val="FFFFFF"/>
                  </a:solidFill>
                </a:uFill>
                <a:latin typeface="Century Gothic"/>
              </a:rPr>
              <a:t>les </a:t>
            </a:r>
            <a:r>
              <a:rPr lang="en-US" sz="1600" b="0" strike="noStrike" spc="-1" dirty="0" err="1">
                <a:solidFill>
                  <a:srgbClr val="000000"/>
                </a:solidFill>
                <a:uFill>
                  <a:solidFill>
                    <a:srgbClr val="FFFFFF"/>
                  </a:solidFill>
                </a:uFill>
                <a:latin typeface="Century Gothic"/>
              </a:rPr>
              <a:t>méthodes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représentent</a:t>
            </a:r>
            <a:r>
              <a:rPr lang="en-US" sz="1600" b="0" strike="noStrike" spc="-1" dirty="0">
                <a:solidFill>
                  <a:srgbClr val="000000"/>
                </a:solidFill>
                <a:uFill>
                  <a:solidFill>
                    <a:srgbClr val="FFFFFF"/>
                  </a:solidFill>
                </a:uFill>
                <a:latin typeface="Century Gothic"/>
              </a:rPr>
              <a:t> la </a:t>
            </a:r>
            <a:r>
              <a:rPr lang="en-US" sz="1600" b="0" strike="noStrike" spc="-1" dirty="0" err="1">
                <a:solidFill>
                  <a:srgbClr val="000000"/>
                </a:solidFill>
                <a:uFill>
                  <a:solidFill>
                    <a:srgbClr val="FFFFFF"/>
                  </a:solidFill>
                </a:uFill>
                <a:latin typeface="Century Gothic"/>
              </a:rPr>
              <a:t>manière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d’interagir</a:t>
            </a:r>
            <a:r>
              <a:rPr lang="en-US" sz="1600" b="0" strike="noStrike" spc="-1" dirty="0">
                <a:solidFill>
                  <a:srgbClr val="000000"/>
                </a:solidFill>
                <a:uFill>
                  <a:solidFill>
                    <a:srgbClr val="FFFFFF"/>
                  </a:solidFill>
                </a:uFill>
                <a:latin typeface="Century Gothic"/>
              </a:rPr>
              <a:t> avec </a:t>
            </a:r>
            <a:r>
              <a:rPr lang="en-US" sz="1600" b="0" strike="noStrike" spc="-1" dirty="0" err="1">
                <a:solidFill>
                  <a:srgbClr val="000000"/>
                </a:solidFill>
                <a:uFill>
                  <a:solidFill>
                    <a:srgbClr val="FFFFFF"/>
                  </a:solidFill>
                </a:uFill>
                <a:latin typeface="Century Gothic"/>
              </a:rPr>
              <a:t>cet</a:t>
            </a:r>
            <a:r>
              <a:rPr lang="en-US" sz="1600" b="0" strike="noStrike" spc="-1" dirty="0">
                <a:solidFill>
                  <a:srgbClr val="000000"/>
                </a:solidFill>
                <a:uFill>
                  <a:solidFill>
                    <a:srgbClr val="FFFFFF"/>
                  </a:solidFill>
                </a:uFill>
                <a:latin typeface="Century Gothic"/>
              </a:rPr>
              <a:t> </a:t>
            </a:r>
            <a:r>
              <a:rPr lang="en-US" sz="1600" b="0" strike="noStrike" spc="-1" dirty="0" smtClean="0">
                <a:solidFill>
                  <a:srgbClr val="000000"/>
                </a:solidFill>
                <a:uFill>
                  <a:solidFill>
                    <a:srgbClr val="FFFFFF"/>
                  </a:solidFill>
                </a:uFill>
                <a:latin typeface="Century Gothic"/>
              </a:rPr>
              <a:t>objet (les messages)</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Les </a:t>
            </a:r>
            <a:r>
              <a:rPr lang="en-US" sz="1400" b="0" strike="noStrike" spc="-1" dirty="0" err="1">
                <a:solidFill>
                  <a:srgbClr val="000000"/>
                </a:solidFill>
                <a:uFill>
                  <a:solidFill>
                    <a:srgbClr val="FFFFFF"/>
                  </a:solidFill>
                </a:uFill>
                <a:latin typeface="Century Gothic"/>
              </a:rPr>
              <a:t>méthodes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peuvent</a:t>
            </a:r>
            <a:r>
              <a:rPr lang="en-US" sz="1400" b="0" strike="noStrike" spc="-1" dirty="0">
                <a:solidFill>
                  <a:srgbClr val="000000"/>
                </a:solidFill>
                <a:uFill>
                  <a:solidFill>
                    <a:srgbClr val="FFFFFF"/>
                  </a:solidFill>
                </a:uFill>
                <a:latin typeface="Century Gothic"/>
              </a:rPr>
              <a:t> consulter et modifier </a:t>
            </a:r>
            <a:r>
              <a:rPr lang="en-US" sz="1400" b="0" strike="noStrike" spc="-1" dirty="0" err="1">
                <a:solidFill>
                  <a:srgbClr val="000000"/>
                </a:solidFill>
                <a:uFill>
                  <a:solidFill>
                    <a:srgbClr val="FFFFFF"/>
                  </a:solidFill>
                </a:uFill>
                <a:latin typeface="Century Gothic"/>
              </a:rPr>
              <a:t>l’état</a:t>
            </a:r>
            <a:r>
              <a:rPr lang="en-US" sz="1400" b="0" strike="noStrike" spc="-1" dirty="0">
                <a:solidFill>
                  <a:srgbClr val="000000"/>
                </a:solidFill>
                <a:uFill>
                  <a:solidFill>
                    <a:srgbClr val="FFFFFF"/>
                  </a:solidFill>
                </a:uFill>
                <a:latin typeface="Century Gothic"/>
              </a:rPr>
              <a:t> de </a:t>
            </a:r>
            <a:r>
              <a:rPr lang="en-US" sz="1400" b="1" strike="noStrike" spc="-1" dirty="0" err="1">
                <a:solidFill>
                  <a:srgbClr val="000000"/>
                </a:solidFill>
                <a:uFill>
                  <a:solidFill>
                    <a:srgbClr val="FFFFFF"/>
                  </a:solidFill>
                </a:uFill>
                <a:latin typeface="Century Gothic"/>
              </a:rPr>
              <a:t>l’objet</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Mais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dans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ce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cas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où</a:t>
            </a:r>
            <a:r>
              <a:rPr lang="en-US" sz="1600" b="0" strike="noStrike" spc="-1" dirty="0">
                <a:solidFill>
                  <a:srgbClr val="000000"/>
                </a:solidFill>
                <a:uFill>
                  <a:solidFill>
                    <a:srgbClr val="FFFFFF"/>
                  </a:solidFill>
                </a:uFill>
                <a:latin typeface="Century Gothic"/>
              </a:rPr>
              <a:t> stocker les </a:t>
            </a:r>
            <a:r>
              <a:rPr lang="en-US" sz="1600" b="0" strike="noStrike" spc="-1" dirty="0" err="1">
                <a:solidFill>
                  <a:srgbClr val="000000"/>
                </a:solidFill>
                <a:uFill>
                  <a:solidFill>
                    <a:srgbClr val="FFFFFF"/>
                  </a:solidFill>
                </a:uFill>
                <a:latin typeface="Century Gothic"/>
              </a:rPr>
              <a:t>informations</a:t>
            </a:r>
            <a:r>
              <a:rPr lang="en-US" sz="1600" b="0" strike="noStrike" spc="-1" dirty="0">
                <a:solidFill>
                  <a:srgbClr val="000000"/>
                </a:solidFill>
                <a:uFill>
                  <a:solidFill>
                    <a:srgbClr val="FFFFFF"/>
                  </a:solidFill>
                </a:uFill>
                <a:latin typeface="Century Gothic"/>
              </a:rPr>
              <a:t> et les </a:t>
            </a:r>
            <a:r>
              <a:rPr lang="en-US" sz="1600" b="0" strike="noStrike" spc="-1" dirty="0" err="1">
                <a:solidFill>
                  <a:srgbClr val="000000"/>
                </a:solidFill>
                <a:uFill>
                  <a:solidFill>
                    <a:srgbClr val="FFFFFF"/>
                  </a:solidFill>
                </a:uFill>
                <a:latin typeface="Century Gothic"/>
              </a:rPr>
              <a:t>méthodes</a:t>
            </a:r>
            <a:r>
              <a:rPr lang="en-US" sz="1600" b="0" strike="noStrike" spc="-1" dirty="0">
                <a:solidFill>
                  <a:srgbClr val="000000"/>
                </a:solidFill>
                <a:uFill>
                  <a:solidFill>
                    <a:srgbClr val="FFFFFF"/>
                  </a:solidFill>
                </a:uFill>
                <a:latin typeface="Century Gothic"/>
              </a:rPr>
              <a:t> qui </a:t>
            </a:r>
            <a:r>
              <a:rPr lang="en-US" sz="1600" b="0" strike="noStrike" spc="-1" dirty="0" err="1">
                <a:solidFill>
                  <a:srgbClr val="000000"/>
                </a:solidFill>
                <a:uFill>
                  <a:solidFill>
                    <a:srgbClr val="FFFFFF"/>
                  </a:solidFill>
                </a:uFill>
                <a:latin typeface="Century Gothic"/>
              </a:rPr>
              <a:t>doivent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être</a:t>
            </a:r>
            <a:r>
              <a:rPr lang="en-US" sz="1600" b="0" strike="noStrike" spc="-1" dirty="0">
                <a:solidFill>
                  <a:srgbClr val="000000"/>
                </a:solidFill>
                <a:uFill>
                  <a:solidFill>
                    <a:srgbClr val="FFFFFF"/>
                  </a:solidFill>
                </a:uFill>
                <a:latin typeface="Century Gothic"/>
              </a:rPr>
              <a:t> </a:t>
            </a:r>
            <a:r>
              <a:rPr lang="en-US" sz="1600" b="0" strike="noStrike" spc="-1" dirty="0" err="1" smtClean="0">
                <a:solidFill>
                  <a:srgbClr val="000000"/>
                </a:solidFill>
                <a:uFill>
                  <a:solidFill>
                    <a:srgbClr val="FFFFFF"/>
                  </a:solidFill>
                </a:uFill>
                <a:latin typeface="Century Gothic"/>
              </a:rPr>
              <a:t>accessibles</a:t>
            </a:r>
            <a:r>
              <a:rPr lang="en-US" sz="1600" b="0" strike="noStrike" spc="-1" dirty="0" smtClean="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même</a:t>
            </a:r>
            <a:r>
              <a:rPr lang="en-US" sz="1600" b="0" strike="noStrike" spc="-1" dirty="0">
                <a:solidFill>
                  <a:srgbClr val="000000"/>
                </a:solidFill>
                <a:uFill>
                  <a:solidFill>
                    <a:srgbClr val="FFFFFF"/>
                  </a:solidFill>
                </a:uFill>
                <a:latin typeface="Century Gothic"/>
              </a:rPr>
              <a:t> sans objet ?</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Ex : la </a:t>
            </a:r>
            <a:r>
              <a:rPr lang="en-US" sz="1400" b="0" strike="noStrike" spc="-1" dirty="0" err="1">
                <a:solidFill>
                  <a:srgbClr val="000000"/>
                </a:solidFill>
                <a:uFill>
                  <a:solidFill>
                    <a:srgbClr val="FFFFFF"/>
                  </a:solidFill>
                </a:uFill>
                <a:latin typeface="Century Gothic"/>
              </a:rPr>
              <a:t>méthode</a:t>
            </a:r>
            <a:r>
              <a:rPr lang="en-US" sz="1400" b="0" strike="noStrike" spc="-1" dirty="0">
                <a:solidFill>
                  <a:srgbClr val="000000"/>
                </a:solidFill>
                <a:uFill>
                  <a:solidFill>
                    <a:srgbClr val="FFFFFF"/>
                  </a:solidFill>
                </a:uFill>
                <a:latin typeface="Century Gothic"/>
              </a:rPr>
              <a:t> « Main » du </a:t>
            </a:r>
            <a:r>
              <a:rPr lang="en-US" sz="1400" b="0" strike="noStrike" spc="-1" dirty="0" err="1">
                <a:solidFill>
                  <a:srgbClr val="000000"/>
                </a:solidFill>
                <a:uFill>
                  <a:solidFill>
                    <a:srgbClr val="FFFFFF"/>
                  </a:solidFill>
                </a:uFill>
                <a:latin typeface="Century Gothic"/>
              </a:rPr>
              <a:t>programme</a:t>
            </a:r>
            <a:r>
              <a:rPr lang="en-US" sz="1400" b="0" strike="noStrike" spc="-1" dirty="0">
                <a:solidFill>
                  <a:srgbClr val="000000"/>
                </a:solidFill>
                <a:uFill>
                  <a:solidFill>
                    <a:srgbClr val="FFFFFF"/>
                  </a:solidFill>
                </a:uFill>
                <a:latin typeface="Century Gothic"/>
              </a:rPr>
              <a:t> principal , le </a:t>
            </a:r>
            <a:r>
              <a:rPr lang="en-US" sz="1400" b="0" strike="noStrike" spc="-1" dirty="0" err="1">
                <a:solidFill>
                  <a:srgbClr val="000000"/>
                </a:solidFill>
                <a:uFill>
                  <a:solidFill>
                    <a:srgbClr val="FFFFFF"/>
                  </a:solidFill>
                </a:uFill>
                <a:latin typeface="Century Gothic"/>
              </a:rPr>
              <a:t>nombre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d’instances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d’une</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classe</a:t>
            </a:r>
            <a:r>
              <a:rPr lang="en-US" sz="1400" b="0" strike="noStrike" spc="-1" dirty="0">
                <a:solidFill>
                  <a:srgbClr val="000000"/>
                </a:solidFill>
                <a:uFill>
                  <a:solidFill>
                    <a:srgbClr val="FFFFFF"/>
                  </a:solidFill>
                </a:uFill>
                <a:latin typeface="Century Gothic"/>
              </a:rPr>
              <a:t>, la </a:t>
            </a:r>
            <a:r>
              <a:rPr lang="en-US" sz="1400" b="0" strike="noStrike" spc="-1" dirty="0" err="1">
                <a:solidFill>
                  <a:srgbClr val="000000"/>
                </a:solidFill>
                <a:uFill>
                  <a:solidFill>
                    <a:srgbClr val="FFFFFF"/>
                  </a:solidFill>
                </a:uFill>
                <a:latin typeface="Century Gothic"/>
              </a:rPr>
              <a:t>liste</a:t>
            </a:r>
            <a:r>
              <a:rPr lang="en-US" sz="1400" b="0" strike="noStrike" spc="-1" dirty="0">
                <a:solidFill>
                  <a:srgbClr val="000000"/>
                </a:solidFill>
                <a:uFill>
                  <a:solidFill>
                    <a:srgbClr val="FFFFFF"/>
                  </a:solidFill>
                </a:uFill>
                <a:latin typeface="Century Gothic"/>
              </a:rPr>
              <a:t> de </a:t>
            </a:r>
            <a:r>
              <a:rPr lang="en-US" sz="1400" b="0" strike="noStrike" spc="-1" dirty="0" err="1">
                <a:solidFill>
                  <a:srgbClr val="000000"/>
                </a:solidFill>
                <a:uFill>
                  <a:solidFill>
                    <a:srgbClr val="FFFFFF"/>
                  </a:solidFill>
                </a:uFill>
                <a:latin typeface="Century Gothic"/>
              </a:rPr>
              <a:t>tous</a:t>
            </a:r>
            <a:r>
              <a:rPr lang="en-US" sz="1400" b="0" strike="noStrike" spc="-1" dirty="0">
                <a:solidFill>
                  <a:srgbClr val="000000"/>
                </a:solidFill>
                <a:uFill>
                  <a:solidFill>
                    <a:srgbClr val="FFFFFF"/>
                  </a:solidFill>
                </a:uFill>
                <a:latin typeface="Century Gothic"/>
              </a:rPr>
              <a:t> les </a:t>
            </a:r>
            <a:r>
              <a:rPr lang="en-US" sz="1400" b="0" strike="noStrike" spc="-1" dirty="0" err="1">
                <a:solidFill>
                  <a:srgbClr val="000000"/>
                </a:solidFill>
                <a:uFill>
                  <a:solidFill>
                    <a:srgbClr val="FFFFFF"/>
                  </a:solidFill>
                </a:uFill>
                <a:latin typeface="Century Gothic"/>
              </a:rPr>
              <a:t>objets</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instanciés</a:t>
            </a:r>
            <a:r>
              <a:rPr lang="en-US" sz="1400" b="0" strike="noStrike" spc="-1" dirty="0">
                <a:solidFill>
                  <a:srgbClr val="000000"/>
                </a:solidFill>
                <a:uFill>
                  <a:solidFill>
                    <a:srgbClr val="FFFFFF"/>
                  </a:solidFill>
                </a:uFill>
                <a:latin typeface="Century Gothic"/>
              </a:rPr>
              <a:t>, etc.</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Mot </a:t>
            </a:r>
            <a:r>
              <a:rPr lang="en-US" sz="1600" b="0" strike="noStrike" spc="-1" dirty="0" err="1">
                <a:solidFill>
                  <a:srgbClr val="000000"/>
                </a:solidFill>
                <a:uFill>
                  <a:solidFill>
                    <a:srgbClr val="FFFFFF"/>
                  </a:solidFill>
                </a:uFill>
                <a:latin typeface="Century Gothic"/>
              </a:rPr>
              <a:t>clé</a:t>
            </a:r>
            <a:r>
              <a:rPr lang="en-US" sz="1600" b="0" strike="noStrike" spc="-1" dirty="0">
                <a:solidFill>
                  <a:srgbClr val="000000"/>
                </a:solidFill>
                <a:uFill>
                  <a:solidFill>
                    <a:srgbClr val="FFFFFF"/>
                  </a:solidFill>
                </a:uFill>
                <a:latin typeface="Century Gothic"/>
              </a:rPr>
              <a:t> « </a:t>
            </a:r>
            <a:r>
              <a:rPr lang="en-US" sz="1600" b="1" strike="noStrike" spc="-1" dirty="0">
                <a:solidFill>
                  <a:srgbClr val="000000"/>
                </a:solidFill>
                <a:uFill>
                  <a:solidFill>
                    <a:srgbClr val="FFFFFF"/>
                  </a:solidFill>
                </a:uFill>
                <a:latin typeface="Century Gothic"/>
              </a:rPr>
              <a:t>static</a:t>
            </a:r>
            <a:r>
              <a:rPr lang="en-US" sz="1600" b="0" strike="noStrike" spc="-1" dirty="0">
                <a:solidFill>
                  <a:srgbClr val="000000"/>
                </a:solidFill>
                <a:uFill>
                  <a:solidFill>
                    <a:srgbClr val="FFFFFF"/>
                  </a:solidFill>
                </a:uFill>
                <a:latin typeface="Century Gothic"/>
              </a:rPr>
              <a:t> </a:t>
            </a:r>
            <a:r>
              <a:rPr lang="en-US" sz="1600" b="0" strike="noStrike" spc="-1" dirty="0" smtClean="0">
                <a:solidFill>
                  <a:srgbClr val="000000"/>
                </a:solidFill>
                <a:uFill>
                  <a:solidFill>
                    <a:srgbClr val="FFFFFF"/>
                  </a:solidFill>
                </a:uFill>
                <a:latin typeface="Century Gothic"/>
              </a:rPr>
              <a:t>»s</a:t>
            </a:r>
            <a:endParaRPr lang="en-US" sz="1400" b="0" strike="noStrike" spc="-1" dirty="0">
              <a:solidFill>
                <a:srgbClr val="000000"/>
              </a:solidFill>
              <a:uFill>
                <a:solidFill>
                  <a:srgbClr val="FFFFFF"/>
                </a:solidFill>
              </a:uFill>
              <a:latin typeface="Century Gothic"/>
            </a:endParaRPr>
          </a:p>
          <a:p>
            <a:endParaRPr lang="en-US" sz="1800" b="0" strike="noStrike" spc="-1" dirty="0">
              <a:solidFill>
                <a:srgbClr val="000000"/>
              </a:solidFill>
              <a:uFill>
                <a:solidFill>
                  <a:srgbClr val="FFFFFF"/>
                </a:solidFill>
              </a:uFill>
              <a:latin typeface="Century Gothic"/>
            </a:endParaRPr>
          </a:p>
        </p:txBody>
      </p:sp>
      <p:sp>
        <p:nvSpPr>
          <p:cNvPr id="135"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8C398CF9-B8A2-48C5-8098-9939F2D5FDED}" type="slidenum">
              <a:rPr lang="en-US" sz="2000" b="0" strike="noStrike" spc="-1">
                <a:solidFill>
                  <a:srgbClr val="00C6BB"/>
                </a:solidFill>
                <a:uFill>
                  <a:solidFill>
                    <a:srgbClr val="FFFFFF"/>
                  </a:solidFill>
                </a:uFill>
                <a:latin typeface="Century Gothic"/>
              </a:rPr>
              <a:t>4</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10000" y="-18360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Méthodes et champs statiques</a:t>
            </a:r>
            <a:endParaRPr lang="en-US" sz="1800" b="0" strike="noStrike" spc="-1">
              <a:solidFill>
                <a:srgbClr val="000000"/>
              </a:solidFill>
              <a:uFill>
                <a:solidFill>
                  <a:srgbClr val="FFFFFF"/>
                </a:solidFill>
              </a:uFill>
              <a:latin typeface="Century Gothic"/>
            </a:endParaRPr>
          </a:p>
        </p:txBody>
      </p:sp>
      <p:sp>
        <p:nvSpPr>
          <p:cNvPr id="137" name="TextShape 2"/>
          <p:cNvSpPr txBox="1"/>
          <p:nvPr/>
        </p:nvSpPr>
        <p:spPr>
          <a:xfrm>
            <a:off x="818640" y="950400"/>
            <a:ext cx="5185440" cy="5781960"/>
          </a:xfrm>
          <a:prstGeom prst="rect">
            <a:avLst/>
          </a:prstGeom>
          <a:noFill/>
          <a:ln>
            <a:noFill/>
          </a:ln>
        </p:spPr>
        <p:txBody>
          <a:bodyPr/>
          <a:lstStyle/>
          <a:p>
            <a:pPr>
              <a:lnSpc>
                <a:spcPct val="100000"/>
              </a:lnSpc>
            </a:pPr>
            <a:r>
              <a:rPr lang="en-US" sz="1100" b="0" strike="noStrike" spc="-1">
                <a:solidFill>
                  <a:srgbClr val="0000FF"/>
                </a:solidFill>
                <a:uFill>
                  <a:solidFill>
                    <a:srgbClr val="FFFFFF"/>
                  </a:solidFill>
                </a:uFill>
                <a:latin typeface="Consolas"/>
              </a:rPr>
              <a:t>public</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class</a:t>
            </a:r>
            <a:r>
              <a:rPr lang="en-US" sz="1100" b="0" strike="noStrike" spc="-1">
                <a:solidFill>
                  <a:srgbClr val="000000"/>
                </a:solidFill>
                <a:uFill>
                  <a:solidFill>
                    <a:srgbClr val="FFFFFF"/>
                  </a:solidFill>
                </a:uFill>
                <a:latin typeface="Consolas"/>
              </a:rPr>
              <a:t> </a:t>
            </a:r>
            <a:r>
              <a:rPr lang="en-US" sz="1100" b="0" strike="noStrike" spc="-1">
                <a:solidFill>
                  <a:srgbClr val="2B91AF"/>
                </a:solidFill>
                <a:uFill>
                  <a:solidFill>
                    <a:srgbClr val="FFFFFF"/>
                  </a:solidFill>
                </a:uFill>
                <a:latin typeface="Consolas"/>
              </a:rPr>
              <a:t>Voiture</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private</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static</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int</a:t>
            </a:r>
            <a:r>
              <a:rPr lang="en-US" sz="1100" b="0" strike="noStrike" spc="-1">
                <a:solidFill>
                  <a:srgbClr val="000000"/>
                </a:solidFill>
                <a:uFill>
                  <a:solidFill>
                    <a:srgbClr val="FFFFFF"/>
                  </a:solidFill>
                </a:uFill>
                <a:latin typeface="Consolas"/>
              </a:rPr>
              <a:t> nombreVoituresExistantes;</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public</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static</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int</a:t>
            </a:r>
            <a:r>
              <a:rPr lang="en-US" sz="1100" b="0" strike="noStrike" spc="-1">
                <a:solidFill>
                  <a:srgbClr val="000000"/>
                </a:solidFill>
                <a:uFill>
                  <a:solidFill>
                    <a:srgbClr val="FFFFFF"/>
                  </a:solidFill>
                </a:uFill>
                <a:latin typeface="Consolas"/>
              </a:rPr>
              <a:t> GetNombreVoituresExistantes()</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return</a:t>
            </a:r>
            <a:r>
              <a:rPr lang="en-US" sz="1100" b="0" strike="noStrike" spc="-1">
                <a:solidFill>
                  <a:srgbClr val="000000"/>
                </a:solidFill>
                <a:uFill>
                  <a:solidFill>
                    <a:srgbClr val="FFFFFF"/>
                  </a:solidFill>
                </a:uFill>
                <a:latin typeface="Consolas"/>
              </a:rPr>
              <a:t> nombreVoituresExistantes;</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private</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int</a:t>
            </a:r>
            <a:r>
              <a:rPr lang="en-US" sz="1100" b="0" strike="noStrike" spc="-1">
                <a:solidFill>
                  <a:srgbClr val="000000"/>
                </a:solidFill>
                <a:uFill>
                  <a:solidFill>
                    <a:srgbClr val="FFFFFF"/>
                  </a:solidFill>
                </a:uFill>
                <a:latin typeface="Consolas"/>
              </a:rPr>
              <a:t> vitesseMaximum;</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private</a:t>
            </a: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string</a:t>
            </a:r>
            <a:r>
              <a:rPr lang="en-US" sz="1100" b="0" strike="noStrike" spc="-1">
                <a:solidFill>
                  <a:srgbClr val="000000"/>
                </a:solidFill>
                <a:uFill>
                  <a:solidFill>
                    <a:srgbClr val="FFFFFF"/>
                  </a:solidFill>
                </a:uFill>
                <a:latin typeface="Consolas"/>
              </a:rPr>
              <a:t> plaqueImmatriculation;</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public</a:t>
            </a:r>
            <a:r>
              <a:rPr lang="en-US" sz="1100" b="0" strike="noStrike" spc="-1">
                <a:solidFill>
                  <a:srgbClr val="000000"/>
                </a:solidFill>
                <a:uFill>
                  <a:solidFill>
                    <a:srgbClr val="FFFFFF"/>
                  </a:solidFill>
                </a:uFill>
                <a:latin typeface="Consolas"/>
              </a:rPr>
              <a:t> Voiture(</a:t>
            </a:r>
            <a:r>
              <a:rPr lang="en-US" sz="1100" b="0" strike="noStrike" spc="-1">
                <a:solidFill>
                  <a:srgbClr val="0000FF"/>
                </a:solidFill>
                <a:uFill>
                  <a:solidFill>
                    <a:srgbClr val="FFFFFF"/>
                  </a:solidFill>
                </a:uFill>
                <a:latin typeface="Consolas"/>
              </a:rPr>
              <a:t>int</a:t>
            </a:r>
            <a:r>
              <a:rPr lang="en-US" sz="1100" b="0" strike="noStrike" spc="-1">
                <a:solidFill>
                  <a:srgbClr val="000000"/>
                </a:solidFill>
                <a:uFill>
                  <a:solidFill>
                    <a:srgbClr val="FFFFFF"/>
                  </a:solidFill>
                </a:uFill>
                <a:latin typeface="Consolas"/>
              </a:rPr>
              <a:t> vitesseMaximum, </a:t>
            </a:r>
            <a:r>
              <a:rPr lang="en-US" sz="1100" b="0" strike="noStrike" spc="-1">
                <a:solidFill>
                  <a:srgbClr val="0000FF"/>
                </a:solidFill>
                <a:uFill>
                  <a:solidFill>
                    <a:srgbClr val="FFFFFF"/>
                  </a:solidFill>
                </a:uFill>
                <a:latin typeface="Consolas"/>
              </a:rPr>
              <a:t>string</a:t>
            </a:r>
            <a:r>
              <a:rPr lang="en-US" sz="1100" b="0" strike="noStrike" spc="-1">
                <a:solidFill>
                  <a:srgbClr val="000000"/>
                </a:solidFill>
                <a:uFill>
                  <a:solidFill>
                    <a:srgbClr val="FFFFFF"/>
                  </a:solidFill>
                </a:uFill>
                <a:latin typeface="Consolas"/>
              </a:rPr>
              <a:t> plaqueImmatriculation)</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this</a:t>
            </a:r>
            <a:r>
              <a:rPr lang="en-US" sz="1100" b="0" strike="noStrike" spc="-1">
                <a:solidFill>
                  <a:srgbClr val="000000"/>
                </a:solidFill>
                <a:uFill>
                  <a:solidFill>
                    <a:srgbClr val="FFFFFF"/>
                  </a:solidFill>
                </a:uFill>
                <a:latin typeface="Consolas"/>
              </a:rPr>
              <a:t>.vitesseMaximum = vitesseMaximum;</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r>
              <a:rPr lang="en-US" sz="1100" b="0" strike="noStrike" spc="-1">
                <a:solidFill>
                  <a:srgbClr val="0000FF"/>
                </a:solidFill>
                <a:uFill>
                  <a:solidFill>
                    <a:srgbClr val="FFFFFF"/>
                  </a:solidFill>
                </a:uFill>
                <a:latin typeface="Consolas"/>
              </a:rPr>
              <a:t>this</a:t>
            </a:r>
            <a:r>
              <a:rPr lang="en-US" sz="1100" b="0" strike="noStrike" spc="-1">
                <a:solidFill>
                  <a:srgbClr val="000000"/>
                </a:solidFill>
                <a:uFill>
                  <a:solidFill>
                    <a:srgbClr val="FFFFFF"/>
                  </a:solidFill>
                </a:uFill>
                <a:latin typeface="Consolas"/>
              </a:rPr>
              <a:t>.plaqueImmatriculation = plaqueImmatriculation;</a:t>
            </a:r>
            <a:endParaRPr lang="en-US" sz="1800" b="0" strike="noStrike" spc="-1">
              <a:solidFill>
                <a:srgbClr val="000000"/>
              </a:solidFill>
              <a:uFill>
                <a:solidFill>
                  <a:srgbClr val="FFFFFF"/>
                </a:solidFill>
              </a:uFill>
              <a:latin typeface="Century Gothic"/>
            </a:endParaRPr>
          </a:p>
          <a:p>
            <a:pPr>
              <a:lnSpc>
                <a:spcPct val="100000"/>
              </a:lnSpc>
            </a:pP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nombreVoituresExistantes += 1;</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a:p>
            <a:pPr>
              <a:lnSpc>
                <a:spcPct val="100000"/>
              </a:lnSpc>
            </a:pPr>
            <a:r>
              <a:rPr lang="en-US" sz="1100" b="0" strike="noStrike" spc="-1">
                <a:solidFill>
                  <a:srgbClr val="000000"/>
                </a:solidFill>
                <a:uFill>
                  <a:solidFill>
                    <a:srgbClr val="FFFFFF"/>
                  </a:solidFill>
                </a:uFill>
                <a:latin typeface="Consolas"/>
              </a:rPr>
              <a:t>    }</a:t>
            </a:r>
            <a:endParaRPr lang="en-US" sz="1800" b="0" strike="noStrike" spc="-1">
              <a:solidFill>
                <a:srgbClr val="000000"/>
              </a:solidFill>
              <a:uFill>
                <a:solidFill>
                  <a:srgbClr val="FFFFFF"/>
                </a:solidFill>
              </a:uFill>
              <a:latin typeface="Century Gothic"/>
            </a:endParaRPr>
          </a:p>
        </p:txBody>
      </p:sp>
      <p:sp>
        <p:nvSpPr>
          <p:cNvPr id="138" name="TextShape 3"/>
          <p:cNvSpPr txBox="1"/>
          <p:nvPr/>
        </p:nvSpPr>
        <p:spPr>
          <a:xfrm>
            <a:off x="5767057" y="950400"/>
            <a:ext cx="5614343" cy="5781960"/>
          </a:xfrm>
          <a:prstGeom prst="rect">
            <a:avLst/>
          </a:prstGeom>
          <a:noFill/>
          <a:ln>
            <a:noFill/>
          </a:ln>
        </p:spPr>
        <p:txBody>
          <a:bodyPr/>
          <a:lstStyle/>
          <a:p>
            <a:pPr>
              <a:lnSpc>
                <a:spcPct val="100000"/>
              </a:lnSpc>
            </a:pPr>
            <a:r>
              <a:rPr lang="en-US" sz="1100" b="0" strike="noStrike" spc="-1" dirty="0" smtClean="0">
                <a:solidFill>
                  <a:srgbClr val="0000FF"/>
                </a:solidFill>
                <a:uFill>
                  <a:solidFill>
                    <a:srgbClr val="FFFFFF"/>
                  </a:solidFill>
                </a:uFill>
                <a:latin typeface="Consolas"/>
              </a:rPr>
              <a:t>public</a:t>
            </a:r>
            <a:r>
              <a:rPr lang="en-US" sz="1100" b="0" strike="noStrike" spc="-1" dirty="0" smtClean="0">
                <a:solidFill>
                  <a:srgbClr val="000000"/>
                </a:solidFill>
                <a:uFill>
                  <a:solidFill>
                    <a:srgbClr val="FFFFFF"/>
                  </a:solidFill>
                </a:uFill>
                <a:latin typeface="Consolas"/>
              </a:rPr>
              <a:t> </a:t>
            </a:r>
            <a:r>
              <a:rPr lang="en-US" sz="1100" b="0" strike="noStrike" spc="-1" dirty="0">
                <a:solidFill>
                  <a:srgbClr val="0000FF"/>
                </a:solidFill>
                <a:uFill>
                  <a:solidFill>
                    <a:srgbClr val="FFFFFF"/>
                  </a:solidFill>
                </a:uFill>
                <a:latin typeface="Consolas"/>
              </a:rPr>
              <a:t>void</a:t>
            </a:r>
            <a:r>
              <a:rPr lang="en-US" sz="1100" b="0" strike="noStrike" spc="-1" dirty="0">
                <a:solidFill>
                  <a:srgbClr val="000000"/>
                </a:solidFill>
                <a:uFill>
                  <a:solidFill>
                    <a:srgbClr val="FFFFFF"/>
                  </a:solidFill>
                </a:uFill>
                <a:latin typeface="Consolas"/>
              </a:rPr>
              <a:t> </a:t>
            </a:r>
            <a:r>
              <a:rPr lang="en-US" sz="1100" b="0" strike="noStrike" spc="-1" dirty="0" err="1">
                <a:solidFill>
                  <a:srgbClr val="000000"/>
                </a:solidFill>
                <a:uFill>
                  <a:solidFill>
                    <a:srgbClr val="FFFFFF"/>
                  </a:solidFill>
                </a:uFill>
                <a:latin typeface="Consolas"/>
              </a:rPr>
              <a:t>TesterCompteurVoitures</a:t>
            </a:r>
            <a:r>
              <a:rPr lang="en-US" sz="1100" b="0" strike="noStrike" spc="-1" dirty="0">
                <a:solidFill>
                  <a:srgbClr val="000000"/>
                </a:solidFill>
                <a:uFill>
                  <a:solidFill>
                    <a:srgbClr val="FFFFFF"/>
                  </a:solidFill>
                </a:uFill>
                <a:latin typeface="Consolas"/>
              </a:rPr>
              <a:t>()</a:t>
            </a:r>
            <a:endParaRPr lang="en-US" sz="1800" b="0" strike="noStrike" spc="-1" dirty="0">
              <a:solidFill>
                <a:srgbClr val="000000"/>
              </a:solidFill>
              <a:uFill>
                <a:solidFill>
                  <a:srgbClr val="FFFFFF"/>
                </a:solidFill>
              </a:uFill>
              <a:latin typeface="Century Gothic"/>
            </a:endParaRPr>
          </a:p>
          <a:p>
            <a:pPr>
              <a:lnSpc>
                <a:spcPct val="100000"/>
              </a:lnSpc>
            </a:pPr>
            <a:r>
              <a:rPr lang="en-US" sz="1100" b="0" strike="noStrike" spc="-1" dirty="0" smtClean="0">
                <a:solidFill>
                  <a:srgbClr val="000000"/>
                </a:solidFill>
                <a:uFill>
                  <a:solidFill>
                    <a:srgbClr val="FFFFFF"/>
                  </a:solidFill>
                </a:uFill>
                <a:latin typeface="Consolas"/>
              </a:rPr>
              <a:t>{</a:t>
            </a:r>
            <a:endParaRPr lang="en-US" sz="1800" b="0" strike="noStrike" spc="-1" dirty="0">
              <a:solidFill>
                <a:srgbClr val="000000"/>
              </a:solidFill>
              <a:uFill>
                <a:solidFill>
                  <a:srgbClr val="FFFFFF"/>
                </a:solidFill>
              </a:uFill>
              <a:latin typeface="Century Gothic"/>
            </a:endParaRPr>
          </a:p>
          <a:p>
            <a:pPr>
              <a:lnSpc>
                <a:spcPct val="100000"/>
              </a:lnSpc>
            </a:pPr>
            <a:r>
              <a:rPr lang="en-US" sz="1100" spc="-1" dirty="0">
                <a:solidFill>
                  <a:srgbClr val="2B91AF"/>
                </a:solidFill>
                <a:uFill>
                  <a:solidFill>
                    <a:srgbClr val="FFFFFF"/>
                  </a:solidFill>
                </a:uFill>
                <a:latin typeface="Consolas"/>
              </a:rPr>
              <a:t> </a:t>
            </a:r>
            <a:r>
              <a:rPr lang="en-US" sz="1100" spc="-1" dirty="0" smtClean="0">
                <a:solidFill>
                  <a:srgbClr val="2B91AF"/>
                </a:solidFill>
                <a:uFill>
                  <a:solidFill>
                    <a:srgbClr val="FFFFFF"/>
                  </a:solidFill>
                </a:uFill>
                <a:latin typeface="Consolas"/>
              </a:rPr>
              <a:t>    </a:t>
            </a:r>
            <a:r>
              <a:rPr lang="en-US" sz="1100" b="0" strike="noStrike" spc="-1" dirty="0" err="1" smtClean="0">
                <a:solidFill>
                  <a:srgbClr val="2B91AF"/>
                </a:solidFill>
                <a:uFill>
                  <a:solidFill>
                    <a:srgbClr val="FFFFFF"/>
                  </a:solidFill>
                </a:uFill>
                <a:latin typeface="Consolas"/>
              </a:rPr>
              <a:t>Voiture</a:t>
            </a:r>
            <a:r>
              <a:rPr lang="en-US" sz="1100" b="0" strike="noStrike" spc="-1" dirty="0" smtClean="0">
                <a:solidFill>
                  <a:srgbClr val="000000"/>
                </a:solidFill>
                <a:uFill>
                  <a:solidFill>
                    <a:srgbClr val="FFFFFF"/>
                  </a:solidFill>
                </a:uFill>
                <a:latin typeface="Consolas"/>
              </a:rPr>
              <a:t> </a:t>
            </a:r>
            <a:r>
              <a:rPr lang="en-US" sz="1100" b="0" strike="noStrike" spc="-1" dirty="0" err="1">
                <a:solidFill>
                  <a:srgbClr val="000000"/>
                </a:solidFill>
                <a:uFill>
                  <a:solidFill>
                    <a:srgbClr val="FFFFFF"/>
                  </a:solidFill>
                </a:uFill>
                <a:latin typeface="Consolas"/>
              </a:rPr>
              <a:t>voitureA</a:t>
            </a:r>
            <a:r>
              <a:rPr lang="en-US" sz="1100" b="0" strike="noStrike" spc="-1" dirty="0">
                <a:solidFill>
                  <a:srgbClr val="000000"/>
                </a:solidFill>
                <a:uFill>
                  <a:solidFill>
                    <a:srgbClr val="FFFFFF"/>
                  </a:solidFill>
                </a:uFill>
                <a:latin typeface="Consolas"/>
              </a:rPr>
              <a:t> = </a:t>
            </a:r>
            <a:r>
              <a:rPr lang="en-US" sz="1100" b="0" strike="noStrike" spc="-1" dirty="0">
                <a:solidFill>
                  <a:srgbClr val="0000FF"/>
                </a:solidFill>
                <a:uFill>
                  <a:solidFill>
                    <a:srgbClr val="FFFFFF"/>
                  </a:solidFill>
                </a:uFill>
                <a:latin typeface="Consolas"/>
              </a:rPr>
              <a:t>new</a:t>
            </a:r>
            <a:r>
              <a:rPr lang="en-US" sz="1100" b="0" strike="noStrike" spc="-1" dirty="0">
                <a:solidFill>
                  <a:srgbClr val="000000"/>
                </a:solidFill>
                <a:uFill>
                  <a:solidFill>
                    <a:srgbClr val="FFFFFF"/>
                  </a:solidFill>
                </a:uFill>
                <a:latin typeface="Consolas"/>
              </a:rPr>
              <a:t> </a:t>
            </a:r>
            <a:r>
              <a:rPr lang="en-US" sz="1100" b="0" strike="noStrike" spc="-1" dirty="0" err="1">
                <a:solidFill>
                  <a:srgbClr val="2B91AF"/>
                </a:solidFill>
                <a:uFill>
                  <a:solidFill>
                    <a:srgbClr val="FFFFFF"/>
                  </a:solidFill>
                </a:uFill>
                <a:latin typeface="Consolas"/>
              </a:rPr>
              <a:t>Voiture</a:t>
            </a:r>
            <a:r>
              <a:rPr lang="en-US" sz="1100" b="0" strike="noStrike" spc="-1" dirty="0">
                <a:solidFill>
                  <a:srgbClr val="000000"/>
                </a:solidFill>
                <a:uFill>
                  <a:solidFill>
                    <a:srgbClr val="FFFFFF"/>
                  </a:solidFill>
                </a:uFill>
                <a:latin typeface="Consolas"/>
              </a:rPr>
              <a:t>(160,</a:t>
            </a:r>
            <a:r>
              <a:rPr lang="en-US" sz="1100" b="0" strike="noStrike" spc="-1" dirty="0">
                <a:solidFill>
                  <a:srgbClr val="A31515"/>
                </a:solidFill>
                <a:uFill>
                  <a:solidFill>
                    <a:srgbClr val="FFFFFF"/>
                  </a:solidFill>
                </a:uFill>
                <a:latin typeface="Consolas"/>
              </a:rPr>
              <a:t>"AA-0001-CG"</a:t>
            </a:r>
            <a:r>
              <a:rPr lang="en-US" sz="1100" b="0" strike="noStrike" spc="-1" dirty="0">
                <a:solidFill>
                  <a:srgbClr val="000000"/>
                </a:solidFill>
                <a:uFill>
                  <a:solidFill>
                    <a:srgbClr val="FFFFFF"/>
                  </a:solidFill>
                </a:uFill>
                <a:latin typeface="Consolas"/>
              </a:rPr>
              <a:t>);</a:t>
            </a:r>
            <a:endParaRPr lang="en-US" sz="1800" b="0" strike="noStrike" spc="-1" dirty="0">
              <a:solidFill>
                <a:srgbClr val="000000"/>
              </a:solidFill>
              <a:uFill>
                <a:solidFill>
                  <a:srgbClr val="FFFFFF"/>
                </a:solidFill>
              </a:uFill>
              <a:latin typeface="Century Gothic"/>
            </a:endParaRPr>
          </a:p>
          <a:p>
            <a:pPr>
              <a:lnSpc>
                <a:spcPct val="100000"/>
              </a:lnSpc>
            </a:pPr>
            <a:r>
              <a:rPr lang="en-US" sz="1100" b="0" strike="noStrike" spc="-1" dirty="0" smtClean="0">
                <a:solidFill>
                  <a:srgbClr val="2B91AF"/>
                </a:solidFill>
                <a:uFill>
                  <a:solidFill>
                    <a:srgbClr val="FFFFFF"/>
                  </a:solidFill>
                </a:uFill>
                <a:latin typeface="Consolas"/>
              </a:rPr>
              <a:t>     </a:t>
            </a:r>
            <a:r>
              <a:rPr lang="en-US" sz="1100" b="0" strike="noStrike" spc="-1" dirty="0" err="1" smtClean="0">
                <a:solidFill>
                  <a:srgbClr val="2B91AF"/>
                </a:solidFill>
                <a:uFill>
                  <a:solidFill>
                    <a:srgbClr val="FFFFFF"/>
                  </a:solidFill>
                </a:uFill>
                <a:latin typeface="Consolas"/>
              </a:rPr>
              <a:t>Voiture</a:t>
            </a:r>
            <a:r>
              <a:rPr lang="en-US" sz="1100" b="0" strike="noStrike" spc="-1" dirty="0" smtClean="0">
                <a:solidFill>
                  <a:srgbClr val="000000"/>
                </a:solidFill>
                <a:uFill>
                  <a:solidFill>
                    <a:srgbClr val="FFFFFF"/>
                  </a:solidFill>
                </a:uFill>
                <a:latin typeface="Consolas"/>
              </a:rPr>
              <a:t> </a:t>
            </a:r>
            <a:r>
              <a:rPr lang="en-US" sz="1100" b="0" strike="noStrike" spc="-1" dirty="0" err="1">
                <a:solidFill>
                  <a:srgbClr val="000000"/>
                </a:solidFill>
                <a:uFill>
                  <a:solidFill>
                    <a:srgbClr val="FFFFFF"/>
                  </a:solidFill>
                </a:uFill>
                <a:latin typeface="Consolas"/>
              </a:rPr>
              <a:t>voitureB</a:t>
            </a:r>
            <a:r>
              <a:rPr lang="en-US" sz="1100" b="0" strike="noStrike" spc="-1" dirty="0">
                <a:solidFill>
                  <a:srgbClr val="000000"/>
                </a:solidFill>
                <a:uFill>
                  <a:solidFill>
                    <a:srgbClr val="FFFFFF"/>
                  </a:solidFill>
                </a:uFill>
                <a:latin typeface="Consolas"/>
              </a:rPr>
              <a:t> = </a:t>
            </a:r>
            <a:r>
              <a:rPr lang="en-US" sz="1100" b="0" strike="noStrike" spc="-1" dirty="0">
                <a:solidFill>
                  <a:srgbClr val="0000FF"/>
                </a:solidFill>
                <a:uFill>
                  <a:solidFill>
                    <a:srgbClr val="FFFFFF"/>
                  </a:solidFill>
                </a:uFill>
                <a:latin typeface="Consolas"/>
              </a:rPr>
              <a:t>new</a:t>
            </a:r>
            <a:r>
              <a:rPr lang="en-US" sz="1100" b="0" strike="noStrike" spc="-1" dirty="0">
                <a:solidFill>
                  <a:srgbClr val="000000"/>
                </a:solidFill>
                <a:uFill>
                  <a:solidFill>
                    <a:srgbClr val="FFFFFF"/>
                  </a:solidFill>
                </a:uFill>
                <a:latin typeface="Consolas"/>
              </a:rPr>
              <a:t> </a:t>
            </a:r>
            <a:r>
              <a:rPr lang="en-US" sz="1100" b="0" strike="noStrike" spc="-1" dirty="0" err="1">
                <a:solidFill>
                  <a:srgbClr val="2B91AF"/>
                </a:solidFill>
                <a:uFill>
                  <a:solidFill>
                    <a:srgbClr val="FFFFFF"/>
                  </a:solidFill>
                </a:uFill>
                <a:latin typeface="Consolas"/>
              </a:rPr>
              <a:t>Voiture</a:t>
            </a:r>
            <a:r>
              <a:rPr lang="en-US" sz="1100" b="0" strike="noStrike" spc="-1" dirty="0">
                <a:solidFill>
                  <a:srgbClr val="000000"/>
                </a:solidFill>
                <a:uFill>
                  <a:solidFill>
                    <a:srgbClr val="FFFFFF"/>
                  </a:solidFill>
                </a:uFill>
                <a:latin typeface="Consolas"/>
              </a:rPr>
              <a:t>(200,</a:t>
            </a:r>
            <a:r>
              <a:rPr lang="en-US" sz="1100" b="0" strike="noStrike" spc="-1" dirty="0">
                <a:solidFill>
                  <a:srgbClr val="A31515"/>
                </a:solidFill>
                <a:uFill>
                  <a:solidFill>
                    <a:srgbClr val="FFFFFF"/>
                  </a:solidFill>
                </a:uFill>
                <a:latin typeface="Consolas"/>
              </a:rPr>
              <a:t>"AA-0002-CG"</a:t>
            </a:r>
            <a:r>
              <a:rPr lang="en-US" sz="1100" b="0" strike="noStrike" spc="-1" dirty="0">
                <a:solidFill>
                  <a:srgbClr val="000000"/>
                </a:solidFill>
                <a:uFill>
                  <a:solidFill>
                    <a:srgbClr val="FFFFFF"/>
                  </a:solidFill>
                </a:uFill>
                <a:latin typeface="Consolas"/>
              </a:rPr>
              <a:t>);</a:t>
            </a:r>
            <a:endParaRPr lang="en-US" sz="1800" b="0" strike="noStrike" spc="-1" dirty="0">
              <a:solidFill>
                <a:srgbClr val="000000"/>
              </a:solidFill>
              <a:uFill>
                <a:solidFill>
                  <a:srgbClr val="FFFFFF"/>
                </a:solidFill>
              </a:uFill>
              <a:latin typeface="Century Gothic"/>
            </a:endParaRPr>
          </a:p>
          <a:p>
            <a:pPr>
              <a:lnSpc>
                <a:spcPct val="100000"/>
              </a:lnSpc>
            </a:pPr>
            <a:r>
              <a:rPr lang="en-US" sz="1100" b="0" strike="noStrike" spc="-1" dirty="0" smtClean="0">
                <a:solidFill>
                  <a:srgbClr val="2B91AF"/>
                </a:solidFill>
                <a:uFill>
                  <a:solidFill>
                    <a:srgbClr val="FFFFFF"/>
                  </a:solidFill>
                </a:uFill>
                <a:latin typeface="Consolas"/>
              </a:rPr>
              <a:t>     </a:t>
            </a:r>
            <a:r>
              <a:rPr lang="en-US" sz="1100" b="0" strike="noStrike" spc="-1" dirty="0" err="1" smtClean="0">
                <a:solidFill>
                  <a:srgbClr val="2B91AF"/>
                </a:solidFill>
                <a:uFill>
                  <a:solidFill>
                    <a:srgbClr val="FFFFFF"/>
                  </a:solidFill>
                </a:uFill>
                <a:latin typeface="Consolas"/>
              </a:rPr>
              <a:t>Voiture</a:t>
            </a:r>
            <a:r>
              <a:rPr lang="en-US" sz="1100" b="0" strike="noStrike" spc="-1" dirty="0" smtClean="0">
                <a:solidFill>
                  <a:srgbClr val="000000"/>
                </a:solidFill>
                <a:uFill>
                  <a:solidFill>
                    <a:srgbClr val="FFFFFF"/>
                  </a:solidFill>
                </a:uFill>
                <a:latin typeface="Consolas"/>
              </a:rPr>
              <a:t> </a:t>
            </a:r>
            <a:r>
              <a:rPr lang="en-US" sz="1100" b="0" strike="noStrike" spc="-1" dirty="0" err="1">
                <a:solidFill>
                  <a:srgbClr val="000000"/>
                </a:solidFill>
                <a:uFill>
                  <a:solidFill>
                    <a:srgbClr val="FFFFFF"/>
                  </a:solidFill>
                </a:uFill>
                <a:latin typeface="Consolas"/>
              </a:rPr>
              <a:t>voitureC</a:t>
            </a:r>
            <a:r>
              <a:rPr lang="en-US" sz="1100" b="0" strike="noStrike" spc="-1" dirty="0">
                <a:solidFill>
                  <a:srgbClr val="000000"/>
                </a:solidFill>
                <a:uFill>
                  <a:solidFill>
                    <a:srgbClr val="FFFFFF"/>
                  </a:solidFill>
                </a:uFill>
                <a:latin typeface="Consolas"/>
              </a:rPr>
              <a:t> = </a:t>
            </a:r>
            <a:r>
              <a:rPr lang="en-US" sz="1100" b="0" strike="noStrike" spc="-1" dirty="0">
                <a:solidFill>
                  <a:srgbClr val="0000FF"/>
                </a:solidFill>
                <a:uFill>
                  <a:solidFill>
                    <a:srgbClr val="FFFFFF"/>
                  </a:solidFill>
                </a:uFill>
                <a:latin typeface="Consolas"/>
              </a:rPr>
              <a:t>new</a:t>
            </a:r>
            <a:r>
              <a:rPr lang="en-US" sz="1100" b="0" strike="noStrike" spc="-1" dirty="0">
                <a:solidFill>
                  <a:srgbClr val="000000"/>
                </a:solidFill>
                <a:uFill>
                  <a:solidFill>
                    <a:srgbClr val="FFFFFF"/>
                  </a:solidFill>
                </a:uFill>
                <a:latin typeface="Consolas"/>
              </a:rPr>
              <a:t> </a:t>
            </a:r>
            <a:r>
              <a:rPr lang="en-US" sz="1100" b="0" strike="noStrike" spc="-1" dirty="0" err="1">
                <a:solidFill>
                  <a:srgbClr val="2B91AF"/>
                </a:solidFill>
                <a:uFill>
                  <a:solidFill>
                    <a:srgbClr val="FFFFFF"/>
                  </a:solidFill>
                </a:uFill>
                <a:latin typeface="Consolas"/>
              </a:rPr>
              <a:t>Voiture</a:t>
            </a:r>
            <a:r>
              <a:rPr lang="en-US" sz="1100" b="0" strike="noStrike" spc="-1" dirty="0">
                <a:solidFill>
                  <a:srgbClr val="000000"/>
                </a:solidFill>
                <a:uFill>
                  <a:solidFill>
                    <a:srgbClr val="FFFFFF"/>
                  </a:solidFill>
                </a:uFill>
                <a:latin typeface="Consolas"/>
              </a:rPr>
              <a:t>(250,</a:t>
            </a:r>
            <a:r>
              <a:rPr lang="en-US" sz="1100" b="0" strike="noStrike" spc="-1" dirty="0">
                <a:solidFill>
                  <a:srgbClr val="A31515"/>
                </a:solidFill>
                <a:uFill>
                  <a:solidFill>
                    <a:srgbClr val="FFFFFF"/>
                  </a:solidFill>
                </a:uFill>
                <a:latin typeface="Consolas"/>
              </a:rPr>
              <a:t>"AA-0003-CG</a:t>
            </a:r>
            <a:r>
              <a:rPr lang="en-US" sz="1100" b="0" strike="noStrike" spc="-1" dirty="0" smtClean="0">
                <a:solidFill>
                  <a:srgbClr val="A31515"/>
                </a:solidFill>
                <a:uFill>
                  <a:solidFill>
                    <a:srgbClr val="FFFFFF"/>
                  </a:solidFill>
                </a:uFill>
                <a:latin typeface="Consolas"/>
              </a:rPr>
              <a:t>"</a:t>
            </a:r>
            <a:r>
              <a:rPr lang="en-US" sz="1100" b="0" strike="noStrike" spc="-1" dirty="0" smtClean="0">
                <a:solidFill>
                  <a:srgbClr val="000000"/>
                </a:solidFill>
                <a:uFill>
                  <a:solidFill>
                    <a:srgbClr val="FFFFFF"/>
                  </a:solidFill>
                </a:uFill>
                <a:latin typeface="Consolas"/>
              </a:rPr>
              <a:t>);</a:t>
            </a:r>
            <a:endParaRPr lang="en-US" spc="-1" dirty="0">
              <a:solidFill>
                <a:srgbClr val="000000"/>
              </a:solidFill>
              <a:uFill>
                <a:solidFill>
                  <a:srgbClr val="FFFFFF"/>
                </a:solidFill>
              </a:uFill>
              <a:latin typeface="Century Gothic"/>
            </a:endParaRPr>
          </a:p>
          <a:p>
            <a:pPr>
              <a:lnSpc>
                <a:spcPct val="100000"/>
              </a:lnSpc>
            </a:pPr>
            <a:r>
              <a:rPr lang="en-US" spc="-1" dirty="0">
                <a:solidFill>
                  <a:srgbClr val="000000"/>
                </a:solidFill>
                <a:uFill>
                  <a:solidFill>
                    <a:srgbClr val="FFFFFF"/>
                  </a:solidFill>
                </a:uFill>
                <a:latin typeface="Century Gothic"/>
              </a:rPr>
              <a:t> </a:t>
            </a:r>
            <a:r>
              <a:rPr lang="en-US" spc="-1" dirty="0" smtClean="0">
                <a:solidFill>
                  <a:srgbClr val="000000"/>
                </a:solidFill>
                <a:uFill>
                  <a:solidFill>
                    <a:srgbClr val="FFFFFF"/>
                  </a:solidFill>
                </a:uFill>
                <a:latin typeface="Century Gothic"/>
              </a:rPr>
              <a:t>     </a:t>
            </a:r>
            <a:r>
              <a:rPr lang="en-US" sz="1100" spc="-1" dirty="0" err="1" smtClean="0">
                <a:solidFill>
                  <a:srgbClr val="2B91AF"/>
                </a:solidFill>
                <a:uFill>
                  <a:solidFill>
                    <a:srgbClr val="FFFFFF"/>
                  </a:solidFill>
                </a:uFill>
                <a:latin typeface="Consolas"/>
              </a:rPr>
              <a:t>Console</a:t>
            </a:r>
            <a:r>
              <a:rPr lang="en-US" sz="1100" spc="-1" dirty="0" err="1" smtClean="0">
                <a:solidFill>
                  <a:srgbClr val="000000"/>
                </a:solidFill>
                <a:uFill>
                  <a:solidFill>
                    <a:srgbClr val="FFFFFF"/>
                  </a:solidFill>
                </a:uFill>
                <a:latin typeface="Consolas"/>
              </a:rPr>
              <a:t>.WriteLine</a:t>
            </a:r>
            <a:r>
              <a:rPr lang="en-US" sz="1100" spc="-1" dirty="0" smtClean="0">
                <a:solidFill>
                  <a:srgbClr val="000000"/>
                </a:solidFill>
                <a:uFill>
                  <a:solidFill>
                    <a:srgbClr val="FFFFFF"/>
                  </a:solidFill>
                </a:uFill>
                <a:latin typeface="Consolas"/>
              </a:rPr>
              <a:t>(</a:t>
            </a:r>
            <a:r>
              <a:rPr lang="en-US" sz="1100" spc="-1" dirty="0" err="1" smtClean="0">
                <a:solidFill>
                  <a:srgbClr val="2B91AF"/>
                </a:solidFill>
                <a:uFill>
                  <a:solidFill>
                    <a:srgbClr val="FFFFFF"/>
                  </a:solidFill>
                </a:uFill>
                <a:latin typeface="Consolas"/>
              </a:rPr>
              <a:t>Voiture</a:t>
            </a:r>
            <a:r>
              <a:rPr lang="en-US" sz="1100" spc="-1" dirty="0" err="1" smtClean="0">
                <a:solidFill>
                  <a:srgbClr val="000000"/>
                </a:solidFill>
                <a:uFill>
                  <a:solidFill>
                    <a:srgbClr val="FFFFFF"/>
                  </a:solidFill>
                </a:uFill>
                <a:latin typeface="Consolas"/>
              </a:rPr>
              <a:t>.GetNombreVoituresExistante</a:t>
            </a:r>
            <a:r>
              <a:rPr lang="en-US" sz="1100" spc="-1" dirty="0" smtClean="0">
                <a:solidFill>
                  <a:srgbClr val="000000"/>
                </a:solidFill>
                <a:uFill>
                  <a:solidFill>
                    <a:srgbClr val="FFFFFF"/>
                  </a:solidFill>
                </a:uFill>
                <a:latin typeface="Consolas"/>
              </a:rPr>
              <a:t>());</a:t>
            </a:r>
            <a:r>
              <a:rPr lang="en-US" sz="1100" b="0" strike="noStrike" spc="-1" dirty="0" smtClean="0">
                <a:solidFill>
                  <a:srgbClr val="000000"/>
                </a:solidFill>
                <a:uFill>
                  <a:solidFill>
                    <a:srgbClr val="FFFFFF"/>
                  </a:solidFill>
                </a:uFill>
                <a:latin typeface="Consolas"/>
              </a:rPr>
              <a:t>       </a:t>
            </a:r>
            <a:endParaRPr lang="en-US" sz="1800" b="0" strike="noStrike" spc="-1" dirty="0">
              <a:solidFill>
                <a:srgbClr val="000000"/>
              </a:solidFill>
              <a:uFill>
                <a:solidFill>
                  <a:srgbClr val="FFFFFF"/>
                </a:solidFill>
              </a:uFill>
              <a:latin typeface="Century Gothic"/>
            </a:endParaRPr>
          </a:p>
          <a:p>
            <a:pPr>
              <a:lnSpc>
                <a:spcPct val="100000"/>
              </a:lnSpc>
            </a:pPr>
            <a:r>
              <a:rPr lang="en-US" sz="1100" b="0" strike="noStrike" spc="-1" dirty="0" smtClean="0">
                <a:solidFill>
                  <a:srgbClr val="000000"/>
                </a:solidFill>
                <a:uFill>
                  <a:solidFill>
                    <a:srgbClr val="FFFFFF"/>
                  </a:solidFill>
                </a:uFill>
                <a:latin typeface="Consolas"/>
              </a:rPr>
              <a:t>}</a:t>
            </a:r>
            <a:endParaRPr lang="en-US" sz="1800" b="0" strike="noStrike" spc="-1" dirty="0">
              <a:solidFill>
                <a:srgbClr val="000000"/>
              </a:solidFill>
              <a:uFill>
                <a:solidFill>
                  <a:srgbClr val="FFFFFF"/>
                </a:solidFill>
              </a:uFill>
              <a:latin typeface="Century Gothic"/>
            </a:endParaRPr>
          </a:p>
        </p:txBody>
      </p:sp>
      <p:sp>
        <p:nvSpPr>
          <p:cNvPr id="139" name="TextShape 4"/>
          <p:cNvSpPr txBox="1"/>
          <p:nvPr/>
        </p:nvSpPr>
        <p:spPr>
          <a:xfrm>
            <a:off x="10678320" y="5915880"/>
            <a:ext cx="1061640" cy="490320"/>
          </a:xfrm>
          <a:prstGeom prst="rect">
            <a:avLst/>
          </a:prstGeom>
          <a:noFill/>
          <a:ln>
            <a:noFill/>
          </a:ln>
        </p:spPr>
        <p:txBody>
          <a:bodyPr bIns="10800" anchor="b"/>
          <a:lstStyle/>
          <a:p>
            <a:pPr algn="r">
              <a:lnSpc>
                <a:spcPct val="100000"/>
              </a:lnSpc>
            </a:pPr>
            <a:fld id="{3881EAF8-6A21-49BF-819A-0D1F4BA74F82}" type="slidenum">
              <a:rPr lang="en-US" sz="2000" b="0" strike="noStrike" spc="-1">
                <a:solidFill>
                  <a:srgbClr val="00C6BB"/>
                </a:solidFill>
                <a:uFill>
                  <a:solidFill>
                    <a:srgbClr val="FFFFFF"/>
                  </a:solidFill>
                </a:uFill>
                <a:latin typeface="Century Gothic"/>
              </a:rPr>
              <a:t>5</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Méthodes et champs statiques	</a:t>
            </a:r>
            <a:endParaRPr lang="en-US" sz="1800" b="0" strike="noStrike" spc="-1">
              <a:solidFill>
                <a:srgbClr val="000000"/>
              </a:solidFill>
              <a:uFill>
                <a:solidFill>
                  <a:srgbClr val="FFFFFF"/>
                </a:solidFill>
              </a:uFill>
              <a:latin typeface="Century Gothic"/>
            </a:endParaRPr>
          </a:p>
        </p:txBody>
      </p:sp>
      <p:sp>
        <p:nvSpPr>
          <p:cNvPr id="141"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Le mot clé « static » explicite que le membre (méthode, champs, propriété etc.) courant n’est pas lié à une instance</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Pour info, la grande majorité des éléments en C# peuvent être déclarés static</a:t>
            </a:r>
            <a:endParaRPr lang="en-US" sz="1400" b="0" strike="noStrike" spc="-1">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a:solidFill>
                  <a:srgbClr val="000000"/>
                </a:solidFill>
                <a:uFill>
                  <a:solidFill>
                    <a:srgbClr val="FFFFFF"/>
                  </a:solidFill>
                </a:uFill>
                <a:latin typeface="Century Gothic"/>
              </a:rPr>
              <a:t>Cf. documentation du mot clé « static »</a:t>
            </a:r>
            <a:endParaRPr lang="en-US" sz="12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Un champs static n’a qu’une seule valeur (ex. nombreVoituresExistantes)</a:t>
            </a: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Les méthodes et propriétés statiques ne peuvent accéder qu’aux autres membres statiques</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Elles peuvent accéder aux membres normaux s’ils ont connaissance des objets</a:t>
            </a:r>
            <a:endParaRPr lang="en-US" sz="1400" b="0" strike="noStrike" spc="-1">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L’inverse est possible : une méthode non statique peut accéder aux champs static.</a:t>
            </a:r>
            <a:endParaRPr lang="en-US" sz="1400" b="0" strike="noStrike" spc="-1">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a:solidFill>
                  <a:srgbClr val="000000"/>
                </a:solidFill>
                <a:uFill>
                  <a:solidFill>
                    <a:srgbClr val="FFFFFF"/>
                  </a:solidFill>
                </a:uFill>
                <a:latin typeface="Century Gothic"/>
              </a:rPr>
              <a:t>Les membres static peuvent être appelés via « NomClasse.NomMembre »</a:t>
            </a:r>
          </a:p>
          <a:p>
            <a:pPr marL="743040" lvl="1" indent="-285480">
              <a:lnSpc>
                <a:spcPct val="100000"/>
              </a:lnSpc>
              <a:buClr>
                <a:srgbClr val="00C6BB"/>
              </a:buClr>
              <a:buFont typeface="Wingdings 2" charset="2"/>
              <a:buChar char=""/>
            </a:pPr>
            <a:r>
              <a:rPr lang="en-US" sz="1600" b="0" strike="noStrike" spc="-1">
                <a:solidFill>
                  <a:srgbClr val="000000"/>
                </a:solidFill>
                <a:uFill>
                  <a:solidFill>
                    <a:srgbClr val="FFFFFF"/>
                  </a:solidFill>
                </a:uFill>
                <a:latin typeface="Century Gothic"/>
              </a:rPr>
              <a:t>La portée (publique, privée etc.) continue de s’appliquer.</a:t>
            </a:r>
            <a:endParaRPr lang="en-US" sz="1400" b="0" strike="noStrike" spc="-1">
              <a:solidFill>
                <a:srgbClr val="000000"/>
              </a:solidFill>
              <a:uFill>
                <a:solidFill>
                  <a:srgbClr val="FFFFFF"/>
                </a:solidFill>
              </a:uFill>
              <a:latin typeface="Century Gothic"/>
            </a:endParaRPr>
          </a:p>
        </p:txBody>
      </p:sp>
      <p:sp>
        <p:nvSpPr>
          <p:cNvPr id="142"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C523CCD3-EAA7-4461-BF72-15660B1E633C}" type="slidenum">
              <a:rPr lang="en-US" sz="2000" b="0" strike="noStrike" spc="-1">
                <a:solidFill>
                  <a:srgbClr val="00C6BB"/>
                </a:solidFill>
                <a:uFill>
                  <a:solidFill>
                    <a:srgbClr val="FFFFFF"/>
                  </a:solidFill>
                </a:uFill>
                <a:latin typeface="Century Gothic"/>
              </a:rPr>
              <a:t>6</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Méthodes et champs statiques</a:t>
            </a:r>
            <a:endParaRPr lang="en-US" sz="1800" b="0" strike="noStrike" spc="-1">
              <a:solidFill>
                <a:srgbClr val="000000"/>
              </a:solidFill>
              <a:uFill>
                <a:solidFill>
                  <a:srgbClr val="FFFFFF"/>
                </a:solidFill>
              </a:uFill>
              <a:latin typeface="Century Gothic"/>
            </a:endParaRPr>
          </a:p>
        </p:txBody>
      </p:sp>
      <p:sp>
        <p:nvSpPr>
          <p:cNvPr id="144"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dirty="0" err="1">
                <a:solidFill>
                  <a:srgbClr val="000000"/>
                </a:solidFill>
                <a:uFill>
                  <a:solidFill>
                    <a:srgbClr val="FFFFFF"/>
                  </a:solidFill>
                </a:uFill>
                <a:latin typeface="Century Gothic"/>
              </a:rPr>
              <a:t>Exemples</a:t>
            </a:r>
            <a:r>
              <a:rPr lang="en-US" sz="1800" b="0" strike="noStrike" spc="-1" dirty="0">
                <a:solidFill>
                  <a:srgbClr val="000000"/>
                </a:solidFill>
                <a:uFill>
                  <a:solidFill>
                    <a:srgbClr val="FFFFFF"/>
                  </a:solidFill>
                </a:uFill>
                <a:latin typeface="Century Gothic"/>
              </a:rPr>
              <a:t> de </a:t>
            </a:r>
            <a:r>
              <a:rPr lang="en-US" sz="1800" b="0" strike="noStrike" spc="-1" dirty="0" err="1">
                <a:solidFill>
                  <a:srgbClr val="000000"/>
                </a:solidFill>
                <a:uFill>
                  <a:solidFill>
                    <a:srgbClr val="FFFFFF"/>
                  </a:solidFill>
                </a:uFill>
                <a:latin typeface="Century Gothic"/>
              </a:rPr>
              <a:t>méthodes</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statiques</a:t>
            </a:r>
            <a:r>
              <a:rPr lang="en-US" sz="1800" b="0" strike="noStrike" spc="-1" dirty="0">
                <a:solidFill>
                  <a:srgbClr val="000000"/>
                </a:solidFill>
                <a:uFill>
                  <a:solidFill>
                    <a:srgbClr val="FFFFFF"/>
                  </a:solidFill>
                </a:uFill>
                <a:latin typeface="Century Gothic"/>
              </a:rPr>
              <a:t> :</a:t>
            </a: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Main</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Console.WriteLine</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Math.Pow</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Math.Abs</a:t>
            </a:r>
            <a:r>
              <a:rPr lang="en-US" sz="1600" b="0" strike="noStrike" spc="-1" dirty="0">
                <a:solidFill>
                  <a:srgbClr val="000000"/>
                </a:solidFill>
                <a:uFill>
                  <a:solidFill>
                    <a:srgbClr val="FFFFFF"/>
                  </a:solidFill>
                </a:uFill>
                <a:latin typeface="Century Gothic"/>
              </a:rPr>
              <a:t> etc.</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Assert.IsTrue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Assert.AreEqual</a:t>
            </a:r>
            <a:r>
              <a:rPr lang="en-US" sz="1600" b="0" strike="noStrike" spc="-1" dirty="0">
                <a:solidFill>
                  <a:srgbClr val="000000"/>
                </a:solidFill>
                <a:uFill>
                  <a:solidFill>
                    <a:srgbClr val="FFFFFF"/>
                  </a:solidFill>
                </a:uFill>
                <a:latin typeface="Century Gothic"/>
              </a:rPr>
              <a:t> etc.</a:t>
            </a:r>
            <a:endParaRPr lang="en-US" sz="1400" b="0" strike="noStrike" spc="-1" dirty="0">
              <a:solidFill>
                <a:srgbClr val="000000"/>
              </a:solidFill>
              <a:uFill>
                <a:solidFill>
                  <a:srgbClr val="FFFFFF"/>
                </a:solidFill>
              </a:uFill>
              <a:latin typeface="Century Gothic"/>
            </a:endParaRPr>
          </a:p>
          <a:p>
            <a:pPr marL="343080" indent="-342720">
              <a:lnSpc>
                <a:spcPct val="100000"/>
              </a:lnSpc>
              <a:buClr>
                <a:srgbClr val="00C6BB"/>
              </a:buClr>
              <a:buFont typeface="Wingdings 2" charset="2"/>
              <a:buChar char=""/>
            </a:pPr>
            <a:r>
              <a:rPr lang="en-US" sz="1800" b="0" strike="noStrike" spc="-1" dirty="0" err="1">
                <a:solidFill>
                  <a:srgbClr val="000000"/>
                </a:solidFill>
                <a:uFill>
                  <a:solidFill>
                    <a:srgbClr val="FFFFFF"/>
                  </a:solidFill>
                </a:uFill>
                <a:latin typeface="Century Gothic"/>
              </a:rPr>
              <a:t>Exemples</a:t>
            </a:r>
            <a:r>
              <a:rPr lang="en-US" sz="1800" b="0" strike="noStrike" spc="-1" dirty="0">
                <a:solidFill>
                  <a:srgbClr val="000000"/>
                </a:solidFill>
                <a:uFill>
                  <a:solidFill>
                    <a:srgbClr val="FFFFFF"/>
                  </a:solidFill>
                </a:uFill>
                <a:latin typeface="Century Gothic"/>
              </a:rPr>
              <a:t> de </a:t>
            </a:r>
            <a:r>
              <a:rPr lang="en-US" sz="1800" b="0" strike="noStrike" spc="-1" dirty="0" err="1">
                <a:solidFill>
                  <a:srgbClr val="000000"/>
                </a:solidFill>
                <a:uFill>
                  <a:solidFill>
                    <a:srgbClr val="FFFFFF"/>
                  </a:solidFill>
                </a:uFill>
                <a:latin typeface="Century Gothic"/>
              </a:rPr>
              <a:t>propriétés</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statiques</a:t>
            </a:r>
            <a:r>
              <a:rPr lang="en-US" sz="1800" b="0" strike="noStrike" spc="-1" dirty="0">
                <a:solidFill>
                  <a:srgbClr val="000000"/>
                </a:solidFill>
                <a:uFill>
                  <a:solidFill>
                    <a:srgbClr val="FFFFFF"/>
                  </a:solidFill>
                </a:uFill>
                <a:latin typeface="Century Gothic"/>
              </a:rPr>
              <a:t> :</a:t>
            </a: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Environment.MachineName</a:t>
            </a:r>
            <a:endParaRPr lang="en-US" sz="1400" b="0" strike="noStrike" spc="-1" dirty="0">
              <a:solidFill>
                <a:srgbClr val="000000"/>
              </a:solidFill>
              <a:uFill>
                <a:solidFill>
                  <a:srgbClr val="FFFFFF"/>
                </a:solidFill>
              </a:uFill>
              <a:latin typeface="Century Gothic"/>
            </a:endParaRPr>
          </a:p>
        </p:txBody>
      </p:sp>
      <p:sp>
        <p:nvSpPr>
          <p:cNvPr id="145"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A1C7FDDD-230D-42AC-A9B8-5C78192E95AE}" type="slidenum">
              <a:rPr lang="en-US" sz="2000" b="0" strike="noStrike" spc="-1">
                <a:solidFill>
                  <a:srgbClr val="00C6BB"/>
                </a:solidFill>
                <a:uFill>
                  <a:solidFill>
                    <a:srgbClr val="FFFFFF"/>
                  </a:solidFill>
                </a:uFill>
                <a:latin typeface="Century Gothic"/>
              </a:rPr>
              <a:t>7</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La DAL</a:t>
            </a:r>
            <a:endParaRPr lang="en-US" sz="1800" b="0" strike="noStrike" spc="-1">
              <a:solidFill>
                <a:srgbClr val="000000"/>
              </a:solidFill>
              <a:uFill>
                <a:solidFill>
                  <a:srgbClr val="FFFFFF"/>
                </a:solidFill>
              </a:uFill>
              <a:latin typeface="Century Gothic"/>
            </a:endParaRPr>
          </a:p>
        </p:txBody>
      </p:sp>
      <p:sp>
        <p:nvSpPr>
          <p:cNvPr id="147"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800" b="0" strike="noStrike" spc="-1" dirty="0" err="1">
                <a:solidFill>
                  <a:srgbClr val="000000"/>
                </a:solidFill>
                <a:uFill>
                  <a:solidFill>
                    <a:srgbClr val="FFFFFF"/>
                  </a:solidFill>
                </a:uFill>
                <a:latin typeface="Century Gothic"/>
              </a:rPr>
              <a:t>Une</a:t>
            </a:r>
            <a:r>
              <a:rPr lang="en-US" sz="1800" b="0" strike="noStrike" spc="-1" dirty="0">
                <a:solidFill>
                  <a:srgbClr val="000000"/>
                </a:solidFill>
                <a:uFill>
                  <a:solidFill>
                    <a:srgbClr val="FFFFFF"/>
                  </a:solidFill>
                </a:uFill>
                <a:latin typeface="Century Gothic"/>
              </a:rPr>
              <a:t> DAL (Data Access Layer) </a:t>
            </a:r>
            <a:r>
              <a:rPr lang="en-US" sz="1800" b="0" strike="noStrike" spc="-1" dirty="0" err="1" smtClean="0">
                <a:solidFill>
                  <a:srgbClr val="000000"/>
                </a:solidFill>
                <a:uFill>
                  <a:solidFill>
                    <a:srgbClr val="FFFFFF"/>
                  </a:solidFill>
                </a:uFill>
                <a:latin typeface="Century Gothic"/>
              </a:rPr>
              <a:t>est</a:t>
            </a:r>
            <a:r>
              <a:rPr lang="en-US" sz="1800" b="0" strike="noStrike" spc="-1" dirty="0" smtClean="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une</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classe</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ou</a:t>
            </a:r>
            <a:r>
              <a:rPr lang="en-US" sz="1800" b="0" strike="noStrike" spc="-1" dirty="0">
                <a:solidFill>
                  <a:srgbClr val="000000"/>
                </a:solidFill>
                <a:uFill>
                  <a:solidFill>
                    <a:srgbClr val="FFFFFF"/>
                  </a:solidFill>
                </a:uFill>
                <a:latin typeface="Century Gothic"/>
              </a:rPr>
              <a:t> un ensemble de classes) </a:t>
            </a:r>
            <a:r>
              <a:rPr lang="en-US" sz="1800" b="0" strike="noStrike" spc="-1" dirty="0" err="1">
                <a:solidFill>
                  <a:srgbClr val="000000"/>
                </a:solidFill>
                <a:uFill>
                  <a:solidFill>
                    <a:srgbClr val="FFFFFF"/>
                  </a:solidFill>
                </a:uFill>
                <a:latin typeface="Century Gothic"/>
              </a:rPr>
              <a:t>dont</a:t>
            </a:r>
            <a:r>
              <a:rPr lang="en-US" sz="1800" b="0" strike="noStrike" spc="-1" dirty="0">
                <a:solidFill>
                  <a:srgbClr val="000000"/>
                </a:solidFill>
                <a:uFill>
                  <a:solidFill>
                    <a:srgbClr val="FFFFFF"/>
                  </a:solidFill>
                </a:uFill>
                <a:latin typeface="Century Gothic"/>
              </a:rPr>
              <a:t> la </a:t>
            </a:r>
            <a:r>
              <a:rPr lang="en-US" sz="1800" b="0" strike="noStrike" spc="-1" dirty="0" err="1">
                <a:solidFill>
                  <a:srgbClr val="000000"/>
                </a:solidFill>
                <a:uFill>
                  <a:solidFill>
                    <a:srgbClr val="FFFFFF"/>
                  </a:solidFill>
                </a:uFill>
                <a:latin typeface="Century Gothic"/>
              </a:rPr>
              <a:t>responsabilité</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est</a:t>
            </a:r>
            <a:r>
              <a:rPr lang="en-US" sz="1800" b="0" strike="noStrike" spc="-1" dirty="0">
                <a:solidFill>
                  <a:srgbClr val="000000"/>
                </a:solidFill>
                <a:uFill>
                  <a:solidFill>
                    <a:srgbClr val="FFFFFF"/>
                  </a:solidFill>
                </a:uFill>
                <a:latin typeface="Century Gothic"/>
              </a:rPr>
              <a:t> de </a:t>
            </a:r>
            <a:r>
              <a:rPr lang="en-US" sz="1800" b="0" strike="noStrike" spc="-1" dirty="0" err="1">
                <a:solidFill>
                  <a:srgbClr val="000000"/>
                </a:solidFill>
                <a:uFill>
                  <a:solidFill>
                    <a:srgbClr val="FFFFFF"/>
                  </a:solidFill>
                </a:uFill>
                <a:latin typeface="Century Gothic"/>
              </a:rPr>
              <a:t>gérer</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l’accès</a:t>
            </a:r>
            <a:r>
              <a:rPr lang="en-US" sz="1800" b="0" strike="noStrike" spc="-1" dirty="0">
                <a:solidFill>
                  <a:srgbClr val="000000"/>
                </a:solidFill>
                <a:uFill>
                  <a:solidFill>
                    <a:srgbClr val="FFFFFF"/>
                  </a:solidFill>
                </a:uFill>
                <a:latin typeface="Century Gothic"/>
              </a:rPr>
              <a:t> aux </a:t>
            </a:r>
            <a:r>
              <a:rPr lang="en-US" sz="1800" b="0" strike="noStrike" spc="-1" dirty="0" err="1">
                <a:solidFill>
                  <a:srgbClr val="000000"/>
                </a:solidFill>
                <a:uFill>
                  <a:solidFill>
                    <a:srgbClr val="FFFFFF"/>
                  </a:solidFill>
                </a:uFill>
                <a:latin typeface="Century Gothic"/>
              </a:rPr>
              <a:t>données</a:t>
            </a:r>
            <a:r>
              <a:rPr lang="en-US" sz="1800" b="0" strike="noStrike" spc="-1" dirty="0">
                <a:solidFill>
                  <a:srgbClr val="000000"/>
                </a:solidFill>
                <a:uFill>
                  <a:solidFill>
                    <a:srgbClr val="FFFFFF"/>
                  </a:solidFill>
                </a:uFill>
                <a:latin typeface="Century Gothic"/>
              </a:rPr>
              <a:t> de </a:t>
            </a:r>
            <a:r>
              <a:rPr lang="en-US" sz="1800" b="0" strike="noStrike" spc="-1" dirty="0" err="1">
                <a:solidFill>
                  <a:srgbClr val="000000"/>
                </a:solidFill>
                <a:uFill>
                  <a:solidFill>
                    <a:srgbClr val="FFFFFF"/>
                  </a:solidFill>
                </a:uFill>
                <a:latin typeface="Century Gothic"/>
              </a:rPr>
              <a:t>l’application</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ainsi</a:t>
            </a:r>
            <a:r>
              <a:rPr lang="en-US" sz="1800" b="0" strike="noStrike" spc="-1" dirty="0">
                <a:solidFill>
                  <a:srgbClr val="000000"/>
                </a:solidFill>
                <a:uFill>
                  <a:solidFill>
                    <a:srgbClr val="FFFFFF"/>
                  </a:solidFill>
                </a:uFill>
                <a:latin typeface="Century Gothic"/>
              </a:rPr>
              <a:t> que </a:t>
            </a:r>
            <a:r>
              <a:rPr lang="en-US" sz="1800" b="0" strike="noStrike" spc="-1" dirty="0" err="1">
                <a:solidFill>
                  <a:srgbClr val="000000"/>
                </a:solidFill>
                <a:uFill>
                  <a:solidFill>
                    <a:srgbClr val="FFFFFF"/>
                  </a:solidFill>
                </a:uFill>
                <a:latin typeface="Century Gothic"/>
              </a:rPr>
              <a:t>leur</a:t>
            </a:r>
            <a:r>
              <a:rPr lang="en-US" sz="1800" b="0" strike="noStrike" spc="-1" dirty="0">
                <a:solidFill>
                  <a:srgbClr val="000000"/>
                </a:solidFill>
                <a:uFill>
                  <a:solidFill>
                    <a:srgbClr val="FFFFFF"/>
                  </a:solidFill>
                </a:uFill>
                <a:latin typeface="Century Gothic"/>
              </a:rPr>
              <a:t> persistence, la </a:t>
            </a:r>
            <a:r>
              <a:rPr lang="en-US" sz="1800" b="0" strike="noStrike" spc="-1" dirty="0" err="1">
                <a:solidFill>
                  <a:srgbClr val="000000"/>
                </a:solidFill>
                <a:uFill>
                  <a:solidFill>
                    <a:srgbClr val="FFFFFF"/>
                  </a:solidFill>
                </a:uFill>
                <a:latin typeface="Century Gothic"/>
              </a:rPr>
              <a:t>plupart</a:t>
            </a:r>
            <a:r>
              <a:rPr lang="en-US" sz="1800" b="0" strike="noStrike" spc="-1" dirty="0">
                <a:solidFill>
                  <a:srgbClr val="000000"/>
                </a:solidFill>
                <a:uFill>
                  <a:solidFill>
                    <a:srgbClr val="FFFFFF"/>
                  </a:solidFill>
                </a:uFill>
                <a:latin typeface="Century Gothic"/>
              </a:rPr>
              <a:t> du temps sur </a:t>
            </a:r>
            <a:r>
              <a:rPr lang="en-US" sz="1800" b="0" strike="noStrike" spc="-1" dirty="0" err="1">
                <a:solidFill>
                  <a:srgbClr val="000000"/>
                </a:solidFill>
                <a:uFill>
                  <a:solidFill>
                    <a:srgbClr val="FFFFFF"/>
                  </a:solidFill>
                </a:uFill>
                <a:latin typeface="Century Gothic"/>
              </a:rPr>
              <a:t>une</a:t>
            </a:r>
            <a:r>
              <a:rPr lang="en-US" sz="1800" b="0" strike="noStrike" spc="-1" dirty="0">
                <a:solidFill>
                  <a:srgbClr val="000000"/>
                </a:solidFill>
                <a:uFill>
                  <a:solidFill>
                    <a:srgbClr val="FFFFFF"/>
                  </a:solidFill>
                </a:uFill>
                <a:latin typeface="Century Gothic"/>
              </a:rPr>
              <a:t> BDD SQL</a:t>
            </a:r>
          </a:p>
          <a:p>
            <a:pPr marL="343080" indent="-342720">
              <a:lnSpc>
                <a:spcPct val="100000"/>
              </a:lnSpc>
              <a:buClr>
                <a:srgbClr val="00C6BB"/>
              </a:buClr>
              <a:buFont typeface="Wingdings 2" charset="2"/>
              <a:buChar char=""/>
            </a:pPr>
            <a:r>
              <a:rPr lang="en-US" sz="1800" b="0" strike="noStrike" spc="-1" dirty="0" err="1">
                <a:solidFill>
                  <a:srgbClr val="000000"/>
                </a:solidFill>
                <a:uFill>
                  <a:solidFill>
                    <a:srgbClr val="FFFFFF"/>
                  </a:solidFill>
                </a:uFill>
                <a:latin typeface="Century Gothic"/>
              </a:rPr>
              <a:t>Concrètement</a:t>
            </a:r>
            <a:r>
              <a:rPr lang="en-US" sz="1800" b="0" strike="noStrike" spc="-1" dirty="0">
                <a:solidFill>
                  <a:srgbClr val="000000"/>
                </a:solidFill>
                <a:uFill>
                  <a:solidFill>
                    <a:srgbClr val="FFFFFF"/>
                  </a:solidFill>
                </a:uFill>
                <a:latin typeface="Century Gothic"/>
              </a:rPr>
              <a:t>, pour </a:t>
            </a:r>
            <a:r>
              <a:rPr lang="en-US" sz="1800" b="0" strike="noStrike" spc="-1" dirty="0" err="1">
                <a:solidFill>
                  <a:srgbClr val="000000"/>
                </a:solidFill>
                <a:uFill>
                  <a:solidFill>
                    <a:srgbClr val="FFFFFF"/>
                  </a:solidFill>
                </a:uFill>
                <a:latin typeface="Century Gothic"/>
              </a:rPr>
              <a:t>chaque</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classe</a:t>
            </a:r>
            <a:r>
              <a:rPr lang="en-US" sz="1800" b="0" strike="noStrike" spc="-1" dirty="0">
                <a:solidFill>
                  <a:srgbClr val="000000"/>
                </a:solidFill>
                <a:uFill>
                  <a:solidFill>
                    <a:srgbClr val="FFFFFF"/>
                  </a:solidFill>
                </a:uFill>
                <a:latin typeface="Century Gothic"/>
              </a:rPr>
              <a:t> que </a:t>
            </a:r>
            <a:r>
              <a:rPr lang="en-US" sz="1800" b="0" strike="noStrike" spc="-1" dirty="0" err="1">
                <a:solidFill>
                  <a:srgbClr val="000000"/>
                </a:solidFill>
                <a:uFill>
                  <a:solidFill>
                    <a:srgbClr val="FFFFFF"/>
                  </a:solidFill>
                </a:uFill>
                <a:latin typeface="Century Gothic"/>
              </a:rPr>
              <a:t>l’on</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souhaite</a:t>
            </a:r>
            <a:r>
              <a:rPr lang="en-US" sz="1800" b="0" strike="noStrike" spc="-1" dirty="0">
                <a:solidFill>
                  <a:srgbClr val="000000"/>
                </a:solidFill>
                <a:uFill>
                  <a:solidFill>
                    <a:srgbClr val="FFFFFF"/>
                  </a:solidFill>
                </a:uFill>
                <a:latin typeface="Century Gothic"/>
              </a:rPr>
              <a:t> faire </a:t>
            </a:r>
            <a:r>
              <a:rPr lang="en-US" sz="1800" b="0" strike="noStrike" spc="-1" dirty="0" err="1">
                <a:solidFill>
                  <a:srgbClr val="000000"/>
                </a:solidFill>
                <a:uFill>
                  <a:solidFill>
                    <a:srgbClr val="FFFFFF"/>
                  </a:solidFill>
                </a:uFill>
                <a:latin typeface="Century Gothic"/>
              </a:rPr>
              <a:t>persister</a:t>
            </a:r>
            <a:r>
              <a:rPr lang="en-US" sz="1800" b="0" strike="noStrike" spc="-1" dirty="0">
                <a:solidFill>
                  <a:srgbClr val="000000"/>
                </a:solidFill>
                <a:uFill>
                  <a:solidFill>
                    <a:srgbClr val="FFFFFF"/>
                  </a:solidFill>
                </a:uFill>
                <a:latin typeface="Century Gothic"/>
              </a:rPr>
              <a:t>, </a:t>
            </a:r>
            <a:r>
              <a:rPr lang="en-US" sz="1800" b="0" strike="noStrike" spc="-1" dirty="0" err="1">
                <a:solidFill>
                  <a:srgbClr val="000000"/>
                </a:solidFill>
                <a:uFill>
                  <a:solidFill>
                    <a:srgbClr val="FFFFFF"/>
                  </a:solidFill>
                </a:uFill>
                <a:latin typeface="Century Gothic"/>
              </a:rPr>
              <a:t>une</a:t>
            </a:r>
            <a:r>
              <a:rPr lang="en-US" sz="1800" b="0" strike="noStrike" spc="-1" dirty="0">
                <a:solidFill>
                  <a:srgbClr val="000000"/>
                </a:solidFill>
                <a:uFill>
                  <a:solidFill>
                    <a:srgbClr val="FFFFFF"/>
                  </a:solidFill>
                </a:uFill>
                <a:latin typeface="Century Gothic"/>
              </a:rPr>
              <a:t> DAL expose :</a:t>
            </a: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CRUD (Create, Read, Update, Delete)</a:t>
            </a:r>
            <a:endParaRPr lang="en-US" sz="14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méthode</a:t>
            </a:r>
            <a:r>
              <a:rPr lang="en-US" sz="1600" b="0" strike="noStrike" spc="-1" dirty="0">
                <a:solidFill>
                  <a:srgbClr val="000000"/>
                </a:solidFill>
                <a:uFill>
                  <a:solidFill>
                    <a:srgbClr val="FFFFFF"/>
                  </a:solidFill>
                </a:uFill>
                <a:latin typeface="Century Gothic"/>
              </a:rPr>
              <a:t> qui </a:t>
            </a:r>
            <a:r>
              <a:rPr lang="en-US" sz="1600" b="0" strike="noStrike" spc="-1" dirty="0" err="1">
                <a:solidFill>
                  <a:srgbClr val="000000"/>
                </a:solidFill>
                <a:uFill>
                  <a:solidFill>
                    <a:srgbClr val="FFFFFF"/>
                  </a:solidFill>
                </a:uFill>
                <a:latin typeface="Century Gothic"/>
              </a:rPr>
              <a:t>prends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paramètre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instance de la </a:t>
            </a:r>
            <a:r>
              <a:rPr lang="en-US" sz="1600" b="0" strike="noStrike" spc="-1" dirty="0" err="1">
                <a:solidFill>
                  <a:srgbClr val="000000"/>
                </a:solidFill>
                <a:uFill>
                  <a:solidFill>
                    <a:srgbClr val="FFFFFF"/>
                  </a:solidFill>
                </a:uFill>
                <a:latin typeface="Century Gothic"/>
              </a:rPr>
              <a:t>classe</a:t>
            </a:r>
            <a:r>
              <a:rPr lang="en-US" sz="1600" b="0" strike="noStrike" spc="-1" dirty="0">
                <a:solidFill>
                  <a:srgbClr val="000000"/>
                </a:solidFill>
                <a:uFill>
                  <a:solidFill>
                    <a:srgbClr val="FFFFFF"/>
                  </a:solidFill>
                </a:uFill>
                <a:latin typeface="Century Gothic"/>
              </a:rPr>
              <a:t> et la </a:t>
            </a:r>
            <a:r>
              <a:rPr lang="en-US" sz="1600" b="0" strike="noStrike" spc="-1" dirty="0" err="1">
                <a:solidFill>
                  <a:srgbClr val="000000"/>
                </a:solidFill>
                <a:uFill>
                  <a:solidFill>
                    <a:srgbClr val="FFFFFF"/>
                  </a:solidFill>
                </a:uFill>
                <a:latin typeface="Century Gothic"/>
              </a:rPr>
              <a:t>sauvegarde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BDD</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err="1">
                <a:solidFill>
                  <a:srgbClr val="000000"/>
                </a:solidFill>
                <a:uFill>
                  <a:solidFill>
                    <a:srgbClr val="FFFFFF"/>
                  </a:solidFill>
                </a:uFill>
                <a:latin typeface="Century Gothic"/>
              </a:rPr>
              <a:t>Int</a:t>
            </a:r>
            <a:r>
              <a:rPr lang="en-US" sz="1400" b="0" strike="noStrike" spc="-1" dirty="0">
                <a:solidFill>
                  <a:srgbClr val="000000"/>
                </a:solidFill>
                <a:uFill>
                  <a:solidFill>
                    <a:srgbClr val="FFFFFF"/>
                  </a:solidFill>
                </a:uFill>
                <a:latin typeface="Century Gothic"/>
              </a:rPr>
              <a:t> </a:t>
            </a:r>
            <a:r>
              <a:rPr lang="en-US" sz="1400" b="0" strike="noStrike" spc="-1" dirty="0" err="1">
                <a:solidFill>
                  <a:srgbClr val="000000"/>
                </a:solidFill>
                <a:uFill>
                  <a:solidFill>
                    <a:srgbClr val="FFFFFF"/>
                  </a:solidFill>
                </a:uFill>
                <a:latin typeface="Century Gothic"/>
              </a:rPr>
              <a:t>InsertXXX</a:t>
            </a:r>
            <a:r>
              <a:rPr lang="en-US" sz="1400" b="0" strike="noStrike" spc="-1" dirty="0">
                <a:solidFill>
                  <a:srgbClr val="000000"/>
                </a:solidFill>
                <a:uFill>
                  <a:solidFill>
                    <a:srgbClr val="FFFFFF"/>
                  </a:solidFill>
                </a:uFill>
                <a:latin typeface="Century Gothic"/>
              </a:rPr>
              <a:t>(XXX instance){…}</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méthode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permettant</a:t>
            </a:r>
            <a:r>
              <a:rPr lang="en-US" sz="1600" b="0" strike="noStrike" spc="-1" dirty="0">
                <a:solidFill>
                  <a:srgbClr val="000000"/>
                </a:solidFill>
                <a:uFill>
                  <a:solidFill>
                    <a:srgbClr val="FFFFFF"/>
                  </a:solidFill>
                </a:uFill>
                <a:latin typeface="Century Gothic"/>
              </a:rPr>
              <a:t> de </a:t>
            </a:r>
            <a:r>
              <a:rPr lang="en-US" sz="1600" b="0" strike="noStrike" spc="-1" dirty="0" err="1">
                <a:solidFill>
                  <a:srgbClr val="000000"/>
                </a:solidFill>
                <a:uFill>
                  <a:solidFill>
                    <a:srgbClr val="FFFFFF"/>
                  </a:solidFill>
                </a:uFill>
                <a:latin typeface="Century Gothic"/>
              </a:rPr>
              <a:t>récupérer</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toutes</a:t>
            </a:r>
            <a:r>
              <a:rPr lang="en-US" sz="1600" b="0" strike="noStrike" spc="-1" dirty="0">
                <a:solidFill>
                  <a:srgbClr val="000000"/>
                </a:solidFill>
                <a:uFill>
                  <a:solidFill>
                    <a:srgbClr val="FFFFFF"/>
                  </a:solidFill>
                </a:uFill>
                <a:latin typeface="Century Gothic"/>
              </a:rPr>
              <a:t> les instances </a:t>
            </a:r>
            <a:r>
              <a:rPr lang="en-US" sz="1600" b="0" strike="noStrike" spc="-1" dirty="0" err="1">
                <a:solidFill>
                  <a:srgbClr val="000000"/>
                </a:solidFill>
                <a:uFill>
                  <a:solidFill>
                    <a:srgbClr val="FFFFFF"/>
                  </a:solidFill>
                </a:uFill>
                <a:latin typeface="Century Gothic"/>
              </a:rPr>
              <a:t>d’une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classe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sauvegardées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BDD</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List&lt;XXX&gt; </a:t>
            </a:r>
            <a:r>
              <a:rPr lang="en-US" sz="1400" b="0" strike="noStrike" spc="-1" dirty="0" err="1">
                <a:solidFill>
                  <a:srgbClr val="000000"/>
                </a:solidFill>
                <a:uFill>
                  <a:solidFill>
                    <a:srgbClr val="FFFFFF"/>
                  </a:solidFill>
                </a:uFill>
                <a:latin typeface="Century Gothic"/>
              </a:rPr>
              <a:t>GetAllXXXs</a:t>
            </a:r>
            <a:r>
              <a:rPr lang="en-US" sz="1400" b="0" strike="noStrike" spc="-1" dirty="0">
                <a:solidFill>
                  <a:srgbClr val="000000"/>
                </a:solidFill>
                <a:uFill>
                  <a:solidFill>
                    <a:srgbClr val="FFFFFF"/>
                  </a:solidFill>
                </a:uFill>
                <a:latin typeface="Century Gothic"/>
              </a:rPr>
              <a:t>(){…}</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méthode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permettant</a:t>
            </a:r>
            <a:r>
              <a:rPr lang="en-US" sz="1600" b="0" strike="noStrike" spc="-1" dirty="0">
                <a:solidFill>
                  <a:srgbClr val="000000"/>
                </a:solidFill>
                <a:uFill>
                  <a:solidFill>
                    <a:srgbClr val="FFFFFF"/>
                  </a:solidFill>
                </a:uFill>
                <a:latin typeface="Century Gothic"/>
              </a:rPr>
              <a:t> de </a:t>
            </a:r>
            <a:r>
              <a:rPr lang="en-US" sz="1600" b="0" strike="noStrike" spc="-1" dirty="0" err="1">
                <a:solidFill>
                  <a:srgbClr val="000000"/>
                </a:solidFill>
                <a:uFill>
                  <a:solidFill>
                    <a:srgbClr val="FFFFFF"/>
                  </a:solidFill>
                </a:uFill>
                <a:latin typeface="Century Gothic"/>
              </a:rPr>
              <a:t>récupérer</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instance </a:t>
            </a:r>
            <a:r>
              <a:rPr lang="en-US" sz="1600" b="0" strike="noStrike" spc="-1" dirty="0" err="1">
                <a:solidFill>
                  <a:srgbClr val="000000"/>
                </a:solidFill>
                <a:uFill>
                  <a:solidFill>
                    <a:srgbClr val="FFFFFF"/>
                  </a:solidFill>
                </a:uFill>
                <a:latin typeface="Century Gothic"/>
              </a:rPr>
              <a:t>particulière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fournissant</a:t>
            </a:r>
            <a:r>
              <a:rPr lang="en-US" sz="1600" b="0" strike="noStrike" spc="-1" dirty="0">
                <a:solidFill>
                  <a:srgbClr val="000000"/>
                </a:solidFill>
                <a:uFill>
                  <a:solidFill>
                    <a:srgbClr val="FFFFFF"/>
                  </a:solidFill>
                </a:uFill>
                <a:latin typeface="Century Gothic"/>
              </a:rPr>
              <a:t> son ID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base de </a:t>
            </a:r>
            <a:r>
              <a:rPr lang="en-US" sz="1600" b="0" strike="noStrike" spc="-1" dirty="0" err="1">
                <a:solidFill>
                  <a:srgbClr val="000000"/>
                </a:solidFill>
                <a:uFill>
                  <a:solidFill>
                    <a:srgbClr val="FFFFFF"/>
                  </a:solidFill>
                </a:uFill>
                <a:latin typeface="Century Gothic"/>
              </a:rPr>
              <a:t>données</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XXX </a:t>
            </a:r>
            <a:r>
              <a:rPr lang="en-US" sz="1400" b="0" strike="noStrike" spc="-1" dirty="0" err="1">
                <a:solidFill>
                  <a:srgbClr val="000000"/>
                </a:solidFill>
                <a:uFill>
                  <a:solidFill>
                    <a:srgbClr val="FFFFFF"/>
                  </a:solidFill>
                </a:uFill>
                <a:latin typeface="Century Gothic"/>
              </a:rPr>
              <a:t>GetXXXByID</a:t>
            </a:r>
            <a:r>
              <a:rPr lang="en-US" sz="1400" b="0" strike="noStrike" spc="-1" dirty="0">
                <a:solidFill>
                  <a:srgbClr val="000000"/>
                </a:solidFill>
                <a:uFill>
                  <a:solidFill>
                    <a:srgbClr val="FFFFFF"/>
                  </a:solidFill>
                </a:uFill>
                <a:latin typeface="Century Gothic"/>
              </a:rPr>
              <a:t>(</a:t>
            </a:r>
            <a:r>
              <a:rPr lang="en-US" sz="1400" b="0" strike="noStrike" spc="-1" dirty="0" err="1">
                <a:solidFill>
                  <a:srgbClr val="000000"/>
                </a:solidFill>
                <a:uFill>
                  <a:solidFill>
                    <a:srgbClr val="FFFFFF"/>
                  </a:solidFill>
                </a:uFill>
                <a:latin typeface="Century Gothic"/>
              </a:rPr>
              <a:t>int</a:t>
            </a:r>
            <a:r>
              <a:rPr lang="en-US" sz="1400" b="0" strike="noStrike" spc="-1" dirty="0">
                <a:solidFill>
                  <a:srgbClr val="000000"/>
                </a:solidFill>
                <a:uFill>
                  <a:solidFill>
                    <a:srgbClr val="FFFFFF"/>
                  </a:solidFill>
                </a:uFill>
                <a:latin typeface="Century Gothic"/>
              </a:rPr>
              <a:t> id){…}</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méthode</a:t>
            </a:r>
            <a:r>
              <a:rPr lang="en-US" sz="1600" b="0" strike="noStrike" spc="-1" dirty="0">
                <a:solidFill>
                  <a:srgbClr val="000000"/>
                </a:solidFill>
                <a:uFill>
                  <a:solidFill>
                    <a:srgbClr val="FFFFFF"/>
                  </a:solidFill>
                </a:uFill>
                <a:latin typeface="Century Gothic"/>
              </a:rPr>
              <a:t> qui </a:t>
            </a:r>
            <a:r>
              <a:rPr lang="en-US" sz="1600" b="0" strike="noStrike" spc="-1" dirty="0" err="1">
                <a:solidFill>
                  <a:srgbClr val="000000"/>
                </a:solidFill>
                <a:uFill>
                  <a:solidFill>
                    <a:srgbClr val="FFFFFF"/>
                  </a:solidFill>
                </a:uFill>
                <a:latin typeface="Century Gothic"/>
              </a:rPr>
              <a:t>prends</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paramètre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instance de la </a:t>
            </a:r>
            <a:r>
              <a:rPr lang="en-US" sz="1600" b="0" strike="noStrike" spc="-1" dirty="0" err="1">
                <a:solidFill>
                  <a:srgbClr val="000000"/>
                </a:solidFill>
                <a:uFill>
                  <a:solidFill>
                    <a:srgbClr val="FFFFFF"/>
                  </a:solidFill>
                </a:uFill>
                <a:latin typeface="Century Gothic"/>
              </a:rPr>
              <a:t>classe</a:t>
            </a:r>
            <a:r>
              <a:rPr lang="en-US" sz="1600" b="0" strike="noStrike" spc="-1" dirty="0">
                <a:solidFill>
                  <a:srgbClr val="000000"/>
                </a:solidFill>
                <a:uFill>
                  <a:solidFill>
                    <a:srgbClr val="FFFFFF"/>
                  </a:solidFill>
                </a:uFill>
                <a:latin typeface="Century Gothic"/>
              </a:rPr>
              <a:t> et </a:t>
            </a:r>
            <a:r>
              <a:rPr lang="en-US" sz="1600" b="0" strike="noStrike" spc="-1" dirty="0" err="1">
                <a:solidFill>
                  <a:srgbClr val="000000"/>
                </a:solidFill>
                <a:uFill>
                  <a:solidFill>
                    <a:srgbClr val="FFFFFF"/>
                  </a:solidFill>
                </a:uFill>
                <a:latin typeface="Century Gothic"/>
              </a:rPr>
              <a:t>mets</a:t>
            </a:r>
            <a:r>
              <a:rPr lang="en-US" sz="1600" b="0" strike="noStrike" spc="-1" dirty="0">
                <a:solidFill>
                  <a:srgbClr val="000000"/>
                </a:solidFill>
                <a:uFill>
                  <a:solidFill>
                    <a:srgbClr val="FFFFFF"/>
                  </a:solidFill>
                </a:uFill>
                <a:latin typeface="Century Gothic"/>
              </a:rPr>
              <a:t> à jour la BDD</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void </a:t>
            </a:r>
            <a:r>
              <a:rPr lang="en-US" sz="1400" b="0" strike="noStrike" spc="-1" dirty="0" err="1">
                <a:solidFill>
                  <a:srgbClr val="000000"/>
                </a:solidFill>
                <a:uFill>
                  <a:solidFill>
                    <a:srgbClr val="FFFFFF"/>
                  </a:solidFill>
                </a:uFill>
                <a:latin typeface="Century Gothic"/>
              </a:rPr>
              <a:t>UpdateXXX</a:t>
            </a:r>
            <a:r>
              <a:rPr lang="en-US" sz="1400" b="0" strike="noStrike" spc="-1" dirty="0">
                <a:solidFill>
                  <a:srgbClr val="000000"/>
                </a:solidFill>
                <a:uFill>
                  <a:solidFill>
                    <a:srgbClr val="FFFFFF"/>
                  </a:solidFill>
                </a:uFill>
                <a:latin typeface="Century Gothic"/>
              </a:rPr>
              <a:t>(XXX instance){…}</a:t>
            </a:r>
            <a:endParaRPr lang="en-US" sz="1200" b="0" strike="noStrike" spc="-1" dirty="0">
              <a:solidFill>
                <a:srgbClr val="000000"/>
              </a:solidFill>
              <a:uFill>
                <a:solidFill>
                  <a:srgbClr val="FFFFFF"/>
                </a:solidFill>
              </a:uFill>
              <a:latin typeface="Century Gothic"/>
            </a:endParaRPr>
          </a:p>
          <a:p>
            <a:pPr marL="743040" lvl="1" indent="-285480">
              <a:lnSpc>
                <a:spcPct val="100000"/>
              </a:lnSpc>
              <a:buClr>
                <a:srgbClr val="00C6BB"/>
              </a:buClr>
              <a:buFont typeface="Wingdings 2" charset="2"/>
              <a:buChar char=""/>
            </a:pPr>
            <a:r>
              <a:rPr lang="en-US" sz="1600" b="0" strike="noStrike" spc="-1" dirty="0">
                <a:solidFill>
                  <a:srgbClr val="000000"/>
                </a:solidFill>
                <a:uFill>
                  <a:solidFill>
                    <a:srgbClr val="FFFFFF"/>
                  </a:solidFill>
                </a:uFill>
                <a:latin typeface="Century Gothic"/>
              </a:rPr>
              <a:t>Et </a:t>
            </a:r>
            <a:r>
              <a:rPr lang="en-US" sz="1600" b="0" strike="noStrike" spc="-1" dirty="0" err="1">
                <a:solidFill>
                  <a:srgbClr val="000000"/>
                </a:solidFill>
                <a:uFill>
                  <a:solidFill>
                    <a:srgbClr val="FFFFFF"/>
                  </a:solidFill>
                </a:uFill>
                <a:latin typeface="Century Gothic"/>
              </a:rPr>
              <a:t>enfin</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une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méthode</a:t>
            </a:r>
            <a:r>
              <a:rPr lang="en-US" sz="1600" b="0" strike="noStrike" spc="-1" dirty="0">
                <a:solidFill>
                  <a:srgbClr val="000000"/>
                </a:solidFill>
                <a:uFill>
                  <a:solidFill>
                    <a:srgbClr val="FFFFFF"/>
                  </a:solidFill>
                </a:uFill>
                <a:latin typeface="Century Gothic"/>
              </a:rPr>
              <a:t> qui </a:t>
            </a:r>
            <a:r>
              <a:rPr lang="en-US" sz="1600" b="0" strike="noStrike" spc="-1" dirty="0" err="1">
                <a:solidFill>
                  <a:srgbClr val="000000"/>
                </a:solidFill>
                <a:uFill>
                  <a:solidFill>
                    <a:srgbClr val="FFFFFF"/>
                  </a:solidFill>
                </a:uFill>
                <a:latin typeface="Century Gothic"/>
              </a:rPr>
              <a:t>prend</a:t>
            </a:r>
            <a:r>
              <a:rPr lang="en-US" sz="1600" b="0" strike="noStrike" spc="-1" dirty="0">
                <a:solidFill>
                  <a:srgbClr val="000000"/>
                </a:solidFill>
                <a:uFill>
                  <a:solidFill>
                    <a:srgbClr val="FFFFFF"/>
                  </a:solidFill>
                </a:uFill>
                <a:latin typeface="Century Gothic"/>
              </a:rPr>
              <a:t> un </a:t>
            </a:r>
            <a:r>
              <a:rPr lang="en-US" sz="1600" b="0" strike="noStrike" spc="-1" dirty="0" err="1">
                <a:solidFill>
                  <a:srgbClr val="000000"/>
                </a:solidFill>
                <a:uFill>
                  <a:solidFill>
                    <a:srgbClr val="FFFFFF"/>
                  </a:solidFill>
                </a:uFill>
                <a:latin typeface="Century Gothic"/>
              </a:rPr>
              <a:t>identifiant</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d’une</a:t>
            </a:r>
            <a:r>
              <a:rPr lang="en-US" sz="1600" b="0" strike="noStrike" spc="-1" dirty="0">
                <a:solidFill>
                  <a:srgbClr val="000000"/>
                </a:solidFill>
                <a:uFill>
                  <a:solidFill>
                    <a:srgbClr val="FFFFFF"/>
                  </a:solidFill>
                </a:uFill>
                <a:latin typeface="Century Gothic"/>
              </a:rPr>
              <a:t> instance (ID </a:t>
            </a:r>
            <a:r>
              <a:rPr lang="en-US" sz="1600" b="0" strike="noStrike" spc="-1" dirty="0" err="1">
                <a:solidFill>
                  <a:srgbClr val="000000"/>
                </a:solidFill>
                <a:uFill>
                  <a:solidFill>
                    <a:srgbClr val="FFFFFF"/>
                  </a:solidFill>
                </a:uFill>
                <a:latin typeface="Century Gothic"/>
              </a:rPr>
              <a:t>en</a:t>
            </a:r>
            <a:r>
              <a:rPr lang="en-US" sz="1600" b="0" strike="noStrike" spc="-1" dirty="0">
                <a:solidFill>
                  <a:srgbClr val="000000"/>
                </a:solidFill>
                <a:uFill>
                  <a:solidFill>
                    <a:srgbClr val="FFFFFF"/>
                  </a:solidFill>
                </a:uFill>
                <a:latin typeface="Century Gothic"/>
              </a:rPr>
              <a:t> BDD) et </a:t>
            </a:r>
            <a:r>
              <a:rPr lang="en-US" sz="1600" b="0" strike="noStrike" spc="-1" dirty="0" err="1">
                <a:solidFill>
                  <a:srgbClr val="000000"/>
                </a:solidFill>
                <a:uFill>
                  <a:solidFill>
                    <a:srgbClr val="FFFFFF"/>
                  </a:solidFill>
                </a:uFill>
                <a:latin typeface="Century Gothic"/>
              </a:rPr>
              <a:t>supprime</a:t>
            </a:r>
            <a:r>
              <a:rPr lang="en-US" sz="1600" b="0" strike="noStrike" spc="-1" dirty="0">
                <a:solidFill>
                  <a:srgbClr val="000000"/>
                </a:solidFill>
                <a:uFill>
                  <a:solidFill>
                    <a:srgbClr val="FFFFFF"/>
                  </a:solidFill>
                </a:uFill>
                <a:latin typeface="Century Gothic"/>
              </a:rPr>
              <a:t> la </a:t>
            </a:r>
            <a:r>
              <a:rPr lang="en-US" sz="1600" b="0" strike="noStrike" spc="-1" dirty="0" err="1">
                <a:solidFill>
                  <a:srgbClr val="000000"/>
                </a:solidFill>
                <a:uFill>
                  <a:solidFill>
                    <a:srgbClr val="FFFFFF"/>
                  </a:solidFill>
                </a:uFill>
                <a:latin typeface="Century Gothic"/>
              </a:rPr>
              <a:t>ligne</a:t>
            </a:r>
            <a:r>
              <a:rPr lang="en-US" sz="1600" b="0" strike="noStrike" spc="-1" dirty="0">
                <a:solidFill>
                  <a:srgbClr val="000000"/>
                </a:solidFill>
                <a:uFill>
                  <a:solidFill>
                    <a:srgbClr val="FFFFFF"/>
                  </a:solidFill>
                </a:uFill>
                <a:latin typeface="Century Gothic"/>
              </a:rPr>
              <a:t> </a:t>
            </a:r>
            <a:r>
              <a:rPr lang="en-US" sz="1600" b="0" strike="noStrike" spc="-1" dirty="0" err="1">
                <a:solidFill>
                  <a:srgbClr val="000000"/>
                </a:solidFill>
                <a:uFill>
                  <a:solidFill>
                    <a:srgbClr val="FFFFFF"/>
                  </a:solidFill>
                </a:uFill>
                <a:latin typeface="Century Gothic"/>
              </a:rPr>
              <a:t>correspondante</a:t>
            </a:r>
            <a:endParaRPr lang="en-US" sz="1400" b="0" strike="noStrike" spc="-1" dirty="0">
              <a:solidFill>
                <a:srgbClr val="000000"/>
              </a:solidFill>
              <a:uFill>
                <a:solidFill>
                  <a:srgbClr val="FFFFFF"/>
                </a:solidFill>
              </a:uFill>
              <a:latin typeface="Century Gothic"/>
            </a:endParaRPr>
          </a:p>
          <a:p>
            <a:pPr marL="1143000" lvl="2" indent="-228240">
              <a:lnSpc>
                <a:spcPct val="100000"/>
              </a:lnSpc>
              <a:buClr>
                <a:srgbClr val="00C6BB"/>
              </a:buClr>
              <a:buFont typeface="Wingdings 2" charset="2"/>
              <a:buChar char=""/>
            </a:pPr>
            <a:r>
              <a:rPr lang="en-US" sz="1400" b="0" strike="noStrike" spc="-1" dirty="0">
                <a:solidFill>
                  <a:srgbClr val="000000"/>
                </a:solidFill>
                <a:uFill>
                  <a:solidFill>
                    <a:srgbClr val="FFFFFF"/>
                  </a:solidFill>
                </a:uFill>
                <a:latin typeface="Century Gothic"/>
              </a:rPr>
              <a:t>void </a:t>
            </a:r>
            <a:r>
              <a:rPr lang="en-US" sz="1400" b="0" strike="noStrike" spc="-1" dirty="0" err="1">
                <a:solidFill>
                  <a:srgbClr val="000000"/>
                </a:solidFill>
                <a:uFill>
                  <a:solidFill>
                    <a:srgbClr val="FFFFFF"/>
                  </a:solidFill>
                </a:uFill>
                <a:latin typeface="Century Gothic"/>
              </a:rPr>
              <a:t>DeleteXXX</a:t>
            </a:r>
            <a:r>
              <a:rPr lang="en-US" sz="1400" b="0" strike="noStrike" spc="-1" dirty="0">
                <a:solidFill>
                  <a:srgbClr val="000000"/>
                </a:solidFill>
                <a:uFill>
                  <a:solidFill>
                    <a:srgbClr val="FFFFFF"/>
                  </a:solidFill>
                </a:uFill>
                <a:latin typeface="Century Gothic"/>
              </a:rPr>
              <a:t>(</a:t>
            </a:r>
            <a:r>
              <a:rPr lang="en-US" sz="1400" b="0" strike="noStrike" spc="-1" dirty="0" err="1">
                <a:solidFill>
                  <a:srgbClr val="000000"/>
                </a:solidFill>
                <a:uFill>
                  <a:solidFill>
                    <a:srgbClr val="FFFFFF"/>
                  </a:solidFill>
                </a:uFill>
                <a:latin typeface="Century Gothic"/>
              </a:rPr>
              <a:t>int</a:t>
            </a:r>
            <a:r>
              <a:rPr lang="en-US" sz="1400" b="0" strike="noStrike" spc="-1" dirty="0">
                <a:solidFill>
                  <a:srgbClr val="000000"/>
                </a:solidFill>
                <a:uFill>
                  <a:solidFill>
                    <a:srgbClr val="FFFFFF"/>
                  </a:solidFill>
                </a:uFill>
                <a:latin typeface="Century Gothic"/>
              </a:rPr>
              <a:t> id);</a:t>
            </a:r>
            <a:endParaRPr lang="en-US" sz="1200" b="0" strike="noStrike" spc="-1" dirty="0">
              <a:solidFill>
                <a:srgbClr val="000000"/>
              </a:solidFill>
              <a:uFill>
                <a:solidFill>
                  <a:srgbClr val="FFFFFF"/>
                </a:solidFill>
              </a:uFill>
              <a:latin typeface="Century Gothic"/>
            </a:endParaRPr>
          </a:p>
          <a:p>
            <a:pPr>
              <a:lnSpc>
                <a:spcPct val="100000"/>
              </a:lnSpc>
            </a:pPr>
            <a:endParaRPr lang="en-US" sz="1800" b="0" strike="noStrike" spc="-1" dirty="0">
              <a:solidFill>
                <a:srgbClr val="000000"/>
              </a:solidFill>
              <a:uFill>
                <a:solidFill>
                  <a:srgbClr val="FFFFFF"/>
                </a:solidFill>
              </a:uFill>
              <a:latin typeface="Century Gothic"/>
            </a:endParaRPr>
          </a:p>
        </p:txBody>
      </p:sp>
      <p:sp>
        <p:nvSpPr>
          <p:cNvPr id="148"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1D188F09-379A-487C-AA39-7A4700C58B05}" type="slidenum">
              <a:rPr lang="en-US" sz="2000" b="0" strike="noStrike" spc="-1">
                <a:solidFill>
                  <a:srgbClr val="00C6BB"/>
                </a:solidFill>
                <a:uFill>
                  <a:solidFill>
                    <a:srgbClr val="FFFFFF"/>
                  </a:solidFill>
                </a:uFill>
                <a:latin typeface="Century Gothic"/>
              </a:rPr>
              <a:t>8</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dirty="0">
                <a:solidFill>
                  <a:srgbClr val="FEFEFE"/>
                </a:solidFill>
                <a:uFill>
                  <a:solidFill>
                    <a:srgbClr val="FFFFFF"/>
                  </a:solidFill>
                </a:uFill>
                <a:latin typeface="Century Gothic"/>
              </a:rPr>
              <a:t>La </a:t>
            </a:r>
            <a:r>
              <a:rPr lang="en-US" sz="4000" b="1" strike="noStrike" spc="-1" dirty="0" smtClean="0">
                <a:solidFill>
                  <a:srgbClr val="FEFEFE"/>
                </a:solidFill>
                <a:uFill>
                  <a:solidFill>
                    <a:srgbClr val="FFFFFF"/>
                  </a:solidFill>
                </a:uFill>
                <a:latin typeface="Century Gothic"/>
              </a:rPr>
              <a:t>DAL - </a:t>
            </a:r>
            <a:r>
              <a:rPr lang="en-US" sz="4000" b="1" strike="noStrike" spc="-1" dirty="0" err="1" smtClean="0">
                <a:solidFill>
                  <a:srgbClr val="FEFEFE"/>
                </a:solidFill>
                <a:uFill>
                  <a:solidFill>
                    <a:srgbClr val="FFFFFF"/>
                  </a:solidFill>
                </a:uFill>
                <a:latin typeface="Century Gothic"/>
              </a:rPr>
              <a:t>Réalisation</a:t>
            </a:r>
            <a:endParaRPr lang="en-US" sz="1800" b="0" strike="noStrike" spc="-1" dirty="0">
              <a:solidFill>
                <a:srgbClr val="000000"/>
              </a:solidFill>
              <a:uFill>
                <a:solidFill>
                  <a:srgbClr val="FFFFFF"/>
                </a:solidFill>
              </a:uFill>
              <a:latin typeface="Century Gothic"/>
            </a:endParaRPr>
          </a:p>
        </p:txBody>
      </p:sp>
      <p:sp>
        <p:nvSpPr>
          <p:cNvPr id="150" name="TextShape 2"/>
          <p:cNvSpPr txBox="1"/>
          <p:nvPr/>
        </p:nvSpPr>
        <p:spPr>
          <a:xfrm>
            <a:off x="818640" y="970560"/>
            <a:ext cx="10554120" cy="5809680"/>
          </a:xfrm>
          <a:prstGeom prst="rect">
            <a:avLst/>
          </a:prstGeom>
          <a:noFill/>
          <a:ln>
            <a:noFill/>
          </a:ln>
        </p:spPr>
        <p:txBody>
          <a:bodyPr/>
          <a:lstStyle/>
          <a:p>
            <a:pPr marL="343080" indent="-342720">
              <a:lnSpc>
                <a:spcPct val="100000"/>
              </a:lnSpc>
              <a:buClr>
                <a:srgbClr val="00C6BB"/>
              </a:buClr>
              <a:buFont typeface="Wingdings 2" charset="2"/>
              <a:buChar char=""/>
            </a:pPr>
            <a:r>
              <a:rPr lang="en-US" sz="1600" b="0" strike="noStrike" spc="-1" dirty="0" err="1" smtClean="0">
                <a:solidFill>
                  <a:srgbClr val="000000"/>
                </a:solidFill>
                <a:uFill>
                  <a:solidFill>
                    <a:srgbClr val="FFFFFF"/>
                  </a:solidFill>
                </a:uFill>
                <a:latin typeface="Century Gothic"/>
              </a:rPr>
              <a:t>Exercice</a:t>
            </a:r>
            <a:r>
              <a:rPr lang="en-US" sz="1600" b="0" strike="noStrike" spc="-1" dirty="0" smtClean="0">
                <a:solidFill>
                  <a:srgbClr val="000000"/>
                </a:solidFill>
                <a:uFill>
                  <a:solidFill>
                    <a:srgbClr val="FFFFFF"/>
                  </a:solidFill>
                </a:uFill>
                <a:latin typeface="Century Gothic"/>
              </a:rPr>
              <a:t> 1.</a:t>
            </a:r>
          </a:p>
        </p:txBody>
      </p:sp>
      <p:sp>
        <p:nvSpPr>
          <p:cNvPr id="151"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ACD27501-203D-44BF-BC5E-EAAA24E7C261}" type="slidenum">
              <a:rPr lang="en-US" sz="2000" b="0" strike="noStrike" spc="-1">
                <a:solidFill>
                  <a:srgbClr val="00C6BB"/>
                </a:solidFill>
                <a:uFill>
                  <a:solidFill>
                    <a:srgbClr val="FFFFFF"/>
                  </a:solidFill>
                </a:uFill>
                <a:latin typeface="Century Gothic"/>
              </a:rPr>
              <a:t>9</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2534</TotalTime>
  <Words>1296</Words>
  <Application>Microsoft Office PowerPoint</Application>
  <PresentationFormat>Grand écran</PresentationFormat>
  <Paragraphs>247</Paragraphs>
  <Slides>18</Slides>
  <Notes>1</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18</vt:i4>
      </vt:variant>
    </vt:vector>
  </HeadingPairs>
  <TitlesOfParts>
    <vt:vector size="30" baseType="lpstr">
      <vt:lpstr>Arial</vt:lpstr>
      <vt:lpstr>Calibri</vt:lpstr>
      <vt:lpstr>Century Gothic</vt:lpstr>
      <vt:lpstr>Consolas</vt:lpstr>
      <vt:lpstr>DejaVu Sans</vt:lpstr>
      <vt:lpstr>Symbol</vt:lpstr>
      <vt:lpstr>Times New Roman</vt:lpstr>
      <vt:lpstr>Wingdings</vt:lpstr>
      <vt:lpstr>Wingdings 2</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subject/>
  <dc:creator>Jean-Christophe Chalté</dc:creator>
  <dc:description/>
  <cp:lastModifiedBy>Anny Chalté</cp:lastModifiedBy>
  <cp:revision>499</cp:revision>
  <cp:lastPrinted>2017-01-08T16:21:41Z</cp:lastPrinted>
  <dcterms:created xsi:type="dcterms:W3CDTF">2016-12-28T07:06:34Z</dcterms:created>
  <dcterms:modified xsi:type="dcterms:W3CDTF">2018-01-08T17:42:37Z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