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106" d="100"/>
          <a:sy n="106" d="100"/>
        </p:scale>
        <p:origin x="138" y="876"/>
      </p:cViewPr>
      <p:guideLst/>
    </p:cSldViewPr>
  </p:slideViewPr>
  <p:outlineViewPr>
    <p:cViewPr>
      <p:scale>
        <a:sx n="33" d="100"/>
        <a:sy n="33" d="100"/>
      </p:scale>
      <p:origin x="0" y="-7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2573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75" y="28752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257301"/>
            <a:ext cx="10554574" cy="4601498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E527-E6A3-4DB7-9A1E-D8D638225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Introduction au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développement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ASP.Net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et C#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177949-9B75-49C4-8D2F-46360E82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Chalté</a:t>
            </a:r>
            <a:r>
              <a:rPr lang="fr-FR" dirty="0"/>
              <a:t> Jean-Christophe</a:t>
            </a:r>
          </a:p>
        </p:txBody>
      </p:sp>
    </p:spTree>
    <p:extLst>
      <p:ext uri="{BB962C8B-B14F-4D97-AF65-F5344CB8AC3E}">
        <p14:creationId xmlns:p14="http://schemas.microsoft.com/office/powerpoint/2010/main" val="120998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259E2-2FFA-4FF5-8C70-1E5826D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complexes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F79DC-40FD-43E4-AB29-16D7F37A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complexes,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plutôt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d’avoir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beaucoup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bonne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approche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englobe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endParaRPr lang="fr-FR" sz="1800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correspondant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représentant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unique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l’action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type correspond à la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fera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lui-même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« 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traduction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pour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de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correspondent aux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80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3F754-69B6-4A83-BF8B-8DC25B5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  <a:r>
              <a:rPr lang="fr-FR" baseline="0" dirty="0"/>
              <a:t> complexes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85B8A-9220-425E-A308-85D87559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615D-8A0D-4801-906F-74C4967C4DDA}"/>
              </a:ext>
            </a:extLst>
          </p:cNvPr>
          <p:cNvSpPr/>
          <p:nvPr/>
        </p:nvSpPr>
        <p:spPr>
          <a:xfrm>
            <a:off x="355600" y="125730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namespace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WebApplication2.Models.Formulaires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{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Auteur {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66CE7-1408-4C8B-9C4C-0111DFD700EB}"/>
              </a:ext>
            </a:extLst>
          </p:cNvPr>
          <p:cNvSpPr/>
          <p:nvPr/>
        </p:nvSpPr>
        <p:spPr>
          <a:xfrm>
            <a:off x="5823803" y="2985016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ActionResult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SubmitFiche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dal.GetLivreByID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formulaire.LivreID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(livre);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RedirectToAction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"Index"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56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B96D-007B-4E2E-943B-D3A59EF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4F028-3D60-4C39-A96A-8CA2B9B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98975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5BCA4-C542-47A6-BDDA-2210B89B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79CBB-8A89-4CCC-B18F-0282B8DF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souvent, les sites web sont décomposés graphiquement en parties distinctes</a:t>
            </a:r>
          </a:p>
          <a:p>
            <a:pPr lvl="1"/>
            <a:r>
              <a:rPr lang="fr-FR" dirty="0"/>
              <a:t>Par exemple : un en-tête, un menu, le contenu principal, le pied de page</a:t>
            </a:r>
          </a:p>
          <a:p>
            <a:r>
              <a:rPr lang="fr-FR" dirty="0"/>
              <a:t>Un site réutilise en général la même disposition d’une page à l’autre</a:t>
            </a:r>
          </a:p>
          <a:p>
            <a:pPr lvl="1"/>
            <a:r>
              <a:rPr lang="fr-FR" dirty="0"/>
              <a:t>Ou un ensemble restreint de dispositions</a:t>
            </a:r>
          </a:p>
          <a:p>
            <a:r>
              <a:rPr lang="fr-FR" dirty="0"/>
              <a:t>Seules certaines parties changent en fonction de la page appelée</a:t>
            </a:r>
          </a:p>
          <a:p>
            <a:r>
              <a:rPr lang="fr-FR" dirty="0"/>
              <a:t>Il n’est pas correct</a:t>
            </a:r>
            <a:r>
              <a:rPr lang="fr-FR" baseline="0" dirty="0"/>
              <a:t> de répéter cette disposition sur chacune des</a:t>
            </a:r>
            <a:r>
              <a:rPr lang="fr-FR" dirty="0"/>
              <a:t> vues</a:t>
            </a:r>
          </a:p>
        </p:txBody>
      </p:sp>
    </p:spTree>
    <p:extLst>
      <p:ext uri="{BB962C8B-B14F-4D97-AF65-F5344CB8AC3E}">
        <p14:creationId xmlns:p14="http://schemas.microsoft.com/office/powerpoint/2010/main" val="255525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E14C7-B731-44BA-ABBF-8E616B2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disposition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C3027-8A64-4CEE-BA03-DAD74434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page de disposition est une vue (fichier </a:t>
            </a:r>
            <a:r>
              <a:rPr lang="fr-FR" dirty="0" err="1"/>
              <a:t>cshtml</a:t>
            </a:r>
            <a:r>
              <a:rPr lang="fr-FR" dirty="0"/>
              <a:t>) comme une autre, mais elle n’est pas appelée directement</a:t>
            </a:r>
          </a:p>
          <a:p>
            <a:r>
              <a:rPr lang="fr-FR" dirty="0"/>
              <a:t>Par convention, on créé cette vue dans un répertoire « </a:t>
            </a:r>
            <a:r>
              <a:rPr lang="fr-FR" dirty="0" err="1"/>
              <a:t>Shared</a:t>
            </a:r>
            <a:r>
              <a:rPr lang="fr-FR" dirty="0"/>
              <a:t> »</a:t>
            </a:r>
          </a:p>
          <a:p>
            <a:r>
              <a:rPr lang="fr-FR" dirty="0"/>
              <a:t>Cette vue contient tout le code HTML commun aux pages qui auront cette disposition</a:t>
            </a:r>
          </a:p>
          <a:p>
            <a:endParaRPr lang="fr-FR" dirty="0"/>
          </a:p>
          <a:p>
            <a:r>
              <a:rPr lang="fr-FR" dirty="0"/>
              <a:t>Une page de disposition </a:t>
            </a:r>
            <a:r>
              <a:rPr lang="fr-FR" b="1" dirty="0"/>
              <a:t>doit</a:t>
            </a:r>
            <a:r>
              <a:rPr lang="fr-FR" dirty="0"/>
              <a:t> contenir l’instruction @</a:t>
            </a:r>
            <a:r>
              <a:rPr lang="fr-FR" dirty="0" err="1"/>
              <a:t>RenderBody</a:t>
            </a:r>
            <a:r>
              <a:rPr lang="fr-FR" dirty="0"/>
              <a:t>()</a:t>
            </a:r>
          </a:p>
          <a:p>
            <a:r>
              <a:rPr lang="fr-FR" dirty="0"/>
              <a:t>Une page de disposition </a:t>
            </a:r>
            <a:r>
              <a:rPr lang="fr-FR" i="1" dirty="0"/>
              <a:t>peut </a:t>
            </a:r>
            <a:r>
              <a:rPr lang="fr-FR" dirty="0"/>
              <a:t>contenir les instructions @</a:t>
            </a:r>
            <a:r>
              <a:rPr lang="fr-FR" dirty="0" err="1"/>
              <a:t>RenderSection</a:t>
            </a:r>
            <a:r>
              <a:rPr lang="fr-FR" dirty="0"/>
              <a:t>(</a:t>
            </a:r>
            <a:r>
              <a:rPr lang="fr-FR" dirty="0" err="1"/>
              <a:t>nomDeSection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69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0FBF1-C54C-47DB-BFBB-AE3A410A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disposition - corps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7FD17-A82A-4856-85A0-C1D34D21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B45E21-601F-498C-BE71-49544C37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5" y="1402080"/>
            <a:ext cx="11738509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3B789-B992-46EB-BAC8-14C94695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disposition – corps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16947-6573-406D-82B5-EDC473AF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A0DDF6-1464-4A45-B01A-4D511EAE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28" y="1377459"/>
            <a:ext cx="7732491" cy="436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65BA-8B74-4522-9BBC-1DC1D754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disposition –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4C9B3-AA98-42E1-99F5-DC6075FB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280A2-5840-4FAF-8F9D-BCEADCE3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38" y="1257301"/>
            <a:ext cx="10901072" cy="550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217FF-22CA-475E-BF5E-A3293F8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disposition –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2C257-97E6-4BDC-A3E3-88CD7F85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695DA5-C189-4464-B3E9-17EA49F5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46" y="1711511"/>
            <a:ext cx="7217905" cy="46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BF636-0739-4437-9107-F49CEA4E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5CBA5-B1BB-48B4-92F3-8A1AF2EE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46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8B768-AD5B-42BB-A402-6AA23C98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- 1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A653A-E04C-497B-890F-20C5B813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Lorsque l’on souhaite envoyer des données</a:t>
            </a:r>
            <a:r>
              <a:rPr lang="fr-FR" baseline="0" dirty="0"/>
              <a:t> saisies par l’utilisateur, il faut utiliser les formulaires HTML</a:t>
            </a:r>
          </a:p>
          <a:p>
            <a:pPr lvl="1"/>
            <a:r>
              <a:rPr lang="fr-FR" dirty="0"/>
              <a:t>Balise : &lt;</a:t>
            </a:r>
            <a:r>
              <a:rPr lang="fr-FR" dirty="0" err="1"/>
              <a:t>form</a:t>
            </a:r>
            <a:r>
              <a:rPr lang="fr-FR" dirty="0"/>
              <a:t>&gt; … </a:t>
            </a:r>
            <a:r>
              <a:rPr lang="fr-FR" baseline="0" dirty="0"/>
              <a:t>&lt;/</a:t>
            </a:r>
            <a:r>
              <a:rPr lang="fr-FR" baseline="0" dirty="0" err="1"/>
              <a:t>form</a:t>
            </a:r>
            <a:r>
              <a:rPr lang="fr-FR" baseline="0" dirty="0"/>
              <a:t>&gt;</a:t>
            </a:r>
          </a:p>
          <a:p>
            <a:pPr lvl="0"/>
            <a:r>
              <a:rPr lang="fr-FR" dirty="0"/>
              <a:t>Le formulaire contient un ensemble de champs</a:t>
            </a:r>
          </a:p>
          <a:p>
            <a:pPr lvl="1"/>
            <a:r>
              <a:rPr lang="fr-FR" dirty="0"/>
              <a:t>Balise : &lt;input type="…" &gt;…&lt;input/&gt;, </a:t>
            </a:r>
            <a:r>
              <a:rPr lang="fr-FR" dirty="0" err="1"/>
              <a:t>textarea</a:t>
            </a:r>
            <a:r>
              <a:rPr lang="fr-FR" dirty="0"/>
              <a:t>,</a:t>
            </a:r>
            <a:r>
              <a:rPr lang="fr-FR" baseline="0" dirty="0"/>
              <a:t> select etc.</a:t>
            </a:r>
            <a:endParaRPr lang="fr-FR" dirty="0"/>
          </a:p>
          <a:p>
            <a:pPr lvl="1"/>
            <a:r>
              <a:rPr lang="fr-FR" dirty="0"/>
              <a:t>Différentes types de champs :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, etc.</a:t>
            </a:r>
          </a:p>
          <a:p>
            <a:pPr lvl="1"/>
            <a:r>
              <a:rPr lang="fr-FR" dirty="0"/>
              <a:t>Chaque champs doit avoir un nom (attribut </a:t>
            </a:r>
            <a:r>
              <a:rPr lang="fr-FR" dirty="0" err="1"/>
              <a:t>name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 type particulier</a:t>
            </a:r>
            <a:r>
              <a:rPr lang="fr-FR" baseline="0" dirty="0"/>
              <a:t> : </a:t>
            </a:r>
            <a:r>
              <a:rPr lang="fr-FR" baseline="0" dirty="0" err="1"/>
              <a:t>submit</a:t>
            </a:r>
            <a:endParaRPr lang="fr-FR" baseline="0" dirty="0"/>
          </a:p>
          <a:p>
            <a:pPr lvl="2"/>
            <a:r>
              <a:rPr lang="fr-FR" dirty="0"/>
              <a:t>Il s’agit d’un bouton qui va « envoyer » le formulaire au serveur.</a:t>
            </a:r>
          </a:p>
        </p:txBody>
      </p:sp>
    </p:spTree>
    <p:extLst>
      <p:ext uri="{BB962C8B-B14F-4D97-AF65-F5344CB8AC3E}">
        <p14:creationId xmlns:p14="http://schemas.microsoft.com/office/powerpoint/2010/main" val="362919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C8C7D-B3AE-4A12-8C17-0BC5FD6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</a:t>
            </a:r>
            <a:r>
              <a:rPr lang="fr-FR" baseline="0" dirty="0"/>
              <a:t> de disposition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9107C-C9DE-49B1-9D4C-36B956BA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info, une page de disposition peut avoir elle-même</a:t>
            </a:r>
            <a:r>
              <a:rPr lang="fr-FR" baseline="0" dirty="0"/>
              <a:t> sa propre disposition</a:t>
            </a:r>
          </a:p>
          <a:p>
            <a:pPr lvl="1"/>
            <a:r>
              <a:rPr lang="fr-FR" dirty="0" err="1"/>
              <a:t>Hierarchie</a:t>
            </a:r>
            <a:r>
              <a:rPr lang="fr-FR" dirty="0"/>
              <a:t> de dispositions</a:t>
            </a:r>
          </a:p>
          <a:p>
            <a:pPr lvl="0"/>
            <a:r>
              <a:rPr lang="fr-FR" dirty="0"/>
              <a:t>Exemple</a:t>
            </a:r>
          </a:p>
          <a:p>
            <a:pPr lvl="1"/>
            <a:r>
              <a:rPr lang="fr-FR" dirty="0"/>
              <a:t>La page de résultat de recherche a comme disposition « </a:t>
            </a:r>
            <a:r>
              <a:rPr lang="fr-FR" dirty="0" err="1"/>
              <a:t>FiltresEtResultats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La disposition </a:t>
            </a:r>
            <a:r>
              <a:rPr lang="fr-FR" dirty="0" err="1"/>
              <a:t>FiltresEtResultats</a:t>
            </a:r>
            <a:r>
              <a:rPr lang="fr-FR" dirty="0"/>
              <a:t> a comme disposition « </a:t>
            </a:r>
            <a:r>
              <a:rPr lang="fr-FR" dirty="0" err="1"/>
              <a:t>DispositionGenerale</a:t>
            </a:r>
            <a:r>
              <a:rPr lang="fr-FR" dirty="0"/>
              <a:t> »</a:t>
            </a:r>
          </a:p>
          <a:p>
            <a:pPr lvl="0"/>
            <a:r>
              <a:rPr lang="fr-FR" dirty="0"/>
              <a:t>En général, on en utilise toujours plusieurs</a:t>
            </a:r>
          </a:p>
          <a:p>
            <a:pPr lvl="1"/>
            <a:r>
              <a:rPr lang="fr-FR" dirty="0"/>
              <a:t>Une qui contient principalement le</a:t>
            </a:r>
            <a:r>
              <a:rPr lang="fr-FR" baseline="0" dirty="0"/>
              <a:t> cadre de la page, headers, CSS, javascripts etc.</a:t>
            </a:r>
          </a:p>
          <a:p>
            <a:pPr lvl="1"/>
            <a:r>
              <a:rPr lang="fr-FR" baseline="0" dirty="0"/>
              <a:t>Une 2</a:t>
            </a:r>
            <a:r>
              <a:rPr lang="fr-FR" baseline="30000" dirty="0"/>
              <a:t>nde</a:t>
            </a:r>
            <a:r>
              <a:rPr lang="fr-FR" baseline="0" dirty="0"/>
              <a:t> qui contient la disposition générale du site web</a:t>
            </a:r>
          </a:p>
          <a:p>
            <a:pPr lvl="1"/>
            <a:r>
              <a:rPr lang="fr-FR" baseline="0" dirty="0"/>
              <a:t>Puis d’autres spécifiques</a:t>
            </a:r>
          </a:p>
          <a:p>
            <a:pPr lvl="2"/>
            <a:r>
              <a:rPr lang="fr-FR" baseline="0" dirty="0"/>
              <a:t>Ecran de connexion</a:t>
            </a:r>
          </a:p>
          <a:p>
            <a:pPr lvl="2"/>
            <a:r>
              <a:rPr lang="fr-FR" baseline="0" dirty="0"/>
              <a:t>Messages d’erreurs</a:t>
            </a:r>
          </a:p>
          <a:p>
            <a:pPr lvl="2"/>
            <a:r>
              <a:rPr lang="fr-FR" baseline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2549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26EAE-D954-4325-B2FC-0F002A5D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7E7D5-D061-49C0-A870-C2E10451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proposée jusque là a un soucis : elle</a:t>
            </a:r>
            <a:r>
              <a:rPr lang="fr-FR" baseline="0" dirty="0"/>
              <a:t> ne permet que de créer des pages dynamiques au moment du chargement, pas par la suite</a:t>
            </a:r>
          </a:p>
          <a:p>
            <a:r>
              <a:rPr lang="fr-FR" baseline="0" dirty="0"/>
              <a:t>Chaque action nécessite le rechargement de la page</a:t>
            </a:r>
          </a:p>
          <a:p>
            <a:pPr lvl="1"/>
            <a:r>
              <a:rPr lang="fr-FR" dirty="0"/>
              <a:t>L’utilisateur perd alors toute autre action qu’il aurait pu faire sur la page</a:t>
            </a:r>
          </a:p>
          <a:p>
            <a:pPr lvl="1"/>
            <a:r>
              <a:rPr lang="fr-FR" dirty="0"/>
              <a:t>Le</a:t>
            </a:r>
            <a:r>
              <a:rPr lang="fr-FR" baseline="0" dirty="0"/>
              <a:t> rechargement alourdi beaucoup la navigation</a:t>
            </a:r>
          </a:p>
          <a:p>
            <a:pPr lvl="0"/>
            <a:r>
              <a:rPr lang="fr-FR" dirty="0"/>
              <a:t>Simple, mais de moins en moins utilisée</a:t>
            </a:r>
          </a:p>
          <a:p>
            <a:pPr lvl="0"/>
            <a:r>
              <a:rPr lang="fr-FR" dirty="0"/>
              <a:t>Séparation des responsabilités :</a:t>
            </a:r>
          </a:p>
          <a:p>
            <a:pPr lvl="1"/>
            <a:r>
              <a:rPr lang="fr-FR" dirty="0"/>
              <a:t>Le serveur</a:t>
            </a:r>
            <a:r>
              <a:rPr lang="fr-FR" baseline="0" dirty="0"/>
              <a:t> expose des contenus HTML affichés par le navigateur du client</a:t>
            </a:r>
          </a:p>
          <a:p>
            <a:pPr lvl="1"/>
            <a:r>
              <a:rPr lang="fr-FR" baseline="0" dirty="0"/>
              <a:t>Il expose aussi des actions qui renvoient du </a:t>
            </a:r>
            <a:r>
              <a:rPr lang="fr-FR" baseline="0" dirty="0" err="1"/>
              <a:t>json</a:t>
            </a:r>
            <a:r>
              <a:rPr lang="fr-FR" baseline="0" dirty="0"/>
              <a:t> et/ou du XML.</a:t>
            </a:r>
          </a:p>
          <a:p>
            <a:pPr lvl="1"/>
            <a:r>
              <a:rPr lang="fr-FR" baseline="0" dirty="0"/>
              <a:t>Une fois la page affichée, c’est le javascript peut faire appeler de manière asynchrone ces actions, et éventuellement récupérer leur résultat</a:t>
            </a:r>
          </a:p>
        </p:txBody>
      </p:sp>
    </p:spTree>
    <p:extLst>
      <p:ext uri="{BB962C8B-B14F-4D97-AF65-F5344CB8AC3E}">
        <p14:creationId xmlns:p14="http://schemas.microsoft.com/office/powerpoint/2010/main" val="270293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E2A25-FF66-491A-B5C0-1A75CAB3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AJAX, GET côté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B0A75-3C87-4397-9A5B-0A41EA60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3C2DED-68EE-4E4A-B9EB-D2A646B4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4" y="1933519"/>
            <a:ext cx="11457809" cy="41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A337D-3DD3-4EEF-8021-3D516D2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AJAX, GET côté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375A9-61C8-47B9-A70E-00FB9C7A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A8D6EA-B845-4DBD-B8D9-70A0BA44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0" y="1257301"/>
            <a:ext cx="11311561" cy="49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2BD3F-27B2-473E-994A-05DF16E5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AJAX, POST côté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6BCB3-F214-42B4-AC90-45999F03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674D05-8A6A-4B1F-8466-2AB867A9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1" y="2698373"/>
            <a:ext cx="9036016" cy="171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3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FCB6-D872-4303-A247-08024A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AJAX, POST côté client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65289-80AA-4758-AD64-A8D2BF05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E10AC8-90CB-481D-B6DF-F21AF78A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65" y="1122312"/>
            <a:ext cx="7720468" cy="55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762AA-AA00-4DF6-BF5E-B5C73DA8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AJAX, POST côté client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9CE55-392D-4C3E-AEEA-73C3E6C3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924C2C-1DB3-4A8B-88C1-B37EEB83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3" y="1257301"/>
            <a:ext cx="11030834" cy="52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1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36558-C487-4A05-B4F4-99112CA8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–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D4659-6259-41DA-A68B-1C98AF1C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Lorsqu’un « </a:t>
            </a:r>
            <a:r>
              <a:rPr lang="fr-FR" dirty="0" err="1"/>
              <a:t>submit</a:t>
            </a:r>
            <a:r>
              <a:rPr lang="fr-FR" dirty="0"/>
              <a:t> » est déclenché, le navigateur</a:t>
            </a:r>
            <a:r>
              <a:rPr lang="fr-FR" baseline="0" dirty="0"/>
              <a:t> :</a:t>
            </a:r>
          </a:p>
          <a:p>
            <a:pPr lvl="1"/>
            <a:r>
              <a:rPr lang="fr-FR" dirty="0"/>
              <a:t>Récupère l’ensemble des</a:t>
            </a:r>
            <a:r>
              <a:rPr lang="fr-FR" baseline="0" dirty="0"/>
              <a:t> valeurs des champs sous la forme « clé – valeur »</a:t>
            </a:r>
          </a:p>
          <a:p>
            <a:pPr lvl="1"/>
            <a:r>
              <a:rPr lang="fr-FR" baseline="0" dirty="0"/>
              <a:t>Envoie au serveur ces paramètres en fournissant la liste des valeurs des paramètres</a:t>
            </a:r>
          </a:p>
          <a:p>
            <a:pPr lvl="2"/>
            <a:r>
              <a:rPr lang="fr-FR" dirty="0"/>
              <a:t>Différentes</a:t>
            </a:r>
            <a:r>
              <a:rPr lang="fr-FR" baseline="0" dirty="0"/>
              <a:t> manières « d’encoder » ces valeurs de paramètres</a:t>
            </a:r>
            <a:endParaRPr lang="fr-FR" dirty="0"/>
          </a:p>
          <a:p>
            <a:pPr lvl="0"/>
            <a:r>
              <a:rPr lang="fr-FR" dirty="0"/>
              <a:t>Un formulaire contient ainsi :</a:t>
            </a:r>
          </a:p>
          <a:p>
            <a:pPr lvl="1"/>
            <a:r>
              <a:rPr lang="fr-FR" dirty="0"/>
              <a:t>Une action (attribut</a:t>
            </a:r>
            <a:r>
              <a:rPr lang="fr-FR" baseline="0" dirty="0"/>
              <a:t> « action ») : adresse appelée lorsque le formulaire est validée</a:t>
            </a:r>
          </a:p>
          <a:p>
            <a:pPr lvl="1"/>
            <a:r>
              <a:rPr lang="fr-FR" baseline="0" dirty="0"/>
              <a:t>Une méthode (attribut « </a:t>
            </a:r>
            <a:r>
              <a:rPr lang="fr-FR" baseline="0" dirty="0" err="1"/>
              <a:t>method</a:t>
            </a:r>
            <a:r>
              <a:rPr lang="fr-FR" baseline="0" dirty="0"/>
              <a:t> ») : façon dont les paramètres sont envoyés au client</a:t>
            </a:r>
          </a:p>
          <a:p>
            <a:pPr lvl="2"/>
            <a:r>
              <a:rPr lang="fr-FR" dirty="0"/>
              <a:t>GET : les paramètres sont encodés</a:t>
            </a:r>
            <a:r>
              <a:rPr lang="fr-FR" baseline="0" dirty="0"/>
              <a:t> dans l’adresse de la requête</a:t>
            </a:r>
          </a:p>
          <a:p>
            <a:pPr lvl="3"/>
            <a:r>
              <a:rPr lang="fr-FR" dirty="0"/>
              <a:t>C’est ce que nous avons fait jusque là</a:t>
            </a:r>
          </a:p>
          <a:p>
            <a:pPr lvl="2"/>
            <a:r>
              <a:rPr lang="fr-FR" dirty="0"/>
              <a:t>POST : les paramètres sont encodés dans le corps de la méthode</a:t>
            </a:r>
          </a:p>
          <a:p>
            <a:pPr lvl="3"/>
            <a:r>
              <a:rPr lang="fr-FR" dirty="0"/>
              <a:t>L’adresse </a:t>
            </a:r>
            <a:r>
              <a:rPr lang="fr-FR"/>
              <a:t>reste inchangée</a:t>
            </a:r>
            <a:endParaRPr lang="fr-FR" dirty="0"/>
          </a:p>
          <a:p>
            <a:pPr lvl="0"/>
            <a:r>
              <a:rPr lang="fr-FR" dirty="0"/>
              <a:t>Par défaut (si pas de paramétrage) :</a:t>
            </a:r>
          </a:p>
          <a:p>
            <a:pPr lvl="1"/>
            <a:r>
              <a:rPr lang="fr-FR" dirty="0"/>
              <a:t>Requête GET, mais on positionnera toujours POST</a:t>
            </a:r>
          </a:p>
          <a:p>
            <a:pPr lvl="1"/>
            <a:r>
              <a:rPr lang="fr-FR" dirty="0"/>
              <a:t>Action = URL courante.</a:t>
            </a:r>
          </a:p>
        </p:txBody>
      </p:sp>
    </p:spTree>
    <p:extLst>
      <p:ext uri="{BB962C8B-B14F-4D97-AF65-F5344CB8AC3E}">
        <p14:creationId xmlns:p14="http://schemas.microsoft.com/office/powerpoint/2010/main" val="38613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F6B8-D298-49F5-ADFC-79F50601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</a:t>
            </a:r>
            <a:r>
              <a:rPr lang="fr-FR" baseline="0" dirty="0"/>
              <a:t> en HTML –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85C3F-D36D-41BB-8A44-1D7A8D96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MVC sait bien entendu gérer les 2 cas</a:t>
            </a:r>
          </a:p>
          <a:p>
            <a:pPr lvl="1"/>
            <a:r>
              <a:rPr lang="fr-FR" dirty="0"/>
              <a:t>C’est d’ailleurs</a:t>
            </a:r>
            <a:r>
              <a:rPr lang="fr-FR" baseline="0" dirty="0"/>
              <a:t> transparent la plupart du temps.</a:t>
            </a:r>
          </a:p>
          <a:p>
            <a:r>
              <a:rPr lang="fr-FR" dirty="0"/>
              <a:t>D’ailleurs, vous savez déjà gérer un des deux cas ;)</a:t>
            </a:r>
          </a:p>
        </p:txBody>
      </p:sp>
    </p:spTree>
    <p:extLst>
      <p:ext uri="{BB962C8B-B14F-4D97-AF65-F5344CB8AC3E}">
        <p14:creationId xmlns:p14="http://schemas.microsoft.com/office/powerpoint/2010/main" val="224008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BC14-AD39-4B8E-91DA-98F038D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F650D-F556-4EC6-B0AF-74E3B16F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1 et 2</a:t>
            </a:r>
          </a:p>
        </p:txBody>
      </p:sp>
    </p:spTree>
    <p:extLst>
      <p:ext uri="{BB962C8B-B14F-4D97-AF65-F5344CB8AC3E}">
        <p14:creationId xmlns:p14="http://schemas.microsoft.com/office/powerpoint/2010/main" val="26928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9E59C-C259-475C-84DE-11B8860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 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594E4-1BDE-4BC0-B672-09BB62D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Actuellement, lorsqu’une requête arrive au serveur,  vous construisez une vue,</a:t>
            </a:r>
            <a:r>
              <a:rPr lang="fr-FR" baseline="0" dirty="0"/>
              <a:t> l’exécutez pour en déterminer l’HTML puis renvoyez cela au client</a:t>
            </a:r>
          </a:p>
          <a:p>
            <a:pPr lvl="1"/>
            <a:r>
              <a:rPr lang="fr-FR" dirty="0"/>
              <a:t>Dans la réalité, la</a:t>
            </a:r>
            <a:r>
              <a:rPr lang="fr-FR" baseline="0" dirty="0"/>
              <a:t> réponse ne contient pas que votre contenu HTML, mais un ensemble d’informations diverses, le HTML n’étant que « le corps » de la réponse</a:t>
            </a:r>
          </a:p>
          <a:p>
            <a:pPr lvl="1"/>
            <a:r>
              <a:rPr lang="fr-FR" baseline="0" dirty="0"/>
              <a:t>Une autre information importante est envoyée au navigateur : le statut HTTP (ou code de retour HTTP)</a:t>
            </a:r>
          </a:p>
          <a:p>
            <a:pPr lvl="1"/>
            <a:r>
              <a:rPr lang="fr-FR" dirty="0"/>
              <a:t>Le statut HTTP est utilisé par le navigateur pour déterminer comment il doit réagir à la réponse</a:t>
            </a:r>
          </a:p>
          <a:p>
            <a:pPr lvl="2"/>
            <a:r>
              <a:rPr lang="fr-FR" dirty="0"/>
              <a:t>200 : Succès</a:t>
            </a:r>
          </a:p>
          <a:p>
            <a:pPr lvl="2"/>
            <a:r>
              <a:rPr lang="fr-FR" dirty="0"/>
              <a:t>404 : ressource introuvable</a:t>
            </a:r>
          </a:p>
          <a:p>
            <a:pPr lvl="2"/>
            <a:r>
              <a:rPr lang="fr-FR" dirty="0"/>
              <a:t>500 : erreur serveur</a:t>
            </a:r>
          </a:p>
          <a:p>
            <a:pPr lvl="2"/>
            <a:r>
              <a:rPr lang="fr-FR" dirty="0"/>
              <a:t>401 : utilisateur non authentifié</a:t>
            </a:r>
          </a:p>
          <a:p>
            <a:pPr lvl="2"/>
            <a:r>
              <a:rPr lang="fr-FR" dirty="0"/>
              <a:t>Etc.</a:t>
            </a:r>
          </a:p>
          <a:p>
            <a:pPr lvl="1"/>
            <a:r>
              <a:rPr lang="fr-FR" dirty="0"/>
              <a:t>Jusque là, nous n’avons renvoyé que des codes 200 (et indirectement 404, et 500)</a:t>
            </a:r>
          </a:p>
        </p:txBody>
      </p:sp>
    </p:spTree>
    <p:extLst>
      <p:ext uri="{BB962C8B-B14F-4D97-AF65-F5344CB8AC3E}">
        <p14:creationId xmlns:p14="http://schemas.microsoft.com/office/powerpoint/2010/main" val="26314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635BD-8729-4768-B799-858BB472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B2E51-F48C-4105-B78F-BFFB4AF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code spécifique intéressant : 301 –</a:t>
            </a:r>
            <a:r>
              <a:rPr lang="fr-FR" baseline="0" dirty="0"/>
              <a:t> </a:t>
            </a:r>
            <a:r>
              <a:rPr lang="fr-FR" baseline="0" dirty="0" err="1"/>
              <a:t>Redirect</a:t>
            </a:r>
            <a:endParaRPr lang="fr-FR" baseline="0" dirty="0"/>
          </a:p>
          <a:p>
            <a:r>
              <a:rPr lang="fr-FR" baseline="0" dirty="0"/>
              <a:t>Lorsqu’un site web renvois un code 301, le navigateur s’attends à avoir une URL dans le corps de la réponse. Dans ce cas, il va automatiquement faire une requête vers cette adresse</a:t>
            </a:r>
          </a:p>
          <a:p>
            <a:pPr lvl="1"/>
            <a:r>
              <a:rPr lang="fr-FR" baseline="0" dirty="0"/>
              <a:t>En </a:t>
            </a:r>
            <a:r>
              <a:rPr lang="fr-FR" baseline="0" dirty="0" err="1"/>
              <a:t>ASP.Net</a:t>
            </a:r>
            <a:r>
              <a:rPr lang="fr-FR" baseline="0" dirty="0"/>
              <a:t> MVC, plutôt que de renvoyer le résultat de l’appel à « </a:t>
            </a:r>
            <a:r>
              <a:rPr lang="fr-FR" baseline="0" dirty="0" err="1"/>
              <a:t>View</a:t>
            </a:r>
            <a:r>
              <a:rPr lang="fr-FR" baseline="0" dirty="0"/>
              <a:t> », on va appeler la méthode « </a:t>
            </a:r>
            <a:r>
              <a:rPr lang="fr-FR" baseline="0" dirty="0" err="1"/>
              <a:t>Redirect</a:t>
            </a:r>
            <a:r>
              <a:rPr lang="fr-FR" baseline="0" dirty="0"/>
              <a:t> » (ou d’autres) en lui spécifiant l’URL à appeler.</a:t>
            </a:r>
          </a:p>
          <a:p>
            <a:pPr lvl="0"/>
            <a:r>
              <a:rPr lang="fr-FR" baseline="0" dirty="0"/>
              <a:t>C’est extrêmement pratique car cela permet de séparer son code serveur en différentes en actions</a:t>
            </a:r>
          </a:p>
          <a:p>
            <a:pPr lvl="1"/>
            <a:r>
              <a:rPr lang="fr-FR" baseline="0" dirty="0"/>
              <a:t>Une première action fait un traitement, puis demande au navigateur de se rediriger vers une seconde action</a:t>
            </a:r>
          </a:p>
          <a:p>
            <a:pPr lvl="1"/>
            <a:r>
              <a:rPr lang="fr-FR" baseline="0" dirty="0"/>
              <a:t>Exemples : </a:t>
            </a:r>
          </a:p>
          <a:p>
            <a:pPr lvl="2"/>
            <a:r>
              <a:rPr lang="fr-FR" baseline="0" dirty="0"/>
              <a:t>L’action de création d’une opération ne fait que la création, mais demande au navigateur de se rediriger vers l’action d’affichage de l’opération créée.</a:t>
            </a:r>
          </a:p>
          <a:p>
            <a:pPr lvl="2"/>
            <a:r>
              <a:rPr lang="fr-FR" baseline="0" dirty="0"/>
              <a:t>L’action de suppression d’une opération supprime l’opération puis redirige le navigateur vers l’action de listing.</a:t>
            </a:r>
          </a:p>
          <a:p>
            <a:pPr lvl="2"/>
            <a:r>
              <a:rPr lang="fr-FR" baseline="0" dirty="0"/>
              <a:t>L’action de création d’un sondage créé le sondage puis redirige l’utilisateur vers la page d’affichage des liens.</a:t>
            </a:r>
          </a:p>
          <a:p>
            <a:pPr lvl="2"/>
            <a:r>
              <a:rPr lang="fr-FR" baseline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04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B96D-007B-4E2E-943B-D3A59EF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4F028-3D60-4C39-A96A-8CA2B9B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fr-FR" baseline="0" dirty="0"/>
              <a:t> 3 et 4</a:t>
            </a:r>
          </a:p>
        </p:txBody>
      </p:sp>
    </p:spTree>
    <p:extLst>
      <p:ext uri="{BB962C8B-B14F-4D97-AF65-F5344CB8AC3E}">
        <p14:creationId xmlns:p14="http://schemas.microsoft.com/office/powerpoint/2010/main" val="18013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D3268-1F4C-4889-94EF-C845BED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Formulaires– Champs</a:t>
            </a:r>
            <a:r>
              <a:rPr lang="fr-FR" baseline="0" dirty="0"/>
              <a:t> cachés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DBF1C-9E8F-45D1-89B2-9FE4F4AA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L’action doit connaitre toutes les informations nécessaires à son bon fonctionnement</a:t>
            </a:r>
          </a:p>
          <a:p>
            <a:pPr lvl="1"/>
            <a:r>
              <a:rPr lang="fr-FR" dirty="0"/>
              <a:t>Parfois</a:t>
            </a:r>
            <a:r>
              <a:rPr lang="fr-FR" baseline="0" dirty="0"/>
              <a:t> (souvent), les seuls champs saisis par l’utilisateur ne suffisent pas </a:t>
            </a:r>
          </a:p>
          <a:p>
            <a:pPr lvl="2"/>
            <a:r>
              <a:rPr lang="fr-FR" dirty="0"/>
              <a:t>Exemple : lors d’un vote, le formulaire ne permet pas de saisir sur quel sondage on</a:t>
            </a:r>
            <a:r>
              <a:rPr lang="fr-FR" baseline="0" dirty="0"/>
              <a:t> souhaite voter, le choix a déjà été fait « au préalable », il n’est plus redemandé à l’utilisateur</a:t>
            </a:r>
          </a:p>
          <a:p>
            <a:pPr lvl="1"/>
            <a:r>
              <a:rPr lang="fr-FR" dirty="0"/>
              <a:t>Il est nécessaire de fournir ces information</a:t>
            </a:r>
            <a:r>
              <a:rPr lang="fr-FR" baseline="0" dirty="0"/>
              <a:t> non saisies à l’action du formulaire</a:t>
            </a:r>
          </a:p>
          <a:p>
            <a:pPr lvl="1"/>
            <a:r>
              <a:rPr lang="fr-FR" baseline="0" dirty="0"/>
              <a:t>Utilisation de champs « </a:t>
            </a:r>
            <a:r>
              <a:rPr lang="fr-FR" baseline="0" dirty="0" err="1"/>
              <a:t>hidden</a:t>
            </a:r>
            <a:r>
              <a:rPr lang="fr-FR" baseline="0" dirty="0"/>
              <a:t>  »</a:t>
            </a:r>
          </a:p>
        </p:txBody>
      </p:sp>
    </p:spTree>
    <p:extLst>
      <p:ext uri="{BB962C8B-B14F-4D97-AF65-F5344CB8AC3E}">
        <p14:creationId xmlns:p14="http://schemas.microsoft.com/office/powerpoint/2010/main" val="52727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217</TotalTime>
  <Words>806</Words>
  <Application>Microsoft Office PowerPoint</Application>
  <PresentationFormat>Grand écran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Century Gothic</vt:lpstr>
      <vt:lpstr>Consolas</vt:lpstr>
      <vt:lpstr>Wingdings 2</vt:lpstr>
      <vt:lpstr>Concis</vt:lpstr>
      <vt:lpstr>Introduction au développement Web en ASP.Net et C#</vt:lpstr>
      <vt:lpstr>Formulaires en HTML - 1</vt:lpstr>
      <vt:lpstr>Formulaires en HTML – 2</vt:lpstr>
      <vt:lpstr>Formulaires en HTML – 3</vt:lpstr>
      <vt:lpstr>Exercices</vt:lpstr>
      <vt:lpstr>Apparté – Codes HTTP et redirections</vt:lpstr>
      <vt:lpstr>Apparté –Codes HTTP et redirections</vt:lpstr>
      <vt:lpstr>Exercices</vt:lpstr>
      <vt:lpstr>Formulaires– Champs cachés</vt:lpstr>
      <vt:lpstr>Paramètres complexes</vt:lpstr>
      <vt:lpstr>Paramètres complexes</vt:lpstr>
      <vt:lpstr>Exercices</vt:lpstr>
      <vt:lpstr>Dispositions</vt:lpstr>
      <vt:lpstr>Page de disposition</vt:lpstr>
      <vt:lpstr>Page de disposition - corps</vt:lpstr>
      <vt:lpstr>Page de disposition – corps</vt:lpstr>
      <vt:lpstr>Page de disposition – section</vt:lpstr>
      <vt:lpstr>Page de disposition – section</vt:lpstr>
      <vt:lpstr>Exercices</vt:lpstr>
      <vt:lpstr>Page de disposition</vt:lpstr>
      <vt:lpstr>Appels AJAX</vt:lpstr>
      <vt:lpstr>Appels AJAX, GET côté serveur</vt:lpstr>
      <vt:lpstr>Appels AJAX, GET côté client</vt:lpstr>
      <vt:lpstr>Appels AJAX, POST côté serveur</vt:lpstr>
      <vt:lpstr>Appels AJAX, POST côté client (1/2)</vt:lpstr>
      <vt:lpstr>Appels AJAX, POST côté client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admin</dc:creator>
  <cp:lastModifiedBy>JC JC</cp:lastModifiedBy>
  <cp:revision>54</cp:revision>
  <dcterms:created xsi:type="dcterms:W3CDTF">2018-01-14T15:20:32Z</dcterms:created>
  <dcterms:modified xsi:type="dcterms:W3CDTF">2019-04-08T20:06:29Z</dcterms:modified>
</cp:coreProperties>
</file>