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90" r:id="rId8"/>
    <p:sldId id="262" r:id="rId9"/>
    <p:sldId id="263" r:id="rId10"/>
    <p:sldId id="288" r:id="rId11"/>
    <p:sldId id="269" r:id="rId12"/>
    <p:sldId id="270" r:id="rId13"/>
    <p:sldId id="271" r:id="rId14"/>
    <p:sldId id="272" r:id="rId15"/>
    <p:sldId id="273" r:id="rId16"/>
    <p:sldId id="289" r:id="rId17"/>
    <p:sldId id="296" r:id="rId18"/>
    <p:sldId id="264" r:id="rId19"/>
    <p:sldId id="266" r:id="rId20"/>
    <p:sldId id="265" r:id="rId21"/>
    <p:sldId id="268" r:id="rId22"/>
    <p:sldId id="274" r:id="rId23"/>
    <p:sldId id="275" r:id="rId24"/>
    <p:sldId id="276" r:id="rId25"/>
    <p:sldId id="279" r:id="rId26"/>
    <p:sldId id="277" r:id="rId27"/>
    <p:sldId id="278" r:id="rId28"/>
    <p:sldId id="280" r:id="rId29"/>
    <p:sldId id="281" r:id="rId30"/>
    <p:sldId id="282" r:id="rId31"/>
    <p:sldId id="283" r:id="rId32"/>
    <p:sldId id="284" r:id="rId33"/>
    <p:sldId id="285" r:id="rId34"/>
    <p:sldId id="286" r:id="rId35"/>
    <p:sldId id="287" r:id="rId36"/>
    <p:sldId id="291" r:id="rId37"/>
    <p:sldId id="292" r:id="rId38"/>
    <p:sldId id="293" r:id="rId39"/>
    <p:sldId id="294" r:id="rId40"/>
    <p:sldId id="295" r:id="rId41"/>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JC" initials="JJ" lastIdx="1" clrIdx="0">
    <p:extLst>
      <p:ext uri="{19B8F6BF-5375-455C-9EA6-DF929625EA0E}">
        <p15:presenceInfo xmlns:p15="http://schemas.microsoft.com/office/powerpoint/2012/main" userId="b801bfaa6fdd74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99" d="100"/>
          <a:sy n="99" d="100"/>
        </p:scale>
        <p:origin x="234" y="42"/>
      </p:cViewPr>
      <p:guideLst>
        <p:guide orient="horz" pos="2160"/>
        <p:guide pos="3840"/>
      </p:guideLst>
    </p:cSldViewPr>
  </p:slideViewPr>
  <p:outlineViewPr>
    <p:cViewPr>
      <p:scale>
        <a:sx n="33" d="100"/>
        <a:sy n="33" d="100"/>
      </p:scale>
      <p:origin x="0" y="-2540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51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AD8E0108-7974-4ECB-93ED-813DD6E524BF}" type="datetimeFigureOut">
              <a:rPr lang="fr-FR" smtClean="0"/>
              <a:t>11/03/2019</a:t>
            </a:fld>
            <a:endParaRPr lang="fr-FR"/>
          </a:p>
        </p:txBody>
      </p:sp>
      <p:sp>
        <p:nvSpPr>
          <p:cNvPr id="4" name="Espace réservé du pied de page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A2A7C2A5-CC24-473A-9A7B-8FF2C5BF86B5}" type="slidenum">
              <a:rPr lang="fr-FR" smtClean="0"/>
              <a:t>‹N°›</a:t>
            </a:fld>
            <a:endParaRPr lang="fr-FR"/>
          </a:p>
        </p:txBody>
      </p:sp>
    </p:spTree>
    <p:extLst>
      <p:ext uri="{BB962C8B-B14F-4D97-AF65-F5344CB8AC3E}">
        <p14:creationId xmlns:p14="http://schemas.microsoft.com/office/powerpoint/2010/main" val="1214045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8A48E71D-2E5D-4F6E-A0DB-84CFC51B72F4}" type="datetimeFigureOut">
              <a:rPr lang="fr-FR" smtClean="0"/>
              <a:t>11/03/2019</a:t>
            </a:fld>
            <a:endParaRPr lang="fr-FR"/>
          </a:p>
        </p:txBody>
      </p:sp>
      <p:sp>
        <p:nvSpPr>
          <p:cNvPr id="4" name="Espace réservé de l'image des diapositives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59CA2540-CDB7-405E-84A0-C4C96EE09C34}" type="slidenum">
              <a:rPr lang="fr-FR" smtClean="0"/>
              <a:t>‹N°›</a:t>
            </a:fld>
            <a:endParaRPr lang="fr-FR"/>
          </a:p>
        </p:txBody>
      </p:sp>
    </p:spTree>
    <p:extLst>
      <p:ext uri="{BB962C8B-B14F-4D97-AF65-F5344CB8AC3E}">
        <p14:creationId xmlns:p14="http://schemas.microsoft.com/office/powerpoint/2010/main" val="4878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9CA2540-CDB7-405E-84A0-C4C96EE09C34}" type="slidenum">
              <a:rPr lang="fr-FR" smtClean="0"/>
              <a:t>1</a:t>
            </a:fld>
            <a:endParaRPr lang="fr-FR"/>
          </a:p>
        </p:txBody>
      </p:sp>
    </p:spTree>
    <p:extLst>
      <p:ext uri="{BB962C8B-B14F-4D97-AF65-F5344CB8AC3E}">
        <p14:creationId xmlns:p14="http://schemas.microsoft.com/office/powerpoint/2010/main" val="389462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59687DF-E585-4C00-9CD3-38FCEA957542}" type="datetime1">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934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8F7F0D-2DAE-4AF0-BD70-ECD5138DCE5D}" type="datetime1">
              <a:rPr lang="fr-FR" smtClean="0"/>
              <a:t>11/03/2019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4711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Modifier les styles du texte du masque</a:t>
            </a:r>
          </a:p>
        </p:txBody>
      </p:sp>
      <p:sp>
        <p:nvSpPr>
          <p:cNvPr id="4" name="Date Placeholder 3"/>
          <p:cNvSpPr>
            <a:spLocks noGrp="1"/>
          </p:cNvSpPr>
          <p:nvPr>
            <p:ph type="dt" sz="half" idx="10"/>
          </p:nvPr>
        </p:nvSpPr>
        <p:spPr/>
        <p:txBody>
          <a:bodyPr/>
          <a:lstStyle/>
          <a:p>
            <a:fld id="{31E2BA6A-AB8B-401F-BF43-7CCA825E1B11}" type="datetime1">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77107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Modifier les styles du texte du masque</a:t>
            </a:r>
          </a:p>
        </p:txBody>
      </p:sp>
      <p:sp>
        <p:nvSpPr>
          <p:cNvPr id="2" name="Date Placeholder 1"/>
          <p:cNvSpPr>
            <a:spLocks noGrp="1"/>
          </p:cNvSpPr>
          <p:nvPr>
            <p:ph type="dt" sz="half" idx="10"/>
          </p:nvPr>
        </p:nvSpPr>
        <p:spPr/>
        <p:txBody>
          <a:bodyPr/>
          <a:lstStyle/>
          <a:p>
            <a:fld id="{C79190D3-33D1-499A-88FD-0964A4F7BB86}" type="datetime1">
              <a:rPr lang="fr-FR" smtClean="0"/>
              <a:t>11/03/2019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75355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D6B756-8A55-427B-BB16-4F69F1DFDEC3}" type="datetime1">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26728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924B7F3-EE86-4B89-A590-A25894AB6013}" type="datetime1">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403461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95002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82564"/>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970449"/>
            <a:ext cx="10554574" cy="5810109"/>
          </a:xfrm>
        </p:spPr>
        <p:txBody>
          <a:bodyPr anchor="t" anchorCtr="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p:cNvSpPr>
            <a:spLocks noGrp="1"/>
          </p:cNvSpPr>
          <p:nvPr>
            <p:ph type="sldNum" sz="quarter" idx="12"/>
          </p:nvPr>
        </p:nvSpPr>
        <p:spPr>
          <a:xfrm>
            <a:off x="11028653" y="6289961"/>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36245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C914A9B-8000-43D2-A631-9E8CCEE130EB}" type="datetime1">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81652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06449E6-FA10-486F-9947-9B995442604E}" type="datetime1">
              <a:rPr lang="fr-FR" smtClean="0"/>
              <a:t>11/03/2019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937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845764-79E9-49B8-ABB2-BCA8901563F8}" type="datetime1">
              <a:rPr lang="fr-FR" smtClean="0"/>
              <a:t>11/03/2019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264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008846-AA4C-4F54-AE82-4F7C2FA02BA7}" type="datetime1">
              <a:rPr lang="fr-FR" smtClean="0"/>
              <a:t>11/03/2019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1608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2E184-DBD7-4549-9DE8-745F82C35770}" type="datetime1">
              <a:rPr lang="fr-FR" smtClean="0"/>
              <a:t>11/03/2019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8965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120388D-7709-4338-8275-1486D5196712}" type="datetime1">
              <a:rPr lang="fr-FR" smtClean="0"/>
              <a:t>11/03/2019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1835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B6E3DE8-ECAF-43C1-991E-7A233A4CDCA2}" type="datetime1">
              <a:rPr lang="fr-FR" smtClean="0"/>
              <a:t>11/03/2019</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14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B7B15F7-8D1B-4734-86F4-E6D97566F7CC}" type="datetime1">
              <a:rPr lang="fr-FR" smtClean="0"/>
              <a:t>11/03/2019</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488D40-6A2B-42CD-9565-99D41B29C2DA}" type="slidenum">
              <a:rPr lang="fr-FR" smtClean="0"/>
              <a:t>‹N°›</a:t>
            </a:fld>
            <a:endParaRPr lang="fr-FR"/>
          </a:p>
        </p:txBody>
      </p:sp>
    </p:spTree>
    <p:extLst>
      <p:ext uri="{BB962C8B-B14F-4D97-AF65-F5344CB8AC3E}">
        <p14:creationId xmlns:p14="http://schemas.microsoft.com/office/powerpoint/2010/main" val="39208090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Complément de cours</a:t>
            </a:r>
            <a:br>
              <a:rPr lang="fr-FR" dirty="0"/>
            </a:br>
            <a:r>
              <a:rPr lang="fr-FR" dirty="0"/>
              <a:t>C#</a:t>
            </a:r>
          </a:p>
        </p:txBody>
      </p:sp>
      <p:sp>
        <p:nvSpPr>
          <p:cNvPr id="3" name="Sous-titre 2"/>
          <p:cNvSpPr>
            <a:spLocks noGrp="1"/>
          </p:cNvSpPr>
          <p:nvPr>
            <p:ph type="subTitle" idx="1"/>
          </p:nvPr>
        </p:nvSpPr>
        <p:spPr/>
        <p:txBody>
          <a:bodyPr>
            <a:normAutofit/>
          </a:bodyPr>
          <a:lstStyle/>
          <a:p>
            <a:r>
              <a:rPr lang="fr-FR" dirty="0"/>
              <a:t>Chalté Jean-Christophe</a:t>
            </a:r>
          </a:p>
        </p:txBody>
      </p:sp>
      <p:sp>
        <p:nvSpPr>
          <p:cNvPr id="5" name="Espace réservé du numéro de diapositive 4"/>
          <p:cNvSpPr>
            <a:spLocks noGrp="1"/>
          </p:cNvSpPr>
          <p:nvPr>
            <p:ph type="sldNum" sz="quarter" idx="12"/>
          </p:nvPr>
        </p:nvSpPr>
        <p:spPr/>
        <p:txBody>
          <a:bodyPr/>
          <a:lstStyle/>
          <a:p>
            <a:fld id="{C4488D40-6A2B-42CD-9565-99D41B29C2DA}" type="slidenum">
              <a:rPr lang="fr-FR" smtClean="0"/>
              <a:t>1</a:t>
            </a:fld>
            <a:endParaRPr lang="fr-FR"/>
          </a:p>
        </p:txBody>
      </p:sp>
    </p:spTree>
    <p:extLst>
      <p:ext uri="{BB962C8B-B14F-4D97-AF65-F5344CB8AC3E}">
        <p14:creationId xmlns:p14="http://schemas.microsoft.com/office/powerpoint/2010/main" val="368641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0E0BE-DE7B-4433-8A1F-DB4A7F9D7F2B}"/>
              </a:ext>
            </a:extLst>
          </p:cNvPr>
          <p:cNvSpPr>
            <a:spLocks noGrp="1"/>
          </p:cNvSpPr>
          <p:nvPr>
            <p:ph type="title"/>
          </p:nvPr>
        </p:nvSpPr>
        <p:spPr/>
        <p:txBody>
          <a:bodyPr/>
          <a:lstStyle/>
          <a:p>
            <a:r>
              <a:rPr lang="fr-FR" dirty="0" err="1"/>
              <a:t>Apparté</a:t>
            </a:r>
            <a:r>
              <a:rPr lang="fr-FR" dirty="0"/>
              <a:t> - Enumérations</a:t>
            </a:r>
          </a:p>
        </p:txBody>
      </p:sp>
      <p:sp>
        <p:nvSpPr>
          <p:cNvPr id="3" name="Espace réservé du contenu 2">
            <a:extLst>
              <a:ext uri="{FF2B5EF4-FFF2-40B4-BE49-F238E27FC236}">
                <a16:creationId xmlns:a16="http://schemas.microsoft.com/office/drawing/2014/main" id="{35ED4CBC-0DDA-4163-BEE1-A88EBC530D53}"/>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Représente une valeur parmi un ensemble limité de valeurs prédéfinies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Peut optionnellement être associé à une valeur numérique</a:t>
            </a: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endParaRPr lang="fr-FR" dirty="0"/>
          </a:p>
        </p:txBody>
      </p:sp>
      <p:sp>
        <p:nvSpPr>
          <p:cNvPr id="4" name="Espace réservé du numéro de diapositive 3">
            <a:extLst>
              <a:ext uri="{FF2B5EF4-FFF2-40B4-BE49-F238E27FC236}">
                <a16:creationId xmlns:a16="http://schemas.microsoft.com/office/drawing/2014/main" id="{4003B41D-2DF6-4EC0-9D68-635AC76D7288}"/>
              </a:ext>
            </a:extLst>
          </p:cNvPr>
          <p:cNvSpPr>
            <a:spLocks noGrp="1"/>
          </p:cNvSpPr>
          <p:nvPr>
            <p:ph type="sldNum" sz="quarter" idx="12"/>
          </p:nvPr>
        </p:nvSpPr>
        <p:spPr/>
        <p:txBody>
          <a:bodyPr/>
          <a:lstStyle/>
          <a:p>
            <a:fld id="{C4488D40-6A2B-42CD-9565-99D41B29C2DA}" type="slidenum">
              <a:rPr lang="fr-FR" smtClean="0"/>
              <a:t>10</a:t>
            </a:fld>
            <a:endParaRPr lang="fr-FR"/>
          </a:p>
        </p:txBody>
      </p:sp>
      <p:pic>
        <p:nvPicPr>
          <p:cNvPr id="5" name="Image 4">
            <a:extLst>
              <a:ext uri="{FF2B5EF4-FFF2-40B4-BE49-F238E27FC236}">
                <a16:creationId xmlns:a16="http://schemas.microsoft.com/office/drawing/2014/main" id="{DECD527E-2D06-4320-8503-1DDCFA75F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612" y="1673182"/>
            <a:ext cx="7078776" cy="3437535"/>
          </a:xfrm>
          <a:prstGeom prst="rect">
            <a:avLst/>
          </a:prstGeom>
        </p:spPr>
      </p:pic>
      <p:pic>
        <p:nvPicPr>
          <p:cNvPr id="6" name="Image 5">
            <a:extLst>
              <a:ext uri="{FF2B5EF4-FFF2-40B4-BE49-F238E27FC236}">
                <a16:creationId xmlns:a16="http://schemas.microsoft.com/office/drawing/2014/main" id="{16FDE457-8889-4E71-AA62-A405150AECB3}"/>
              </a:ext>
            </a:extLst>
          </p:cNvPr>
          <p:cNvPicPr>
            <a:picLocks noChangeAspect="1"/>
          </p:cNvPicPr>
          <p:nvPr/>
        </p:nvPicPr>
        <p:blipFill>
          <a:blip r:embed="rId3"/>
          <a:stretch>
            <a:fillRect/>
          </a:stretch>
        </p:blipFill>
        <p:spPr>
          <a:xfrm>
            <a:off x="5305384" y="5525683"/>
            <a:ext cx="1581232" cy="1185924"/>
          </a:xfrm>
          <a:prstGeom prst="rect">
            <a:avLst/>
          </a:prstGeom>
        </p:spPr>
      </p:pic>
    </p:spTree>
    <p:extLst>
      <p:ext uri="{BB962C8B-B14F-4D97-AF65-F5344CB8AC3E}">
        <p14:creationId xmlns:p14="http://schemas.microsoft.com/office/powerpoint/2010/main" val="409420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FBFF4-5D89-4E29-9622-E703096E36B3}"/>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Type </a:t>
            </a:r>
            <a:r>
              <a:rPr lang="en-US" sz="4000" b="1" kern="1200" dirty="0" err="1">
                <a:solidFill>
                  <a:srgbClr val="FEFEFE"/>
                </a:solidFill>
                <a:effectLst/>
                <a:latin typeface="+mj-lt"/>
                <a:ea typeface="+mj-ea"/>
                <a:cs typeface="+mj-cs"/>
              </a:rPr>
              <a:t>valeur</a:t>
            </a:r>
            <a:r>
              <a:rPr lang="en-US" sz="4000" b="1" kern="1200" dirty="0">
                <a:solidFill>
                  <a:srgbClr val="FEFEFE"/>
                </a:solidFill>
                <a:effectLst/>
                <a:latin typeface="+mj-lt"/>
                <a:ea typeface="+mj-ea"/>
                <a:cs typeface="+mj-cs"/>
              </a:rPr>
              <a:t> et type reference</a:t>
            </a:r>
            <a:endParaRPr lang="fr-FR" dirty="0"/>
          </a:p>
        </p:txBody>
      </p:sp>
      <p:sp>
        <p:nvSpPr>
          <p:cNvPr id="3" name="Espace réservé du contenu 2">
            <a:extLst>
              <a:ext uri="{FF2B5EF4-FFF2-40B4-BE49-F238E27FC236}">
                <a16:creationId xmlns:a16="http://schemas.microsoft.com/office/drawing/2014/main" id="{54869E85-9C4B-4DDC-91E3-7F71FDEC1789}"/>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Deux </a:t>
            </a:r>
            <a:r>
              <a:rPr lang="en-US" sz="1800" b="0" kern="1200" dirty="0" err="1">
                <a:solidFill>
                  <a:schemeClr val="tx1"/>
                </a:solidFill>
                <a:effectLst/>
                <a:latin typeface="+mn-lt"/>
                <a:ea typeface="+mn-ea"/>
                <a:cs typeface="+mn-cs"/>
              </a:rPr>
              <a:t>catégories</a:t>
            </a:r>
            <a:r>
              <a:rPr lang="en-US" sz="1800" b="0" kern="1200" dirty="0">
                <a:solidFill>
                  <a:schemeClr val="tx1"/>
                </a:solidFill>
                <a:effectLst/>
                <a:latin typeface="+mn-lt"/>
                <a:ea typeface="+mn-ea"/>
                <a:cs typeface="+mn-cs"/>
              </a:rPr>
              <a:t> de type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.Net</a:t>
            </a:r>
            <a:endParaRPr lang="fr-FR" sz="1800" dirty="0">
              <a:effectLst/>
            </a:endParaRPr>
          </a:p>
          <a:p>
            <a:pPr lvl="1" rtl="0" eaLnBrk="1" latinLnBrk="0" hangingPunct="1"/>
            <a:r>
              <a:rPr lang="en-US" sz="1600" b="0" kern="1200" dirty="0">
                <a:solidFill>
                  <a:schemeClr val="tx1"/>
                </a:solidFill>
                <a:effectLst/>
                <a:latin typeface="+mn-lt"/>
                <a:ea typeface="+mn-ea"/>
                <a:cs typeface="+mn-cs"/>
              </a:rPr>
              <a:t>Types </a:t>
            </a:r>
            <a:r>
              <a:rPr lang="en-US" sz="1600" b="0" kern="1200" dirty="0" err="1">
                <a:solidFill>
                  <a:schemeClr val="tx1"/>
                </a:solidFill>
                <a:effectLst/>
                <a:latin typeface="+mn-lt"/>
                <a:ea typeface="+mn-ea"/>
                <a:cs typeface="+mn-cs"/>
              </a:rPr>
              <a:t>valeur</a:t>
            </a:r>
            <a:endParaRPr lang="fr-FR" dirty="0">
              <a:effectLst/>
            </a:endParaRPr>
          </a:p>
          <a:p>
            <a:pPr lvl="2" rtl="0" eaLnBrk="1" latinLnBrk="0" hangingPunct="1"/>
            <a:r>
              <a:rPr lang="en-US" sz="1400" b="0" kern="1200" dirty="0" err="1">
                <a:solidFill>
                  <a:schemeClr val="tx1"/>
                </a:solidFill>
                <a:effectLst/>
                <a:latin typeface="+mn-lt"/>
                <a:ea typeface="+mn-ea"/>
                <a:cs typeface="+mn-cs"/>
              </a:rPr>
              <a:t>Tous</a:t>
            </a:r>
            <a:r>
              <a:rPr lang="en-US" sz="1400" b="0" kern="1200" dirty="0">
                <a:solidFill>
                  <a:schemeClr val="tx1"/>
                </a:solidFill>
                <a:effectLst/>
                <a:latin typeface="+mn-lt"/>
                <a:ea typeface="+mn-ea"/>
                <a:cs typeface="+mn-cs"/>
              </a:rPr>
              <a:t> les types de base (</a:t>
            </a:r>
            <a:r>
              <a:rPr lang="en-US" sz="1400" b="0" kern="1200" dirty="0" err="1">
                <a:solidFill>
                  <a:schemeClr val="tx1"/>
                </a:solidFill>
                <a:effectLst/>
                <a:latin typeface="+mn-lt"/>
                <a:ea typeface="+mn-ea"/>
                <a:cs typeface="+mn-cs"/>
              </a:rPr>
              <a:t>numériques</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booléens</a:t>
            </a:r>
            <a:r>
              <a:rPr lang="en-US" sz="1400" b="0" kern="1200" dirty="0">
                <a:solidFill>
                  <a:schemeClr val="tx1"/>
                </a:solidFill>
                <a:effectLst/>
                <a:latin typeface="+mn-lt"/>
                <a:ea typeface="+mn-ea"/>
                <a:cs typeface="+mn-cs"/>
              </a:rPr>
              <a:t>, char, </a:t>
            </a:r>
            <a:r>
              <a:rPr lang="en-US" sz="1400" b="0" kern="1200" dirty="0" err="1">
                <a:solidFill>
                  <a:schemeClr val="tx1"/>
                </a:solidFill>
                <a:effectLst/>
                <a:latin typeface="+mn-lt"/>
                <a:ea typeface="+mn-ea"/>
                <a:cs typeface="+mn-cs"/>
              </a:rPr>
              <a:t>DateTime</a:t>
            </a:r>
            <a:r>
              <a:rPr lang="en-US" sz="1400" b="0" kern="1200" dirty="0">
                <a:solidFill>
                  <a:schemeClr val="tx1"/>
                </a:solidFill>
                <a:effectLst/>
                <a:latin typeface="+mn-lt"/>
                <a:ea typeface="+mn-ea"/>
                <a:cs typeface="+mn-cs"/>
              </a:rPr>
              <a:t> etc.)</a:t>
            </a:r>
            <a:endParaRPr lang="fr-FR" dirty="0">
              <a:effectLst/>
            </a:endParaRPr>
          </a:p>
          <a:p>
            <a:pPr lvl="2" rtl="0" eaLnBrk="1" latinLnBrk="0" hangingPunct="1"/>
            <a:r>
              <a:rPr lang="en-US" sz="1400" b="0" kern="1200" dirty="0" err="1">
                <a:solidFill>
                  <a:schemeClr val="tx1"/>
                </a:solidFill>
                <a:effectLst/>
                <a:latin typeface="+mn-lt"/>
                <a:ea typeface="+mn-ea"/>
                <a:cs typeface="+mn-cs"/>
              </a:rPr>
              <a:t>Enumérations</a:t>
            </a:r>
            <a:endParaRPr lang="fr-FR" dirty="0">
              <a:effectLst/>
            </a:endParaRPr>
          </a:p>
          <a:p>
            <a:pPr lvl="2" rtl="0" eaLnBrk="1" latinLnBrk="0" hangingPunct="1"/>
            <a:r>
              <a:rPr lang="en-US" sz="1400" b="0" kern="1200" dirty="0">
                <a:solidFill>
                  <a:schemeClr val="tx1"/>
                </a:solidFill>
                <a:effectLst/>
                <a:latin typeface="+mn-lt"/>
                <a:ea typeface="+mn-ea"/>
                <a:cs typeface="+mn-cs"/>
              </a:rPr>
              <a:t>Structures</a:t>
            </a:r>
            <a:endParaRPr lang="fr-FR" dirty="0">
              <a:effectLst/>
            </a:endParaRPr>
          </a:p>
          <a:p>
            <a:pPr lvl="1" rtl="0" eaLnBrk="1" latinLnBrk="0" hangingPunct="1"/>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référence</a:t>
            </a:r>
            <a:endParaRPr lang="fr-FR" dirty="0">
              <a:effectLst/>
            </a:endParaRPr>
          </a:p>
          <a:p>
            <a:pPr lvl="2" rtl="0" eaLnBrk="1" latinLnBrk="0" hangingPunct="1"/>
            <a:r>
              <a:rPr lang="en-US" sz="1400" b="0" kern="1200" dirty="0">
                <a:solidFill>
                  <a:schemeClr val="tx1"/>
                </a:solidFill>
                <a:effectLst/>
                <a:latin typeface="+mn-lt"/>
                <a:ea typeface="+mn-ea"/>
                <a:cs typeface="+mn-cs"/>
              </a:rPr>
              <a:t>String</a:t>
            </a:r>
            <a:endParaRPr lang="fr-FR" dirty="0">
              <a:effectLst/>
            </a:endParaRPr>
          </a:p>
          <a:p>
            <a:pPr lvl="2" rtl="0" eaLnBrk="1" latinLnBrk="0" hangingPunct="1"/>
            <a:r>
              <a:rPr lang="en-US" sz="1400" b="0" kern="1200" dirty="0">
                <a:solidFill>
                  <a:schemeClr val="tx1"/>
                </a:solidFill>
                <a:effectLst/>
                <a:latin typeface="+mn-lt"/>
                <a:ea typeface="+mn-ea"/>
                <a:cs typeface="+mn-cs"/>
              </a:rPr>
              <a:t>Tableaux, </a:t>
            </a:r>
            <a:r>
              <a:rPr lang="en-US" sz="1400" b="0" kern="1200" dirty="0" err="1">
                <a:solidFill>
                  <a:schemeClr val="tx1"/>
                </a:solidFill>
                <a:effectLst/>
                <a:latin typeface="+mn-lt"/>
                <a:ea typeface="+mn-ea"/>
                <a:cs typeface="+mn-cs"/>
              </a:rPr>
              <a:t>Listes</a:t>
            </a:r>
            <a:r>
              <a:rPr lang="en-US" sz="1400" b="0" kern="1200" dirty="0">
                <a:solidFill>
                  <a:schemeClr val="tx1"/>
                </a:solidFill>
                <a:effectLst/>
                <a:latin typeface="+mn-lt"/>
                <a:ea typeface="+mn-ea"/>
                <a:cs typeface="+mn-cs"/>
              </a:rPr>
              <a:t> etc.</a:t>
            </a:r>
            <a:endParaRPr lang="fr-FR" dirty="0">
              <a:effectLst/>
            </a:endParaRPr>
          </a:p>
          <a:p>
            <a:pPr lvl="2" rtl="0" eaLnBrk="1" latinLnBrk="0" hangingPunct="1"/>
            <a:r>
              <a:rPr lang="en-US" sz="1400" b="0" kern="1200" dirty="0">
                <a:solidFill>
                  <a:schemeClr val="tx1"/>
                </a:solidFill>
                <a:effectLst/>
                <a:latin typeface="+mn-lt"/>
                <a:ea typeface="+mn-ea"/>
                <a:cs typeface="+mn-cs"/>
              </a:rPr>
              <a:t>Classes</a:t>
            </a:r>
            <a:endParaRPr lang="fr-FR" dirty="0">
              <a:effectLst/>
            </a:endParaRPr>
          </a:p>
          <a:p>
            <a:pPr lvl="2" rtl="0" eaLnBrk="1" latinLnBrk="0" hangingPunct="1"/>
            <a:r>
              <a:rPr lang="en-US" sz="1400" b="0" kern="1200" dirty="0">
                <a:solidFill>
                  <a:schemeClr val="tx1"/>
                </a:solidFill>
                <a:effectLst/>
                <a:latin typeface="+mn-lt"/>
                <a:ea typeface="+mn-ea"/>
                <a:cs typeface="+mn-cs"/>
              </a:rPr>
              <a:t>…</a:t>
            </a:r>
            <a:endParaRPr lang="fr-FR" dirty="0">
              <a:effectLst/>
            </a:endParaRPr>
          </a:p>
          <a:p>
            <a:pPr rtl="0" eaLnBrk="1" latinLnBrk="0" hangingPunct="1"/>
            <a:r>
              <a:rPr lang="en-US" sz="1800" b="0" kern="1200" dirty="0">
                <a:solidFill>
                  <a:schemeClr val="tx1"/>
                </a:solidFill>
                <a:effectLst/>
                <a:latin typeface="+mn-lt"/>
                <a:ea typeface="+mn-ea"/>
                <a:cs typeface="+mn-cs"/>
              </a:rPr>
              <a:t>Type </a:t>
            </a:r>
            <a:r>
              <a:rPr lang="en-US" sz="1800" b="0" kern="1200" dirty="0" err="1">
                <a:solidFill>
                  <a:schemeClr val="tx1"/>
                </a:solidFill>
                <a:effectLst/>
                <a:latin typeface="+mn-lt"/>
                <a:ea typeface="+mn-ea"/>
                <a:cs typeface="+mn-cs"/>
              </a:rPr>
              <a:t>valeur</a:t>
            </a:r>
            <a:r>
              <a:rPr lang="en-US" sz="1800" b="0" kern="1200" dirty="0">
                <a:solidFill>
                  <a:schemeClr val="tx1"/>
                </a:solidFill>
                <a:effectLst/>
                <a:latin typeface="+mn-lt"/>
                <a:ea typeface="+mn-ea"/>
                <a:cs typeface="+mn-cs"/>
              </a:rPr>
              <a:t> : la variable </a:t>
            </a:r>
            <a:r>
              <a:rPr lang="en-US" sz="1800" b="0" kern="1200" dirty="0" err="1">
                <a:solidFill>
                  <a:schemeClr val="tx1"/>
                </a:solidFill>
                <a:effectLst/>
                <a:latin typeface="+mn-lt"/>
                <a:ea typeface="+mn-ea"/>
                <a:cs typeface="+mn-cs"/>
              </a:rPr>
              <a:t>contient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directement</a:t>
            </a:r>
            <a:r>
              <a:rPr lang="en-US" sz="1800" b="0" kern="1200" dirty="0">
                <a:solidFill>
                  <a:schemeClr val="tx1"/>
                </a:solidFill>
                <a:effectLst/>
                <a:latin typeface="+mn-lt"/>
                <a:ea typeface="+mn-ea"/>
                <a:cs typeface="+mn-cs"/>
              </a:rPr>
              <a:t> la </a:t>
            </a:r>
            <a:r>
              <a:rPr lang="en-US" sz="1800" b="0" kern="1200" dirty="0" err="1">
                <a:solidFill>
                  <a:schemeClr val="tx1"/>
                </a:solidFill>
                <a:effectLst/>
                <a:latin typeface="+mn-lt"/>
                <a:ea typeface="+mn-ea"/>
                <a:cs typeface="+mn-cs"/>
              </a:rPr>
              <a:t>valeur</a:t>
            </a:r>
            <a:endParaRPr lang="fr-FR" dirty="0">
              <a:effectLst/>
            </a:endParaRPr>
          </a:p>
          <a:p>
            <a:pPr rtl="0" eaLnBrk="1" latinLnBrk="0" hangingPunct="1"/>
            <a:r>
              <a:rPr lang="en-US" sz="1800" b="0" kern="1200" dirty="0">
                <a:solidFill>
                  <a:schemeClr val="tx1"/>
                </a:solidFill>
                <a:effectLst/>
                <a:latin typeface="+mn-lt"/>
                <a:ea typeface="+mn-ea"/>
                <a:cs typeface="+mn-cs"/>
              </a:rPr>
              <a:t>Type </a:t>
            </a:r>
            <a:r>
              <a:rPr lang="en-US" sz="1800" b="0" kern="1200" dirty="0" err="1">
                <a:solidFill>
                  <a:schemeClr val="tx1"/>
                </a:solidFill>
                <a:effectLst/>
                <a:latin typeface="+mn-lt"/>
                <a:ea typeface="+mn-ea"/>
                <a:cs typeface="+mn-cs"/>
              </a:rPr>
              <a:t>Référence</a:t>
            </a:r>
            <a:r>
              <a:rPr lang="en-US" sz="1800" b="0" kern="1200" dirty="0">
                <a:solidFill>
                  <a:schemeClr val="tx1"/>
                </a:solidFill>
                <a:effectLst/>
                <a:latin typeface="+mn-lt"/>
                <a:ea typeface="+mn-ea"/>
                <a:cs typeface="+mn-cs"/>
              </a:rPr>
              <a:t> : la variable </a:t>
            </a:r>
            <a:r>
              <a:rPr lang="en-US" sz="1800" b="0" kern="1200" dirty="0" err="1">
                <a:solidFill>
                  <a:schemeClr val="tx1"/>
                </a:solidFill>
                <a:effectLst/>
                <a:latin typeface="+mn-lt"/>
                <a:ea typeface="+mn-ea"/>
                <a:cs typeface="+mn-cs"/>
              </a:rPr>
              <a:t>contient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référence</a:t>
            </a:r>
            <a:r>
              <a:rPr lang="en-US" sz="1800" b="0" kern="1200" dirty="0">
                <a:solidFill>
                  <a:schemeClr val="tx1"/>
                </a:solidFill>
                <a:effectLst/>
                <a:latin typeface="+mn-lt"/>
                <a:ea typeface="+mn-ea"/>
                <a:cs typeface="+mn-cs"/>
              </a:rPr>
              <a:t> (un </a:t>
            </a:r>
            <a:r>
              <a:rPr lang="en-US" sz="1800" b="0" kern="1200" dirty="0" err="1">
                <a:solidFill>
                  <a:schemeClr val="tx1"/>
                </a:solidFill>
                <a:effectLst/>
                <a:latin typeface="+mn-lt"/>
                <a:ea typeface="+mn-ea"/>
                <a:cs typeface="+mn-cs"/>
              </a:rPr>
              <a:t>pointeur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vers</a:t>
            </a:r>
            <a:r>
              <a:rPr lang="en-US" sz="1800" b="0" kern="1200" dirty="0">
                <a:solidFill>
                  <a:schemeClr val="tx1"/>
                </a:solidFill>
                <a:effectLst/>
                <a:latin typeface="+mn-lt"/>
                <a:ea typeface="+mn-ea"/>
                <a:cs typeface="+mn-cs"/>
              </a:rPr>
              <a:t> la </a:t>
            </a:r>
            <a:r>
              <a:rPr lang="en-US" sz="1800" b="0" kern="1200" dirty="0" err="1">
                <a:solidFill>
                  <a:schemeClr val="tx1"/>
                </a:solidFill>
                <a:effectLst/>
                <a:latin typeface="+mn-lt"/>
                <a:ea typeface="+mn-ea"/>
                <a:cs typeface="+mn-cs"/>
              </a:rPr>
              <a:t>valeur</a:t>
            </a:r>
            <a:endParaRPr lang="fr-FR" dirty="0">
              <a:effectLst/>
            </a:endParaRPr>
          </a:p>
          <a:p>
            <a:pPr rtl="0" eaLnBrk="1" latinLnBrk="0" hangingPunct="1"/>
            <a:r>
              <a:rPr lang="en-US" sz="1800" b="0" kern="1200" dirty="0">
                <a:solidFill>
                  <a:schemeClr val="tx1"/>
                </a:solidFill>
                <a:effectLst/>
                <a:latin typeface="+mn-lt"/>
                <a:ea typeface="+mn-ea"/>
                <a:cs typeface="+mn-cs"/>
              </a:rPr>
              <a:t>Le </a:t>
            </a:r>
            <a:r>
              <a:rPr lang="en-US" sz="1800" b="0" kern="1200" dirty="0" err="1">
                <a:solidFill>
                  <a:schemeClr val="tx1"/>
                </a:solidFill>
                <a:effectLst/>
                <a:latin typeface="+mn-lt"/>
                <a:ea typeface="+mn-ea"/>
                <a:cs typeface="+mn-cs"/>
              </a:rPr>
              <a:t>fonctionnement</a:t>
            </a:r>
            <a:r>
              <a:rPr lang="en-US" sz="1800" b="0" kern="1200" dirty="0">
                <a:solidFill>
                  <a:schemeClr val="tx1"/>
                </a:solidFill>
                <a:effectLst/>
                <a:latin typeface="+mn-lt"/>
                <a:ea typeface="+mn-ea"/>
                <a:cs typeface="+mn-cs"/>
              </a:rPr>
              <a:t> des deux types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different</a:t>
            </a:r>
          </a:p>
        </p:txBody>
      </p:sp>
      <p:sp>
        <p:nvSpPr>
          <p:cNvPr id="4" name="Espace réservé du numéro de diapositive 3">
            <a:extLst>
              <a:ext uri="{FF2B5EF4-FFF2-40B4-BE49-F238E27FC236}">
                <a16:creationId xmlns:a16="http://schemas.microsoft.com/office/drawing/2014/main" id="{DF47A956-5DB9-4B25-B1F9-29F17A5DC178}"/>
              </a:ext>
            </a:extLst>
          </p:cNvPr>
          <p:cNvSpPr>
            <a:spLocks noGrp="1"/>
          </p:cNvSpPr>
          <p:nvPr>
            <p:ph type="sldNum" sz="quarter" idx="12"/>
          </p:nvPr>
        </p:nvSpPr>
        <p:spPr/>
        <p:txBody>
          <a:bodyPr/>
          <a:lstStyle/>
          <a:p>
            <a:fld id="{C4488D40-6A2B-42CD-9565-99D41B29C2DA}" type="slidenum">
              <a:rPr lang="fr-FR" smtClean="0"/>
              <a:t>11</a:t>
            </a:fld>
            <a:endParaRPr lang="fr-FR"/>
          </a:p>
        </p:txBody>
      </p:sp>
    </p:spTree>
    <p:extLst>
      <p:ext uri="{BB962C8B-B14F-4D97-AF65-F5344CB8AC3E}">
        <p14:creationId xmlns:p14="http://schemas.microsoft.com/office/powerpoint/2010/main" val="206923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C1459-74FC-46C9-8F7F-0DA244190074}"/>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BE1A6810-6132-476D-A1B5-0751BACF751D}"/>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Égalités</a:t>
            </a:r>
            <a:r>
              <a:rPr lang="en-US" sz="1800" b="0" kern="1200" dirty="0">
                <a:solidFill>
                  <a:schemeClr val="tx1"/>
                </a:solidFill>
                <a:effectLst/>
                <a:latin typeface="+mn-lt"/>
                <a:ea typeface="+mn-ea"/>
                <a:cs typeface="+mn-cs"/>
              </a:rPr>
              <a:t> :</a:t>
            </a:r>
            <a:endParaRPr lang="fr-FR" sz="18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1" kern="1200" dirty="0">
                <a:solidFill>
                  <a:schemeClr val="tx1"/>
                </a:solidFill>
                <a:effectLst/>
                <a:latin typeface="+mn-lt"/>
                <a:ea typeface="+mn-ea"/>
                <a:cs typeface="+mn-cs"/>
              </a:rPr>
              <a:t>Par </a:t>
            </a:r>
            <a:r>
              <a:rPr lang="en-US" sz="1600" b="1"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l’opérateur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d’égalité</a:t>
            </a:r>
            <a:r>
              <a:rPr lang="en-US" sz="1600" b="0" kern="1200" dirty="0">
                <a:solidFill>
                  <a:schemeClr val="tx1"/>
                </a:solidFill>
                <a:effectLst/>
                <a:latin typeface="+mn-lt"/>
                <a:ea typeface="+mn-ea"/>
                <a:cs typeface="+mn-cs"/>
              </a:rPr>
              <a:t> (==) teste :</a:t>
            </a:r>
            <a:endParaRPr lang="fr-FR" sz="1600" dirty="0">
              <a:effectLst/>
            </a:endParaRPr>
          </a:p>
          <a:p>
            <a:pPr lvl="2" rtl="0" eaLnBrk="1" latinLnBrk="0" hangingPunct="1"/>
            <a:r>
              <a:rPr lang="en-US" sz="1400" b="0" kern="1200" dirty="0" err="1">
                <a:solidFill>
                  <a:schemeClr val="tx1"/>
                </a:solidFill>
                <a:effectLst/>
                <a:latin typeface="+mn-lt"/>
                <a:ea typeface="+mn-ea"/>
                <a:cs typeface="+mn-cs"/>
              </a:rPr>
              <a:t>L’égalité</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sur les types </a:t>
            </a:r>
            <a:r>
              <a:rPr lang="en-US" sz="1400" b="0" kern="1200" dirty="0" err="1">
                <a:solidFill>
                  <a:schemeClr val="tx1"/>
                </a:solidFill>
                <a:effectLst/>
                <a:latin typeface="+mn-lt"/>
                <a:ea typeface="+mn-ea"/>
                <a:cs typeface="+mn-cs"/>
              </a:rPr>
              <a:t>valeur</a:t>
            </a:r>
            <a:endParaRPr lang="fr-FR" sz="1400" dirty="0">
              <a:effectLst/>
            </a:endParaRPr>
          </a:p>
          <a:p>
            <a:pPr lvl="2"/>
            <a:r>
              <a:rPr lang="en-US" sz="1400" b="0" kern="1200" dirty="0" err="1">
                <a:solidFill>
                  <a:schemeClr val="tx1"/>
                </a:solidFill>
                <a:effectLst/>
                <a:latin typeface="+mn-lt"/>
                <a:ea typeface="+mn-ea"/>
                <a:cs typeface="+mn-cs"/>
              </a:rPr>
              <a:t>L’égalité</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référence</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pointeur</a:t>
            </a:r>
            <a:r>
              <a:rPr lang="en-US" sz="1400" b="0" kern="1200" dirty="0">
                <a:solidFill>
                  <a:schemeClr val="tx1"/>
                </a:solidFill>
                <a:effectLst/>
                <a:latin typeface="+mn-lt"/>
                <a:ea typeface="+mn-ea"/>
                <a:cs typeface="+mn-cs"/>
              </a:rPr>
              <a:t>) sur les types reference</a:t>
            </a: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1"/>
            <a:r>
              <a:rPr lang="en-US" sz="1600" b="0" kern="1200" dirty="0" err="1">
                <a:solidFill>
                  <a:schemeClr val="tx1"/>
                </a:solidFill>
                <a:effectLst/>
                <a:latin typeface="+mn-lt"/>
                <a:ea typeface="+mn-ea"/>
                <a:cs typeface="+mn-cs"/>
              </a:rPr>
              <a:t>L’opérateur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d’égalité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redéfinit</a:t>
            </a:r>
            <a:r>
              <a:rPr lang="en-US" sz="1600" b="0" kern="1200" dirty="0">
                <a:solidFill>
                  <a:schemeClr val="tx1"/>
                </a:solidFill>
                <a:effectLst/>
                <a:latin typeface="+mn-lt"/>
                <a:ea typeface="+mn-ea"/>
                <a:cs typeface="+mn-cs"/>
              </a:rPr>
              <a:t> !</a:t>
            </a:r>
          </a:p>
        </p:txBody>
      </p:sp>
      <p:sp>
        <p:nvSpPr>
          <p:cNvPr id="4" name="Espace réservé du numéro de diapositive 3">
            <a:extLst>
              <a:ext uri="{FF2B5EF4-FFF2-40B4-BE49-F238E27FC236}">
                <a16:creationId xmlns:a16="http://schemas.microsoft.com/office/drawing/2014/main" id="{7C3C2BFF-FFED-4858-B9C0-F9C790CEB286}"/>
              </a:ext>
            </a:extLst>
          </p:cNvPr>
          <p:cNvSpPr>
            <a:spLocks noGrp="1"/>
          </p:cNvSpPr>
          <p:nvPr>
            <p:ph type="sldNum" sz="quarter" idx="12"/>
          </p:nvPr>
        </p:nvSpPr>
        <p:spPr/>
        <p:txBody>
          <a:bodyPr/>
          <a:lstStyle/>
          <a:p>
            <a:fld id="{C4488D40-6A2B-42CD-9565-99D41B29C2DA}" type="slidenum">
              <a:rPr lang="fr-FR" smtClean="0"/>
              <a:t>12</a:t>
            </a:fld>
            <a:endParaRPr lang="fr-FR"/>
          </a:p>
        </p:txBody>
      </p:sp>
      <p:pic>
        <p:nvPicPr>
          <p:cNvPr id="5" name="Image 22">
            <a:extLst>
              <a:ext uri="{FF2B5EF4-FFF2-40B4-BE49-F238E27FC236}">
                <a16:creationId xmlns:a16="http://schemas.microsoft.com/office/drawing/2014/main" id="{9B910EA8-9DD6-458F-B361-1D5023663E33}"/>
              </a:ext>
            </a:extLst>
          </p:cNvPr>
          <p:cNvPicPr/>
          <p:nvPr/>
        </p:nvPicPr>
        <p:blipFill>
          <a:blip r:embed="rId2"/>
          <a:stretch/>
        </p:blipFill>
        <p:spPr>
          <a:xfrm>
            <a:off x="3346320" y="2504100"/>
            <a:ext cx="5905080" cy="3647880"/>
          </a:xfrm>
          <a:prstGeom prst="rect">
            <a:avLst/>
          </a:prstGeom>
          <a:ln>
            <a:noFill/>
          </a:ln>
        </p:spPr>
      </p:pic>
    </p:spTree>
    <p:extLst>
      <p:ext uri="{BB962C8B-B14F-4D97-AF65-F5344CB8AC3E}">
        <p14:creationId xmlns:p14="http://schemas.microsoft.com/office/powerpoint/2010/main" val="280334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75F72-8E15-43D2-B4C5-4B0CE77FC61A}"/>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E5B5BCCF-B292-4955-B7D3-BCC2388285EA}"/>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Valeur</a:t>
            </a:r>
            <a:r>
              <a:rPr lang="en-US" sz="1800" b="0" kern="1200" dirty="0">
                <a:solidFill>
                  <a:schemeClr val="tx1"/>
                </a:solidFill>
                <a:effectLst/>
                <a:latin typeface="+mn-lt"/>
                <a:ea typeface="+mn-ea"/>
                <a:cs typeface="+mn-cs"/>
              </a:rPr>
              <a:t> par </a:t>
            </a:r>
            <a:r>
              <a:rPr lang="en-US" sz="1800" b="0" kern="1200" dirty="0" err="1">
                <a:solidFill>
                  <a:schemeClr val="tx1"/>
                </a:solidFill>
                <a:effectLst/>
                <a:latin typeface="+mn-lt"/>
                <a:ea typeface="+mn-ea"/>
                <a:cs typeface="+mn-cs"/>
              </a:rPr>
              <a:t>défaut</a:t>
            </a:r>
            <a:r>
              <a:rPr lang="en-US" sz="1800" b="0" kern="1200" dirty="0">
                <a:solidFill>
                  <a:schemeClr val="tx1"/>
                </a:solidFill>
                <a:effectLst/>
                <a:latin typeface="+mn-lt"/>
                <a:ea typeface="+mn-ea"/>
                <a:cs typeface="+mn-cs"/>
              </a:rPr>
              <a:t> d’un champs </a:t>
            </a:r>
            <a:r>
              <a:rPr lang="en-US" sz="1800" b="0" kern="1200" dirty="0" err="1">
                <a:solidFill>
                  <a:schemeClr val="tx1"/>
                </a:solidFill>
                <a:effectLst/>
                <a:latin typeface="+mn-lt"/>
                <a:ea typeface="+mn-ea"/>
                <a:cs typeface="+mn-cs"/>
              </a:rPr>
              <a:t>d’une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classe</a:t>
            </a:r>
            <a:endParaRPr lang="fr-FR" sz="1800" dirty="0">
              <a:effectLst/>
            </a:endParaRPr>
          </a:p>
          <a:p>
            <a:pPr lvl="1" rtl="0" eaLnBrk="1" latinLnBrk="0" hangingPunct="1"/>
            <a:r>
              <a:rPr lang="en-US" sz="1600" b="0" kern="1200" dirty="0">
                <a:solidFill>
                  <a:schemeClr val="tx1"/>
                </a:solidFill>
                <a:effectLst/>
                <a:latin typeface="+mn-lt"/>
                <a:ea typeface="+mn-ea"/>
                <a:cs typeface="+mn-cs"/>
              </a:rPr>
              <a:t>Dans le </a:t>
            </a:r>
            <a:r>
              <a:rPr lang="en-US" sz="1600" b="0" kern="1200" dirty="0" err="1">
                <a:solidFill>
                  <a:schemeClr val="tx1"/>
                </a:solidFill>
                <a:effectLst/>
                <a:latin typeface="+mn-lt"/>
                <a:ea typeface="+mn-ea"/>
                <a:cs typeface="+mn-cs"/>
              </a:rPr>
              <a:t>cas</a:t>
            </a:r>
            <a:r>
              <a:rPr lang="en-US" sz="1600" b="0" kern="1200" dirty="0">
                <a:solidFill>
                  <a:schemeClr val="tx1"/>
                </a:solidFill>
                <a:effectLst/>
                <a:latin typeface="+mn-lt"/>
                <a:ea typeface="+mn-ea"/>
                <a:cs typeface="+mn-cs"/>
              </a:rPr>
              <a:t> d’un type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 </a:t>
            </a:r>
            <a:r>
              <a:rPr lang="en-US" sz="1600" b="0" i="1" kern="1200" dirty="0" err="1">
                <a:solidFill>
                  <a:schemeClr val="tx1"/>
                </a:solidFill>
                <a:effectLst/>
                <a:latin typeface="+mn-lt"/>
                <a:ea typeface="+mn-ea"/>
                <a:cs typeface="+mn-cs"/>
              </a:rPr>
              <a:t>valeur</a:t>
            </a:r>
            <a:r>
              <a:rPr lang="en-US" sz="1600" b="0" i="1" kern="1200" dirty="0">
                <a:solidFill>
                  <a:schemeClr val="tx1"/>
                </a:solidFill>
                <a:effectLst/>
                <a:latin typeface="+mn-lt"/>
                <a:ea typeface="+mn-ea"/>
                <a:cs typeface="+mn-cs"/>
              </a:rPr>
              <a:t> par </a:t>
            </a:r>
            <a:r>
              <a:rPr lang="en-US" sz="1600" b="0" i="1" kern="1200" dirty="0" err="1">
                <a:solidFill>
                  <a:schemeClr val="tx1"/>
                </a:solidFill>
                <a:effectLst/>
                <a:latin typeface="+mn-lt"/>
                <a:ea typeface="+mn-ea"/>
                <a:cs typeface="+mn-cs"/>
              </a:rPr>
              <a:t>défaut</a:t>
            </a:r>
            <a:r>
              <a:rPr lang="en-US" sz="1600" b="0" i="1" kern="1200" dirty="0">
                <a:solidFill>
                  <a:schemeClr val="tx1"/>
                </a:solidFill>
                <a:effectLst/>
                <a:latin typeface="+mn-lt"/>
                <a:ea typeface="+mn-ea"/>
                <a:cs typeface="+mn-cs"/>
              </a:rPr>
              <a:t> </a:t>
            </a:r>
            <a:r>
              <a:rPr lang="en-US" sz="1600" b="0" kern="1200" dirty="0">
                <a:solidFill>
                  <a:schemeClr val="tx1"/>
                </a:solidFill>
                <a:effectLst/>
                <a:latin typeface="+mn-lt"/>
                <a:ea typeface="+mn-ea"/>
                <a:cs typeface="+mn-cs"/>
              </a:rPr>
              <a:t>du type</a:t>
            </a:r>
            <a:endParaRPr lang="fr-FR" dirty="0">
              <a:effectLst/>
            </a:endParaRPr>
          </a:p>
          <a:p>
            <a:pPr lvl="1" rtl="0" eaLnBrk="1" latinLnBrk="0" hangingPunct="1"/>
            <a:r>
              <a:rPr lang="en-US" sz="1600" b="0" kern="1200" dirty="0">
                <a:solidFill>
                  <a:schemeClr val="tx1"/>
                </a:solidFill>
                <a:effectLst/>
                <a:latin typeface="+mn-lt"/>
                <a:ea typeface="+mn-ea"/>
                <a:cs typeface="+mn-cs"/>
              </a:rPr>
              <a:t>Dans le </a:t>
            </a:r>
            <a:r>
              <a:rPr lang="en-US" sz="1600" b="0" kern="1200" dirty="0" err="1">
                <a:solidFill>
                  <a:schemeClr val="tx1"/>
                </a:solidFill>
                <a:effectLst/>
                <a:latin typeface="+mn-lt"/>
                <a:ea typeface="+mn-ea"/>
                <a:cs typeface="+mn-cs"/>
              </a:rPr>
              <a:t>cas</a:t>
            </a:r>
            <a:r>
              <a:rPr lang="en-US" sz="1600" b="0" kern="1200" dirty="0">
                <a:solidFill>
                  <a:schemeClr val="tx1"/>
                </a:solidFill>
                <a:effectLst/>
                <a:latin typeface="+mn-lt"/>
                <a:ea typeface="+mn-ea"/>
                <a:cs typeface="+mn-cs"/>
              </a:rPr>
              <a:t> d’un type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 null</a:t>
            </a:r>
            <a:endParaRPr lang="fr-FR" dirty="0">
              <a:effectLst/>
            </a:endParaRPr>
          </a:p>
          <a:p>
            <a:pPr lvl="2" rtl="0" eaLnBrk="1" latinLnBrk="0" hangingPunct="1"/>
            <a:r>
              <a:rPr lang="en-US" sz="1400" b="0" kern="1200" dirty="0" err="1">
                <a:solidFill>
                  <a:schemeClr val="tx1"/>
                </a:solidFill>
                <a:effectLst/>
                <a:latin typeface="+mn-lt"/>
                <a:ea typeface="+mn-ea"/>
                <a:cs typeface="+mn-cs"/>
              </a:rPr>
              <a:t>D’ailleurs</a:t>
            </a:r>
            <a:r>
              <a:rPr lang="en-US" sz="1400" b="0" kern="1200" dirty="0">
                <a:solidFill>
                  <a:schemeClr val="tx1"/>
                </a:solidFill>
                <a:effectLst/>
                <a:latin typeface="+mn-lt"/>
                <a:ea typeface="+mn-ea"/>
                <a:cs typeface="+mn-cs"/>
              </a:rPr>
              <a:t>, un type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a </a:t>
            </a:r>
            <a:r>
              <a:rPr lang="en-US" sz="1400" b="0" kern="1200" dirty="0" err="1">
                <a:solidFill>
                  <a:schemeClr val="tx1"/>
                </a:solidFill>
                <a:effectLst/>
                <a:latin typeface="+mn-lt"/>
                <a:ea typeface="+mn-ea"/>
                <a:cs typeface="+mn-cs"/>
              </a:rPr>
              <a:t>toujours</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une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et ne </a:t>
            </a:r>
            <a:r>
              <a:rPr lang="en-US" sz="1400" b="0" kern="1200" dirty="0" err="1">
                <a:solidFill>
                  <a:schemeClr val="tx1"/>
                </a:solidFill>
                <a:effectLst/>
                <a:latin typeface="+mn-lt"/>
                <a:ea typeface="+mn-ea"/>
                <a:cs typeface="+mn-cs"/>
              </a:rPr>
              <a:t>peut</a:t>
            </a:r>
            <a:r>
              <a:rPr lang="en-US" sz="1400" b="0" kern="1200" dirty="0">
                <a:solidFill>
                  <a:schemeClr val="tx1"/>
                </a:solidFill>
                <a:effectLst/>
                <a:latin typeface="+mn-lt"/>
                <a:ea typeface="+mn-ea"/>
                <a:cs typeface="+mn-cs"/>
              </a:rPr>
              <a:t> jamais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affecté</a:t>
            </a:r>
            <a:r>
              <a:rPr lang="en-US" sz="1400" b="0" kern="1200" dirty="0">
                <a:solidFill>
                  <a:schemeClr val="tx1"/>
                </a:solidFill>
                <a:effectLst/>
                <a:latin typeface="+mn-lt"/>
                <a:ea typeface="+mn-ea"/>
                <a:cs typeface="+mn-cs"/>
              </a:rPr>
              <a:t> à null</a:t>
            </a:r>
            <a:endParaRPr lang="fr-FR" dirty="0">
              <a:effectLst/>
            </a:endParaRPr>
          </a:p>
          <a:p>
            <a:pPr lvl="3" rtl="0" eaLnBrk="1" latinLnBrk="0" hangingPunct="1"/>
            <a:r>
              <a:rPr lang="en-US" sz="1200" b="0" kern="1200" dirty="0" err="1">
                <a:solidFill>
                  <a:schemeClr val="tx1"/>
                </a:solidFill>
                <a:effectLst/>
                <a:latin typeface="+mn-lt"/>
                <a:ea typeface="+mn-ea"/>
                <a:cs typeface="+mn-cs"/>
              </a:rPr>
              <a:t>Utilisation</a:t>
            </a:r>
            <a:r>
              <a:rPr lang="en-US" sz="1200" b="0" kern="1200" dirty="0">
                <a:solidFill>
                  <a:schemeClr val="tx1"/>
                </a:solidFill>
                <a:effectLst/>
                <a:latin typeface="+mn-lt"/>
                <a:ea typeface="+mn-ea"/>
                <a:cs typeface="+mn-cs"/>
              </a:rPr>
              <a:t> de Nullable&lt;</a:t>
            </a:r>
            <a:r>
              <a:rPr lang="en-US" sz="1200" b="0" kern="1200" dirty="0" err="1">
                <a:solidFill>
                  <a:schemeClr val="tx1"/>
                </a:solidFill>
                <a:effectLst/>
                <a:latin typeface="+mn-lt"/>
                <a:ea typeface="+mn-ea"/>
                <a:cs typeface="+mn-cs"/>
              </a:rPr>
              <a:t>MonTypeValeur</a:t>
            </a:r>
            <a:r>
              <a:rPr lang="en-US" sz="1200" b="0" kern="1200" dirty="0">
                <a:solidFill>
                  <a:schemeClr val="tx1"/>
                </a:solidFill>
                <a:effectLst/>
                <a:latin typeface="+mn-lt"/>
                <a:ea typeface="+mn-ea"/>
                <a:cs typeface="+mn-cs"/>
              </a:rPr>
              <a:t>&gt; </a:t>
            </a:r>
            <a:r>
              <a:rPr lang="en-US" sz="1200" b="0" kern="1200" dirty="0" err="1">
                <a:solidFill>
                  <a:schemeClr val="tx1"/>
                </a:solidFill>
                <a:effectLst/>
                <a:latin typeface="+mn-lt"/>
                <a:ea typeface="+mn-ea"/>
                <a:cs typeface="+mn-cs"/>
              </a:rPr>
              <a:t>ou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MonTypeValeur</a:t>
            </a:r>
            <a:r>
              <a:rPr lang="en-US" sz="1200" b="0" kern="1200" dirty="0">
                <a:solidFill>
                  <a:schemeClr val="tx1"/>
                </a:solidFill>
                <a:effectLst/>
                <a:latin typeface="+mn-lt"/>
                <a:ea typeface="+mn-ea"/>
                <a:cs typeface="+mn-cs"/>
              </a:rPr>
              <a:t>?</a:t>
            </a:r>
          </a:p>
        </p:txBody>
      </p:sp>
      <p:sp>
        <p:nvSpPr>
          <p:cNvPr id="4" name="Espace réservé du numéro de diapositive 3">
            <a:extLst>
              <a:ext uri="{FF2B5EF4-FFF2-40B4-BE49-F238E27FC236}">
                <a16:creationId xmlns:a16="http://schemas.microsoft.com/office/drawing/2014/main" id="{B1DAB5C2-95A8-498E-87B8-E69211762374}"/>
              </a:ext>
            </a:extLst>
          </p:cNvPr>
          <p:cNvSpPr>
            <a:spLocks noGrp="1"/>
          </p:cNvSpPr>
          <p:nvPr>
            <p:ph type="sldNum" sz="quarter" idx="12"/>
          </p:nvPr>
        </p:nvSpPr>
        <p:spPr/>
        <p:txBody>
          <a:bodyPr/>
          <a:lstStyle/>
          <a:p>
            <a:fld id="{C4488D40-6A2B-42CD-9565-99D41B29C2DA}" type="slidenum">
              <a:rPr lang="fr-FR" smtClean="0"/>
              <a:t>13</a:t>
            </a:fld>
            <a:endParaRPr lang="fr-FR"/>
          </a:p>
        </p:txBody>
      </p:sp>
      <p:pic>
        <p:nvPicPr>
          <p:cNvPr id="5" name="Image 4">
            <a:extLst>
              <a:ext uri="{FF2B5EF4-FFF2-40B4-BE49-F238E27FC236}">
                <a16:creationId xmlns:a16="http://schemas.microsoft.com/office/drawing/2014/main" id="{C66CE6D4-3C2F-4453-9591-6B87D6065C49}"/>
              </a:ext>
            </a:extLst>
          </p:cNvPr>
          <p:cNvPicPr/>
          <p:nvPr/>
        </p:nvPicPr>
        <p:blipFill>
          <a:blip r:embed="rId2"/>
          <a:stretch/>
        </p:blipFill>
        <p:spPr>
          <a:xfrm>
            <a:off x="741960" y="2785320"/>
            <a:ext cx="3733560" cy="3904920"/>
          </a:xfrm>
          <a:prstGeom prst="rect">
            <a:avLst/>
          </a:prstGeom>
          <a:ln>
            <a:noFill/>
          </a:ln>
        </p:spPr>
      </p:pic>
      <p:pic>
        <p:nvPicPr>
          <p:cNvPr id="6" name="Image 5">
            <a:extLst>
              <a:ext uri="{FF2B5EF4-FFF2-40B4-BE49-F238E27FC236}">
                <a16:creationId xmlns:a16="http://schemas.microsoft.com/office/drawing/2014/main" id="{10841B60-494D-45F8-A0C5-113FCE5FA9C4}"/>
              </a:ext>
            </a:extLst>
          </p:cNvPr>
          <p:cNvPicPr/>
          <p:nvPr/>
        </p:nvPicPr>
        <p:blipFill>
          <a:blip r:embed="rId3"/>
          <a:stretch/>
        </p:blipFill>
        <p:spPr>
          <a:xfrm>
            <a:off x="7395840" y="2348280"/>
            <a:ext cx="4071600" cy="4509360"/>
          </a:xfrm>
          <a:prstGeom prst="rect">
            <a:avLst/>
          </a:prstGeom>
          <a:ln>
            <a:noFill/>
          </a:ln>
        </p:spPr>
      </p:pic>
    </p:spTree>
    <p:extLst>
      <p:ext uri="{BB962C8B-B14F-4D97-AF65-F5344CB8AC3E}">
        <p14:creationId xmlns:p14="http://schemas.microsoft.com/office/powerpoint/2010/main" val="11557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34D86-4803-4409-9961-3CDC0EAD4349}"/>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4211B514-6E60-43A8-89F0-D2D461F224C0}"/>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Passage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paramètre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méthode</a:t>
            </a:r>
            <a:endParaRPr lang="fr-FR" sz="18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copie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fournit</a:t>
            </a:r>
            <a:r>
              <a:rPr lang="en-US" sz="1600" b="0" kern="1200" dirty="0">
                <a:solidFill>
                  <a:schemeClr val="tx1"/>
                </a:solidFill>
                <a:effectLst/>
                <a:latin typeface="+mn-lt"/>
                <a:ea typeface="+mn-ea"/>
                <a:cs typeface="+mn-cs"/>
              </a:rPr>
              <a:t> à la </a:t>
            </a:r>
            <a:r>
              <a:rPr lang="en-US" sz="1600" b="0" kern="1200" dirty="0" err="1">
                <a:solidFill>
                  <a:schemeClr val="tx1"/>
                </a:solidFill>
                <a:effectLst/>
                <a:latin typeface="+mn-lt"/>
                <a:ea typeface="+mn-ea"/>
                <a:cs typeface="+mn-cs"/>
              </a:rPr>
              <a:t>méthode</a:t>
            </a:r>
            <a:endParaRPr lang="fr-FR" sz="16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copie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fournit</a:t>
            </a:r>
            <a:r>
              <a:rPr lang="en-US" sz="1600" b="0" kern="1200" dirty="0">
                <a:solidFill>
                  <a:schemeClr val="tx1"/>
                </a:solidFill>
                <a:effectLst/>
                <a:latin typeface="+mn-lt"/>
                <a:ea typeface="+mn-ea"/>
                <a:cs typeface="+mn-cs"/>
              </a:rPr>
              <a:t> à la </a:t>
            </a:r>
            <a:r>
              <a:rPr lang="en-US" sz="1600" b="0" kern="1200" dirty="0" err="1">
                <a:solidFill>
                  <a:schemeClr val="tx1"/>
                </a:solidFill>
                <a:effectLst/>
                <a:latin typeface="+mn-lt"/>
                <a:ea typeface="+mn-ea"/>
                <a:cs typeface="+mn-cs"/>
              </a:rPr>
              <a:t>méthode</a:t>
            </a:r>
            <a:endParaRPr lang="fr-FR" sz="1600" dirty="0">
              <a:effectLst/>
            </a:endParaRPr>
          </a:p>
          <a:p>
            <a:pPr marL="1143000" marR="0" lvl="2" indent="-2286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Attention, </a:t>
            </a:r>
            <a:r>
              <a:rPr lang="en-US" sz="1400" b="0" kern="1200" dirty="0" err="1">
                <a:solidFill>
                  <a:schemeClr val="tx1"/>
                </a:solidFill>
                <a:effectLst/>
                <a:latin typeface="+mn-lt"/>
                <a:ea typeface="+mn-ea"/>
                <a:cs typeface="+mn-cs"/>
              </a:rPr>
              <a:t>si</a:t>
            </a:r>
            <a:r>
              <a:rPr lang="en-US" sz="1400" b="0" kern="1200" dirty="0">
                <a:solidFill>
                  <a:schemeClr val="tx1"/>
                </a:solidFill>
                <a:effectLst/>
                <a:latin typeface="+mn-lt"/>
                <a:ea typeface="+mn-ea"/>
                <a:cs typeface="+mn-cs"/>
              </a:rPr>
              <a:t> la </a:t>
            </a:r>
            <a:r>
              <a:rPr lang="en-US" sz="1400" b="0" kern="1200" dirty="0" err="1">
                <a:solidFill>
                  <a:schemeClr val="tx1"/>
                </a:solidFill>
                <a:effectLst/>
                <a:latin typeface="+mn-lt"/>
                <a:ea typeface="+mn-ea"/>
                <a:cs typeface="+mn-cs"/>
              </a:rPr>
              <a:t>référence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est</a:t>
            </a:r>
            <a:r>
              <a:rPr lang="en-US" sz="1400" b="0" kern="1200" dirty="0">
                <a:solidFill>
                  <a:schemeClr val="tx1"/>
                </a:solidFill>
                <a:effectLst/>
                <a:latin typeface="+mn-lt"/>
                <a:ea typeface="+mn-ea"/>
                <a:cs typeface="+mn-cs"/>
              </a:rPr>
              <a:t> bien </a:t>
            </a:r>
            <a:r>
              <a:rPr lang="en-US" sz="1400" b="0" kern="1200" dirty="0" err="1">
                <a:solidFill>
                  <a:schemeClr val="tx1"/>
                </a:solidFill>
                <a:effectLst/>
                <a:latin typeface="+mn-lt"/>
                <a:ea typeface="+mn-ea"/>
                <a:cs typeface="+mn-cs"/>
              </a:rPr>
              <a:t>conservée</a:t>
            </a:r>
            <a:r>
              <a:rPr lang="en-US" sz="1400" b="0" kern="1200" dirty="0">
                <a:solidFill>
                  <a:schemeClr val="tx1"/>
                </a:solidFill>
                <a:effectLst/>
                <a:latin typeface="+mn-lt"/>
                <a:ea typeface="+mn-ea"/>
                <a:cs typeface="+mn-cs"/>
              </a:rPr>
              <a:t>, le </a:t>
            </a:r>
            <a:r>
              <a:rPr lang="en-US" sz="1400" b="0" kern="1200" dirty="0" err="1">
                <a:solidFill>
                  <a:schemeClr val="tx1"/>
                </a:solidFill>
                <a:effectLst/>
                <a:latin typeface="+mn-lt"/>
                <a:ea typeface="+mn-ea"/>
                <a:cs typeface="+mn-cs"/>
              </a:rPr>
              <a:t>pointeur</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est</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une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copie</a:t>
            </a:r>
            <a:r>
              <a:rPr lang="en-US" sz="1400" b="0" kern="1200" dirty="0">
                <a:solidFill>
                  <a:schemeClr val="tx1"/>
                </a:solidFill>
                <a:effectLst/>
                <a:latin typeface="+mn-lt"/>
                <a:ea typeface="+mn-ea"/>
                <a:cs typeface="+mn-cs"/>
              </a:rPr>
              <a:t> et ne </a:t>
            </a:r>
            <a:r>
              <a:rPr lang="en-US" sz="1400" b="0" kern="1200" dirty="0" err="1">
                <a:solidFill>
                  <a:schemeClr val="tx1"/>
                </a:solidFill>
                <a:effectLst/>
                <a:latin typeface="+mn-lt"/>
                <a:ea typeface="+mn-ea"/>
                <a:cs typeface="+mn-cs"/>
              </a:rPr>
              <a:t>peut</a:t>
            </a:r>
            <a:r>
              <a:rPr lang="en-US" sz="1400" b="0" kern="1200" dirty="0">
                <a:solidFill>
                  <a:schemeClr val="tx1"/>
                </a:solidFill>
                <a:effectLst/>
                <a:latin typeface="+mn-lt"/>
                <a:ea typeface="+mn-ea"/>
                <a:cs typeface="+mn-cs"/>
              </a:rPr>
              <a:t> pas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réaffecté</a:t>
            </a:r>
            <a:endParaRPr lang="en-US" sz="14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175C9583-D7AB-47D8-B164-7053D34DC640}"/>
              </a:ext>
            </a:extLst>
          </p:cNvPr>
          <p:cNvSpPr>
            <a:spLocks noGrp="1"/>
          </p:cNvSpPr>
          <p:nvPr>
            <p:ph type="sldNum" sz="quarter" idx="12"/>
          </p:nvPr>
        </p:nvSpPr>
        <p:spPr/>
        <p:txBody>
          <a:bodyPr/>
          <a:lstStyle/>
          <a:p>
            <a:fld id="{C4488D40-6A2B-42CD-9565-99D41B29C2DA}" type="slidenum">
              <a:rPr lang="fr-FR" smtClean="0"/>
              <a:t>14</a:t>
            </a:fld>
            <a:endParaRPr lang="fr-FR"/>
          </a:p>
        </p:txBody>
      </p:sp>
      <p:pic>
        <p:nvPicPr>
          <p:cNvPr id="5" name="Image 4">
            <a:extLst>
              <a:ext uri="{FF2B5EF4-FFF2-40B4-BE49-F238E27FC236}">
                <a16:creationId xmlns:a16="http://schemas.microsoft.com/office/drawing/2014/main" id="{4C6AC586-B977-4098-99BF-A9EFDA517C10}"/>
              </a:ext>
            </a:extLst>
          </p:cNvPr>
          <p:cNvPicPr/>
          <p:nvPr/>
        </p:nvPicPr>
        <p:blipFill>
          <a:blip r:embed="rId2"/>
          <a:stretch/>
        </p:blipFill>
        <p:spPr>
          <a:xfrm>
            <a:off x="2427840" y="2541600"/>
            <a:ext cx="2828520" cy="3180960"/>
          </a:xfrm>
          <a:prstGeom prst="rect">
            <a:avLst/>
          </a:prstGeom>
          <a:ln>
            <a:noFill/>
          </a:ln>
        </p:spPr>
      </p:pic>
      <p:pic>
        <p:nvPicPr>
          <p:cNvPr id="6" name="Image 5">
            <a:extLst>
              <a:ext uri="{FF2B5EF4-FFF2-40B4-BE49-F238E27FC236}">
                <a16:creationId xmlns:a16="http://schemas.microsoft.com/office/drawing/2014/main" id="{CAB7B013-6727-4BD6-85D9-82947B7F6C7F}"/>
              </a:ext>
            </a:extLst>
          </p:cNvPr>
          <p:cNvPicPr/>
          <p:nvPr/>
        </p:nvPicPr>
        <p:blipFill>
          <a:blip r:embed="rId3"/>
          <a:stretch/>
        </p:blipFill>
        <p:spPr>
          <a:xfrm>
            <a:off x="7066080" y="2965320"/>
            <a:ext cx="2437920" cy="2228400"/>
          </a:xfrm>
          <a:prstGeom prst="rect">
            <a:avLst/>
          </a:prstGeom>
          <a:ln>
            <a:noFill/>
          </a:ln>
        </p:spPr>
      </p:pic>
    </p:spTree>
    <p:extLst>
      <p:ext uri="{BB962C8B-B14F-4D97-AF65-F5344CB8AC3E}">
        <p14:creationId xmlns:p14="http://schemas.microsoft.com/office/powerpoint/2010/main" val="207652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581D1-5718-45E4-9852-742EE46AD9E7}"/>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Type </a:t>
            </a:r>
            <a:r>
              <a:rPr lang="en-US" sz="4000" b="1" kern="1200" dirty="0" err="1">
                <a:solidFill>
                  <a:srgbClr val="FEFEFE"/>
                </a:solidFill>
                <a:effectLst/>
                <a:latin typeface="+mj-lt"/>
                <a:ea typeface="+mj-ea"/>
                <a:cs typeface="+mj-cs"/>
              </a:rPr>
              <a:t>valeur</a:t>
            </a:r>
            <a:r>
              <a:rPr lang="en-US" sz="4000" b="1" kern="1200" dirty="0">
                <a:solidFill>
                  <a:srgbClr val="FEFEFE"/>
                </a:solidFill>
                <a:effectLst/>
                <a:latin typeface="+mj-lt"/>
                <a:ea typeface="+mj-ea"/>
                <a:cs typeface="+mj-cs"/>
              </a:rPr>
              <a:t> et type </a:t>
            </a:r>
            <a:r>
              <a:rPr lang="en-US" sz="4000" b="1" kern="1200" dirty="0" err="1">
                <a:solidFill>
                  <a:srgbClr val="FEFEFE"/>
                </a:solidFill>
                <a:effectLst/>
                <a:latin typeface="+mj-lt"/>
                <a:ea typeface="+mj-ea"/>
                <a:cs typeface="+mj-cs"/>
              </a:rPr>
              <a:t>référence</a:t>
            </a:r>
            <a:endParaRPr lang="fr-FR" dirty="0"/>
          </a:p>
        </p:txBody>
      </p:sp>
      <p:sp>
        <p:nvSpPr>
          <p:cNvPr id="3" name="Espace réservé du contenu 2">
            <a:extLst>
              <a:ext uri="{FF2B5EF4-FFF2-40B4-BE49-F238E27FC236}">
                <a16:creationId xmlns:a16="http://schemas.microsoft.com/office/drawing/2014/main" id="{6B714E57-175B-46FD-84B0-A926D109E80E}"/>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Les mots </a:t>
            </a:r>
            <a:r>
              <a:rPr lang="en-US" sz="1800" b="0" kern="1200" dirty="0" err="1">
                <a:solidFill>
                  <a:schemeClr val="tx1"/>
                </a:solidFill>
                <a:effectLst/>
                <a:latin typeface="+mn-lt"/>
                <a:ea typeface="+mn-ea"/>
                <a:cs typeface="+mn-cs"/>
              </a:rPr>
              <a:t>clés</a:t>
            </a:r>
            <a:r>
              <a:rPr lang="en-US" sz="1800" b="0" kern="1200" dirty="0">
                <a:solidFill>
                  <a:schemeClr val="tx1"/>
                </a:solidFill>
                <a:effectLst/>
                <a:latin typeface="+mn-lt"/>
                <a:ea typeface="+mn-ea"/>
                <a:cs typeface="+mn-cs"/>
              </a:rPr>
              <a:t> « ref » et « out » </a:t>
            </a:r>
            <a:r>
              <a:rPr lang="en-US" sz="1800" b="0" kern="1200" dirty="0" err="1">
                <a:solidFill>
                  <a:schemeClr val="tx1"/>
                </a:solidFill>
                <a:effectLst/>
                <a:latin typeface="+mn-lt"/>
                <a:ea typeface="+mn-ea"/>
                <a:cs typeface="+mn-cs"/>
              </a:rPr>
              <a:t>permettent</a:t>
            </a:r>
            <a:r>
              <a:rPr lang="en-US" sz="1800" b="0" kern="1200" dirty="0">
                <a:solidFill>
                  <a:schemeClr val="tx1"/>
                </a:solidFill>
                <a:effectLst/>
                <a:latin typeface="+mn-lt"/>
                <a:ea typeface="+mn-ea"/>
                <a:cs typeface="+mn-cs"/>
              </a:rPr>
              <a:t> de forcer le passage par </a:t>
            </a:r>
            <a:r>
              <a:rPr lang="en-US" sz="1800" b="0" kern="1200" dirty="0" err="1">
                <a:solidFill>
                  <a:schemeClr val="tx1"/>
                </a:solidFill>
                <a:effectLst/>
                <a:latin typeface="+mn-lt"/>
                <a:ea typeface="+mn-ea"/>
                <a:cs typeface="+mn-cs"/>
              </a:rPr>
              <a:t>référence</a:t>
            </a:r>
            <a:endParaRPr lang="fr-FR" sz="1800" dirty="0">
              <a:effectLst/>
            </a:endParaRPr>
          </a:p>
          <a:p>
            <a:pPr lvl="1" rtl="0" eaLnBrk="1" latinLnBrk="0" hangingPunct="1"/>
            <a:r>
              <a:rPr lang="en-US" sz="1600" b="1" kern="1200" dirty="0" err="1">
                <a:solidFill>
                  <a:schemeClr val="tx1"/>
                </a:solidFill>
                <a:effectLst/>
                <a:latin typeface="+mn-lt"/>
                <a:ea typeface="+mn-ea"/>
                <a:cs typeface="+mn-cs"/>
              </a:rPr>
              <a:t>Très</a:t>
            </a:r>
            <a:r>
              <a:rPr lang="en-US" sz="1600" b="1"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rarement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utilisé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souvent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signe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mauvaise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approche</a:t>
            </a:r>
            <a:endParaRPr lang="fr-FR" dirty="0">
              <a:effectLst/>
            </a:endParaRPr>
          </a:p>
          <a:p>
            <a:pPr lvl="1" rtl="0" eaLnBrk="1" latinLnBrk="0" hangingPunct="1"/>
            <a:r>
              <a:rPr lang="en-US" sz="1600" b="0" kern="1200" dirty="0">
                <a:solidFill>
                  <a:schemeClr val="tx1"/>
                </a:solidFill>
                <a:effectLst/>
                <a:latin typeface="+mn-lt"/>
                <a:ea typeface="+mn-ea"/>
                <a:cs typeface="+mn-cs"/>
              </a:rPr>
              <a:t>« ref » </a:t>
            </a:r>
            <a:r>
              <a:rPr lang="en-US" sz="1600" b="0" kern="1200" dirty="0" err="1">
                <a:solidFill>
                  <a:schemeClr val="tx1"/>
                </a:solidFill>
                <a:effectLst/>
                <a:latin typeface="+mn-lt"/>
                <a:ea typeface="+mn-ea"/>
                <a:cs typeface="+mn-cs"/>
              </a:rPr>
              <a:t>spécifie</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l’on</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assigne</a:t>
            </a:r>
            <a:r>
              <a:rPr lang="en-US" sz="1600" b="0" kern="1200" dirty="0">
                <a:solidFill>
                  <a:schemeClr val="tx1"/>
                </a:solidFill>
                <a:effectLst/>
                <a:latin typeface="+mn-lt"/>
                <a:ea typeface="+mn-ea"/>
                <a:cs typeface="+mn-cs"/>
              </a:rPr>
              <a:t> au </a:t>
            </a:r>
            <a:r>
              <a:rPr lang="en-US" sz="1600" b="0" kern="1200" dirty="0" err="1">
                <a:solidFill>
                  <a:schemeClr val="tx1"/>
                </a:solidFill>
                <a:effectLst/>
                <a:latin typeface="+mn-lt"/>
                <a:ea typeface="+mn-ea"/>
                <a:cs typeface="+mn-cs"/>
              </a:rPr>
              <a:t>paramètre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doit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avoir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été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affecté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auparavant</a:t>
            </a:r>
            <a:endParaRPr lang="fr-FR" dirty="0">
              <a:effectLst/>
            </a:endParaRPr>
          </a:p>
          <a:p>
            <a:pPr lvl="1" rtl="0" eaLnBrk="1" latinLnBrk="0" hangingPunct="1"/>
            <a:r>
              <a:rPr lang="en-US" sz="1600" b="0" kern="1200" dirty="0">
                <a:solidFill>
                  <a:schemeClr val="tx1"/>
                </a:solidFill>
                <a:effectLst/>
                <a:latin typeface="+mn-lt"/>
                <a:ea typeface="+mn-ea"/>
                <a:cs typeface="+mn-cs"/>
              </a:rPr>
              <a:t>« out » </a:t>
            </a:r>
            <a:r>
              <a:rPr lang="en-US" sz="1600" b="0" kern="1200" dirty="0" err="1">
                <a:solidFill>
                  <a:schemeClr val="tx1"/>
                </a:solidFill>
                <a:effectLst/>
                <a:latin typeface="+mn-lt"/>
                <a:ea typeface="+mn-ea"/>
                <a:cs typeface="+mn-cs"/>
              </a:rPr>
              <a:t>spécifie</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sera </a:t>
            </a:r>
            <a:r>
              <a:rPr lang="en-US" sz="1600" b="0" kern="1200" dirty="0" err="1">
                <a:solidFill>
                  <a:schemeClr val="tx1"/>
                </a:solidFill>
                <a:effectLst/>
                <a:latin typeface="+mn-lt"/>
                <a:ea typeface="+mn-ea"/>
                <a:cs typeface="+mn-cs"/>
              </a:rPr>
              <a:t>assigné</a:t>
            </a:r>
            <a:r>
              <a:rPr lang="en-US" sz="1600" b="0" kern="1200" dirty="0">
                <a:solidFill>
                  <a:schemeClr val="tx1"/>
                </a:solidFill>
                <a:effectLst/>
                <a:latin typeface="+mn-lt"/>
                <a:ea typeface="+mn-ea"/>
                <a:cs typeface="+mn-cs"/>
              </a:rPr>
              <a:t> dans la </a:t>
            </a:r>
            <a:r>
              <a:rPr lang="en-US" sz="1600" b="0" kern="1200" dirty="0" err="1">
                <a:solidFill>
                  <a:schemeClr val="tx1"/>
                </a:solidFill>
                <a:effectLst/>
                <a:latin typeface="+mn-lt"/>
                <a:ea typeface="+mn-ea"/>
                <a:cs typeface="+mn-cs"/>
              </a:rPr>
              <a:t>méthode</a:t>
            </a:r>
            <a:endParaRPr lang="en-US" sz="16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54DDF7BF-0696-4879-9DCE-08509EA6C0BA}"/>
              </a:ext>
            </a:extLst>
          </p:cNvPr>
          <p:cNvSpPr>
            <a:spLocks noGrp="1"/>
          </p:cNvSpPr>
          <p:nvPr>
            <p:ph type="sldNum" sz="quarter" idx="12"/>
          </p:nvPr>
        </p:nvSpPr>
        <p:spPr/>
        <p:txBody>
          <a:bodyPr/>
          <a:lstStyle/>
          <a:p>
            <a:fld id="{C4488D40-6A2B-42CD-9565-99D41B29C2DA}" type="slidenum">
              <a:rPr lang="fr-FR" smtClean="0"/>
              <a:t>15</a:t>
            </a:fld>
            <a:endParaRPr lang="fr-FR"/>
          </a:p>
        </p:txBody>
      </p:sp>
      <p:pic>
        <p:nvPicPr>
          <p:cNvPr id="5" name="Image 6">
            <a:extLst>
              <a:ext uri="{FF2B5EF4-FFF2-40B4-BE49-F238E27FC236}">
                <a16:creationId xmlns:a16="http://schemas.microsoft.com/office/drawing/2014/main" id="{DFD19409-61F4-4C98-A8D2-6419EAB6E4D5}"/>
              </a:ext>
            </a:extLst>
          </p:cNvPr>
          <p:cNvPicPr/>
          <p:nvPr/>
        </p:nvPicPr>
        <p:blipFill>
          <a:blip r:embed="rId2"/>
          <a:stretch/>
        </p:blipFill>
        <p:spPr>
          <a:xfrm>
            <a:off x="810000" y="2561040"/>
            <a:ext cx="4600080" cy="4219200"/>
          </a:xfrm>
          <a:prstGeom prst="rect">
            <a:avLst/>
          </a:prstGeom>
          <a:ln>
            <a:noFill/>
          </a:ln>
        </p:spPr>
      </p:pic>
      <p:pic>
        <p:nvPicPr>
          <p:cNvPr id="6" name="Image 7">
            <a:extLst>
              <a:ext uri="{FF2B5EF4-FFF2-40B4-BE49-F238E27FC236}">
                <a16:creationId xmlns:a16="http://schemas.microsoft.com/office/drawing/2014/main" id="{7FDCA600-891E-464D-9361-1D2E3DBFB2A2}"/>
              </a:ext>
            </a:extLst>
          </p:cNvPr>
          <p:cNvPicPr/>
          <p:nvPr/>
        </p:nvPicPr>
        <p:blipFill>
          <a:blip r:embed="rId3"/>
          <a:stretch/>
        </p:blipFill>
        <p:spPr>
          <a:xfrm>
            <a:off x="6158880" y="2561040"/>
            <a:ext cx="5400360" cy="3466800"/>
          </a:xfrm>
          <a:prstGeom prst="rect">
            <a:avLst/>
          </a:prstGeom>
          <a:ln>
            <a:noFill/>
          </a:ln>
        </p:spPr>
      </p:pic>
    </p:spTree>
    <p:extLst>
      <p:ext uri="{BB962C8B-B14F-4D97-AF65-F5344CB8AC3E}">
        <p14:creationId xmlns:p14="http://schemas.microsoft.com/office/powerpoint/2010/main" val="94134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E3FAC3-FA11-4C30-ACB8-17AE7C961BEF}"/>
              </a:ext>
            </a:extLst>
          </p:cNvPr>
          <p:cNvSpPr>
            <a:spLocks noGrp="1"/>
          </p:cNvSpPr>
          <p:nvPr>
            <p:ph type="title"/>
          </p:nvPr>
        </p:nvSpPr>
        <p:spPr/>
        <p:txBody>
          <a:bodyPr/>
          <a:lstStyle/>
          <a:p>
            <a:r>
              <a:rPr lang="fr-FR" dirty="0"/>
              <a:t>Méthodes – multiples retours (exemple)</a:t>
            </a:r>
          </a:p>
        </p:txBody>
      </p:sp>
      <p:sp>
        <p:nvSpPr>
          <p:cNvPr id="3" name="Espace réservé du contenu 2">
            <a:extLst>
              <a:ext uri="{FF2B5EF4-FFF2-40B4-BE49-F238E27FC236}">
                <a16:creationId xmlns:a16="http://schemas.microsoft.com/office/drawing/2014/main" id="{9DB15AE9-26E4-4EFB-9C12-F3DA18529C62}"/>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86B7EDA-85F9-40E7-889D-49A00580B3FB}"/>
              </a:ext>
            </a:extLst>
          </p:cNvPr>
          <p:cNvSpPr>
            <a:spLocks noGrp="1"/>
          </p:cNvSpPr>
          <p:nvPr>
            <p:ph type="sldNum" sz="quarter" idx="12"/>
          </p:nvPr>
        </p:nvSpPr>
        <p:spPr/>
        <p:txBody>
          <a:bodyPr/>
          <a:lstStyle/>
          <a:p>
            <a:fld id="{C4488D40-6A2B-42CD-9565-99D41B29C2DA}" type="slidenum">
              <a:rPr lang="fr-FR" smtClean="0"/>
              <a:t>16</a:t>
            </a:fld>
            <a:endParaRPr lang="fr-FR"/>
          </a:p>
        </p:txBody>
      </p:sp>
      <p:pic>
        <p:nvPicPr>
          <p:cNvPr id="5" name="Image 4">
            <a:extLst>
              <a:ext uri="{FF2B5EF4-FFF2-40B4-BE49-F238E27FC236}">
                <a16:creationId xmlns:a16="http://schemas.microsoft.com/office/drawing/2014/main" id="{95A97891-740C-4CB6-B5E2-B4246776C361}"/>
              </a:ext>
            </a:extLst>
          </p:cNvPr>
          <p:cNvPicPr>
            <a:picLocks noChangeAspect="1"/>
          </p:cNvPicPr>
          <p:nvPr/>
        </p:nvPicPr>
        <p:blipFill>
          <a:blip r:embed="rId2"/>
          <a:stretch>
            <a:fillRect/>
          </a:stretch>
        </p:blipFill>
        <p:spPr>
          <a:xfrm>
            <a:off x="2040730" y="1124767"/>
            <a:ext cx="8110537" cy="5501471"/>
          </a:xfrm>
          <a:prstGeom prst="rect">
            <a:avLst/>
          </a:prstGeom>
        </p:spPr>
      </p:pic>
    </p:spTree>
    <p:extLst>
      <p:ext uri="{BB962C8B-B14F-4D97-AF65-F5344CB8AC3E}">
        <p14:creationId xmlns:p14="http://schemas.microsoft.com/office/powerpoint/2010/main" val="417902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Les classes en C#</a:t>
            </a:r>
            <a:endParaRPr lang="en-US" sz="1800" b="0" strike="noStrike" spc="-1">
              <a:solidFill>
                <a:srgbClr val="000000"/>
              </a:solidFill>
              <a:uFill>
                <a:solidFill>
                  <a:srgbClr val="FFFFFF"/>
                </a:solidFill>
              </a:uFill>
              <a:latin typeface="Century Gothic"/>
            </a:endParaRPr>
          </a:p>
        </p:txBody>
      </p:sp>
      <p:sp>
        <p:nvSpPr>
          <p:cNvPr id="105" name="TextShape 2"/>
          <p:cNvSpPr txBox="1"/>
          <p:nvPr/>
        </p:nvSpPr>
        <p:spPr>
          <a:xfrm>
            <a:off x="818640" y="970560"/>
            <a:ext cx="10554120" cy="5809680"/>
          </a:xfrm>
          <a:prstGeom prst="rect">
            <a:avLst/>
          </a:prstGeom>
          <a:noFill/>
          <a:ln>
            <a:noFill/>
          </a:ln>
        </p:spPr>
        <p:txBody>
          <a:bodyPr/>
          <a:lstStyle/>
          <a:p>
            <a:endParaRPr lang="en-US" sz="1800" b="0" strike="noStrike" spc="-1">
              <a:solidFill>
                <a:srgbClr val="000000"/>
              </a:solidFill>
              <a:uFill>
                <a:solidFill>
                  <a:srgbClr val="FFFFFF"/>
                </a:solidFill>
              </a:uFill>
              <a:latin typeface="Century Gothic"/>
            </a:endParaRPr>
          </a:p>
        </p:txBody>
      </p:sp>
      <p:sp>
        <p:nvSpPr>
          <p:cNvPr id="106"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DF12105A-0006-431A-9184-291CA92961C8}" type="slidenum">
              <a:rPr lang="en-US" sz="2000" b="0" strike="noStrike" spc="-1">
                <a:solidFill>
                  <a:srgbClr val="00C6BB"/>
                </a:solidFill>
                <a:uFill>
                  <a:solidFill>
                    <a:srgbClr val="FFFFFF"/>
                  </a:solidFill>
                </a:uFill>
                <a:latin typeface="Century Gothic"/>
              </a:rPr>
              <a:t>17</a:t>
            </a:fld>
            <a:endParaRPr lang="en-US" sz="2000" b="0" strike="noStrike" spc="-1">
              <a:solidFill>
                <a:srgbClr val="000000"/>
              </a:solidFill>
              <a:uFill>
                <a:solidFill>
                  <a:srgbClr val="FFFFFF"/>
                </a:solidFill>
              </a:uFill>
              <a:latin typeface="Times New Roman"/>
            </a:endParaRPr>
          </a:p>
        </p:txBody>
      </p:sp>
      <p:pic>
        <p:nvPicPr>
          <p:cNvPr id="107" name="Image 5"/>
          <p:cNvPicPr/>
          <p:nvPr/>
        </p:nvPicPr>
        <p:blipFill>
          <a:blip r:embed="rId2"/>
          <a:stretch/>
        </p:blipFill>
        <p:spPr>
          <a:xfrm>
            <a:off x="810000" y="970560"/>
            <a:ext cx="2009520" cy="933120"/>
          </a:xfrm>
          <a:prstGeom prst="rect">
            <a:avLst/>
          </a:prstGeom>
          <a:ln>
            <a:noFill/>
          </a:ln>
        </p:spPr>
      </p:pic>
      <p:pic>
        <p:nvPicPr>
          <p:cNvPr id="108" name="Image 6"/>
          <p:cNvPicPr/>
          <p:nvPr/>
        </p:nvPicPr>
        <p:blipFill>
          <a:blip r:embed="rId3"/>
          <a:stretch/>
        </p:blipFill>
        <p:spPr>
          <a:xfrm>
            <a:off x="818640" y="2086560"/>
            <a:ext cx="2133360" cy="1437840"/>
          </a:xfrm>
          <a:prstGeom prst="rect">
            <a:avLst/>
          </a:prstGeom>
          <a:ln>
            <a:noFill/>
          </a:ln>
        </p:spPr>
      </p:pic>
      <p:pic>
        <p:nvPicPr>
          <p:cNvPr id="109" name="Image 7"/>
          <p:cNvPicPr/>
          <p:nvPr/>
        </p:nvPicPr>
        <p:blipFill>
          <a:blip r:embed="rId4"/>
          <a:stretch/>
        </p:blipFill>
        <p:spPr>
          <a:xfrm>
            <a:off x="810000" y="3707280"/>
            <a:ext cx="2599920" cy="2199960"/>
          </a:xfrm>
          <a:prstGeom prst="rect">
            <a:avLst/>
          </a:prstGeom>
          <a:ln>
            <a:noFill/>
          </a:ln>
        </p:spPr>
      </p:pic>
      <p:pic>
        <p:nvPicPr>
          <p:cNvPr id="110" name="Image 10"/>
          <p:cNvPicPr/>
          <p:nvPr/>
        </p:nvPicPr>
        <p:blipFill>
          <a:blip r:embed="rId5"/>
          <a:stretch/>
        </p:blipFill>
        <p:spPr>
          <a:xfrm>
            <a:off x="7628400" y="1568160"/>
            <a:ext cx="3400200" cy="3762000"/>
          </a:xfrm>
          <a:prstGeom prst="rect">
            <a:avLst/>
          </a:prstGeom>
          <a:ln>
            <a:noFill/>
          </a:ln>
        </p:spPr>
      </p:pic>
      <p:sp>
        <p:nvSpPr>
          <p:cNvPr id="3" name="Titre 2">
            <a:extLst>
              <a:ext uri="{FF2B5EF4-FFF2-40B4-BE49-F238E27FC236}">
                <a16:creationId xmlns:a16="http://schemas.microsoft.com/office/drawing/2014/main" id="{9B196032-64B9-4371-AA60-1B2DCCEC8697}"/>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Les classes </a:t>
            </a:r>
            <a:r>
              <a:rPr lang="en-US" sz="4000" b="1" kern="1200" dirty="0" err="1">
                <a:solidFill>
                  <a:srgbClr val="FEFEFE"/>
                </a:solidFill>
                <a:effectLst/>
                <a:latin typeface="+mj-lt"/>
                <a:ea typeface="+mj-ea"/>
                <a:cs typeface="+mj-cs"/>
              </a:rPr>
              <a:t>en</a:t>
            </a:r>
            <a:r>
              <a:rPr lang="en-US" sz="4000" b="1" kern="1200" dirty="0">
                <a:solidFill>
                  <a:srgbClr val="FEFEFE"/>
                </a:solidFill>
                <a:effectLst/>
                <a:latin typeface="+mj-lt"/>
                <a:ea typeface="+mj-ea"/>
                <a:cs typeface="+mj-cs"/>
              </a:rPr>
              <a:t> C#</a:t>
            </a:r>
            <a:endParaRPr lang="fr-FR" dirty="0">
              <a:effectLst/>
            </a:endParaRPr>
          </a:p>
        </p:txBody>
      </p:sp>
    </p:spTree>
    <p:extLst>
      <p:ext uri="{BB962C8B-B14F-4D97-AF65-F5344CB8AC3E}">
        <p14:creationId xmlns:p14="http://schemas.microsoft.com/office/powerpoint/2010/main" val="8219013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18DA1-A27C-4892-BBDE-ABA880DC17CD}"/>
              </a:ext>
            </a:extLst>
          </p:cNvPr>
          <p:cNvSpPr>
            <a:spLocks noGrp="1"/>
          </p:cNvSpPr>
          <p:nvPr>
            <p:ph type="title"/>
          </p:nvPr>
        </p:nvSpPr>
        <p:spPr/>
        <p:txBody>
          <a:bodyPr/>
          <a:lstStyle/>
          <a:p>
            <a:r>
              <a:rPr lang="fr-FR" dirty="0"/>
              <a:t>Les instances en C#</a:t>
            </a:r>
          </a:p>
        </p:txBody>
      </p:sp>
      <p:sp>
        <p:nvSpPr>
          <p:cNvPr id="3" name="Espace réservé du contenu 2">
            <a:extLst>
              <a:ext uri="{FF2B5EF4-FFF2-40B4-BE49-F238E27FC236}">
                <a16:creationId xmlns:a16="http://schemas.microsoft.com/office/drawing/2014/main" id="{580FB6D7-E6CC-4FA8-84EE-AE20AAECF772}"/>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77574B6-3C40-4C3C-8C8E-7DC3F401FD1E}"/>
              </a:ext>
            </a:extLst>
          </p:cNvPr>
          <p:cNvSpPr>
            <a:spLocks noGrp="1"/>
          </p:cNvSpPr>
          <p:nvPr>
            <p:ph type="sldNum" sz="quarter" idx="12"/>
          </p:nvPr>
        </p:nvSpPr>
        <p:spPr/>
        <p:txBody>
          <a:bodyPr/>
          <a:lstStyle/>
          <a:p>
            <a:fld id="{C4488D40-6A2B-42CD-9565-99D41B29C2DA}" type="slidenum">
              <a:rPr lang="fr-FR" smtClean="0"/>
              <a:t>18</a:t>
            </a:fld>
            <a:endParaRPr lang="fr-FR"/>
          </a:p>
        </p:txBody>
      </p:sp>
      <p:pic>
        <p:nvPicPr>
          <p:cNvPr id="5" name="Image 4">
            <a:extLst>
              <a:ext uri="{FF2B5EF4-FFF2-40B4-BE49-F238E27FC236}">
                <a16:creationId xmlns:a16="http://schemas.microsoft.com/office/drawing/2014/main" id="{6B4E6436-0DED-4897-9219-7B7D36B8AB1B}"/>
              </a:ext>
            </a:extLst>
          </p:cNvPr>
          <p:cNvPicPr/>
          <p:nvPr/>
        </p:nvPicPr>
        <p:blipFill>
          <a:blip r:embed="rId2"/>
          <a:stretch/>
        </p:blipFill>
        <p:spPr>
          <a:xfrm>
            <a:off x="1071720" y="1910520"/>
            <a:ext cx="9554040" cy="3137760"/>
          </a:xfrm>
          <a:prstGeom prst="rect">
            <a:avLst/>
          </a:prstGeom>
          <a:ln>
            <a:noFill/>
          </a:ln>
        </p:spPr>
      </p:pic>
    </p:spTree>
    <p:extLst>
      <p:ext uri="{BB962C8B-B14F-4D97-AF65-F5344CB8AC3E}">
        <p14:creationId xmlns:p14="http://schemas.microsoft.com/office/powerpoint/2010/main" val="413287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44537-54A0-4F5B-8C75-0F77C3FB3B26}"/>
              </a:ext>
            </a:extLst>
          </p:cNvPr>
          <p:cNvSpPr>
            <a:spLocks noGrp="1"/>
          </p:cNvSpPr>
          <p:nvPr>
            <p:ph type="title"/>
          </p:nvPr>
        </p:nvSpPr>
        <p:spPr/>
        <p:txBody>
          <a:bodyPr/>
          <a:lstStyle/>
          <a:p>
            <a:r>
              <a:rPr lang="fr-FR" dirty="0"/>
              <a:t>Relations entre objets</a:t>
            </a:r>
          </a:p>
        </p:txBody>
      </p:sp>
      <p:sp>
        <p:nvSpPr>
          <p:cNvPr id="3" name="Espace réservé du contenu 2">
            <a:extLst>
              <a:ext uri="{FF2B5EF4-FFF2-40B4-BE49-F238E27FC236}">
                <a16:creationId xmlns:a16="http://schemas.microsoft.com/office/drawing/2014/main" id="{C1206442-CD74-4880-81F2-D6D375327861}"/>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AF8B236-40ED-488B-8FE9-7AE0EB109518}"/>
              </a:ext>
            </a:extLst>
          </p:cNvPr>
          <p:cNvSpPr>
            <a:spLocks noGrp="1"/>
          </p:cNvSpPr>
          <p:nvPr>
            <p:ph type="sldNum" sz="quarter" idx="12"/>
          </p:nvPr>
        </p:nvSpPr>
        <p:spPr/>
        <p:txBody>
          <a:bodyPr/>
          <a:lstStyle/>
          <a:p>
            <a:fld id="{C4488D40-6A2B-42CD-9565-99D41B29C2DA}" type="slidenum">
              <a:rPr lang="fr-FR" smtClean="0"/>
              <a:t>19</a:t>
            </a:fld>
            <a:endParaRPr lang="fr-FR"/>
          </a:p>
        </p:txBody>
      </p:sp>
      <p:pic>
        <p:nvPicPr>
          <p:cNvPr id="5" name="Image 6">
            <a:extLst>
              <a:ext uri="{FF2B5EF4-FFF2-40B4-BE49-F238E27FC236}">
                <a16:creationId xmlns:a16="http://schemas.microsoft.com/office/drawing/2014/main" id="{7DF32FBB-E6E0-4BCF-998D-B3405919BFE8}"/>
              </a:ext>
            </a:extLst>
          </p:cNvPr>
          <p:cNvPicPr/>
          <p:nvPr/>
        </p:nvPicPr>
        <p:blipFill>
          <a:blip r:embed="rId2"/>
          <a:stretch/>
        </p:blipFill>
        <p:spPr>
          <a:xfrm>
            <a:off x="497160" y="1346040"/>
            <a:ext cx="5949360" cy="4385520"/>
          </a:xfrm>
          <a:prstGeom prst="rect">
            <a:avLst/>
          </a:prstGeom>
          <a:ln>
            <a:noFill/>
          </a:ln>
        </p:spPr>
      </p:pic>
      <p:pic>
        <p:nvPicPr>
          <p:cNvPr id="6" name="Image 8">
            <a:extLst>
              <a:ext uri="{FF2B5EF4-FFF2-40B4-BE49-F238E27FC236}">
                <a16:creationId xmlns:a16="http://schemas.microsoft.com/office/drawing/2014/main" id="{B43AD696-B87E-4019-A575-030091A2E544}"/>
              </a:ext>
            </a:extLst>
          </p:cNvPr>
          <p:cNvPicPr/>
          <p:nvPr/>
        </p:nvPicPr>
        <p:blipFill>
          <a:blip r:embed="rId3"/>
          <a:stretch/>
        </p:blipFill>
        <p:spPr>
          <a:xfrm>
            <a:off x="6590880" y="1429920"/>
            <a:ext cx="4790880" cy="5105160"/>
          </a:xfrm>
          <a:prstGeom prst="rect">
            <a:avLst/>
          </a:prstGeom>
          <a:ln>
            <a:noFill/>
          </a:ln>
        </p:spPr>
      </p:pic>
    </p:spTree>
    <p:extLst>
      <p:ext uri="{BB962C8B-B14F-4D97-AF65-F5344CB8AC3E}">
        <p14:creationId xmlns:p14="http://schemas.microsoft.com/office/powerpoint/2010/main" val="299897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3EE32-3277-479A-87AA-60C58EA57951}"/>
              </a:ext>
            </a:extLst>
          </p:cNvPr>
          <p:cNvSpPr>
            <a:spLocks noGrp="1"/>
          </p:cNvSpPr>
          <p:nvPr>
            <p:ph type="title"/>
          </p:nvPr>
        </p:nvSpPr>
        <p:spPr/>
        <p:txBody>
          <a:bodyPr/>
          <a:lstStyle/>
          <a:p>
            <a:r>
              <a:rPr lang="fr-FR" dirty="0"/>
              <a:t>Plan du cours</a:t>
            </a:r>
          </a:p>
        </p:txBody>
      </p:sp>
      <p:sp>
        <p:nvSpPr>
          <p:cNvPr id="3" name="Espace réservé du contenu 2">
            <a:extLst>
              <a:ext uri="{FF2B5EF4-FFF2-40B4-BE49-F238E27FC236}">
                <a16:creationId xmlns:a16="http://schemas.microsoft.com/office/drawing/2014/main" id="{21702EDA-520A-4F02-A022-C797F8C0317E}"/>
              </a:ext>
            </a:extLst>
          </p:cNvPr>
          <p:cNvSpPr>
            <a:spLocks noGrp="1"/>
          </p:cNvSpPr>
          <p:nvPr>
            <p:ph idx="1"/>
          </p:nvPr>
        </p:nvSpPr>
        <p:spPr/>
        <p:txBody>
          <a:bodyPr/>
          <a:lstStyle/>
          <a:p>
            <a:r>
              <a:rPr lang="fr-FR" dirty="0"/>
              <a:t>Classes</a:t>
            </a:r>
            <a:r>
              <a:rPr lang="fr-FR" baseline="0" dirty="0"/>
              <a:t> et objets</a:t>
            </a:r>
          </a:p>
          <a:p>
            <a:pPr lvl="1"/>
            <a:r>
              <a:rPr lang="fr-FR" dirty="0"/>
              <a:t>2 </a:t>
            </a:r>
            <a:r>
              <a:rPr lang="fr-FR" dirty="0" err="1"/>
              <a:t>appartés</a:t>
            </a:r>
            <a:r>
              <a:rPr lang="fr-FR" dirty="0"/>
              <a:t> :</a:t>
            </a:r>
          </a:p>
          <a:p>
            <a:pPr lvl="2"/>
            <a:r>
              <a:rPr lang="fr-FR" baseline="0" dirty="0" err="1"/>
              <a:t>Enum</a:t>
            </a:r>
            <a:endParaRPr lang="fr-FR" baseline="0" dirty="0"/>
          </a:p>
          <a:p>
            <a:pPr lvl="2" indent="-342900"/>
            <a:r>
              <a:rPr lang="fr-FR" kern="1200" baseline="0" dirty="0">
                <a:solidFill>
                  <a:schemeClr val="tx1"/>
                </a:solidFill>
                <a:effectLst/>
                <a:latin typeface="+mn-lt"/>
                <a:ea typeface="+mn-ea"/>
                <a:cs typeface="+mn-cs"/>
              </a:rPr>
              <a:t>Type valeurs et types références</a:t>
            </a:r>
            <a:endParaRPr lang="fr-FR" baseline="0" dirty="0"/>
          </a:p>
          <a:p>
            <a:endParaRPr lang="fr-FR" baseline="0" dirty="0"/>
          </a:p>
        </p:txBody>
      </p:sp>
      <p:sp>
        <p:nvSpPr>
          <p:cNvPr id="4" name="Espace réservé du numéro de diapositive 3">
            <a:extLst>
              <a:ext uri="{FF2B5EF4-FFF2-40B4-BE49-F238E27FC236}">
                <a16:creationId xmlns:a16="http://schemas.microsoft.com/office/drawing/2014/main" id="{4910468A-0073-415F-8B3F-8779324B7883}"/>
              </a:ext>
            </a:extLst>
          </p:cNvPr>
          <p:cNvSpPr>
            <a:spLocks noGrp="1"/>
          </p:cNvSpPr>
          <p:nvPr>
            <p:ph type="sldNum" sz="quarter" idx="12"/>
          </p:nvPr>
        </p:nvSpPr>
        <p:spPr/>
        <p:txBody>
          <a:bodyPr/>
          <a:lstStyle/>
          <a:p>
            <a:fld id="{C4488D40-6A2B-42CD-9565-99D41B29C2DA}" type="slidenum">
              <a:rPr lang="fr-FR" smtClean="0"/>
              <a:t>2</a:t>
            </a:fld>
            <a:endParaRPr lang="fr-FR"/>
          </a:p>
        </p:txBody>
      </p:sp>
    </p:spTree>
    <p:extLst>
      <p:ext uri="{BB962C8B-B14F-4D97-AF65-F5344CB8AC3E}">
        <p14:creationId xmlns:p14="http://schemas.microsoft.com/office/powerpoint/2010/main" val="3670040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64CB3-A7A8-4687-B3DE-2848DFFC362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43D80954-2481-4B91-BEA3-EA168A799F1C}"/>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CF56CB7-948A-4D92-8C74-38D638D9358A}"/>
              </a:ext>
            </a:extLst>
          </p:cNvPr>
          <p:cNvSpPr>
            <a:spLocks noGrp="1"/>
          </p:cNvSpPr>
          <p:nvPr>
            <p:ph type="sldNum" sz="quarter" idx="12"/>
          </p:nvPr>
        </p:nvSpPr>
        <p:spPr/>
        <p:txBody>
          <a:bodyPr/>
          <a:lstStyle/>
          <a:p>
            <a:fld id="{C4488D40-6A2B-42CD-9565-99D41B29C2DA}" type="slidenum">
              <a:rPr lang="fr-FR" smtClean="0"/>
              <a:t>20</a:t>
            </a:fld>
            <a:endParaRPr lang="fr-FR"/>
          </a:p>
        </p:txBody>
      </p:sp>
    </p:spTree>
    <p:extLst>
      <p:ext uri="{BB962C8B-B14F-4D97-AF65-F5344CB8AC3E}">
        <p14:creationId xmlns:p14="http://schemas.microsoft.com/office/powerpoint/2010/main" val="88250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Où en sommes-nous ?</a:t>
            </a:r>
            <a:endParaRPr lang="en-US" sz="1800" b="0" strike="noStrike" spc="-1">
              <a:solidFill>
                <a:srgbClr val="000000"/>
              </a:solidFill>
              <a:uFill>
                <a:solidFill>
                  <a:srgbClr val="FFFFFF"/>
                </a:solidFill>
              </a:uFill>
              <a:latin typeface="Century Gothic"/>
            </a:endParaRPr>
          </a:p>
        </p:txBody>
      </p:sp>
      <p:sp>
        <p:nvSpPr>
          <p:cNvPr id="129"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9F90F780-B9FC-4F05-919C-35A93E25D758}" type="slidenum">
              <a:rPr lang="en-US" sz="2000" b="0" strike="noStrike" spc="-1">
                <a:solidFill>
                  <a:srgbClr val="00C6BB"/>
                </a:solidFill>
                <a:uFill>
                  <a:solidFill>
                    <a:srgbClr val="FFFFFF"/>
                  </a:solidFill>
                </a:uFill>
                <a:latin typeface="Century Gothic"/>
              </a:rPr>
              <a:t>21</a:t>
            </a:fld>
            <a:endParaRPr lang="en-US" sz="2000" b="0" strike="noStrike" spc="-1">
              <a:solidFill>
                <a:srgbClr val="000000"/>
              </a:solidFill>
              <a:uFill>
                <a:solidFill>
                  <a:srgbClr val="FFFFFF"/>
                </a:solidFill>
              </a:uFill>
              <a:latin typeface="Times New Roman"/>
            </a:endParaRPr>
          </a:p>
        </p:txBody>
      </p:sp>
      <p:sp>
        <p:nvSpPr>
          <p:cNvPr id="2" name="Titre 1">
            <a:extLst>
              <a:ext uri="{FF2B5EF4-FFF2-40B4-BE49-F238E27FC236}">
                <a16:creationId xmlns:a16="http://schemas.microsoft.com/office/drawing/2014/main" id="{0E7A1EF6-491F-424D-AF3D-A4958EF3CB5E}"/>
              </a:ext>
            </a:extLst>
          </p:cNvPr>
          <p:cNvSpPr>
            <a:spLocks noGrp="1"/>
          </p:cNvSpPr>
          <p:nvPr>
            <p:ph type="title"/>
          </p:nvPr>
        </p:nvSpPr>
        <p:spPr/>
        <p:txBody>
          <a:bodyPr/>
          <a:lstStyle/>
          <a:p>
            <a:r>
              <a:rPr lang="fr-FR" dirty="0"/>
              <a:t>Où</a:t>
            </a:r>
            <a:r>
              <a:rPr lang="fr-FR" baseline="0" dirty="0"/>
              <a:t> en sommes-nous ?</a:t>
            </a:r>
            <a:endParaRPr lang="fr-FR" dirty="0"/>
          </a:p>
        </p:txBody>
      </p:sp>
      <p:sp>
        <p:nvSpPr>
          <p:cNvPr id="4" name="Espace réservé du contenu 3">
            <a:extLst>
              <a:ext uri="{FF2B5EF4-FFF2-40B4-BE49-F238E27FC236}">
                <a16:creationId xmlns:a16="http://schemas.microsoft.com/office/drawing/2014/main" id="{9ED717D6-E794-4533-96D9-663C285B94FC}"/>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Approche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objet</a:t>
            </a:r>
            <a:endParaRPr lang="fr-FR" sz="1800" dirty="0">
              <a:effectLst/>
            </a:endParaRPr>
          </a:p>
          <a:p>
            <a:pPr rtl="0" eaLnBrk="1" latinLnBrk="0" hangingPunct="1"/>
            <a:r>
              <a:rPr lang="en-US" sz="1800" b="0" kern="1200" dirty="0" err="1">
                <a:solidFill>
                  <a:schemeClr val="tx1"/>
                </a:solidFill>
                <a:effectLst/>
                <a:latin typeface="+mn-lt"/>
                <a:ea typeface="+mn-ea"/>
                <a:cs typeface="+mn-cs"/>
              </a:rPr>
              <a:t>Objets</a:t>
            </a:r>
            <a:r>
              <a:rPr lang="en-US" sz="1800" b="0" kern="1200" dirty="0">
                <a:solidFill>
                  <a:schemeClr val="tx1"/>
                </a:solidFill>
                <a:effectLst/>
                <a:latin typeface="+mn-lt"/>
                <a:ea typeface="+mn-ea"/>
                <a:cs typeface="+mn-cs"/>
              </a:rPr>
              <a:t> et classes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C#</a:t>
            </a:r>
            <a:endParaRPr lang="fr-FR" dirty="0">
              <a:effectLst/>
            </a:endParaRPr>
          </a:p>
          <a:p>
            <a:pPr lvl="1" rtl="0" eaLnBrk="1" latinLnBrk="0" hangingPunct="1"/>
            <a:r>
              <a:rPr lang="en-US" sz="1600" b="0" kern="1200" dirty="0">
                <a:solidFill>
                  <a:schemeClr val="tx1"/>
                </a:solidFill>
                <a:effectLst/>
                <a:latin typeface="+mn-lt"/>
                <a:ea typeface="+mn-ea"/>
                <a:cs typeface="+mn-cs"/>
              </a:rPr>
              <a:t>Une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un « patron » </a:t>
            </a:r>
            <a:r>
              <a:rPr lang="en-US" sz="1600" b="0" kern="1200" dirty="0" err="1">
                <a:solidFill>
                  <a:schemeClr val="tx1"/>
                </a:solidFill>
                <a:effectLst/>
                <a:latin typeface="+mn-lt"/>
                <a:ea typeface="+mn-ea"/>
                <a:cs typeface="+mn-cs"/>
              </a:rPr>
              <a:t>d’objet</a:t>
            </a:r>
            <a:endParaRPr lang="fr-FR"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instance de </a:t>
            </a:r>
            <a:r>
              <a:rPr lang="en-US" sz="1600" b="0" kern="1200" dirty="0" err="1">
                <a:solidFill>
                  <a:schemeClr val="tx1"/>
                </a:solidFill>
                <a:effectLst/>
                <a:latin typeface="+mn-lt"/>
                <a:ea typeface="+mn-ea"/>
                <a:cs typeface="+mn-cs"/>
              </a:rPr>
              <a:t>classe</a:t>
            </a:r>
            <a:endParaRPr lang="fr-FR" dirty="0">
              <a:effectLst/>
            </a:endParaRPr>
          </a:p>
          <a:p>
            <a:pPr lvl="2" rtl="0" eaLnBrk="1" latinLnBrk="0" hangingPunct="1"/>
            <a:r>
              <a:rPr lang="en-US" sz="1400" b="0" kern="1200" dirty="0" err="1">
                <a:solidFill>
                  <a:schemeClr val="tx1"/>
                </a:solidFill>
                <a:effectLst/>
                <a:latin typeface="+mn-lt"/>
                <a:ea typeface="+mn-ea"/>
                <a:cs typeface="+mn-cs"/>
              </a:rPr>
              <a:t>Opérateur</a:t>
            </a:r>
            <a:r>
              <a:rPr lang="en-US" sz="1400" b="0" kern="1200" dirty="0">
                <a:solidFill>
                  <a:schemeClr val="tx1"/>
                </a:solidFill>
                <a:effectLst/>
                <a:latin typeface="+mn-lt"/>
                <a:ea typeface="+mn-ea"/>
                <a:cs typeface="+mn-cs"/>
              </a:rPr>
              <a:t> new</a:t>
            </a:r>
            <a:endParaRPr lang="fr-FR"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composé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d’autres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objets</a:t>
            </a:r>
            <a:endParaRPr lang="fr-FR" dirty="0">
              <a:effectLst/>
            </a:endParaRPr>
          </a:p>
          <a:p>
            <a:pPr lvl="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communiquer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d’autres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objets</a:t>
            </a:r>
            <a:endParaRPr lang="en-US" sz="1600" b="0" kern="1200" dirty="0">
              <a:solidFill>
                <a:schemeClr val="tx1"/>
              </a:solidFill>
              <a:effectLst/>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B388AD-5E7D-42B5-AE46-F46596CA3F69}"/>
              </a:ext>
            </a:extLst>
          </p:cNvPr>
          <p:cNvSpPr>
            <a:spLocks noGrp="1"/>
          </p:cNvSpPr>
          <p:nvPr>
            <p:ph type="title"/>
          </p:nvPr>
        </p:nvSpPr>
        <p:spPr/>
        <p:txBody>
          <a:bodyPr/>
          <a:lstStyle/>
          <a:p>
            <a:r>
              <a:rPr lang="fr-FR" dirty="0"/>
              <a:t>Retour aux classes - constructeur</a:t>
            </a:r>
          </a:p>
        </p:txBody>
      </p:sp>
      <p:sp>
        <p:nvSpPr>
          <p:cNvPr id="3" name="Espace réservé du contenu 2">
            <a:extLst>
              <a:ext uri="{FF2B5EF4-FFF2-40B4-BE49-F238E27FC236}">
                <a16:creationId xmlns:a16="http://schemas.microsoft.com/office/drawing/2014/main" id="{74C5BE60-4319-44CA-A882-07276F72B66F}"/>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Lorsque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l’opérateur</a:t>
            </a:r>
            <a:r>
              <a:rPr lang="en-US" sz="1800" b="0" kern="1200" dirty="0">
                <a:solidFill>
                  <a:schemeClr val="tx1"/>
                </a:solidFill>
                <a:effectLst/>
                <a:latin typeface="+mn-lt"/>
                <a:ea typeface="+mn-ea"/>
                <a:cs typeface="+mn-cs"/>
              </a:rPr>
              <a:t> new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utilisé</a:t>
            </a:r>
            <a:r>
              <a:rPr lang="en-US" sz="1800" b="0" kern="1200" dirty="0">
                <a:solidFill>
                  <a:schemeClr val="tx1"/>
                </a:solidFill>
                <a:effectLst/>
                <a:latin typeface="+mn-lt"/>
                <a:ea typeface="+mn-ea"/>
                <a:cs typeface="+mn-cs"/>
              </a:rPr>
              <a:t>, </a:t>
            </a: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600" kern="1200" dirty="0">
                <a:solidFill>
                  <a:schemeClr val="tx1"/>
                </a:solidFill>
                <a:effectLst/>
                <a:latin typeface="+mn-lt"/>
                <a:ea typeface="+mn-ea"/>
                <a:cs typeface="+mn-cs"/>
              </a:rPr>
              <a:t>tous les champs prennent leur valeur par défaut (cf. type valeur et type référence)</a:t>
            </a:r>
            <a:endParaRPr lang="en-US" sz="16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méthode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spéciale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(le «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appelé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automatiquement</a:t>
            </a:r>
            <a:endParaRPr lang="en-US" sz="1600" b="0" kern="1200" dirty="0">
              <a:solidFill>
                <a:schemeClr val="tx1"/>
              </a:solidFill>
              <a:effectLst/>
              <a:latin typeface="+mn-lt"/>
              <a:ea typeface="+mn-ea"/>
              <a:cs typeface="+mn-cs"/>
            </a:endParaRPr>
          </a:p>
          <a:p>
            <a:pPr marL="1143000" marR="0" lvl="2"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err="1">
                <a:solidFill>
                  <a:schemeClr val="tx1"/>
                </a:solidFill>
                <a:effectLst/>
                <a:latin typeface="+mn-lt"/>
                <a:ea typeface="+mn-ea"/>
                <a:cs typeface="+mn-cs"/>
              </a:rPr>
              <a:t>Utilisé</a:t>
            </a:r>
            <a:r>
              <a:rPr lang="en-US" sz="1400" b="0" kern="1200" dirty="0">
                <a:solidFill>
                  <a:schemeClr val="tx1"/>
                </a:solidFill>
                <a:effectLst/>
                <a:latin typeface="+mn-lt"/>
                <a:ea typeface="+mn-ea"/>
                <a:cs typeface="+mn-cs"/>
              </a:rPr>
              <a:t> pour </a:t>
            </a:r>
            <a:r>
              <a:rPr lang="en-US" sz="1400" b="0" kern="1200" dirty="0" err="1">
                <a:solidFill>
                  <a:schemeClr val="tx1"/>
                </a:solidFill>
                <a:effectLst/>
                <a:latin typeface="+mn-lt"/>
                <a:ea typeface="+mn-ea"/>
                <a:cs typeface="+mn-cs"/>
              </a:rPr>
              <a:t>initialiser</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l’état</a:t>
            </a:r>
            <a:r>
              <a:rPr lang="en-US" sz="1400" b="0" kern="1200" dirty="0">
                <a:solidFill>
                  <a:schemeClr val="tx1"/>
                </a:solidFill>
                <a:effectLst/>
                <a:latin typeface="+mn-lt"/>
                <a:ea typeface="+mn-ea"/>
                <a:cs typeface="+mn-cs"/>
              </a:rPr>
              <a:t> de la </a:t>
            </a:r>
            <a:r>
              <a:rPr lang="en-US" sz="1400" b="0" kern="1200" dirty="0" err="1">
                <a:solidFill>
                  <a:schemeClr val="tx1"/>
                </a:solidFill>
                <a:effectLst/>
                <a:latin typeface="+mn-lt"/>
                <a:ea typeface="+mn-ea"/>
                <a:cs typeface="+mn-cs"/>
              </a:rPr>
              <a:t>classe</a:t>
            </a:r>
            <a:endParaRPr lang="fr-FR" sz="1400" dirty="0">
              <a:effectLst/>
            </a:endParaRPr>
          </a:p>
          <a:p>
            <a:pPr marL="1143000" marR="0" lvl="2"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Par </a:t>
            </a:r>
            <a:r>
              <a:rPr lang="en-US" sz="1400" b="0" kern="1200" dirty="0" err="1">
                <a:solidFill>
                  <a:schemeClr val="tx1"/>
                </a:solidFill>
                <a:effectLst/>
                <a:latin typeface="+mn-lt"/>
                <a:ea typeface="+mn-ea"/>
                <a:cs typeface="+mn-cs"/>
              </a:rPr>
              <a:t>exemple</a:t>
            </a:r>
            <a:r>
              <a:rPr lang="en-US" sz="1400" b="0" kern="1200" dirty="0">
                <a:solidFill>
                  <a:schemeClr val="tx1"/>
                </a:solidFill>
                <a:effectLst/>
                <a:latin typeface="+mn-lt"/>
                <a:ea typeface="+mn-ea"/>
                <a:cs typeface="+mn-cs"/>
              </a:rPr>
              <a:t>, pour les </a:t>
            </a:r>
            <a:r>
              <a:rPr lang="en-US" sz="1400" b="0" kern="1200" dirty="0" err="1">
                <a:solidFill>
                  <a:schemeClr val="tx1"/>
                </a:solidFill>
                <a:effectLst/>
                <a:latin typeface="+mn-lt"/>
                <a:ea typeface="+mn-ea"/>
                <a:cs typeface="+mn-cs"/>
              </a:rPr>
              <a:t>valeurs</a:t>
            </a:r>
            <a:r>
              <a:rPr lang="en-US" sz="1400" b="0" kern="1200" dirty="0">
                <a:solidFill>
                  <a:schemeClr val="tx1"/>
                </a:solidFill>
                <a:effectLst/>
                <a:latin typeface="+mn-lt"/>
                <a:ea typeface="+mn-ea"/>
                <a:cs typeface="+mn-cs"/>
              </a:rPr>
              <a:t> par </a:t>
            </a:r>
            <a:r>
              <a:rPr lang="en-US" sz="1400" b="0" kern="1200" dirty="0" err="1">
                <a:solidFill>
                  <a:schemeClr val="tx1"/>
                </a:solidFill>
                <a:effectLst/>
                <a:latin typeface="+mn-lt"/>
                <a:ea typeface="+mn-ea"/>
                <a:cs typeface="+mn-cs"/>
              </a:rPr>
              <a:t>défaut</a:t>
            </a:r>
            <a:endParaRPr lang="en-US" sz="14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lvl="1"/>
            <a:r>
              <a:rPr lang="en-US" sz="1600" b="0" kern="1200" dirty="0">
                <a:solidFill>
                  <a:schemeClr val="tx1"/>
                </a:solidFill>
                <a:effectLst/>
                <a:latin typeface="+mn-lt"/>
                <a:ea typeface="+mn-ea"/>
                <a:cs typeface="+mn-cs"/>
              </a:rPr>
              <a:t>Si </a:t>
            </a:r>
            <a:r>
              <a:rPr lang="en-US" sz="1600" b="0" kern="1200" dirty="0" err="1">
                <a:solidFill>
                  <a:schemeClr val="tx1"/>
                </a:solidFill>
                <a:effectLst/>
                <a:latin typeface="+mn-lt"/>
                <a:ea typeface="+mn-ea"/>
                <a:cs typeface="+mn-cs"/>
              </a:rPr>
              <a:t>aucun</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explicite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n’existe</a:t>
            </a:r>
            <a:r>
              <a:rPr lang="en-US" sz="1600" b="0" kern="1200" dirty="0">
                <a:solidFill>
                  <a:schemeClr val="tx1"/>
                </a:solidFill>
                <a:effectLst/>
                <a:latin typeface="+mn-lt"/>
                <a:ea typeface="+mn-ea"/>
                <a:cs typeface="+mn-cs"/>
              </a:rPr>
              <a:t>, un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par </a:t>
            </a:r>
            <a:r>
              <a:rPr lang="en-US" sz="1600" b="0"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implicite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créé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automatiquement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mais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il</a:t>
            </a:r>
            <a:r>
              <a:rPr lang="en-US" sz="1600" b="0" kern="1200" dirty="0">
                <a:solidFill>
                  <a:schemeClr val="tx1"/>
                </a:solidFill>
                <a:effectLst/>
                <a:latin typeface="+mn-lt"/>
                <a:ea typeface="+mn-ea"/>
                <a:cs typeface="+mn-cs"/>
              </a:rPr>
              <a:t> y a la </a:t>
            </a:r>
            <a:r>
              <a:rPr lang="en-US" sz="1600" b="0" kern="1200" dirty="0" err="1">
                <a:solidFill>
                  <a:schemeClr val="tx1"/>
                </a:solidFill>
                <a:effectLst/>
                <a:latin typeface="+mn-lt"/>
                <a:ea typeface="+mn-ea"/>
                <a:cs typeface="+mn-cs"/>
              </a:rPr>
              <a:t>possibilité</a:t>
            </a:r>
            <a:r>
              <a:rPr lang="en-US" sz="1600" b="0" kern="1200" dirty="0">
                <a:solidFill>
                  <a:schemeClr val="tx1"/>
                </a:solidFill>
                <a:effectLst/>
                <a:latin typeface="+mn-lt"/>
                <a:ea typeface="+mn-ea"/>
                <a:cs typeface="+mn-cs"/>
              </a:rPr>
              <a:t> de le </a:t>
            </a:r>
            <a:r>
              <a:rPr lang="en-US" sz="1600" b="0" kern="1200" dirty="0" err="1">
                <a:solidFill>
                  <a:schemeClr val="tx1"/>
                </a:solidFill>
                <a:effectLst/>
                <a:latin typeface="+mn-lt"/>
                <a:ea typeface="+mn-ea"/>
                <a:cs typeface="+mn-cs"/>
              </a:rPr>
              <a:t>redéfinir</a:t>
            </a:r>
            <a:r>
              <a:rPr lang="en-US" sz="1600" b="0" kern="1200" dirty="0">
                <a:solidFill>
                  <a:schemeClr val="tx1"/>
                </a:solidFill>
                <a:effectLst/>
                <a:latin typeface="+mn-lt"/>
                <a:ea typeface="+mn-ea"/>
                <a:cs typeface="+mn-cs"/>
              </a:rPr>
              <a:t>.</a:t>
            </a:r>
          </a:p>
        </p:txBody>
      </p:sp>
      <p:sp>
        <p:nvSpPr>
          <p:cNvPr id="4" name="Espace réservé du numéro de diapositive 3">
            <a:extLst>
              <a:ext uri="{FF2B5EF4-FFF2-40B4-BE49-F238E27FC236}">
                <a16:creationId xmlns:a16="http://schemas.microsoft.com/office/drawing/2014/main" id="{BFF1996E-B480-4E3B-A055-68AC397DF268}"/>
              </a:ext>
            </a:extLst>
          </p:cNvPr>
          <p:cNvSpPr>
            <a:spLocks noGrp="1"/>
          </p:cNvSpPr>
          <p:nvPr>
            <p:ph type="sldNum" sz="quarter" idx="12"/>
          </p:nvPr>
        </p:nvSpPr>
        <p:spPr/>
        <p:txBody>
          <a:bodyPr/>
          <a:lstStyle/>
          <a:p>
            <a:fld id="{C4488D40-6A2B-42CD-9565-99D41B29C2DA}" type="slidenum">
              <a:rPr lang="fr-FR" smtClean="0"/>
              <a:t>22</a:t>
            </a:fld>
            <a:endParaRPr lang="fr-FR"/>
          </a:p>
        </p:txBody>
      </p:sp>
      <p:pic>
        <p:nvPicPr>
          <p:cNvPr id="5" name="Image 4">
            <a:extLst>
              <a:ext uri="{FF2B5EF4-FFF2-40B4-BE49-F238E27FC236}">
                <a16:creationId xmlns:a16="http://schemas.microsoft.com/office/drawing/2014/main" id="{546C618A-E289-461E-A27A-14850750BE8A}"/>
              </a:ext>
            </a:extLst>
          </p:cNvPr>
          <p:cNvPicPr/>
          <p:nvPr/>
        </p:nvPicPr>
        <p:blipFill>
          <a:blip r:embed="rId2"/>
          <a:stretch/>
        </p:blipFill>
        <p:spPr>
          <a:xfrm>
            <a:off x="4705499" y="2785140"/>
            <a:ext cx="2781000" cy="2247480"/>
          </a:xfrm>
          <a:prstGeom prst="rect">
            <a:avLst/>
          </a:prstGeom>
          <a:ln>
            <a:noFill/>
          </a:ln>
        </p:spPr>
      </p:pic>
    </p:spTree>
    <p:extLst>
      <p:ext uri="{BB962C8B-B14F-4D97-AF65-F5344CB8AC3E}">
        <p14:creationId xmlns:p14="http://schemas.microsoft.com/office/powerpoint/2010/main" val="149106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504E9-B1F5-4611-8151-80E233E2354D}"/>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FE10ED29-3F64-445F-978C-34EEC8D49DA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constructeur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avoir</a:t>
            </a:r>
            <a:r>
              <a:rPr lang="en-US" sz="1800" b="0" kern="1200" dirty="0">
                <a:solidFill>
                  <a:schemeClr val="tx1"/>
                </a:solidFill>
                <a:effectLst/>
                <a:latin typeface="+mn-lt"/>
                <a:ea typeface="+mn-ea"/>
                <a:cs typeface="+mn-cs"/>
              </a:rPr>
              <a:t> des </a:t>
            </a:r>
            <a:r>
              <a:rPr lang="en-US" sz="1800" b="0" kern="1200" dirty="0" err="1">
                <a:solidFill>
                  <a:schemeClr val="tx1"/>
                </a:solidFill>
                <a:effectLst/>
                <a:latin typeface="+mn-lt"/>
                <a:ea typeface="+mn-ea"/>
                <a:cs typeface="+mn-cs"/>
              </a:rPr>
              <a:t>paramètres</a:t>
            </a:r>
            <a:endParaRPr lang="fr-FR" sz="1800" dirty="0">
              <a:effectLst/>
            </a:endParaRPr>
          </a:p>
          <a:p>
            <a:pPr lvl="1"/>
            <a:r>
              <a:rPr lang="fr-FR" dirty="0"/>
              <a:t>Déclaration</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Appel au constructeur paramétré</a:t>
            </a:r>
          </a:p>
        </p:txBody>
      </p:sp>
      <p:sp>
        <p:nvSpPr>
          <p:cNvPr id="4" name="Espace réservé du numéro de diapositive 3">
            <a:extLst>
              <a:ext uri="{FF2B5EF4-FFF2-40B4-BE49-F238E27FC236}">
                <a16:creationId xmlns:a16="http://schemas.microsoft.com/office/drawing/2014/main" id="{F3DC9C50-52DD-4CB7-961D-AE5C79AA3DE8}"/>
              </a:ext>
            </a:extLst>
          </p:cNvPr>
          <p:cNvSpPr>
            <a:spLocks noGrp="1"/>
          </p:cNvSpPr>
          <p:nvPr>
            <p:ph type="sldNum" sz="quarter" idx="12"/>
          </p:nvPr>
        </p:nvSpPr>
        <p:spPr/>
        <p:txBody>
          <a:bodyPr/>
          <a:lstStyle/>
          <a:p>
            <a:fld id="{C4488D40-6A2B-42CD-9565-99D41B29C2DA}" type="slidenum">
              <a:rPr lang="fr-FR" smtClean="0"/>
              <a:t>23</a:t>
            </a:fld>
            <a:endParaRPr lang="fr-FR"/>
          </a:p>
        </p:txBody>
      </p:sp>
      <p:pic>
        <p:nvPicPr>
          <p:cNvPr id="5" name="Image 4">
            <a:extLst>
              <a:ext uri="{FF2B5EF4-FFF2-40B4-BE49-F238E27FC236}">
                <a16:creationId xmlns:a16="http://schemas.microsoft.com/office/drawing/2014/main" id="{20C2F1BF-1523-4944-91E1-3CCAD08C8CA5}"/>
              </a:ext>
            </a:extLst>
          </p:cNvPr>
          <p:cNvPicPr/>
          <p:nvPr/>
        </p:nvPicPr>
        <p:blipFill>
          <a:blip r:embed="rId2"/>
          <a:stretch/>
        </p:blipFill>
        <p:spPr>
          <a:xfrm>
            <a:off x="4357919" y="1675543"/>
            <a:ext cx="3476160" cy="2199960"/>
          </a:xfrm>
          <a:prstGeom prst="rect">
            <a:avLst/>
          </a:prstGeom>
          <a:ln>
            <a:noFill/>
          </a:ln>
        </p:spPr>
      </p:pic>
      <p:pic>
        <p:nvPicPr>
          <p:cNvPr id="6" name="Image 5">
            <a:extLst>
              <a:ext uri="{FF2B5EF4-FFF2-40B4-BE49-F238E27FC236}">
                <a16:creationId xmlns:a16="http://schemas.microsoft.com/office/drawing/2014/main" id="{4FE82596-5BBC-43B3-B864-6558CA4710BF}"/>
              </a:ext>
            </a:extLst>
          </p:cNvPr>
          <p:cNvPicPr/>
          <p:nvPr/>
        </p:nvPicPr>
        <p:blipFill>
          <a:blip r:embed="rId3"/>
          <a:stretch/>
        </p:blipFill>
        <p:spPr>
          <a:xfrm>
            <a:off x="4572000" y="4960440"/>
            <a:ext cx="3047760" cy="999720"/>
          </a:xfrm>
          <a:prstGeom prst="rect">
            <a:avLst/>
          </a:prstGeom>
          <a:ln>
            <a:noFill/>
          </a:ln>
        </p:spPr>
      </p:pic>
    </p:spTree>
    <p:extLst>
      <p:ext uri="{BB962C8B-B14F-4D97-AF65-F5344CB8AC3E}">
        <p14:creationId xmlns:p14="http://schemas.microsoft.com/office/powerpoint/2010/main" val="687366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50611-F2DE-4D62-A97A-05BF719E6D8D}"/>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1DA2A47B-1428-4D23-8C17-5CD865FF8DF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Il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possible de </a:t>
            </a:r>
            <a:r>
              <a:rPr lang="en-US" sz="1800" b="0" kern="1200" dirty="0" err="1">
                <a:solidFill>
                  <a:schemeClr val="tx1"/>
                </a:solidFill>
                <a:effectLst/>
                <a:latin typeface="+mn-lt"/>
                <a:ea typeface="+mn-ea"/>
                <a:cs typeface="+mn-cs"/>
              </a:rPr>
              <a:t>déclarer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plusieurs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constructeurs</a:t>
            </a:r>
            <a:endParaRPr lang="en-US" sz="18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600" dirty="0">
                <a:effectLst/>
              </a:rPr>
              <a:t>Ils doivent cependant avoir une </a:t>
            </a:r>
            <a:r>
              <a:rPr lang="fr-FR" sz="1600" b="1" dirty="0">
                <a:effectLst/>
              </a:rPr>
              <a:t>signature </a:t>
            </a:r>
            <a:r>
              <a:rPr lang="fr-FR" sz="1600" dirty="0">
                <a:effectLst/>
              </a:rPr>
              <a:t>différente</a:t>
            </a:r>
          </a:p>
        </p:txBody>
      </p:sp>
      <p:sp>
        <p:nvSpPr>
          <p:cNvPr id="4" name="Espace réservé du numéro de diapositive 3">
            <a:extLst>
              <a:ext uri="{FF2B5EF4-FFF2-40B4-BE49-F238E27FC236}">
                <a16:creationId xmlns:a16="http://schemas.microsoft.com/office/drawing/2014/main" id="{C0EE5048-FECF-4C80-805F-6F9372BCA3EE}"/>
              </a:ext>
            </a:extLst>
          </p:cNvPr>
          <p:cNvSpPr>
            <a:spLocks noGrp="1"/>
          </p:cNvSpPr>
          <p:nvPr>
            <p:ph type="sldNum" sz="quarter" idx="12"/>
          </p:nvPr>
        </p:nvSpPr>
        <p:spPr/>
        <p:txBody>
          <a:bodyPr/>
          <a:lstStyle/>
          <a:p>
            <a:fld id="{C4488D40-6A2B-42CD-9565-99D41B29C2DA}" type="slidenum">
              <a:rPr lang="fr-FR" smtClean="0"/>
              <a:t>24</a:t>
            </a:fld>
            <a:endParaRPr lang="fr-FR"/>
          </a:p>
        </p:txBody>
      </p:sp>
      <p:pic>
        <p:nvPicPr>
          <p:cNvPr id="5" name="Image 4">
            <a:extLst>
              <a:ext uri="{FF2B5EF4-FFF2-40B4-BE49-F238E27FC236}">
                <a16:creationId xmlns:a16="http://schemas.microsoft.com/office/drawing/2014/main" id="{B3496FD6-053E-49A0-BF73-E8D832E3135B}"/>
              </a:ext>
            </a:extLst>
          </p:cNvPr>
          <p:cNvPicPr/>
          <p:nvPr/>
        </p:nvPicPr>
        <p:blipFill>
          <a:blip r:embed="rId2"/>
          <a:stretch/>
        </p:blipFill>
        <p:spPr>
          <a:xfrm>
            <a:off x="1409040" y="2494440"/>
            <a:ext cx="3552480" cy="2971440"/>
          </a:xfrm>
          <a:prstGeom prst="rect">
            <a:avLst/>
          </a:prstGeom>
          <a:ln>
            <a:noFill/>
          </a:ln>
        </p:spPr>
      </p:pic>
      <p:pic>
        <p:nvPicPr>
          <p:cNvPr id="6" name="Image 5">
            <a:extLst>
              <a:ext uri="{FF2B5EF4-FFF2-40B4-BE49-F238E27FC236}">
                <a16:creationId xmlns:a16="http://schemas.microsoft.com/office/drawing/2014/main" id="{1EA3DE94-E1DE-4ECD-B2B2-EEADC5A46434}"/>
              </a:ext>
            </a:extLst>
          </p:cNvPr>
          <p:cNvPicPr/>
          <p:nvPr/>
        </p:nvPicPr>
        <p:blipFill>
          <a:blip r:embed="rId3"/>
          <a:stretch/>
        </p:blipFill>
        <p:spPr>
          <a:xfrm>
            <a:off x="6736320" y="2535480"/>
            <a:ext cx="3447720" cy="1628280"/>
          </a:xfrm>
          <a:prstGeom prst="rect">
            <a:avLst/>
          </a:prstGeom>
          <a:ln>
            <a:noFill/>
          </a:ln>
        </p:spPr>
      </p:pic>
    </p:spTree>
    <p:extLst>
      <p:ext uri="{BB962C8B-B14F-4D97-AF65-F5344CB8AC3E}">
        <p14:creationId xmlns:p14="http://schemas.microsoft.com/office/powerpoint/2010/main" val="2443502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6E6C07-482E-498C-9F14-4CAF05DFE9A4}"/>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6B9D7B85-4220-4201-964B-95B979495843}"/>
              </a:ext>
            </a:extLst>
          </p:cNvPr>
          <p:cNvSpPr>
            <a:spLocks noGrp="1"/>
          </p:cNvSpPr>
          <p:nvPr>
            <p:ph idx="1"/>
          </p:nvPr>
        </p:nvSpPr>
        <p:spPr/>
        <p:txBody>
          <a:bodyPr/>
          <a:lstStyle/>
          <a:p>
            <a:r>
              <a:rPr lang="fr-FR" dirty="0"/>
              <a:t>Constructeur permet de verrouiller la</a:t>
            </a:r>
            <a:r>
              <a:rPr lang="fr-FR" baseline="0" dirty="0"/>
              <a:t> création d’un objet</a:t>
            </a:r>
          </a:p>
          <a:p>
            <a:r>
              <a:rPr lang="fr-FR" dirty="0"/>
              <a:t>Exemple de convention :</a:t>
            </a:r>
          </a:p>
          <a:p>
            <a:pPr lvl="1"/>
            <a:r>
              <a:rPr lang="fr-FR" dirty="0"/>
              <a:t>On utilise les constructeurs pour exiger le</a:t>
            </a:r>
            <a:r>
              <a:rPr lang="fr-FR" baseline="0" dirty="0"/>
              <a:t> stricte minimum de données nécessaires à la constructions d’un objet</a:t>
            </a:r>
          </a:p>
          <a:p>
            <a:pPr lvl="2"/>
            <a:r>
              <a:rPr lang="fr-FR" baseline="0" dirty="0"/>
              <a:t>Souvent, les valeurs des champs de l’objet (les </a:t>
            </a:r>
            <a:r>
              <a:rPr lang="fr-FR" i="1" baseline="0" dirty="0"/>
              <a:t>« ingrédients »</a:t>
            </a:r>
            <a:r>
              <a:rPr lang="fr-FR" baseline="0" dirty="0"/>
              <a:t>)</a:t>
            </a:r>
          </a:p>
          <a:p>
            <a:pPr lvl="1"/>
            <a:r>
              <a:rPr lang="fr-FR" baseline="0" dirty="0"/>
              <a:t>On propose plusieurs constructeurs plus ou moins paramétrés pour gérer des cas de plus en plus complexe en « cachant » des valeurs par défaut</a:t>
            </a:r>
            <a:endParaRPr lang="fr-FR" dirty="0"/>
          </a:p>
        </p:txBody>
      </p:sp>
      <p:sp>
        <p:nvSpPr>
          <p:cNvPr id="4" name="Espace réservé du numéro de diapositive 3">
            <a:extLst>
              <a:ext uri="{FF2B5EF4-FFF2-40B4-BE49-F238E27FC236}">
                <a16:creationId xmlns:a16="http://schemas.microsoft.com/office/drawing/2014/main" id="{708120E6-A174-46BC-ADF0-6371E0917F83}"/>
              </a:ext>
            </a:extLst>
          </p:cNvPr>
          <p:cNvSpPr>
            <a:spLocks noGrp="1"/>
          </p:cNvSpPr>
          <p:nvPr>
            <p:ph type="sldNum" sz="quarter" idx="12"/>
          </p:nvPr>
        </p:nvSpPr>
        <p:spPr/>
        <p:txBody>
          <a:bodyPr/>
          <a:lstStyle/>
          <a:p>
            <a:fld id="{C4488D40-6A2B-42CD-9565-99D41B29C2DA}" type="slidenum">
              <a:rPr lang="fr-FR" smtClean="0"/>
              <a:t>25</a:t>
            </a:fld>
            <a:endParaRPr lang="fr-FR"/>
          </a:p>
        </p:txBody>
      </p:sp>
    </p:spTree>
    <p:extLst>
      <p:ext uri="{BB962C8B-B14F-4D97-AF65-F5344CB8AC3E}">
        <p14:creationId xmlns:p14="http://schemas.microsoft.com/office/powerpoint/2010/main" val="2669288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B07AF-6CD3-4CB9-A5DE-01F51E3E9E9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0F2600D1-753C-4148-815B-4B1DA53F0C29}"/>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087610D-F6A2-483F-B230-4FCABAFD29FC}"/>
              </a:ext>
            </a:extLst>
          </p:cNvPr>
          <p:cNvSpPr>
            <a:spLocks noGrp="1"/>
          </p:cNvSpPr>
          <p:nvPr>
            <p:ph type="sldNum" sz="quarter" idx="12"/>
          </p:nvPr>
        </p:nvSpPr>
        <p:spPr/>
        <p:txBody>
          <a:bodyPr/>
          <a:lstStyle/>
          <a:p>
            <a:fld id="{C4488D40-6A2B-42CD-9565-99D41B29C2DA}" type="slidenum">
              <a:rPr lang="fr-FR" smtClean="0"/>
              <a:t>26</a:t>
            </a:fld>
            <a:endParaRPr lang="fr-FR"/>
          </a:p>
        </p:txBody>
      </p:sp>
    </p:spTree>
    <p:extLst>
      <p:ext uri="{BB962C8B-B14F-4D97-AF65-F5344CB8AC3E}">
        <p14:creationId xmlns:p14="http://schemas.microsoft.com/office/powerpoint/2010/main" val="30483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5E3F2-05A0-4AAF-8942-9626515E35F5}"/>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18FA5BEA-9D4D-4331-A2F5-EBF0BB7E2330}"/>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Il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possible (et </a:t>
            </a:r>
            <a:r>
              <a:rPr lang="en-US" sz="1800" b="0" kern="1200" dirty="0" err="1">
                <a:solidFill>
                  <a:schemeClr val="tx1"/>
                </a:solidFill>
                <a:effectLst/>
                <a:latin typeface="+mn-lt"/>
                <a:ea typeface="+mn-ea"/>
                <a:cs typeface="+mn-cs"/>
              </a:rPr>
              <a:t>recommandé</a:t>
            </a:r>
            <a:r>
              <a:rPr lang="en-US" sz="1800" b="0" kern="1200" dirty="0">
                <a:solidFill>
                  <a:schemeClr val="tx1"/>
                </a:solidFill>
                <a:effectLst/>
                <a:latin typeface="+mn-lt"/>
                <a:ea typeface="+mn-ea"/>
                <a:cs typeface="+mn-cs"/>
              </a:rPr>
              <a:t> !) de les </a:t>
            </a:r>
            <a:r>
              <a:rPr lang="en-US" sz="1800" b="0" kern="1200" dirty="0" err="1">
                <a:solidFill>
                  <a:schemeClr val="tx1"/>
                </a:solidFill>
                <a:effectLst/>
                <a:latin typeface="+mn-lt"/>
                <a:ea typeface="+mn-ea"/>
                <a:cs typeface="+mn-cs"/>
              </a:rPr>
              <a:t>chaîner</a:t>
            </a:r>
            <a:endParaRPr lang="fr-FR" sz="1800" dirty="0">
              <a:effectLst/>
            </a:endParaRPr>
          </a:p>
          <a:p>
            <a:pPr lvl="1" rtl="0" eaLnBrk="1" latinLnBrk="0" hangingPunct="1"/>
            <a:r>
              <a:rPr lang="en-US" sz="1600" b="0" kern="1200" dirty="0">
                <a:solidFill>
                  <a:schemeClr val="tx1"/>
                </a:solidFill>
                <a:effectLst/>
                <a:latin typeface="+mn-lt"/>
                <a:ea typeface="+mn-ea"/>
                <a:cs typeface="+mn-cs"/>
              </a:rPr>
              <a:t>Par </a:t>
            </a:r>
            <a:r>
              <a:rPr lang="en-US" sz="1600" b="0" kern="1200" dirty="0" err="1">
                <a:solidFill>
                  <a:schemeClr val="tx1"/>
                </a:solidFill>
                <a:effectLst/>
                <a:latin typeface="+mn-lt"/>
                <a:ea typeface="+mn-ea"/>
                <a:cs typeface="+mn-cs"/>
              </a:rPr>
              <a:t>exemple</a:t>
            </a:r>
            <a:r>
              <a:rPr lang="en-US" sz="1600" b="0" kern="1200" dirty="0">
                <a:solidFill>
                  <a:schemeClr val="tx1"/>
                </a:solidFill>
                <a:effectLst/>
                <a:latin typeface="+mn-lt"/>
                <a:ea typeface="+mn-ea"/>
                <a:cs typeface="+mn-cs"/>
              </a:rPr>
              <a:t> pour </a:t>
            </a:r>
            <a:r>
              <a:rPr lang="en-US" sz="1600" b="0" kern="1200" dirty="0" err="1">
                <a:solidFill>
                  <a:schemeClr val="tx1"/>
                </a:solidFill>
                <a:effectLst/>
                <a:latin typeface="+mn-lt"/>
                <a:ea typeface="+mn-ea"/>
                <a:cs typeface="+mn-cs"/>
              </a:rPr>
              <a:t>gérer</a:t>
            </a:r>
            <a:r>
              <a:rPr lang="en-US" sz="1600" b="0" kern="1200" dirty="0">
                <a:solidFill>
                  <a:schemeClr val="tx1"/>
                </a:solidFill>
                <a:effectLst/>
                <a:latin typeface="+mn-lt"/>
                <a:ea typeface="+mn-ea"/>
                <a:cs typeface="+mn-cs"/>
              </a:rPr>
              <a:t> les </a:t>
            </a:r>
            <a:r>
              <a:rPr lang="en-US" sz="1600" b="0" kern="1200" dirty="0" err="1">
                <a:solidFill>
                  <a:schemeClr val="tx1"/>
                </a:solidFill>
                <a:effectLst/>
                <a:latin typeface="+mn-lt"/>
                <a:ea typeface="+mn-ea"/>
                <a:cs typeface="+mn-cs"/>
              </a:rPr>
              <a:t>valeurs</a:t>
            </a:r>
            <a:r>
              <a:rPr lang="en-US" sz="1600" b="0" kern="1200" dirty="0">
                <a:solidFill>
                  <a:schemeClr val="tx1"/>
                </a:solidFill>
                <a:effectLst/>
                <a:latin typeface="+mn-lt"/>
                <a:ea typeface="+mn-ea"/>
                <a:cs typeface="+mn-cs"/>
              </a:rPr>
              <a:t> par </a:t>
            </a:r>
            <a:r>
              <a:rPr lang="en-US" sz="1600" b="0"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certains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paramètres</a:t>
            </a:r>
            <a:endParaRPr lang="en-US" sz="16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CB472596-9F4C-4FF3-9C50-B0AF2010942E}"/>
              </a:ext>
            </a:extLst>
          </p:cNvPr>
          <p:cNvSpPr>
            <a:spLocks noGrp="1"/>
          </p:cNvSpPr>
          <p:nvPr>
            <p:ph type="sldNum" sz="quarter" idx="12"/>
          </p:nvPr>
        </p:nvSpPr>
        <p:spPr/>
        <p:txBody>
          <a:bodyPr/>
          <a:lstStyle/>
          <a:p>
            <a:fld id="{C4488D40-6A2B-42CD-9565-99D41B29C2DA}" type="slidenum">
              <a:rPr lang="fr-FR" smtClean="0"/>
              <a:t>27</a:t>
            </a:fld>
            <a:endParaRPr lang="fr-FR"/>
          </a:p>
        </p:txBody>
      </p:sp>
      <p:pic>
        <p:nvPicPr>
          <p:cNvPr id="5" name="Image 5">
            <a:extLst>
              <a:ext uri="{FF2B5EF4-FFF2-40B4-BE49-F238E27FC236}">
                <a16:creationId xmlns:a16="http://schemas.microsoft.com/office/drawing/2014/main" id="{F2FA8B0D-BA78-476F-B493-F1944151E1FC}"/>
              </a:ext>
            </a:extLst>
          </p:cNvPr>
          <p:cNvPicPr/>
          <p:nvPr/>
        </p:nvPicPr>
        <p:blipFill>
          <a:blip r:embed="rId2"/>
          <a:stretch/>
        </p:blipFill>
        <p:spPr>
          <a:xfrm>
            <a:off x="754560" y="1947600"/>
            <a:ext cx="4200120" cy="3590640"/>
          </a:xfrm>
          <a:prstGeom prst="rect">
            <a:avLst/>
          </a:prstGeom>
          <a:ln>
            <a:noFill/>
          </a:ln>
        </p:spPr>
      </p:pic>
      <p:pic>
        <p:nvPicPr>
          <p:cNvPr id="6" name="Image 6">
            <a:extLst>
              <a:ext uri="{FF2B5EF4-FFF2-40B4-BE49-F238E27FC236}">
                <a16:creationId xmlns:a16="http://schemas.microsoft.com/office/drawing/2014/main" id="{2FF8068E-4C38-46BF-8A81-AF3552CA3372}"/>
              </a:ext>
            </a:extLst>
          </p:cNvPr>
          <p:cNvPicPr/>
          <p:nvPr/>
        </p:nvPicPr>
        <p:blipFill>
          <a:blip r:embed="rId3"/>
          <a:stretch/>
        </p:blipFill>
        <p:spPr>
          <a:xfrm>
            <a:off x="6373440" y="1883160"/>
            <a:ext cx="4821840" cy="3534480"/>
          </a:xfrm>
          <a:prstGeom prst="rect">
            <a:avLst/>
          </a:prstGeom>
          <a:ln>
            <a:noFill/>
          </a:ln>
        </p:spPr>
      </p:pic>
      <p:pic>
        <p:nvPicPr>
          <p:cNvPr id="7" name="Image 7">
            <a:extLst>
              <a:ext uri="{FF2B5EF4-FFF2-40B4-BE49-F238E27FC236}">
                <a16:creationId xmlns:a16="http://schemas.microsoft.com/office/drawing/2014/main" id="{0DC59924-5723-42F7-A827-67FFF409DB88}"/>
              </a:ext>
            </a:extLst>
          </p:cNvPr>
          <p:cNvPicPr/>
          <p:nvPr/>
        </p:nvPicPr>
        <p:blipFill>
          <a:blip r:embed="rId4"/>
          <a:stretch/>
        </p:blipFill>
        <p:spPr>
          <a:xfrm>
            <a:off x="3513960" y="5464800"/>
            <a:ext cx="4086000" cy="1304640"/>
          </a:xfrm>
          <a:prstGeom prst="rect">
            <a:avLst/>
          </a:prstGeom>
          <a:ln>
            <a:noFill/>
          </a:ln>
        </p:spPr>
      </p:pic>
    </p:spTree>
    <p:extLst>
      <p:ext uri="{BB962C8B-B14F-4D97-AF65-F5344CB8AC3E}">
        <p14:creationId xmlns:p14="http://schemas.microsoft.com/office/powerpoint/2010/main" val="1980099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87C34-496C-44A0-81EB-35790F2641ED}"/>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9B32672F-A74D-4420-BBDF-C6DBC876CCF9}"/>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A0821DFA-044A-4D0D-9A61-888649A3D91C}"/>
              </a:ext>
            </a:extLst>
          </p:cNvPr>
          <p:cNvSpPr>
            <a:spLocks noGrp="1"/>
          </p:cNvSpPr>
          <p:nvPr>
            <p:ph type="sldNum" sz="quarter" idx="12"/>
          </p:nvPr>
        </p:nvSpPr>
        <p:spPr/>
        <p:txBody>
          <a:bodyPr/>
          <a:lstStyle/>
          <a:p>
            <a:fld id="{C4488D40-6A2B-42CD-9565-99D41B29C2DA}" type="slidenum">
              <a:rPr lang="fr-FR" smtClean="0"/>
              <a:t>28</a:t>
            </a:fld>
            <a:endParaRPr lang="fr-FR"/>
          </a:p>
        </p:txBody>
      </p:sp>
    </p:spTree>
    <p:extLst>
      <p:ext uri="{BB962C8B-B14F-4D97-AF65-F5344CB8AC3E}">
        <p14:creationId xmlns:p14="http://schemas.microsoft.com/office/powerpoint/2010/main" val="2236257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A4ABA-C4C1-41FF-BDCD-D3DE8D08CAF8}"/>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Encapsulation et accessibilité</a:t>
            </a:r>
            <a:endParaRPr lang="fr-FR" dirty="0"/>
          </a:p>
        </p:txBody>
      </p:sp>
      <p:sp>
        <p:nvSpPr>
          <p:cNvPr id="3" name="Espace réservé du contenu 2">
            <a:extLst>
              <a:ext uri="{FF2B5EF4-FFF2-40B4-BE49-F238E27FC236}">
                <a16:creationId xmlns:a16="http://schemas.microsoft.com/office/drawing/2014/main" id="{5131A44F-5EB9-47A8-A8B7-C807535C98B4}"/>
              </a:ext>
            </a:extLst>
          </p:cNvPr>
          <p:cNvSpPr>
            <a:spLocks noGrp="1"/>
          </p:cNvSpPr>
          <p:nvPr>
            <p:ph idx="1"/>
          </p:nvPr>
        </p:nvSpPr>
        <p:spPr/>
        <p:txBody>
          <a:bodyPr/>
          <a:lstStyle/>
          <a:p>
            <a:pPr rtl="0" eaLnBrk="1" fontAlgn="auto" latinLnBrk="0" hangingPunct="1"/>
            <a:r>
              <a:rPr lang="en-US" sz="1800" b="0" kern="1200" dirty="0" err="1">
                <a:solidFill>
                  <a:schemeClr val="tx1"/>
                </a:solidFill>
                <a:effectLst/>
                <a:latin typeface="+mn-lt"/>
                <a:ea typeface="+mn-ea"/>
                <a:cs typeface="+mn-cs"/>
              </a:rPr>
              <a:t>Jusque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là</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rien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n’empêche</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programme</a:t>
            </a: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autre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développeur</a:t>
            </a:r>
            <a:r>
              <a:rPr lang="en-US" sz="1800" b="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vous-même</a:t>
            </a:r>
            <a:r>
              <a:rPr lang="en-US" sz="1800" b="0" kern="1200" baseline="0" dirty="0">
                <a:solidFill>
                  <a:schemeClr val="tx1"/>
                </a:solidFill>
                <a:effectLst/>
                <a:latin typeface="+mn-lt"/>
                <a:ea typeface="+mn-ea"/>
                <a:cs typeface="+mn-cs"/>
              </a:rPr>
              <a:t> par </a:t>
            </a:r>
            <a:r>
              <a:rPr lang="en-US" sz="1800" b="0" kern="1200" baseline="0" dirty="0" err="1">
                <a:solidFill>
                  <a:schemeClr val="tx1"/>
                </a:solidFill>
                <a:effectLst/>
                <a:latin typeface="+mn-lt"/>
                <a:ea typeface="+mn-ea"/>
                <a:cs typeface="+mn-cs"/>
              </a:rPr>
              <a:t>erreur</a:t>
            </a:r>
            <a:r>
              <a:rPr lang="en-US" sz="1800" b="0" kern="1200" dirty="0">
                <a:solidFill>
                  <a:schemeClr val="tx1"/>
                </a:solidFill>
                <a:effectLst/>
                <a:latin typeface="+mn-lt"/>
                <a:ea typeface="+mn-ea"/>
                <a:cs typeface="+mn-cs"/>
              </a:rPr>
              <a:t> de modifier </a:t>
            </a:r>
            <a:r>
              <a:rPr lang="en-US" sz="1800" b="0" kern="1200" dirty="0" err="1">
                <a:solidFill>
                  <a:schemeClr val="tx1"/>
                </a:solidFill>
                <a:effectLst/>
                <a:latin typeface="+mn-lt"/>
                <a:ea typeface="+mn-ea"/>
                <a:cs typeface="+mn-cs"/>
              </a:rPr>
              <a:t>l’état</a:t>
            </a:r>
            <a:r>
              <a:rPr lang="en-US" sz="1800" b="0" kern="1200" dirty="0">
                <a:solidFill>
                  <a:schemeClr val="tx1"/>
                </a:solidFill>
                <a:effectLst/>
                <a:latin typeface="+mn-lt"/>
                <a:ea typeface="+mn-ea"/>
                <a:cs typeface="+mn-cs"/>
              </a:rPr>
              <a:t> de </a:t>
            </a:r>
            <a:r>
              <a:rPr lang="en-US" sz="1800" b="0" kern="1200" dirty="0" err="1">
                <a:solidFill>
                  <a:schemeClr val="tx1"/>
                </a:solidFill>
                <a:effectLst/>
                <a:latin typeface="+mn-lt"/>
                <a:ea typeface="+mn-ea"/>
                <a:cs typeface="+mn-cs"/>
              </a:rPr>
              <a:t>chaque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objet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comme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il</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souhaite</a:t>
            </a:r>
            <a:endParaRPr lang="fr-FR" sz="1800" dirty="0">
              <a:effectLst/>
            </a:endParaRPr>
          </a:p>
          <a:p>
            <a:pPr lvl="1" rtl="0" eaLnBrk="1" fontAlgn="auto" latinLnBrk="0" hangingPunct="1"/>
            <a:r>
              <a:rPr lang="fr-FR" sz="1600" kern="1200" dirty="0">
                <a:solidFill>
                  <a:schemeClr val="tx1"/>
                </a:solidFill>
                <a:effectLst/>
                <a:latin typeface="+mn-lt"/>
                <a:ea typeface="+mn-ea"/>
                <a:cs typeface="+mn-cs"/>
              </a:rPr>
              <a:t>Même de manière incohérente</a:t>
            </a:r>
            <a:endParaRPr lang="fr-FR" dirty="0">
              <a:effectLst/>
            </a:endParaRPr>
          </a:p>
          <a:p>
            <a:pPr rtl="0" eaLnBrk="1" fontAlgn="auto" latinLnBrk="0" hangingPunct="1"/>
            <a:r>
              <a:rPr lang="en-US" sz="1800" b="0" kern="1200" dirty="0">
                <a:solidFill>
                  <a:schemeClr val="tx1"/>
                </a:solidFill>
                <a:effectLst/>
                <a:latin typeface="+mn-lt"/>
                <a:ea typeface="+mn-ea"/>
                <a:cs typeface="+mn-cs"/>
              </a:rPr>
              <a:t>Pas </a:t>
            </a:r>
            <a:r>
              <a:rPr lang="en-US" sz="1800" b="0" kern="1200" dirty="0" err="1">
                <a:solidFill>
                  <a:schemeClr val="tx1"/>
                </a:solidFill>
                <a:effectLst/>
                <a:latin typeface="+mn-lt"/>
                <a:ea typeface="+mn-ea"/>
                <a:cs typeface="+mn-cs"/>
              </a:rPr>
              <a:t>bloquant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soit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mais</a:t>
            </a:r>
            <a:r>
              <a:rPr lang="en-US" sz="1800" b="0" kern="1200" dirty="0">
                <a:solidFill>
                  <a:schemeClr val="tx1"/>
                </a:solidFill>
                <a:effectLst/>
                <a:latin typeface="+mn-lt"/>
                <a:ea typeface="+mn-ea"/>
                <a:cs typeface="+mn-cs"/>
              </a:rPr>
              <a:t> pose le </a:t>
            </a:r>
            <a:r>
              <a:rPr lang="en-US" sz="1800" b="0" kern="1200" dirty="0" err="1">
                <a:solidFill>
                  <a:schemeClr val="tx1"/>
                </a:solidFill>
                <a:effectLst/>
                <a:latin typeface="+mn-lt"/>
                <a:ea typeface="+mn-ea"/>
                <a:cs typeface="+mn-cs"/>
              </a:rPr>
              <a:t>problème</a:t>
            </a:r>
            <a:r>
              <a:rPr lang="en-US" sz="1800" b="0" kern="1200" dirty="0">
                <a:solidFill>
                  <a:schemeClr val="tx1"/>
                </a:solidFill>
                <a:effectLst/>
                <a:latin typeface="+mn-lt"/>
                <a:ea typeface="+mn-ea"/>
                <a:cs typeface="+mn-cs"/>
              </a:rPr>
              <a:t> des modifications </a:t>
            </a:r>
            <a:r>
              <a:rPr lang="en-US" sz="1800" b="0" kern="1200" dirty="0" err="1">
                <a:solidFill>
                  <a:schemeClr val="tx1"/>
                </a:solidFill>
                <a:effectLst/>
                <a:latin typeface="+mn-lt"/>
                <a:ea typeface="+mn-ea"/>
                <a:cs typeface="+mn-cs"/>
              </a:rPr>
              <a:t>incohérentes</a:t>
            </a:r>
            <a:r>
              <a:rPr lang="en-US" sz="1800" b="0" kern="1200" dirty="0">
                <a:solidFill>
                  <a:schemeClr val="tx1"/>
                </a:solidFill>
                <a:effectLst/>
                <a:latin typeface="+mn-lt"/>
                <a:ea typeface="+mn-ea"/>
                <a:cs typeface="+mn-cs"/>
              </a:rPr>
              <a:t> et de la </a:t>
            </a:r>
            <a:r>
              <a:rPr lang="en-US" sz="1800" b="0" kern="1200" dirty="0" err="1">
                <a:solidFill>
                  <a:schemeClr val="tx1"/>
                </a:solidFill>
                <a:effectLst/>
                <a:latin typeface="+mn-lt"/>
                <a:ea typeface="+mn-ea"/>
                <a:cs typeface="+mn-cs"/>
              </a:rPr>
              <a:t>complexité</a:t>
            </a:r>
            <a:r>
              <a:rPr lang="en-US" sz="1800" b="0" kern="1200" dirty="0">
                <a:solidFill>
                  <a:schemeClr val="tx1"/>
                </a:solidFill>
                <a:effectLst/>
                <a:latin typeface="+mn-lt"/>
                <a:ea typeface="+mn-ea"/>
                <a:cs typeface="+mn-cs"/>
              </a:rPr>
              <a:t> de manipulation</a:t>
            </a:r>
            <a:endParaRPr lang="fr-FR" dirty="0">
              <a:effectLst/>
            </a:endParaRPr>
          </a:p>
          <a:p>
            <a:pPr rtl="0" eaLnBrk="1" fontAlgn="auto" latinLnBrk="0" hangingPunct="1"/>
            <a:r>
              <a:rPr lang="en-US" sz="1800" b="0" kern="1200" dirty="0" err="1">
                <a:solidFill>
                  <a:schemeClr val="tx1"/>
                </a:solidFill>
                <a:effectLst/>
                <a:latin typeface="+mn-lt"/>
                <a:ea typeface="+mn-ea"/>
                <a:cs typeface="+mn-cs"/>
              </a:rPr>
              <a:t>Séparation</a:t>
            </a:r>
            <a:r>
              <a:rPr lang="en-US" sz="1800" b="0" kern="1200" dirty="0">
                <a:solidFill>
                  <a:schemeClr val="tx1"/>
                </a:solidFill>
                <a:effectLst/>
                <a:latin typeface="+mn-lt"/>
                <a:ea typeface="+mn-ea"/>
                <a:cs typeface="+mn-cs"/>
              </a:rPr>
              <a:t> des concepts :</a:t>
            </a:r>
            <a:endParaRPr lang="fr-FR" dirty="0">
              <a:effectLst/>
            </a:endParaRPr>
          </a:p>
          <a:p>
            <a:pPr lvl="1" rtl="0" eaLnBrk="1" fontAlgn="auto"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expose “au monde” </a:t>
            </a:r>
            <a:r>
              <a:rPr lang="en-US" sz="1600" b="0" kern="1200" dirty="0" err="1">
                <a:solidFill>
                  <a:schemeClr val="tx1"/>
                </a:solidFill>
                <a:effectLst/>
                <a:latin typeface="+mn-lt"/>
                <a:ea typeface="+mn-ea"/>
                <a:cs typeface="+mn-cs"/>
              </a:rPr>
              <a:t>ses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mais</a:t>
            </a:r>
            <a:r>
              <a:rPr lang="en-US" sz="1600" b="0" kern="1200" dirty="0">
                <a:solidFill>
                  <a:schemeClr val="tx1"/>
                </a:solidFill>
                <a:effectLst/>
                <a:latin typeface="+mn-lt"/>
                <a:ea typeface="+mn-ea"/>
                <a:cs typeface="+mn-cs"/>
              </a:rPr>
              <a:t> cache son </a:t>
            </a:r>
            <a:r>
              <a:rPr lang="en-US" sz="1600" b="0" kern="1200" dirty="0" err="1">
                <a:solidFill>
                  <a:schemeClr val="tx1"/>
                </a:solidFill>
                <a:effectLst/>
                <a:latin typeface="+mn-lt"/>
                <a:ea typeface="+mn-ea"/>
                <a:cs typeface="+mn-cs"/>
              </a:rPr>
              <a:t>fonctionnement</a:t>
            </a:r>
            <a:r>
              <a:rPr lang="en-US" sz="1600" b="0" kern="1200" dirty="0">
                <a:solidFill>
                  <a:schemeClr val="tx1"/>
                </a:solidFill>
                <a:effectLst/>
                <a:latin typeface="+mn-lt"/>
                <a:ea typeface="+mn-ea"/>
                <a:cs typeface="+mn-cs"/>
              </a:rPr>
              <a:t> interne</a:t>
            </a:r>
            <a:endParaRPr lang="fr-FR" dirty="0">
              <a:effectLst/>
            </a:endParaRPr>
          </a:p>
          <a:p>
            <a:pPr lvl="1" rtl="0" eaLnBrk="1" fontAlgn="auto" latinLnBrk="0" hangingPunct="1"/>
            <a:r>
              <a:rPr lang="en-US" sz="1600" b="0" kern="1200" dirty="0">
                <a:solidFill>
                  <a:schemeClr val="tx1"/>
                </a:solidFill>
                <a:effectLst/>
                <a:latin typeface="+mn-lt"/>
                <a:ea typeface="+mn-ea"/>
                <a:cs typeface="+mn-cs"/>
              </a:rPr>
              <a:t>Les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méthodes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pertinentes</a:t>
            </a:r>
            <a:r>
              <a:rPr lang="en-US" sz="1600" b="0" kern="1200" dirty="0">
                <a:solidFill>
                  <a:schemeClr val="tx1"/>
                </a:solidFill>
                <a:effectLst/>
                <a:latin typeface="+mn-lt"/>
                <a:ea typeface="+mn-ea"/>
                <a:cs typeface="+mn-cs"/>
              </a:rPr>
              <a: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sont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publiques</a:t>
            </a:r>
            <a:endParaRPr lang="fr-FR" dirty="0">
              <a:effectLst/>
            </a:endParaRPr>
          </a:p>
          <a:p>
            <a:pPr lvl="2" rtl="0" eaLnBrk="1" fontAlgn="auto" latinLnBrk="0" hangingPunct="1"/>
            <a:r>
              <a:rPr lang="en-US" sz="1400" b="0" kern="1200" dirty="0">
                <a:solidFill>
                  <a:schemeClr val="tx1"/>
                </a:solidFill>
                <a:effectLst/>
                <a:latin typeface="+mn-lt"/>
                <a:ea typeface="+mn-ea"/>
                <a:cs typeface="+mn-cs"/>
              </a:rPr>
              <a:t>Les </a:t>
            </a:r>
            <a:r>
              <a:rPr lang="en-US" sz="1400" b="0" kern="1200" dirty="0" err="1">
                <a:solidFill>
                  <a:schemeClr val="tx1"/>
                </a:solidFill>
                <a:effectLst/>
                <a:latin typeface="+mn-lt"/>
                <a:ea typeface="+mn-ea"/>
                <a:cs typeface="+mn-cs"/>
              </a:rPr>
              <a:t>méthodes</a:t>
            </a:r>
            <a:r>
              <a:rPr lang="en-US" sz="1400" b="0" kern="1200" dirty="0">
                <a:solidFill>
                  <a:schemeClr val="tx1"/>
                </a:solidFill>
                <a:effectLst/>
                <a:latin typeface="+mn-lt"/>
                <a:ea typeface="+mn-ea"/>
                <a:cs typeface="+mn-cs"/>
              </a:rPr>
              <a:t> qui </a:t>
            </a:r>
            <a:r>
              <a:rPr lang="en-US" sz="1400" b="0" kern="1200" dirty="0" err="1">
                <a:solidFill>
                  <a:schemeClr val="tx1"/>
                </a:solidFill>
                <a:effectLst/>
                <a:latin typeface="+mn-lt"/>
                <a:ea typeface="+mn-ea"/>
                <a:cs typeface="+mn-cs"/>
              </a:rPr>
              <a:t>n’ont</a:t>
            </a:r>
            <a:r>
              <a:rPr lang="en-US" sz="1400" b="0" kern="1200" dirty="0">
                <a:solidFill>
                  <a:schemeClr val="tx1"/>
                </a:solidFill>
                <a:effectLst/>
                <a:latin typeface="+mn-lt"/>
                <a:ea typeface="+mn-ea"/>
                <a:cs typeface="+mn-cs"/>
              </a:rPr>
              <a:t> pas vocation à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manipulées</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l’extérieur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doivent</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rester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privées</a:t>
            </a:r>
            <a:endParaRPr lang="fr-FR" dirty="0">
              <a:effectLst/>
            </a:endParaRPr>
          </a:p>
          <a:p>
            <a:pPr lvl="1" rtl="0" eaLnBrk="1" fontAlgn="auto" latinLnBrk="0" hangingPunct="1"/>
            <a:r>
              <a:rPr lang="en-US" sz="1600" b="0" kern="1200" dirty="0" err="1">
                <a:solidFill>
                  <a:schemeClr val="tx1"/>
                </a:solidFill>
                <a:effectLst/>
                <a:latin typeface="+mn-lt"/>
                <a:ea typeface="+mn-ea"/>
                <a:cs typeface="+mn-cs"/>
              </a:rPr>
              <a:t>L’état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reste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privé</a:t>
            </a:r>
            <a:endParaRPr lang="en-US" sz="1400" b="0" kern="1200" dirty="0">
              <a:solidFill>
                <a:schemeClr val="tx1"/>
              </a:solidFill>
              <a:effectLst/>
              <a:latin typeface="+mn-lt"/>
              <a:ea typeface="+mn-ea"/>
              <a:cs typeface="+mn-cs"/>
            </a:endParaRPr>
          </a:p>
          <a:p>
            <a:pPr lvl="2"/>
            <a:r>
              <a:rPr lang="en-US" sz="1400" b="0" kern="1200" dirty="0">
                <a:solidFill>
                  <a:schemeClr val="tx1"/>
                </a:solidFill>
                <a:effectLst/>
                <a:latin typeface="+mn-lt"/>
                <a:ea typeface="+mn-ea"/>
                <a:cs typeface="+mn-cs"/>
              </a:rPr>
              <a:t>La modification de </a:t>
            </a:r>
            <a:r>
              <a:rPr lang="en-US" sz="1400" b="0" kern="1200" dirty="0" err="1">
                <a:solidFill>
                  <a:schemeClr val="tx1"/>
                </a:solidFill>
                <a:effectLst/>
                <a:latin typeface="+mn-lt"/>
                <a:ea typeface="+mn-ea"/>
                <a:cs typeface="+mn-cs"/>
              </a:rPr>
              <a:t>l’état</a:t>
            </a:r>
            <a:r>
              <a:rPr lang="en-US" sz="1400" b="0" kern="1200" dirty="0">
                <a:solidFill>
                  <a:schemeClr val="tx1"/>
                </a:solidFill>
                <a:effectLst/>
                <a:latin typeface="+mn-lt"/>
                <a:ea typeface="+mn-ea"/>
                <a:cs typeface="+mn-cs"/>
              </a:rPr>
              <a:t> et </a:t>
            </a:r>
            <a:r>
              <a:rPr lang="en-US" sz="1400" b="0" kern="1200" dirty="0" err="1">
                <a:solidFill>
                  <a:schemeClr val="tx1"/>
                </a:solidFill>
                <a:effectLst/>
                <a:latin typeface="+mn-lt"/>
                <a:ea typeface="+mn-ea"/>
                <a:cs typeface="+mn-cs"/>
              </a:rPr>
              <a:t>sa</a:t>
            </a:r>
            <a:r>
              <a:rPr lang="en-US" sz="1400" b="0" kern="1200" baseline="0" dirty="0">
                <a:solidFill>
                  <a:schemeClr val="tx1"/>
                </a:solidFill>
                <a:effectLst/>
                <a:latin typeface="+mn-lt"/>
                <a:ea typeface="+mn-ea"/>
                <a:cs typeface="+mn-cs"/>
              </a:rPr>
              <a:t> consultation</a:t>
            </a:r>
            <a:r>
              <a:rPr lang="en-US" sz="1400" b="0" kern="1200" dirty="0">
                <a:solidFill>
                  <a:schemeClr val="tx1"/>
                </a:solidFill>
                <a:effectLst/>
                <a:latin typeface="+mn-lt"/>
                <a:ea typeface="+mn-ea"/>
                <a:cs typeface="+mn-cs"/>
              </a:rPr>
              <a:t> se</a:t>
            </a:r>
            <a:r>
              <a:rPr lang="en-US" sz="1400" b="0" kern="1200" baseline="0" dirty="0">
                <a:solidFill>
                  <a:schemeClr val="tx1"/>
                </a:solidFill>
                <a:effectLst/>
                <a:latin typeface="+mn-lt"/>
                <a:ea typeface="+mn-ea"/>
                <a:cs typeface="+mn-cs"/>
              </a:rPr>
              <a:t> font par </a:t>
            </a:r>
            <a:r>
              <a:rPr lang="en-US" sz="1400" b="0" kern="1200" baseline="0" dirty="0" err="1">
                <a:solidFill>
                  <a:schemeClr val="tx1"/>
                </a:solidFill>
                <a:effectLst/>
                <a:latin typeface="+mn-lt"/>
                <a:ea typeface="+mn-ea"/>
                <a:cs typeface="+mn-cs"/>
              </a:rPr>
              <a:t>méthodes</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ou</a:t>
            </a:r>
            <a:r>
              <a:rPr lang="en-US" sz="1400" b="0" kern="1200" baseline="0" dirty="0">
                <a:solidFill>
                  <a:schemeClr val="tx1"/>
                </a:solidFill>
                <a:effectLst/>
                <a:latin typeface="+mn-lt"/>
                <a:ea typeface="+mn-ea"/>
                <a:cs typeface="+mn-cs"/>
              </a:rPr>
              <a:t> par </a:t>
            </a:r>
            <a:r>
              <a:rPr lang="en-US" sz="1400" b="0" kern="1200" baseline="0" dirty="0" err="1">
                <a:solidFill>
                  <a:schemeClr val="tx1"/>
                </a:solidFill>
                <a:effectLst/>
                <a:latin typeface="+mn-lt"/>
                <a:ea typeface="+mn-ea"/>
                <a:cs typeface="+mn-cs"/>
              </a:rPr>
              <a:t>propriétés</a:t>
            </a:r>
            <a:endParaRPr lang="en-US" sz="1400" b="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4BBD7E8D-286E-45FD-A0BF-9D1013F3871D}"/>
              </a:ext>
            </a:extLst>
          </p:cNvPr>
          <p:cNvSpPr>
            <a:spLocks noGrp="1"/>
          </p:cNvSpPr>
          <p:nvPr>
            <p:ph type="sldNum" sz="quarter" idx="12"/>
          </p:nvPr>
        </p:nvSpPr>
        <p:spPr/>
        <p:txBody>
          <a:bodyPr/>
          <a:lstStyle/>
          <a:p>
            <a:fld id="{C4488D40-6A2B-42CD-9565-99D41B29C2DA}" type="slidenum">
              <a:rPr lang="fr-FR" smtClean="0"/>
              <a:t>29</a:t>
            </a:fld>
            <a:endParaRPr lang="fr-FR"/>
          </a:p>
        </p:txBody>
      </p:sp>
    </p:spTree>
    <p:extLst>
      <p:ext uri="{BB962C8B-B14F-4D97-AF65-F5344CB8AC3E}">
        <p14:creationId xmlns:p14="http://schemas.microsoft.com/office/powerpoint/2010/main" val="163339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6765D8-A7B1-4051-A54C-91385D610BA4}"/>
              </a:ext>
            </a:extLst>
          </p:cNvPr>
          <p:cNvSpPr>
            <a:spLocks noGrp="1"/>
          </p:cNvSpPr>
          <p:nvPr>
            <p:ph type="title"/>
          </p:nvPr>
        </p:nvSpPr>
        <p:spPr/>
        <p:txBody>
          <a:bodyPr/>
          <a:lstStyle/>
          <a:p>
            <a:r>
              <a:rPr lang="fr-FR" dirty="0"/>
              <a:t>Programmation</a:t>
            </a:r>
            <a:r>
              <a:rPr lang="fr-FR" baseline="0" dirty="0"/>
              <a:t> orientée objet</a:t>
            </a:r>
            <a:endParaRPr lang="fr-FR" dirty="0"/>
          </a:p>
        </p:txBody>
      </p:sp>
      <p:sp>
        <p:nvSpPr>
          <p:cNvPr id="3" name="Espace réservé du contenu 2">
            <a:extLst>
              <a:ext uri="{FF2B5EF4-FFF2-40B4-BE49-F238E27FC236}">
                <a16:creationId xmlns:a16="http://schemas.microsoft.com/office/drawing/2014/main" id="{326C4C86-82DE-4DEF-87C4-0A47F2BF764B}"/>
              </a:ext>
            </a:extLst>
          </p:cNvPr>
          <p:cNvSpPr>
            <a:spLocks noGrp="1"/>
          </p:cNvSpPr>
          <p:nvPr>
            <p:ph idx="1"/>
          </p:nvPr>
        </p:nvSpPr>
        <p:spPr/>
        <p:txBody>
          <a:bodyPr/>
          <a:lstStyle/>
          <a:p>
            <a:r>
              <a:rPr lang="fr-FR" dirty="0"/>
              <a:t>Concept relativement ancien (années 70-80)</a:t>
            </a:r>
          </a:p>
          <a:p>
            <a:r>
              <a:rPr lang="fr-FR" dirty="0"/>
              <a:t>Né</a:t>
            </a:r>
            <a:r>
              <a:rPr lang="fr-FR" baseline="0" dirty="0"/>
              <a:t> de réflexions sur des façons de</a:t>
            </a:r>
            <a:r>
              <a:rPr lang="fr-FR" dirty="0"/>
              <a:t> programmer partagées</a:t>
            </a:r>
          </a:p>
          <a:p>
            <a:pPr lvl="1"/>
            <a:r>
              <a:rPr lang="fr-FR" dirty="0"/>
              <a:t>Enregistrements</a:t>
            </a:r>
          </a:p>
          <a:p>
            <a:pPr lvl="2"/>
            <a:r>
              <a:rPr lang="fr-FR" dirty="0"/>
              <a:t>Zone mémoire allouée aux données</a:t>
            </a:r>
          </a:p>
          <a:p>
            <a:pPr lvl="1"/>
            <a:r>
              <a:rPr lang="fr-FR" dirty="0"/>
              <a:t>Fonctions manipulant ces enregistrements produisant des résultats</a:t>
            </a:r>
          </a:p>
          <a:p>
            <a:pPr lvl="1"/>
            <a:r>
              <a:rPr lang="fr-FR" dirty="0"/>
              <a:t>Un programme peut se résumer à un ensemble d’enregistrements et de fonctions les manipulant</a:t>
            </a:r>
          </a:p>
          <a:p>
            <a:pPr lvl="1"/>
            <a:r>
              <a:rPr lang="fr-FR" dirty="0"/>
              <a:t>Langages de programmation peu adaptés à cet usage</a:t>
            </a:r>
          </a:p>
          <a:p>
            <a:pPr lvl="2"/>
            <a:r>
              <a:rPr lang="fr-FR" dirty="0"/>
              <a:t>Convention plutôt qu’une construction</a:t>
            </a:r>
          </a:p>
          <a:p>
            <a:pPr lvl="2"/>
            <a:r>
              <a:rPr lang="fr-FR" dirty="0"/>
              <a:t>Difficultés à réutiliser des fonctions similaires sur des enregistrements différents</a:t>
            </a:r>
          </a:p>
          <a:p>
            <a:r>
              <a:rPr lang="fr-FR" dirty="0"/>
              <a:t>Création des théories de l’approche objet puis de langages réutilisant cette approche</a:t>
            </a:r>
          </a:p>
          <a:p>
            <a:pPr lvl="1"/>
            <a:r>
              <a:rPr lang="fr-FR" dirty="0"/>
              <a:t>Simula 67 et </a:t>
            </a:r>
            <a:r>
              <a:rPr lang="fr-FR" dirty="0" err="1"/>
              <a:t>Smalltalk</a:t>
            </a:r>
            <a:endParaRPr lang="fr-FR" dirty="0"/>
          </a:p>
          <a:p>
            <a:pPr lvl="1"/>
            <a:r>
              <a:rPr lang="fr-FR" dirty="0"/>
              <a:t>C++ / Objective C, Lisp, Java, C# etc.</a:t>
            </a:r>
          </a:p>
        </p:txBody>
      </p:sp>
      <p:sp>
        <p:nvSpPr>
          <p:cNvPr id="4" name="Espace réservé du numéro de diapositive 3">
            <a:extLst>
              <a:ext uri="{FF2B5EF4-FFF2-40B4-BE49-F238E27FC236}">
                <a16:creationId xmlns:a16="http://schemas.microsoft.com/office/drawing/2014/main" id="{ED36D9AA-CCB5-45FA-AC76-AF84FB467204}"/>
              </a:ext>
            </a:extLst>
          </p:cNvPr>
          <p:cNvSpPr>
            <a:spLocks noGrp="1"/>
          </p:cNvSpPr>
          <p:nvPr>
            <p:ph type="sldNum" sz="quarter" idx="12"/>
          </p:nvPr>
        </p:nvSpPr>
        <p:spPr/>
        <p:txBody>
          <a:bodyPr/>
          <a:lstStyle/>
          <a:p>
            <a:fld id="{C4488D40-6A2B-42CD-9565-99D41B29C2DA}" type="slidenum">
              <a:rPr lang="fr-FR" smtClean="0"/>
              <a:t>3</a:t>
            </a:fld>
            <a:endParaRPr lang="fr-FR"/>
          </a:p>
        </p:txBody>
      </p:sp>
    </p:spTree>
    <p:extLst>
      <p:ext uri="{BB962C8B-B14F-4D97-AF65-F5344CB8AC3E}">
        <p14:creationId xmlns:p14="http://schemas.microsoft.com/office/powerpoint/2010/main" val="2033198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045FF-AA44-46AA-9606-CC8C1F981F0D}"/>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357D9E3F-D2D2-42AE-88E4-37F386F3AACE}"/>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0FA3457-5A61-436C-A55A-DF42679DBAD3}"/>
              </a:ext>
            </a:extLst>
          </p:cNvPr>
          <p:cNvSpPr>
            <a:spLocks noGrp="1"/>
          </p:cNvSpPr>
          <p:nvPr>
            <p:ph type="sldNum" sz="quarter" idx="12"/>
          </p:nvPr>
        </p:nvSpPr>
        <p:spPr/>
        <p:txBody>
          <a:bodyPr/>
          <a:lstStyle/>
          <a:p>
            <a:fld id="{C4488D40-6A2B-42CD-9565-99D41B29C2DA}" type="slidenum">
              <a:rPr lang="fr-FR" smtClean="0"/>
              <a:t>30</a:t>
            </a:fld>
            <a:endParaRPr lang="fr-FR"/>
          </a:p>
        </p:txBody>
      </p:sp>
      <p:pic>
        <p:nvPicPr>
          <p:cNvPr id="5" name="Image 4">
            <a:extLst>
              <a:ext uri="{FF2B5EF4-FFF2-40B4-BE49-F238E27FC236}">
                <a16:creationId xmlns:a16="http://schemas.microsoft.com/office/drawing/2014/main" id="{F007B115-5DA1-4DCD-BCD8-B6351DD44BAE}"/>
              </a:ext>
            </a:extLst>
          </p:cNvPr>
          <p:cNvPicPr/>
          <p:nvPr/>
        </p:nvPicPr>
        <p:blipFill>
          <a:blip r:embed="rId2"/>
          <a:stretch/>
        </p:blipFill>
        <p:spPr>
          <a:xfrm>
            <a:off x="390021" y="970447"/>
            <a:ext cx="6585930" cy="5319514"/>
          </a:xfrm>
          <a:prstGeom prst="rect">
            <a:avLst/>
          </a:prstGeom>
          <a:ln>
            <a:noFill/>
          </a:ln>
        </p:spPr>
      </p:pic>
      <p:pic>
        <p:nvPicPr>
          <p:cNvPr id="6" name="Image 5">
            <a:extLst>
              <a:ext uri="{FF2B5EF4-FFF2-40B4-BE49-F238E27FC236}">
                <a16:creationId xmlns:a16="http://schemas.microsoft.com/office/drawing/2014/main" id="{19AF5B2A-5B3E-45A7-B1DA-67C520B189D0}"/>
              </a:ext>
            </a:extLst>
          </p:cNvPr>
          <p:cNvPicPr/>
          <p:nvPr/>
        </p:nvPicPr>
        <p:blipFill>
          <a:blip r:embed="rId3"/>
          <a:stretch/>
        </p:blipFill>
        <p:spPr>
          <a:xfrm>
            <a:off x="8020440" y="970560"/>
            <a:ext cx="3352320" cy="2971440"/>
          </a:xfrm>
          <a:prstGeom prst="rect">
            <a:avLst/>
          </a:prstGeom>
          <a:ln>
            <a:noFill/>
          </a:ln>
        </p:spPr>
      </p:pic>
      <p:pic>
        <p:nvPicPr>
          <p:cNvPr id="7" name="Image 6">
            <a:extLst>
              <a:ext uri="{FF2B5EF4-FFF2-40B4-BE49-F238E27FC236}">
                <a16:creationId xmlns:a16="http://schemas.microsoft.com/office/drawing/2014/main" id="{911DFBE7-58C1-4019-87F8-C09614425722}"/>
              </a:ext>
            </a:extLst>
          </p:cNvPr>
          <p:cNvPicPr/>
          <p:nvPr/>
        </p:nvPicPr>
        <p:blipFill>
          <a:blip r:embed="rId4"/>
          <a:stretch/>
        </p:blipFill>
        <p:spPr>
          <a:xfrm>
            <a:off x="8020440" y="4124880"/>
            <a:ext cx="3285720" cy="2495160"/>
          </a:xfrm>
          <a:prstGeom prst="rect">
            <a:avLst/>
          </a:prstGeom>
          <a:ln>
            <a:noFill/>
          </a:ln>
        </p:spPr>
      </p:pic>
    </p:spTree>
    <p:extLst>
      <p:ext uri="{BB962C8B-B14F-4D97-AF65-F5344CB8AC3E}">
        <p14:creationId xmlns:p14="http://schemas.microsoft.com/office/powerpoint/2010/main" val="1662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BB4DD-89C3-4AA0-9FE3-8178E8F0151B}"/>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89092B86-6506-4EB6-AC7B-3D068C2DAAC2}"/>
              </a:ext>
            </a:extLst>
          </p:cNvPr>
          <p:cNvSpPr>
            <a:spLocks noGrp="1"/>
          </p:cNvSpPr>
          <p:nvPr>
            <p:ph idx="1"/>
          </p:nvPr>
        </p:nvSpPr>
        <p:spPr/>
        <p:txBody>
          <a:bodyPr>
            <a:normAutofit lnSpcReduction="10000"/>
          </a:bodyPr>
          <a:lstStyle/>
          <a:p>
            <a:pPr rtl="0" eaLnBrk="1" fontAlgn="auto" latinLnBrk="0" hangingPunct="1"/>
            <a:r>
              <a:rPr lang="en-US" sz="1800" b="0" kern="1200" dirty="0">
                <a:solidFill>
                  <a:schemeClr val="tx1"/>
                </a:solidFill>
                <a:effectLst/>
                <a:latin typeface="+mn-lt"/>
                <a:ea typeface="+mn-ea"/>
                <a:cs typeface="+mn-cs"/>
              </a:rPr>
              <a:t>Sur </a:t>
            </a:r>
            <a:r>
              <a:rPr lang="en-US" sz="1800" b="0" kern="1200" dirty="0" err="1">
                <a:solidFill>
                  <a:schemeClr val="tx1"/>
                </a:solidFill>
                <a:effectLst/>
                <a:latin typeface="+mn-lt"/>
                <a:ea typeface="+mn-ea"/>
                <a:cs typeface="+mn-cs"/>
              </a:rPr>
              <a:t>classe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méthodes</a:t>
            </a:r>
            <a:r>
              <a:rPr lang="en-US" sz="1800" b="0" kern="1200" dirty="0">
                <a:solidFill>
                  <a:schemeClr val="tx1"/>
                </a:solidFill>
                <a:effectLst/>
                <a:latin typeface="+mn-lt"/>
                <a:ea typeface="+mn-ea"/>
                <a:cs typeface="+mn-cs"/>
              </a:rPr>
              <a:t>, champs, </a:t>
            </a:r>
            <a:r>
              <a:rPr lang="en-US" sz="1800" b="0" kern="1200" dirty="0" err="1">
                <a:solidFill>
                  <a:schemeClr val="tx1"/>
                </a:solidFill>
                <a:effectLst/>
                <a:latin typeface="+mn-lt"/>
                <a:ea typeface="+mn-ea"/>
                <a:cs typeface="+mn-cs"/>
              </a:rPr>
              <a:t>constructeurs</a:t>
            </a:r>
            <a:r>
              <a:rPr lang="en-US" sz="1800" b="0" kern="1200" dirty="0">
                <a:solidFill>
                  <a:schemeClr val="tx1"/>
                </a:solidFill>
                <a:effectLst/>
                <a:latin typeface="+mn-lt"/>
                <a:ea typeface="+mn-ea"/>
                <a:cs typeface="+mn-cs"/>
              </a:rPr>
              <a:t> etc.</a:t>
            </a:r>
            <a:endParaRPr lang="fr-FR" sz="1800" dirty="0">
              <a:effectLst/>
            </a:endParaRPr>
          </a:p>
          <a:p>
            <a:pPr lvl="1" rtl="0" eaLnBrk="1" latinLnBrk="0" hangingPunct="1"/>
            <a:r>
              <a:rPr lang="fr-FR" sz="1600" kern="1200" dirty="0">
                <a:solidFill>
                  <a:schemeClr val="tx1"/>
                </a:solidFill>
                <a:effectLst/>
                <a:latin typeface="+mn-lt"/>
                <a:ea typeface="+mn-ea"/>
                <a:cs typeface="+mn-cs"/>
              </a:rPr>
              <a:t>Dans bien des équipes,</a:t>
            </a:r>
            <a:r>
              <a:rPr lang="fr-FR" sz="1600" kern="1200" baseline="0" dirty="0">
                <a:solidFill>
                  <a:schemeClr val="tx1"/>
                </a:solidFill>
                <a:effectLst/>
                <a:latin typeface="+mn-lt"/>
                <a:ea typeface="+mn-ea"/>
                <a:cs typeface="+mn-cs"/>
              </a:rPr>
              <a:t> c’est une faute de ne pas mettre la bonne accessibilité</a:t>
            </a:r>
            <a:endParaRPr lang="fr-FR" dirty="0">
              <a:effectLst/>
            </a:endParaRPr>
          </a:p>
          <a:p>
            <a:pPr rtl="0" eaLnBrk="1" latinLnBrk="0" hangingPunct="1"/>
            <a:r>
              <a:rPr lang="fr-FR" sz="1800" kern="1200" dirty="0">
                <a:solidFill>
                  <a:schemeClr val="tx1"/>
                </a:solidFill>
                <a:effectLst/>
                <a:latin typeface="+mn-lt"/>
                <a:ea typeface="+mn-ea"/>
                <a:cs typeface="+mn-cs"/>
              </a:rPr>
              <a:t>On parle</a:t>
            </a:r>
            <a:r>
              <a:rPr lang="fr-FR" sz="1800" kern="1200" baseline="0" dirty="0">
                <a:solidFill>
                  <a:schemeClr val="tx1"/>
                </a:solidFill>
                <a:effectLst/>
                <a:latin typeface="+mn-lt"/>
                <a:ea typeface="+mn-ea"/>
                <a:cs typeface="+mn-cs"/>
              </a:rPr>
              <a:t> communément de portée (« portée de la classe », « portée de la méthode ») etc.</a:t>
            </a:r>
            <a:endParaRPr lang="fr-FR" dirty="0">
              <a:effectLst/>
            </a:endParaRPr>
          </a:p>
          <a:p>
            <a:pPr rtl="0" eaLnBrk="1" latinLnBrk="0" hangingPunct="1"/>
            <a:r>
              <a:rPr lang="fr-FR" sz="1800" kern="1200" baseline="0" dirty="0">
                <a:solidFill>
                  <a:schemeClr val="tx1"/>
                </a:solidFill>
                <a:effectLst/>
                <a:latin typeface="+mn-lt"/>
                <a:ea typeface="+mn-ea"/>
                <a:cs typeface="+mn-cs"/>
              </a:rPr>
              <a:t>Portée privée (par défaut)</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private</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Seules les instances de la classe courante peuvent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publique (doit être explicite)</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public »</a:t>
            </a:r>
            <a:endParaRPr lang="fr-FR" dirty="0">
              <a:effectLst/>
            </a:endParaRPr>
          </a:p>
          <a:p>
            <a:pPr lvl="1" rtl="0" eaLnBrk="1" latinLnBrk="0" hangingPunct="1"/>
            <a:r>
              <a:rPr lang="fr-FR" sz="1600" kern="1200" baseline="0" dirty="0">
                <a:solidFill>
                  <a:schemeClr val="tx1"/>
                </a:solidFill>
                <a:effectLst/>
                <a:latin typeface="+mn-lt"/>
                <a:ea typeface="+mn-ea"/>
                <a:cs typeface="+mn-cs"/>
              </a:rPr>
              <a:t>Tout le monde peut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 protégée »</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protected</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Seules les instances de la classe courante ainsi que ses héritages peuvent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 interne »</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internal</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Classe/méthodes publiques dans l’</a:t>
            </a:r>
            <a:r>
              <a:rPr lang="fr-FR" sz="1600" kern="1200" baseline="0" dirty="0" err="1">
                <a:solidFill>
                  <a:schemeClr val="tx1"/>
                </a:solidFill>
                <a:effectLst/>
                <a:latin typeface="+mn-lt"/>
                <a:ea typeface="+mn-ea"/>
                <a:cs typeface="+mn-cs"/>
              </a:rPr>
              <a:t>Assembly</a:t>
            </a:r>
            <a:r>
              <a:rPr lang="fr-FR" sz="1600" kern="1200" baseline="0" dirty="0">
                <a:solidFill>
                  <a:schemeClr val="tx1"/>
                </a:solidFill>
                <a:effectLst/>
                <a:latin typeface="+mn-lt"/>
                <a:ea typeface="+mn-ea"/>
                <a:cs typeface="+mn-cs"/>
              </a:rPr>
              <a:t> courante, privée en dehors</a:t>
            </a:r>
            <a:endParaRPr lang="fr-FR" dirty="0">
              <a:effectLst/>
            </a:endParaRPr>
          </a:p>
        </p:txBody>
      </p:sp>
      <p:sp>
        <p:nvSpPr>
          <p:cNvPr id="4" name="Espace réservé du numéro de diapositive 3">
            <a:extLst>
              <a:ext uri="{FF2B5EF4-FFF2-40B4-BE49-F238E27FC236}">
                <a16:creationId xmlns:a16="http://schemas.microsoft.com/office/drawing/2014/main" id="{A045C035-E109-4A11-8171-0F4A17F51698}"/>
              </a:ext>
            </a:extLst>
          </p:cNvPr>
          <p:cNvSpPr>
            <a:spLocks noGrp="1"/>
          </p:cNvSpPr>
          <p:nvPr>
            <p:ph type="sldNum" sz="quarter" idx="12"/>
          </p:nvPr>
        </p:nvSpPr>
        <p:spPr/>
        <p:txBody>
          <a:bodyPr/>
          <a:lstStyle/>
          <a:p>
            <a:fld id="{C4488D40-6A2B-42CD-9565-99D41B29C2DA}" type="slidenum">
              <a:rPr lang="fr-FR" smtClean="0"/>
              <a:t>31</a:t>
            </a:fld>
            <a:endParaRPr lang="fr-FR"/>
          </a:p>
        </p:txBody>
      </p:sp>
    </p:spTree>
    <p:extLst>
      <p:ext uri="{BB962C8B-B14F-4D97-AF65-F5344CB8AC3E}">
        <p14:creationId xmlns:p14="http://schemas.microsoft.com/office/powerpoint/2010/main" val="2544361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F6BBB-0AAF-40D2-A936-A2DE713559FD}"/>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13DA645B-7133-436D-98EF-3EB07864F3BF}"/>
              </a:ext>
            </a:extLst>
          </p:cNvPr>
          <p:cNvSpPr>
            <a:spLocks noGrp="1"/>
          </p:cNvSpPr>
          <p:nvPr>
            <p:ph idx="1"/>
          </p:nvPr>
        </p:nvSpPr>
        <p:spPr/>
        <p:txBody>
          <a:bodyPr/>
          <a:lstStyle/>
          <a:p>
            <a:pPr rtl="0" eaLnBrk="1" latinLnBrk="0" hangingPunct="1"/>
            <a:r>
              <a:rPr lang="fr-FR" sz="1800" kern="1200" dirty="0">
                <a:solidFill>
                  <a:schemeClr val="tx1"/>
                </a:solidFill>
                <a:effectLst/>
                <a:latin typeface="+mn-lt"/>
                <a:ea typeface="+mn-ea"/>
                <a:cs typeface="+mn-cs"/>
              </a:rPr>
              <a:t>Si tout est privé, comment</a:t>
            </a:r>
            <a:r>
              <a:rPr lang="fr-FR" sz="1800" kern="1200" baseline="0" dirty="0">
                <a:solidFill>
                  <a:schemeClr val="tx1"/>
                </a:solidFill>
                <a:effectLst/>
                <a:latin typeface="+mn-lt"/>
                <a:ea typeface="+mn-ea"/>
                <a:cs typeface="+mn-cs"/>
              </a:rPr>
              <a:t> accéder aux champs ?</a:t>
            </a:r>
            <a:endParaRPr lang="fr-FR" sz="1800" dirty="0">
              <a:effectLst/>
            </a:endParaRPr>
          </a:p>
          <a:p>
            <a:pPr lvl="1" rtl="0" eaLnBrk="1" latinLnBrk="0" hangingPunct="1"/>
            <a:r>
              <a:rPr lang="fr-FR" sz="1600" kern="1200" dirty="0">
                <a:solidFill>
                  <a:schemeClr val="tx1"/>
                </a:solidFill>
                <a:effectLst/>
                <a:latin typeface="+mn-lt"/>
                <a:ea typeface="+mn-ea"/>
                <a:cs typeface="+mn-cs"/>
              </a:rPr>
              <a:t>Accesseur/mutateur</a:t>
            </a:r>
            <a:endParaRPr lang="fr-FR" dirty="0">
              <a:effectLst/>
            </a:endParaRPr>
          </a:p>
          <a:p>
            <a:pPr lvl="2" rtl="0" eaLnBrk="1" latinLnBrk="0" hangingPunct="1"/>
            <a:r>
              <a:rPr lang="fr-FR" sz="1400" kern="1200" dirty="0">
                <a:solidFill>
                  <a:schemeClr val="tx1"/>
                </a:solidFill>
                <a:effectLst/>
                <a:latin typeface="+mn-lt"/>
                <a:ea typeface="+mn-ea"/>
                <a:cs typeface="+mn-cs"/>
              </a:rPr>
              <a:t>Méthodes </a:t>
            </a:r>
            <a:r>
              <a:rPr lang="fr-FR" sz="1400" kern="1200" dirty="0" err="1">
                <a:solidFill>
                  <a:schemeClr val="tx1"/>
                </a:solidFill>
                <a:effectLst/>
                <a:latin typeface="+mn-lt"/>
                <a:ea typeface="+mn-ea"/>
                <a:cs typeface="+mn-cs"/>
              </a:rPr>
              <a:t>GetXXX</a:t>
            </a:r>
            <a:r>
              <a:rPr lang="fr-FR" sz="1400" kern="1200" baseline="0" dirty="0">
                <a:solidFill>
                  <a:schemeClr val="tx1"/>
                </a:solidFill>
                <a:effectLst/>
                <a:latin typeface="+mn-lt"/>
                <a:ea typeface="+mn-ea"/>
                <a:cs typeface="+mn-cs"/>
              </a:rPr>
              <a:t> et </a:t>
            </a:r>
            <a:r>
              <a:rPr lang="fr-FR" sz="1400" kern="1200" baseline="0" dirty="0" err="1">
                <a:solidFill>
                  <a:schemeClr val="tx1"/>
                </a:solidFill>
                <a:effectLst/>
                <a:latin typeface="+mn-lt"/>
                <a:ea typeface="+mn-ea"/>
                <a:cs typeface="+mn-cs"/>
              </a:rPr>
              <a:t>SetXXX</a:t>
            </a:r>
            <a:r>
              <a:rPr lang="fr-FR" sz="1400" kern="1200" baseline="0" dirty="0">
                <a:solidFill>
                  <a:schemeClr val="tx1"/>
                </a:solidFill>
                <a:effectLst/>
                <a:latin typeface="+mn-lt"/>
                <a:ea typeface="+mn-ea"/>
                <a:cs typeface="+mn-cs"/>
              </a:rPr>
              <a:t> permettant de récupérer ou mettre à jour les valeurs des champs</a:t>
            </a:r>
            <a:endParaRPr lang="fr-FR" dirty="0">
              <a:effectLst/>
            </a:endParaRPr>
          </a:p>
          <a:p>
            <a:pPr lvl="1" rtl="0" eaLnBrk="1" latinLnBrk="0" hangingPunct="1"/>
            <a:r>
              <a:rPr lang="fr-FR" sz="1600" kern="1200" dirty="0">
                <a:solidFill>
                  <a:schemeClr val="tx1"/>
                </a:solidFill>
                <a:effectLst/>
                <a:latin typeface="+mn-lt"/>
                <a:ea typeface="+mn-ea"/>
                <a:cs typeface="+mn-cs"/>
              </a:rPr>
              <a:t>Propriétés</a:t>
            </a:r>
          </a:p>
        </p:txBody>
      </p:sp>
      <p:sp>
        <p:nvSpPr>
          <p:cNvPr id="4" name="Espace réservé du numéro de diapositive 3">
            <a:extLst>
              <a:ext uri="{FF2B5EF4-FFF2-40B4-BE49-F238E27FC236}">
                <a16:creationId xmlns:a16="http://schemas.microsoft.com/office/drawing/2014/main" id="{C93ED43B-829F-4AFA-AFD6-640697E0A7A3}"/>
              </a:ext>
            </a:extLst>
          </p:cNvPr>
          <p:cNvSpPr>
            <a:spLocks noGrp="1"/>
          </p:cNvSpPr>
          <p:nvPr>
            <p:ph type="sldNum" sz="quarter" idx="12"/>
          </p:nvPr>
        </p:nvSpPr>
        <p:spPr/>
        <p:txBody>
          <a:bodyPr/>
          <a:lstStyle/>
          <a:p>
            <a:fld id="{C4488D40-6A2B-42CD-9565-99D41B29C2DA}" type="slidenum">
              <a:rPr lang="fr-FR" smtClean="0"/>
              <a:t>32</a:t>
            </a:fld>
            <a:endParaRPr lang="fr-FR"/>
          </a:p>
        </p:txBody>
      </p:sp>
    </p:spTree>
    <p:extLst>
      <p:ext uri="{BB962C8B-B14F-4D97-AF65-F5344CB8AC3E}">
        <p14:creationId xmlns:p14="http://schemas.microsoft.com/office/powerpoint/2010/main" val="3660303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CD9A7E-B789-4CC2-9629-E9E0E29873F6}"/>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CA80A1CA-E909-4E1D-A9FF-0C4F086E9771}"/>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304F2C52-420B-4319-BA2E-802DF4504BFA}"/>
              </a:ext>
            </a:extLst>
          </p:cNvPr>
          <p:cNvSpPr>
            <a:spLocks noGrp="1"/>
          </p:cNvSpPr>
          <p:nvPr>
            <p:ph type="sldNum" sz="quarter" idx="12"/>
          </p:nvPr>
        </p:nvSpPr>
        <p:spPr/>
        <p:txBody>
          <a:bodyPr/>
          <a:lstStyle/>
          <a:p>
            <a:fld id="{C4488D40-6A2B-42CD-9565-99D41B29C2DA}" type="slidenum">
              <a:rPr lang="fr-FR" smtClean="0"/>
              <a:t>33</a:t>
            </a:fld>
            <a:endParaRPr lang="fr-FR"/>
          </a:p>
        </p:txBody>
      </p:sp>
      <p:pic>
        <p:nvPicPr>
          <p:cNvPr id="5" name="Image 4">
            <a:extLst>
              <a:ext uri="{FF2B5EF4-FFF2-40B4-BE49-F238E27FC236}">
                <a16:creationId xmlns:a16="http://schemas.microsoft.com/office/drawing/2014/main" id="{93DEC426-5BBC-4A62-B750-DA460B8B67C3}"/>
              </a:ext>
            </a:extLst>
          </p:cNvPr>
          <p:cNvPicPr/>
          <p:nvPr/>
        </p:nvPicPr>
        <p:blipFill>
          <a:blip r:embed="rId2"/>
          <a:stretch/>
        </p:blipFill>
        <p:spPr>
          <a:xfrm>
            <a:off x="567497" y="1048042"/>
            <a:ext cx="2650605" cy="5553582"/>
          </a:xfrm>
          <a:prstGeom prst="rect">
            <a:avLst/>
          </a:prstGeom>
          <a:ln>
            <a:noFill/>
          </a:ln>
        </p:spPr>
      </p:pic>
      <p:pic>
        <p:nvPicPr>
          <p:cNvPr id="6" name="Image 5">
            <a:extLst>
              <a:ext uri="{FF2B5EF4-FFF2-40B4-BE49-F238E27FC236}">
                <a16:creationId xmlns:a16="http://schemas.microsoft.com/office/drawing/2014/main" id="{4706091A-0992-43D4-BA8D-0ADCDB14EBB9}"/>
              </a:ext>
            </a:extLst>
          </p:cNvPr>
          <p:cNvPicPr/>
          <p:nvPr/>
        </p:nvPicPr>
        <p:blipFill>
          <a:blip r:embed="rId3"/>
          <a:stretch/>
        </p:blipFill>
        <p:spPr>
          <a:xfrm>
            <a:off x="5074830" y="1156839"/>
            <a:ext cx="2650605" cy="5391938"/>
          </a:xfrm>
          <a:prstGeom prst="rect">
            <a:avLst/>
          </a:prstGeom>
          <a:ln>
            <a:noFill/>
          </a:ln>
        </p:spPr>
      </p:pic>
      <p:pic>
        <p:nvPicPr>
          <p:cNvPr id="7" name="Image 6">
            <a:extLst>
              <a:ext uri="{FF2B5EF4-FFF2-40B4-BE49-F238E27FC236}">
                <a16:creationId xmlns:a16="http://schemas.microsoft.com/office/drawing/2014/main" id="{B7F8BBDF-83B6-47DF-BD3E-FCC5A926322B}"/>
              </a:ext>
            </a:extLst>
          </p:cNvPr>
          <p:cNvPicPr/>
          <p:nvPr/>
        </p:nvPicPr>
        <p:blipFill>
          <a:blip r:embed="rId4"/>
          <a:stretch/>
        </p:blipFill>
        <p:spPr>
          <a:xfrm>
            <a:off x="8494973" y="1510675"/>
            <a:ext cx="3432591" cy="4684265"/>
          </a:xfrm>
          <a:prstGeom prst="rect">
            <a:avLst/>
          </a:prstGeom>
          <a:ln>
            <a:noFill/>
          </a:ln>
        </p:spPr>
      </p:pic>
      <p:sp>
        <p:nvSpPr>
          <p:cNvPr id="8" name="CustomShape 4">
            <a:extLst>
              <a:ext uri="{FF2B5EF4-FFF2-40B4-BE49-F238E27FC236}">
                <a16:creationId xmlns:a16="http://schemas.microsoft.com/office/drawing/2014/main" id="{109D9572-82EB-4673-AAE9-A55D0FFCE646}"/>
              </a:ext>
            </a:extLst>
          </p:cNvPr>
          <p:cNvSpPr/>
          <p:nvPr/>
        </p:nvSpPr>
        <p:spPr>
          <a:xfrm>
            <a:off x="3289766" y="3693973"/>
            <a:ext cx="14680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
        <p:nvSpPr>
          <p:cNvPr id="9" name="CustomShape 5">
            <a:extLst>
              <a:ext uri="{FF2B5EF4-FFF2-40B4-BE49-F238E27FC236}">
                <a16:creationId xmlns:a16="http://schemas.microsoft.com/office/drawing/2014/main" id="{CB9B4BCC-06C7-4540-ADE0-81C9D4F93544}"/>
              </a:ext>
            </a:extLst>
          </p:cNvPr>
          <p:cNvSpPr/>
          <p:nvPr/>
        </p:nvSpPr>
        <p:spPr>
          <a:xfrm>
            <a:off x="7761293" y="3758773"/>
            <a:ext cx="7336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8357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441B1-02BD-47BB-BEF2-06E1B62945EA}"/>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5EFD1974-49FF-4ECE-8C34-7DE61CEF237C}"/>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L’accessibilité</a:t>
            </a:r>
            <a:r>
              <a:rPr lang="en-US" sz="1800" b="0" kern="1200" dirty="0">
                <a:solidFill>
                  <a:schemeClr val="tx1"/>
                </a:solidFill>
                <a:effectLst/>
                <a:latin typeface="+mn-lt"/>
                <a:ea typeface="+mn-ea"/>
                <a:cs typeface="+mn-cs"/>
              </a:rPr>
              <a:t> des get/set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être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spécifiée</a:t>
            </a:r>
            <a:r>
              <a:rPr lang="en-US" sz="1800" b="0" kern="1200" dirty="0">
                <a:solidFill>
                  <a:schemeClr val="tx1"/>
                </a:solidFill>
                <a:effectLst/>
                <a:latin typeface="+mn-lt"/>
                <a:ea typeface="+mn-ea"/>
                <a:cs typeface="+mn-cs"/>
              </a:rPr>
              <a:t>, y </a:t>
            </a:r>
            <a:r>
              <a:rPr lang="en-US" sz="1800" b="0" kern="1200" dirty="0" err="1">
                <a:solidFill>
                  <a:schemeClr val="tx1"/>
                </a:solidFill>
                <a:effectLst/>
                <a:latin typeface="+mn-lt"/>
                <a:ea typeface="+mn-ea"/>
                <a:cs typeface="+mn-cs"/>
              </a:rPr>
              <a:t>compris</a:t>
            </a:r>
            <a:r>
              <a:rPr lang="en-US" sz="1800" b="0" kern="1200" dirty="0">
                <a:solidFill>
                  <a:schemeClr val="tx1"/>
                </a:solidFill>
                <a:effectLst/>
                <a:latin typeface="+mn-lt"/>
                <a:ea typeface="+mn-ea"/>
                <a:cs typeface="+mn-cs"/>
              </a:rPr>
              <a:t> sur les </a:t>
            </a:r>
            <a:r>
              <a:rPr lang="en-US" sz="1800" b="0" kern="1200" dirty="0" err="1">
                <a:solidFill>
                  <a:schemeClr val="tx1"/>
                </a:solidFill>
                <a:effectLst/>
                <a:latin typeface="+mn-lt"/>
                <a:ea typeface="+mn-ea"/>
                <a:cs typeface="+mn-cs"/>
              </a:rPr>
              <a:t>propriétés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automatiques</a:t>
            </a:r>
            <a:endParaRPr lang="en-US" sz="18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6BD37479-130A-482F-BBCB-05234727D919}"/>
              </a:ext>
            </a:extLst>
          </p:cNvPr>
          <p:cNvSpPr>
            <a:spLocks noGrp="1"/>
          </p:cNvSpPr>
          <p:nvPr>
            <p:ph type="sldNum" sz="quarter" idx="12"/>
          </p:nvPr>
        </p:nvSpPr>
        <p:spPr/>
        <p:txBody>
          <a:bodyPr/>
          <a:lstStyle/>
          <a:p>
            <a:fld id="{C4488D40-6A2B-42CD-9565-99D41B29C2DA}" type="slidenum">
              <a:rPr lang="fr-FR" smtClean="0"/>
              <a:t>34</a:t>
            </a:fld>
            <a:endParaRPr lang="fr-FR"/>
          </a:p>
        </p:txBody>
      </p:sp>
      <p:pic>
        <p:nvPicPr>
          <p:cNvPr id="10" name="Image 9">
            <a:extLst>
              <a:ext uri="{FF2B5EF4-FFF2-40B4-BE49-F238E27FC236}">
                <a16:creationId xmlns:a16="http://schemas.microsoft.com/office/drawing/2014/main" id="{5EB53B3E-2659-4761-A687-0E21F435F262}"/>
              </a:ext>
            </a:extLst>
          </p:cNvPr>
          <p:cNvPicPr/>
          <p:nvPr/>
        </p:nvPicPr>
        <p:blipFill>
          <a:blip r:embed="rId2"/>
          <a:stretch/>
        </p:blipFill>
        <p:spPr>
          <a:xfrm>
            <a:off x="1927728" y="1567956"/>
            <a:ext cx="9100925" cy="5212602"/>
          </a:xfrm>
          <a:prstGeom prst="rect">
            <a:avLst/>
          </a:prstGeom>
          <a:ln>
            <a:noFill/>
          </a:ln>
        </p:spPr>
      </p:pic>
    </p:spTree>
    <p:extLst>
      <p:ext uri="{BB962C8B-B14F-4D97-AF65-F5344CB8AC3E}">
        <p14:creationId xmlns:p14="http://schemas.microsoft.com/office/powerpoint/2010/main" val="883019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EB05B-9FD6-4830-AFE7-759358DFB065}"/>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3C087023-D1DD-4086-A918-FE9832B57C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C9D7A6C-F29D-496F-8B93-C90DF84B379A}"/>
              </a:ext>
            </a:extLst>
          </p:cNvPr>
          <p:cNvSpPr>
            <a:spLocks noGrp="1"/>
          </p:cNvSpPr>
          <p:nvPr>
            <p:ph type="sldNum" sz="quarter" idx="12"/>
          </p:nvPr>
        </p:nvSpPr>
        <p:spPr/>
        <p:txBody>
          <a:bodyPr/>
          <a:lstStyle/>
          <a:p>
            <a:fld id="{C4488D40-6A2B-42CD-9565-99D41B29C2DA}" type="slidenum">
              <a:rPr lang="fr-FR" smtClean="0"/>
              <a:t>35</a:t>
            </a:fld>
            <a:endParaRPr lang="fr-FR"/>
          </a:p>
        </p:txBody>
      </p:sp>
    </p:spTree>
    <p:extLst>
      <p:ext uri="{BB962C8B-B14F-4D97-AF65-F5344CB8AC3E}">
        <p14:creationId xmlns:p14="http://schemas.microsoft.com/office/powerpoint/2010/main" val="129963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DBC61-72D3-48AF-9AD5-7AC12A1914F1}"/>
              </a:ext>
            </a:extLst>
          </p:cNvPr>
          <p:cNvSpPr>
            <a:spLocks noGrp="1"/>
          </p:cNvSpPr>
          <p:nvPr>
            <p:ph type="title"/>
          </p:nvPr>
        </p:nvSpPr>
        <p:spPr/>
        <p:txBody>
          <a:bodyPr/>
          <a:lstStyle/>
          <a:p>
            <a:r>
              <a:rPr lang="fr-FR" dirty="0"/>
              <a:t>Tableaux</a:t>
            </a:r>
          </a:p>
        </p:txBody>
      </p:sp>
      <p:sp>
        <p:nvSpPr>
          <p:cNvPr id="3" name="Espace réservé du contenu 2">
            <a:extLst>
              <a:ext uri="{FF2B5EF4-FFF2-40B4-BE49-F238E27FC236}">
                <a16:creationId xmlns:a16="http://schemas.microsoft.com/office/drawing/2014/main" id="{137CE9B6-D85E-45D3-A60D-8E1F3B66BA1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Les tableaux ont une longueur fixe qui doit être spécifiée lors de l’affectation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Peuvent être multidimensionnels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On accède aux cellules du tableau par index</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pPr rtl="0" eaLnBrk="1" latinLnBrk="0" hangingPunct="1"/>
            <a:r>
              <a:rPr lang="fr-FR" sz="1800" kern="1200" dirty="0">
                <a:solidFill>
                  <a:schemeClr val="tx1"/>
                </a:solidFill>
                <a:effectLst/>
                <a:latin typeface="+mn-lt"/>
                <a:ea typeface="+mn-ea"/>
                <a:cs typeface="+mn-cs"/>
              </a:rPr>
              <a:t>On ne peut modifier la longueur d’un tableau. On ne peut que modifier le contenu des cellules !</a:t>
            </a:r>
            <a:endParaRPr lang="fr-FR" sz="1800" dirty="0">
              <a:effectLst/>
            </a:endParaRPr>
          </a:p>
          <a:p>
            <a:pPr lvl="1" rtl="0" eaLnBrk="1" latinLnBrk="0" hangingPunct="1"/>
            <a:r>
              <a:rPr lang="fr-FR" sz="1600" kern="1200" dirty="0">
                <a:solidFill>
                  <a:schemeClr val="tx1"/>
                </a:solidFill>
                <a:effectLst/>
                <a:latin typeface="+mn-lt"/>
                <a:ea typeface="+mn-ea"/>
                <a:cs typeface="+mn-cs"/>
              </a:rPr>
              <a:t>Toute opération pour ajouter/supprimer</a:t>
            </a:r>
            <a:r>
              <a:rPr lang="fr-FR" sz="1600" kern="1200" baseline="0" dirty="0">
                <a:solidFill>
                  <a:schemeClr val="tx1"/>
                </a:solidFill>
                <a:effectLst/>
                <a:latin typeface="+mn-lt"/>
                <a:ea typeface="+mn-ea"/>
                <a:cs typeface="+mn-cs"/>
              </a:rPr>
              <a:t> une cellule doit passer par une copie du tableau</a:t>
            </a:r>
            <a:endParaRPr lang="fr-FR" dirty="0">
              <a:effectLst/>
            </a:endParaRPr>
          </a:p>
          <a:p>
            <a:pPr rtl="0" eaLnBrk="1" latinLnBrk="0" hangingPunct="1"/>
            <a:r>
              <a:rPr lang="fr-FR" sz="1800" kern="1200" baseline="0" dirty="0">
                <a:solidFill>
                  <a:schemeClr val="tx1"/>
                </a:solidFill>
                <a:effectLst/>
                <a:latin typeface="+mn-lt"/>
                <a:ea typeface="+mn-ea"/>
                <a:cs typeface="+mn-cs"/>
              </a:rPr>
              <a:t>La taille du tableau est accessible via </a:t>
            </a:r>
            <a:r>
              <a:rPr lang="fr-FR" sz="1800" kern="1200" baseline="0" dirty="0" err="1">
                <a:solidFill>
                  <a:schemeClr val="tx1"/>
                </a:solidFill>
                <a:effectLst/>
                <a:latin typeface="+mn-lt"/>
                <a:ea typeface="+mn-ea"/>
                <a:cs typeface="+mn-cs"/>
              </a:rPr>
              <a:t>Length</a:t>
            </a:r>
            <a:endParaRPr lang="fr-FR" sz="18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E80E5463-7666-4274-9EBF-5608885582F4}"/>
              </a:ext>
            </a:extLst>
          </p:cNvPr>
          <p:cNvSpPr>
            <a:spLocks noGrp="1"/>
          </p:cNvSpPr>
          <p:nvPr>
            <p:ph type="sldNum" sz="quarter" idx="12"/>
          </p:nvPr>
        </p:nvSpPr>
        <p:spPr/>
        <p:txBody>
          <a:bodyPr/>
          <a:lstStyle/>
          <a:p>
            <a:fld id="{C4488D40-6A2B-42CD-9565-99D41B29C2DA}" type="slidenum">
              <a:rPr lang="fr-FR" smtClean="0"/>
              <a:t>36</a:t>
            </a:fld>
            <a:endParaRPr lang="fr-FR"/>
          </a:p>
        </p:txBody>
      </p:sp>
      <p:pic>
        <p:nvPicPr>
          <p:cNvPr id="5" name="Image 4">
            <a:extLst>
              <a:ext uri="{FF2B5EF4-FFF2-40B4-BE49-F238E27FC236}">
                <a16:creationId xmlns:a16="http://schemas.microsoft.com/office/drawing/2014/main" id="{5CEF07FC-336E-43AD-9F8F-C599E0768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897" y="1380288"/>
            <a:ext cx="10336204" cy="1280928"/>
          </a:xfrm>
          <a:prstGeom prst="rect">
            <a:avLst/>
          </a:prstGeom>
        </p:spPr>
      </p:pic>
      <p:pic>
        <p:nvPicPr>
          <p:cNvPr id="6" name="Image 5">
            <a:extLst>
              <a:ext uri="{FF2B5EF4-FFF2-40B4-BE49-F238E27FC236}">
                <a16:creationId xmlns:a16="http://schemas.microsoft.com/office/drawing/2014/main" id="{CAE3267C-170C-464C-95D6-3FC4F3769402}"/>
              </a:ext>
            </a:extLst>
          </p:cNvPr>
          <p:cNvPicPr>
            <a:picLocks noChangeAspect="1"/>
          </p:cNvPicPr>
          <p:nvPr/>
        </p:nvPicPr>
        <p:blipFill>
          <a:blip r:embed="rId3"/>
          <a:stretch>
            <a:fillRect/>
          </a:stretch>
        </p:blipFill>
        <p:spPr>
          <a:xfrm>
            <a:off x="2122929" y="2948176"/>
            <a:ext cx="7946140" cy="245757"/>
          </a:xfrm>
          <a:prstGeom prst="rect">
            <a:avLst/>
          </a:prstGeom>
        </p:spPr>
      </p:pic>
      <p:pic>
        <p:nvPicPr>
          <p:cNvPr id="7" name="Image 6">
            <a:extLst>
              <a:ext uri="{FF2B5EF4-FFF2-40B4-BE49-F238E27FC236}">
                <a16:creationId xmlns:a16="http://schemas.microsoft.com/office/drawing/2014/main" id="{06A3BBE9-B79B-4C7A-BA7D-956128C435CF}"/>
              </a:ext>
            </a:extLst>
          </p:cNvPr>
          <p:cNvPicPr>
            <a:picLocks noChangeAspect="1"/>
          </p:cNvPicPr>
          <p:nvPr/>
        </p:nvPicPr>
        <p:blipFill>
          <a:blip r:embed="rId4"/>
          <a:stretch>
            <a:fillRect/>
          </a:stretch>
        </p:blipFill>
        <p:spPr>
          <a:xfrm>
            <a:off x="1719476" y="3731094"/>
            <a:ext cx="8753046" cy="570122"/>
          </a:xfrm>
          <a:prstGeom prst="rect">
            <a:avLst/>
          </a:prstGeom>
        </p:spPr>
      </p:pic>
      <p:pic>
        <p:nvPicPr>
          <p:cNvPr id="8" name="Image 7">
            <a:extLst>
              <a:ext uri="{FF2B5EF4-FFF2-40B4-BE49-F238E27FC236}">
                <a16:creationId xmlns:a16="http://schemas.microsoft.com/office/drawing/2014/main" id="{350BF5FF-D17F-4D10-96BB-8459FAD332FE}"/>
              </a:ext>
            </a:extLst>
          </p:cNvPr>
          <p:cNvPicPr>
            <a:picLocks noChangeAspect="1"/>
          </p:cNvPicPr>
          <p:nvPr/>
        </p:nvPicPr>
        <p:blipFill>
          <a:blip r:embed="rId5"/>
          <a:stretch>
            <a:fillRect/>
          </a:stretch>
        </p:blipFill>
        <p:spPr>
          <a:xfrm>
            <a:off x="2793017" y="5789099"/>
            <a:ext cx="6605964" cy="500862"/>
          </a:xfrm>
          <a:prstGeom prst="rect">
            <a:avLst/>
          </a:prstGeom>
        </p:spPr>
      </p:pic>
    </p:spTree>
    <p:extLst>
      <p:ext uri="{BB962C8B-B14F-4D97-AF65-F5344CB8AC3E}">
        <p14:creationId xmlns:p14="http://schemas.microsoft.com/office/powerpoint/2010/main" val="1995623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9D141-581A-40AA-9B74-43DCB38C8B61}"/>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Liste</a:t>
            </a:r>
            <a:endParaRPr lang="fr-FR" dirty="0"/>
          </a:p>
        </p:txBody>
      </p:sp>
      <p:sp>
        <p:nvSpPr>
          <p:cNvPr id="3" name="Espace réservé du contenu 2">
            <a:extLst>
              <a:ext uri="{FF2B5EF4-FFF2-40B4-BE49-F238E27FC236}">
                <a16:creationId xmlns:a16="http://schemas.microsoft.com/office/drawing/2014/main" id="{E2C9AEE8-16EA-49F8-AE9D-9797D8B01DB7}"/>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Les listes</a:t>
            </a:r>
            <a:r>
              <a:rPr lang="fr-FR" sz="1800" kern="1200" baseline="0" dirty="0">
                <a:solidFill>
                  <a:schemeClr val="tx1"/>
                </a:solidFill>
                <a:effectLst/>
                <a:latin typeface="+mn-lt"/>
                <a:ea typeface="+mn-ea"/>
                <a:cs typeface="+mn-cs"/>
              </a:rPr>
              <a:t> sont pensées pour être modifiées sans recopie (insertion d’une cellule, suppression</a:t>
            </a:r>
            <a:r>
              <a:rPr lang="fr-FR" sz="1800" kern="1200" dirty="0">
                <a:solidFill>
                  <a:schemeClr val="tx1"/>
                </a:solidFill>
                <a:effectLst/>
                <a:latin typeface="+mn-lt"/>
                <a:ea typeface="+mn-ea"/>
                <a:cs typeface="+mn-cs"/>
              </a:rPr>
              <a:t> notamment</a:t>
            </a:r>
            <a:r>
              <a:rPr lang="fr-FR" sz="1800" kern="1200" baseline="0" dirty="0">
                <a:solidFill>
                  <a:schemeClr val="tx1"/>
                </a:solidFill>
                <a:effectLst/>
                <a:latin typeface="+mn-lt"/>
                <a:ea typeface="+mn-ea"/>
                <a:cs typeface="+mn-cs"/>
              </a:rPr>
              <a:t>)</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baseline="0" dirty="0">
              <a:solidFill>
                <a:schemeClr val="tx1"/>
              </a:solidFill>
              <a:effectLst/>
              <a:latin typeface="+mn-lt"/>
              <a:ea typeface="+mn-ea"/>
              <a:cs typeface="+mn-cs"/>
            </a:endParaRPr>
          </a:p>
          <a:p>
            <a:pPr rtl="0" eaLnBrk="1" latinLnBrk="0" hangingPunct="1"/>
            <a:r>
              <a:rPr lang="fr-FR" sz="1800" kern="1200" baseline="0" dirty="0">
                <a:solidFill>
                  <a:schemeClr val="tx1"/>
                </a:solidFill>
                <a:effectLst/>
                <a:latin typeface="+mn-lt"/>
                <a:ea typeface="+mn-ea"/>
                <a:cs typeface="+mn-cs"/>
              </a:rPr>
              <a:t>Les opérations sur les tableaux sont possibles (accès via index, tri, copie etc.)</a:t>
            </a:r>
            <a:endParaRPr lang="fr-FR" sz="1800" dirty="0">
              <a:effectLst/>
            </a:endParaRPr>
          </a:p>
          <a:p>
            <a:pPr rtl="0" eaLnBrk="1" latinLnBrk="0" hangingPunct="1"/>
            <a:r>
              <a:rPr lang="fr-FR" sz="1800" kern="1200" baseline="0" dirty="0">
                <a:solidFill>
                  <a:schemeClr val="tx1"/>
                </a:solidFill>
                <a:effectLst/>
                <a:latin typeface="+mn-lt"/>
                <a:ea typeface="+mn-ea"/>
                <a:cs typeface="+mn-cs"/>
              </a:rPr>
              <a:t>Il est possible de récupérer la taille de la liste via Count</a:t>
            </a:r>
            <a:endParaRPr lang="fr-FR"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p:txBody>
      </p:sp>
      <p:sp>
        <p:nvSpPr>
          <p:cNvPr id="4" name="Espace réservé du numéro de diapositive 3">
            <a:extLst>
              <a:ext uri="{FF2B5EF4-FFF2-40B4-BE49-F238E27FC236}">
                <a16:creationId xmlns:a16="http://schemas.microsoft.com/office/drawing/2014/main" id="{E9825EA2-1B45-4386-83F3-9980DE339F6E}"/>
              </a:ext>
            </a:extLst>
          </p:cNvPr>
          <p:cNvSpPr>
            <a:spLocks noGrp="1"/>
          </p:cNvSpPr>
          <p:nvPr>
            <p:ph type="sldNum" sz="quarter" idx="12"/>
          </p:nvPr>
        </p:nvSpPr>
        <p:spPr/>
        <p:txBody>
          <a:bodyPr/>
          <a:lstStyle/>
          <a:p>
            <a:fld id="{C4488D40-6A2B-42CD-9565-99D41B29C2DA}" type="slidenum">
              <a:rPr lang="fr-FR" smtClean="0"/>
              <a:t>37</a:t>
            </a:fld>
            <a:endParaRPr lang="fr-FR"/>
          </a:p>
        </p:txBody>
      </p:sp>
      <p:pic>
        <p:nvPicPr>
          <p:cNvPr id="5" name="Image 4">
            <a:extLst>
              <a:ext uri="{FF2B5EF4-FFF2-40B4-BE49-F238E27FC236}">
                <a16:creationId xmlns:a16="http://schemas.microsoft.com/office/drawing/2014/main" id="{8B9A8C1F-3257-4CD6-A165-052356372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477" y="1628285"/>
            <a:ext cx="7419044" cy="1453730"/>
          </a:xfrm>
          <a:prstGeom prst="rect">
            <a:avLst/>
          </a:prstGeom>
        </p:spPr>
      </p:pic>
    </p:spTree>
    <p:extLst>
      <p:ext uri="{BB962C8B-B14F-4D97-AF65-F5344CB8AC3E}">
        <p14:creationId xmlns:p14="http://schemas.microsoft.com/office/powerpoint/2010/main" val="195856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29D1A-2D56-4936-A5A5-83D991F6D19D}"/>
              </a:ext>
            </a:extLst>
          </p:cNvPr>
          <p:cNvSpPr>
            <a:spLocks noGrp="1"/>
          </p:cNvSpPr>
          <p:nvPr>
            <p:ph type="title"/>
          </p:nvPr>
        </p:nvSpPr>
        <p:spPr/>
        <p:txBody>
          <a:bodyPr/>
          <a:lstStyle/>
          <a:p>
            <a:r>
              <a:rPr lang="fr-FR" dirty="0"/>
              <a:t>Boucles – For</a:t>
            </a:r>
          </a:p>
        </p:txBody>
      </p:sp>
      <p:sp>
        <p:nvSpPr>
          <p:cNvPr id="3" name="Espace réservé du contenu 2">
            <a:extLst>
              <a:ext uri="{FF2B5EF4-FFF2-40B4-BE49-F238E27FC236}">
                <a16:creationId xmlns:a16="http://schemas.microsoft.com/office/drawing/2014/main" id="{359BA226-CF4E-476A-A055-4C54D5BC6BBD}"/>
              </a:ext>
            </a:extLst>
          </p:cNvPr>
          <p:cNvSpPr>
            <a:spLocks noGrp="1"/>
          </p:cNvSpPr>
          <p:nvPr>
            <p:ph idx="1"/>
          </p:nvPr>
        </p:nvSpPr>
        <p:spPr/>
        <p:txBody>
          <a:bodyPr/>
          <a:lstStyle/>
          <a:p>
            <a:pPr rtl="0" eaLnBrk="1" latinLnBrk="0" hangingPunct="1"/>
            <a:r>
              <a:rPr lang="fr-FR" sz="1800" kern="1200" dirty="0">
                <a:solidFill>
                  <a:schemeClr val="tx1"/>
                </a:solidFill>
                <a:effectLst/>
                <a:latin typeface="+mn-lt"/>
                <a:ea typeface="+mn-ea"/>
                <a:cs typeface="+mn-cs"/>
              </a:rPr>
              <a:t>La boucle For est constituée de 3 composants :</a:t>
            </a:r>
            <a:endParaRPr lang="fr-FR" sz="1800" dirty="0">
              <a:effectLst/>
            </a:endParaRPr>
          </a:p>
          <a:p>
            <a:pPr lvl="1" rtl="0" eaLnBrk="1" latinLnBrk="0" hangingPunct="1"/>
            <a:r>
              <a:rPr lang="fr-FR" sz="1600" kern="1200" dirty="0">
                <a:solidFill>
                  <a:schemeClr val="tx1"/>
                </a:solidFill>
                <a:effectLst/>
                <a:latin typeface="+mn-lt"/>
                <a:ea typeface="+mn-ea"/>
                <a:cs typeface="+mn-cs"/>
              </a:rPr>
              <a:t>L’instruction d’initialisation exécutée une fois au démarrage de la boucle</a:t>
            </a:r>
            <a:endParaRPr lang="fr-FR" dirty="0">
              <a:effectLst/>
            </a:endParaRPr>
          </a:p>
          <a:p>
            <a:pPr lvl="1" rtl="0" eaLnBrk="1" latinLnBrk="0" hangingPunct="1"/>
            <a:r>
              <a:rPr lang="fr-FR" sz="1600" kern="1200" dirty="0">
                <a:solidFill>
                  <a:schemeClr val="tx1"/>
                </a:solidFill>
                <a:effectLst/>
                <a:latin typeface="+mn-lt"/>
                <a:ea typeface="+mn-ea"/>
                <a:cs typeface="+mn-cs"/>
              </a:rPr>
              <a:t>Une condition booléenne testée au préalable de chaque itération</a:t>
            </a:r>
            <a:endParaRPr lang="fr-FR" dirty="0">
              <a:effectLst/>
            </a:endParaRPr>
          </a:p>
          <a:p>
            <a:pPr lvl="1" rtl="0" eaLnBrk="1" latinLnBrk="0" hangingPunct="1"/>
            <a:r>
              <a:rPr lang="fr-FR" sz="1600" kern="1200" dirty="0">
                <a:solidFill>
                  <a:schemeClr val="tx1"/>
                </a:solidFill>
                <a:effectLst/>
                <a:latin typeface="+mn-lt"/>
                <a:ea typeface="+mn-ea"/>
                <a:cs typeface="+mn-cs"/>
              </a:rPr>
              <a:t>Une clause exécutée après chaque itération</a:t>
            </a:r>
            <a:endParaRPr lang="fr-FR" dirty="0">
              <a:effectLst/>
            </a:endParaRPr>
          </a:p>
        </p:txBody>
      </p:sp>
      <p:sp>
        <p:nvSpPr>
          <p:cNvPr id="4" name="Espace réservé du numéro de diapositive 3">
            <a:extLst>
              <a:ext uri="{FF2B5EF4-FFF2-40B4-BE49-F238E27FC236}">
                <a16:creationId xmlns:a16="http://schemas.microsoft.com/office/drawing/2014/main" id="{9CCD4340-F602-4430-A106-C35A97B94258}"/>
              </a:ext>
            </a:extLst>
          </p:cNvPr>
          <p:cNvSpPr>
            <a:spLocks noGrp="1"/>
          </p:cNvSpPr>
          <p:nvPr>
            <p:ph type="sldNum" sz="quarter" idx="12"/>
          </p:nvPr>
        </p:nvSpPr>
        <p:spPr/>
        <p:txBody>
          <a:bodyPr/>
          <a:lstStyle/>
          <a:p>
            <a:fld id="{C4488D40-6A2B-42CD-9565-99D41B29C2DA}" type="slidenum">
              <a:rPr lang="fr-FR" smtClean="0"/>
              <a:t>38</a:t>
            </a:fld>
            <a:endParaRPr lang="fr-FR"/>
          </a:p>
        </p:txBody>
      </p:sp>
      <p:pic>
        <p:nvPicPr>
          <p:cNvPr id="5" name="Image 4">
            <a:extLst>
              <a:ext uri="{FF2B5EF4-FFF2-40B4-BE49-F238E27FC236}">
                <a16:creationId xmlns:a16="http://schemas.microsoft.com/office/drawing/2014/main" id="{CE661BAE-F80B-4DB3-BAFF-FC792557FBBD}"/>
              </a:ext>
            </a:extLst>
          </p:cNvPr>
          <p:cNvPicPr>
            <a:picLocks noChangeAspect="1"/>
          </p:cNvPicPr>
          <p:nvPr/>
        </p:nvPicPr>
        <p:blipFill>
          <a:blip r:embed="rId2"/>
          <a:stretch>
            <a:fillRect/>
          </a:stretch>
        </p:blipFill>
        <p:spPr>
          <a:xfrm>
            <a:off x="2999961" y="2509730"/>
            <a:ext cx="6895119" cy="1235785"/>
          </a:xfrm>
          <a:prstGeom prst="rect">
            <a:avLst/>
          </a:prstGeom>
        </p:spPr>
      </p:pic>
      <p:pic>
        <p:nvPicPr>
          <p:cNvPr id="6" name="Image 5">
            <a:extLst>
              <a:ext uri="{FF2B5EF4-FFF2-40B4-BE49-F238E27FC236}">
                <a16:creationId xmlns:a16="http://schemas.microsoft.com/office/drawing/2014/main" id="{6F49EFC9-99FC-40F3-8058-DA3C41FD7784}"/>
              </a:ext>
            </a:extLst>
          </p:cNvPr>
          <p:cNvPicPr>
            <a:picLocks noChangeAspect="1"/>
          </p:cNvPicPr>
          <p:nvPr/>
        </p:nvPicPr>
        <p:blipFill>
          <a:blip r:embed="rId3"/>
          <a:stretch>
            <a:fillRect/>
          </a:stretch>
        </p:blipFill>
        <p:spPr>
          <a:xfrm>
            <a:off x="3364105" y="3875503"/>
            <a:ext cx="6166829" cy="2753049"/>
          </a:xfrm>
          <a:prstGeom prst="rect">
            <a:avLst/>
          </a:prstGeom>
        </p:spPr>
      </p:pic>
      <p:sp>
        <p:nvSpPr>
          <p:cNvPr id="7" name="Rectangle 6">
            <a:extLst>
              <a:ext uri="{FF2B5EF4-FFF2-40B4-BE49-F238E27FC236}">
                <a16:creationId xmlns:a16="http://schemas.microsoft.com/office/drawing/2014/main" id="{C5F816E4-6CB7-4EBC-9607-18CE83ED794F}"/>
              </a:ext>
            </a:extLst>
          </p:cNvPr>
          <p:cNvSpPr/>
          <p:nvPr/>
        </p:nvSpPr>
        <p:spPr>
          <a:xfrm>
            <a:off x="3804438" y="5433006"/>
            <a:ext cx="1174704"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751DC68C-C99B-4252-80BF-B22ECC95BD89}"/>
              </a:ext>
            </a:extLst>
          </p:cNvPr>
          <p:cNvSpPr/>
          <p:nvPr/>
        </p:nvSpPr>
        <p:spPr>
          <a:xfrm>
            <a:off x="5058123" y="5433006"/>
            <a:ext cx="3091384"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30DCBF22-5337-45DF-BCEC-988FE76E42A7}"/>
              </a:ext>
            </a:extLst>
          </p:cNvPr>
          <p:cNvSpPr/>
          <p:nvPr/>
        </p:nvSpPr>
        <p:spPr>
          <a:xfrm>
            <a:off x="8228488" y="5433006"/>
            <a:ext cx="1062350"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3D6F67D-7274-4311-A914-82B0A857E3DF}"/>
              </a:ext>
            </a:extLst>
          </p:cNvPr>
          <p:cNvSpPr/>
          <p:nvPr/>
        </p:nvSpPr>
        <p:spPr>
          <a:xfrm>
            <a:off x="6582477" y="5872407"/>
            <a:ext cx="2541500" cy="21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7226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8671D5-DF5E-4843-8E05-E4752201AECB}"/>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Boucles – </a:t>
            </a:r>
            <a:r>
              <a:rPr lang="fr-FR" sz="4000" b="1" kern="1200" dirty="0" err="1">
                <a:solidFill>
                  <a:srgbClr val="FEFEFE"/>
                </a:solidFill>
                <a:effectLst/>
                <a:latin typeface="+mj-lt"/>
                <a:ea typeface="+mj-ea"/>
                <a:cs typeface="+mj-cs"/>
              </a:rPr>
              <a:t>Foreach</a:t>
            </a:r>
            <a:endParaRPr lang="fr-FR" dirty="0"/>
          </a:p>
        </p:txBody>
      </p:sp>
      <p:sp>
        <p:nvSpPr>
          <p:cNvPr id="3" name="Espace réservé du contenu 2">
            <a:extLst>
              <a:ext uri="{FF2B5EF4-FFF2-40B4-BE49-F238E27FC236}">
                <a16:creationId xmlns:a16="http://schemas.microsoft.com/office/drawing/2014/main" id="{E8F7640A-E48D-4731-B5BB-E2D8E88E67C5}"/>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A préférer</a:t>
            </a:r>
            <a:r>
              <a:rPr lang="fr-FR" sz="1800" kern="1200" baseline="0" dirty="0">
                <a:solidFill>
                  <a:schemeClr val="tx1"/>
                </a:solidFill>
                <a:effectLst/>
                <a:latin typeface="+mn-lt"/>
                <a:ea typeface="+mn-ea"/>
                <a:cs typeface="+mn-cs"/>
              </a:rPr>
              <a:t> à l’usage d’une boucle « For »</a:t>
            </a:r>
            <a:endParaRPr lang="fr-FR" sz="1800" dirty="0">
              <a:effectLst/>
            </a:endParaRPr>
          </a:p>
          <a:p>
            <a:r>
              <a:rPr lang="fr-FR" sz="1800" kern="1200" baseline="0" dirty="0">
                <a:solidFill>
                  <a:schemeClr val="tx1"/>
                </a:solidFill>
                <a:effectLst/>
                <a:latin typeface="+mn-lt"/>
                <a:ea typeface="+mn-ea"/>
                <a:cs typeface="+mn-cs"/>
              </a:rPr>
              <a:t>Fonctionne uniformément sur tous les </a:t>
            </a:r>
            <a:r>
              <a:rPr lang="fr-FR" sz="1800" kern="1200" baseline="0" dirty="0" err="1">
                <a:solidFill>
                  <a:schemeClr val="tx1"/>
                </a:solidFill>
                <a:effectLst/>
                <a:latin typeface="+mn-lt"/>
                <a:ea typeface="+mn-ea"/>
                <a:cs typeface="+mn-cs"/>
              </a:rPr>
              <a:t>IEnumerable</a:t>
            </a:r>
            <a:r>
              <a:rPr lang="fr-FR" sz="1800" kern="1200" baseline="0" dirty="0">
                <a:solidFill>
                  <a:schemeClr val="tx1"/>
                </a:solidFill>
                <a:effectLst/>
                <a:latin typeface="+mn-lt"/>
                <a:ea typeface="+mn-ea"/>
                <a:cs typeface="+mn-cs"/>
              </a:rPr>
              <a:t> (liste, tableau, etc.)</a:t>
            </a:r>
          </a:p>
        </p:txBody>
      </p:sp>
      <p:sp>
        <p:nvSpPr>
          <p:cNvPr id="4" name="Espace réservé du numéro de diapositive 3">
            <a:extLst>
              <a:ext uri="{FF2B5EF4-FFF2-40B4-BE49-F238E27FC236}">
                <a16:creationId xmlns:a16="http://schemas.microsoft.com/office/drawing/2014/main" id="{DC463BE1-2EFD-4C52-94D2-A7ECBCA1B033}"/>
              </a:ext>
            </a:extLst>
          </p:cNvPr>
          <p:cNvSpPr>
            <a:spLocks noGrp="1"/>
          </p:cNvSpPr>
          <p:nvPr>
            <p:ph type="sldNum" sz="quarter" idx="12"/>
          </p:nvPr>
        </p:nvSpPr>
        <p:spPr/>
        <p:txBody>
          <a:bodyPr/>
          <a:lstStyle/>
          <a:p>
            <a:fld id="{C4488D40-6A2B-42CD-9565-99D41B29C2DA}" type="slidenum">
              <a:rPr lang="fr-FR" smtClean="0"/>
              <a:t>39</a:t>
            </a:fld>
            <a:endParaRPr lang="fr-FR"/>
          </a:p>
        </p:txBody>
      </p:sp>
      <p:pic>
        <p:nvPicPr>
          <p:cNvPr id="5" name="Image 4">
            <a:extLst>
              <a:ext uri="{FF2B5EF4-FFF2-40B4-BE49-F238E27FC236}">
                <a16:creationId xmlns:a16="http://schemas.microsoft.com/office/drawing/2014/main" id="{F306E803-C9CD-493D-9816-25D623DB8D8B}"/>
              </a:ext>
            </a:extLst>
          </p:cNvPr>
          <p:cNvPicPr>
            <a:picLocks noChangeAspect="1"/>
          </p:cNvPicPr>
          <p:nvPr/>
        </p:nvPicPr>
        <p:blipFill>
          <a:blip r:embed="rId2"/>
          <a:stretch>
            <a:fillRect/>
          </a:stretch>
        </p:blipFill>
        <p:spPr>
          <a:xfrm>
            <a:off x="2721596" y="2013105"/>
            <a:ext cx="6748806" cy="2532698"/>
          </a:xfrm>
          <a:prstGeom prst="rect">
            <a:avLst/>
          </a:prstGeom>
        </p:spPr>
      </p:pic>
    </p:spTree>
    <p:extLst>
      <p:ext uri="{BB962C8B-B14F-4D97-AF65-F5344CB8AC3E}">
        <p14:creationId xmlns:p14="http://schemas.microsoft.com/office/powerpoint/2010/main" val="424140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ECB67-5AB3-445D-8E2A-E32E0EEB305D}"/>
              </a:ext>
            </a:extLst>
          </p:cNvPr>
          <p:cNvSpPr>
            <a:spLocks noGrp="1"/>
          </p:cNvSpPr>
          <p:nvPr>
            <p:ph type="title"/>
          </p:nvPr>
        </p:nvSpPr>
        <p:spPr/>
        <p:txBody>
          <a:bodyPr/>
          <a:lstStyle/>
          <a:p>
            <a:r>
              <a:rPr lang="fr-FR" dirty="0"/>
              <a:t>Programmation orientée</a:t>
            </a:r>
            <a:r>
              <a:rPr lang="fr-FR" baseline="0" dirty="0"/>
              <a:t> objet</a:t>
            </a:r>
            <a:endParaRPr lang="fr-FR" dirty="0"/>
          </a:p>
        </p:txBody>
      </p:sp>
      <p:sp>
        <p:nvSpPr>
          <p:cNvPr id="3" name="Espace réservé du contenu 2">
            <a:extLst>
              <a:ext uri="{FF2B5EF4-FFF2-40B4-BE49-F238E27FC236}">
                <a16:creationId xmlns:a16="http://schemas.microsoft.com/office/drawing/2014/main" id="{A8D49C0F-D331-4414-B269-8D9A7402387B}"/>
              </a:ext>
            </a:extLst>
          </p:cNvPr>
          <p:cNvSpPr>
            <a:spLocks noGrp="1"/>
          </p:cNvSpPr>
          <p:nvPr>
            <p:ph idx="1"/>
          </p:nvPr>
        </p:nvSpPr>
        <p:spPr/>
        <p:txBody>
          <a:bodyPr/>
          <a:lstStyle/>
          <a:p>
            <a:r>
              <a:rPr lang="fr-FR" dirty="0"/>
              <a:t>Principale approche utilisée dans le monde du développement</a:t>
            </a:r>
          </a:p>
          <a:p>
            <a:pPr lvl="1"/>
            <a:r>
              <a:rPr lang="fr-FR" dirty="0"/>
              <a:t>(mais pas la seule)</a:t>
            </a:r>
          </a:p>
          <a:p>
            <a:pPr lvl="1"/>
            <a:r>
              <a:rPr lang="fr-FR" dirty="0"/>
              <a:t>(souvent hybride)</a:t>
            </a:r>
          </a:p>
          <a:p>
            <a:pPr lvl="0"/>
            <a:r>
              <a:rPr lang="fr-FR" dirty="0"/>
              <a:t>Ce</a:t>
            </a:r>
            <a:r>
              <a:rPr lang="fr-FR" baseline="0" dirty="0"/>
              <a:t> n’est pas seule manière d’arriver à la solution</a:t>
            </a:r>
          </a:p>
          <a:p>
            <a:pPr lvl="0"/>
            <a:r>
              <a:rPr lang="fr-FR" baseline="0" dirty="0"/>
              <a:t>Il n’y a pas une solution mais des solutions</a:t>
            </a:r>
          </a:p>
          <a:p>
            <a:pPr lvl="0"/>
            <a:r>
              <a:rPr lang="fr-FR" baseline="0" dirty="0"/>
              <a:t>Boite à outils</a:t>
            </a:r>
          </a:p>
          <a:p>
            <a:pPr lvl="1"/>
            <a:r>
              <a:rPr lang="fr-FR" dirty="0"/>
              <a:t>Ouverte</a:t>
            </a:r>
          </a:p>
          <a:p>
            <a:pPr lvl="1"/>
            <a:r>
              <a:rPr lang="fr-FR" dirty="0"/>
              <a:t>Complexe</a:t>
            </a:r>
          </a:p>
          <a:p>
            <a:pPr lvl="1"/>
            <a:r>
              <a:rPr lang="fr-FR" dirty="0"/>
              <a:t>Non-orientée (…)</a:t>
            </a:r>
          </a:p>
          <a:p>
            <a:pPr lvl="2"/>
            <a:r>
              <a:rPr lang="fr-FR" dirty="0"/>
              <a:t>Abstrait mais très puissant</a:t>
            </a:r>
          </a:p>
          <a:p>
            <a:pPr lvl="0"/>
            <a:r>
              <a:rPr lang="fr-FR" dirty="0"/>
              <a:t>Nous allons à nous concentrer sur un certain nombre d’usages de ces outils</a:t>
            </a:r>
          </a:p>
        </p:txBody>
      </p:sp>
      <p:sp>
        <p:nvSpPr>
          <p:cNvPr id="4" name="Espace réservé du numéro de diapositive 3">
            <a:extLst>
              <a:ext uri="{FF2B5EF4-FFF2-40B4-BE49-F238E27FC236}">
                <a16:creationId xmlns:a16="http://schemas.microsoft.com/office/drawing/2014/main" id="{875E327D-CCBE-421C-95BC-D7BC2F00A3EC}"/>
              </a:ext>
            </a:extLst>
          </p:cNvPr>
          <p:cNvSpPr>
            <a:spLocks noGrp="1"/>
          </p:cNvSpPr>
          <p:nvPr>
            <p:ph type="sldNum" sz="quarter" idx="12"/>
          </p:nvPr>
        </p:nvSpPr>
        <p:spPr/>
        <p:txBody>
          <a:bodyPr/>
          <a:lstStyle/>
          <a:p>
            <a:fld id="{C4488D40-6A2B-42CD-9565-99D41B29C2DA}" type="slidenum">
              <a:rPr lang="fr-FR" smtClean="0"/>
              <a:t>4</a:t>
            </a:fld>
            <a:endParaRPr lang="fr-FR"/>
          </a:p>
        </p:txBody>
      </p:sp>
    </p:spTree>
    <p:extLst>
      <p:ext uri="{BB962C8B-B14F-4D97-AF65-F5344CB8AC3E}">
        <p14:creationId xmlns:p14="http://schemas.microsoft.com/office/powerpoint/2010/main" val="3489702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8036A-22FF-47B7-9756-CE7B36F507E3}"/>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5F93FA82-4EAE-4028-B58E-5270B684FE86}"/>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FB07A91-F167-4BB5-BCB8-C5AC4B2F9764}"/>
              </a:ext>
            </a:extLst>
          </p:cNvPr>
          <p:cNvSpPr>
            <a:spLocks noGrp="1"/>
          </p:cNvSpPr>
          <p:nvPr>
            <p:ph type="sldNum" sz="quarter" idx="12"/>
          </p:nvPr>
        </p:nvSpPr>
        <p:spPr/>
        <p:txBody>
          <a:bodyPr/>
          <a:lstStyle/>
          <a:p>
            <a:fld id="{C4488D40-6A2B-42CD-9565-99D41B29C2DA}" type="slidenum">
              <a:rPr lang="fr-FR" smtClean="0"/>
              <a:t>40</a:t>
            </a:fld>
            <a:endParaRPr lang="fr-FR"/>
          </a:p>
        </p:txBody>
      </p:sp>
    </p:spTree>
    <p:extLst>
      <p:ext uri="{BB962C8B-B14F-4D97-AF65-F5344CB8AC3E}">
        <p14:creationId xmlns:p14="http://schemas.microsoft.com/office/powerpoint/2010/main" val="415219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DF47C-C329-4AAB-9D80-5ADC4027C5B1}"/>
              </a:ext>
            </a:extLst>
          </p:cNvPr>
          <p:cNvSpPr>
            <a:spLocks noGrp="1"/>
          </p:cNvSpPr>
          <p:nvPr>
            <p:ph type="title"/>
          </p:nvPr>
        </p:nvSpPr>
        <p:spPr/>
        <p:txBody>
          <a:bodyPr/>
          <a:lstStyle/>
          <a:p>
            <a:r>
              <a:rPr lang="fr-FR" dirty="0"/>
              <a:t>Programmation orientée</a:t>
            </a:r>
            <a:r>
              <a:rPr lang="fr-FR" baseline="0" dirty="0"/>
              <a:t> objet</a:t>
            </a:r>
            <a:endParaRPr lang="fr-FR" dirty="0"/>
          </a:p>
        </p:txBody>
      </p:sp>
      <p:sp>
        <p:nvSpPr>
          <p:cNvPr id="3" name="Espace réservé du contenu 2">
            <a:extLst>
              <a:ext uri="{FF2B5EF4-FFF2-40B4-BE49-F238E27FC236}">
                <a16:creationId xmlns:a16="http://schemas.microsoft.com/office/drawing/2014/main" id="{D8305349-44E7-4BBA-B312-8005313423E7}"/>
              </a:ext>
            </a:extLst>
          </p:cNvPr>
          <p:cNvSpPr>
            <a:spLocks noGrp="1"/>
          </p:cNvSpPr>
          <p:nvPr>
            <p:ph idx="1"/>
          </p:nvPr>
        </p:nvSpPr>
        <p:spPr/>
        <p:txBody>
          <a:bodyPr/>
          <a:lstStyle/>
          <a:p>
            <a:r>
              <a:rPr lang="fr-FR" sz="1800" b="0" i="0" kern="1200" dirty="0">
                <a:solidFill>
                  <a:schemeClr val="tx1"/>
                </a:solidFill>
                <a:effectLst/>
                <a:latin typeface="+mn-lt"/>
                <a:ea typeface="+mn-ea"/>
                <a:cs typeface="+mn-cs"/>
              </a:rPr>
              <a:t>« Il consiste en la définition et l'interaction de briques logicielles appelées </a:t>
            </a:r>
            <a:r>
              <a:rPr lang="fr-FR" sz="1800" b="0" i="1" u="none" strike="noStrike" kern="1200" dirty="0">
                <a:solidFill>
                  <a:schemeClr val="tx1"/>
                </a:solidFill>
                <a:effectLst/>
                <a:latin typeface="+mn-lt"/>
                <a:ea typeface="+mn-ea"/>
                <a:cs typeface="+mn-cs"/>
              </a:rPr>
              <a:t>objets</a:t>
            </a:r>
            <a:r>
              <a:rPr lang="fr-FR" sz="1800" b="0" i="0" kern="1200" dirty="0">
                <a:solidFill>
                  <a:schemeClr val="tx1"/>
                </a:solidFill>
                <a:effectLst/>
                <a:latin typeface="+mn-lt"/>
                <a:ea typeface="+mn-ea"/>
                <a:cs typeface="+mn-cs"/>
              </a:rPr>
              <a:t> ; un objet représente un concept, une idée ou toute entité du monde physique, comme une voiture, une personne ou encore une page d'un livre. Il possède une structure interne et un comportement, et il sait interagir avec ses pairs »</a:t>
            </a:r>
          </a:p>
          <a:p>
            <a:pPr lvl="1"/>
            <a:r>
              <a:rPr lang="fr-FR" dirty="0" err="1"/>
              <a:t>Wikipedia</a:t>
            </a:r>
            <a:endParaRPr lang="fr-FR" dirty="0"/>
          </a:p>
          <a:p>
            <a:pPr lvl="0"/>
            <a:r>
              <a:rPr lang="fr-FR" dirty="0"/>
              <a:t>Analogie :</a:t>
            </a:r>
          </a:p>
          <a:p>
            <a:pPr lvl="1"/>
            <a:r>
              <a:rPr lang="fr-FR" dirty="0"/>
              <a:t>Recette de cuisine</a:t>
            </a:r>
          </a:p>
        </p:txBody>
      </p:sp>
      <p:sp>
        <p:nvSpPr>
          <p:cNvPr id="4" name="Espace réservé du numéro de diapositive 3">
            <a:extLst>
              <a:ext uri="{FF2B5EF4-FFF2-40B4-BE49-F238E27FC236}">
                <a16:creationId xmlns:a16="http://schemas.microsoft.com/office/drawing/2014/main" id="{48DA401A-3DA8-4EAC-A71A-2F4317C1A2BB}"/>
              </a:ext>
            </a:extLst>
          </p:cNvPr>
          <p:cNvSpPr>
            <a:spLocks noGrp="1"/>
          </p:cNvSpPr>
          <p:nvPr>
            <p:ph type="sldNum" sz="quarter" idx="12"/>
          </p:nvPr>
        </p:nvSpPr>
        <p:spPr/>
        <p:txBody>
          <a:bodyPr/>
          <a:lstStyle/>
          <a:p>
            <a:fld id="{C4488D40-6A2B-42CD-9565-99D41B29C2DA}" type="slidenum">
              <a:rPr lang="fr-FR" smtClean="0"/>
              <a:t>5</a:t>
            </a:fld>
            <a:endParaRPr lang="fr-FR"/>
          </a:p>
        </p:txBody>
      </p:sp>
    </p:spTree>
    <p:extLst>
      <p:ext uri="{BB962C8B-B14F-4D97-AF65-F5344CB8AC3E}">
        <p14:creationId xmlns:p14="http://schemas.microsoft.com/office/powerpoint/2010/main" val="97616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90645-BC05-47AB-9B63-DBEABBBA86A7}"/>
              </a:ext>
            </a:extLst>
          </p:cNvPr>
          <p:cNvSpPr>
            <a:spLocks noGrp="1"/>
          </p:cNvSpPr>
          <p:nvPr>
            <p:ph type="title"/>
          </p:nvPr>
        </p:nvSpPr>
        <p:spPr/>
        <p:txBody>
          <a:bodyPr/>
          <a:lstStyle/>
          <a:p>
            <a:r>
              <a:rPr lang="fr-FR" dirty="0"/>
              <a:t>Recette de cuisine</a:t>
            </a:r>
          </a:p>
        </p:txBody>
      </p:sp>
      <p:sp>
        <p:nvSpPr>
          <p:cNvPr id="3" name="Espace réservé du contenu 2">
            <a:extLst>
              <a:ext uri="{FF2B5EF4-FFF2-40B4-BE49-F238E27FC236}">
                <a16:creationId xmlns:a16="http://schemas.microsoft.com/office/drawing/2014/main" id="{785AAE6C-BA25-4830-840B-DCC8AB8CBCDA}"/>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B15795A-6B2B-4F1A-8159-ADBE0EC9FDE8}"/>
              </a:ext>
            </a:extLst>
          </p:cNvPr>
          <p:cNvSpPr>
            <a:spLocks noGrp="1"/>
          </p:cNvSpPr>
          <p:nvPr>
            <p:ph type="sldNum" sz="quarter" idx="12"/>
          </p:nvPr>
        </p:nvSpPr>
        <p:spPr/>
        <p:txBody>
          <a:bodyPr/>
          <a:lstStyle/>
          <a:p>
            <a:fld id="{C4488D40-6A2B-42CD-9565-99D41B29C2DA}" type="slidenum">
              <a:rPr lang="fr-FR" smtClean="0"/>
              <a:t>6</a:t>
            </a:fld>
            <a:endParaRPr lang="fr-FR"/>
          </a:p>
        </p:txBody>
      </p:sp>
      <p:pic>
        <p:nvPicPr>
          <p:cNvPr id="5" name="Image 4">
            <a:extLst>
              <a:ext uri="{FF2B5EF4-FFF2-40B4-BE49-F238E27FC236}">
                <a16:creationId xmlns:a16="http://schemas.microsoft.com/office/drawing/2014/main" id="{F8C171C6-FBA5-4C49-8E52-195C71AD8203}"/>
              </a:ext>
            </a:extLst>
          </p:cNvPr>
          <p:cNvPicPr>
            <a:picLocks noChangeAspect="1"/>
          </p:cNvPicPr>
          <p:nvPr/>
        </p:nvPicPr>
        <p:blipFill>
          <a:blip r:embed="rId2"/>
          <a:stretch>
            <a:fillRect/>
          </a:stretch>
        </p:blipFill>
        <p:spPr>
          <a:xfrm>
            <a:off x="1670177" y="832305"/>
            <a:ext cx="8507012" cy="6039693"/>
          </a:xfrm>
          <a:prstGeom prst="rect">
            <a:avLst/>
          </a:prstGeom>
        </p:spPr>
      </p:pic>
    </p:spTree>
    <p:extLst>
      <p:ext uri="{BB962C8B-B14F-4D97-AF65-F5344CB8AC3E}">
        <p14:creationId xmlns:p14="http://schemas.microsoft.com/office/powerpoint/2010/main" val="70084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08CC2E-05CC-47DB-B0AF-C7EBF83E6F7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B5C6AB65-106B-43D9-8BEE-C48623BA38B0}"/>
              </a:ext>
            </a:extLst>
          </p:cNvPr>
          <p:cNvSpPr>
            <a:spLocks noGrp="1"/>
          </p:cNvSpPr>
          <p:nvPr>
            <p:ph idx="1"/>
          </p:nvPr>
        </p:nvSpPr>
        <p:spPr/>
        <p:txBody>
          <a:bodyPr/>
          <a:lstStyle/>
          <a:p>
            <a:pPr marL="0" indent="0">
              <a:buNone/>
            </a:pPr>
            <a:r>
              <a:rPr lang="fr-FR" dirty="0"/>
              <a:t>3 sujets :</a:t>
            </a:r>
          </a:p>
          <a:p>
            <a:pPr>
              <a:buFontTx/>
              <a:buChar char="-"/>
            </a:pPr>
            <a:r>
              <a:rPr lang="fr-FR" dirty="0"/>
              <a:t>Logiciel de dessin</a:t>
            </a:r>
          </a:p>
          <a:p>
            <a:pPr lvl="1">
              <a:buFontTx/>
              <a:buChar char="-"/>
            </a:pPr>
            <a:r>
              <a:rPr lang="fr-FR" dirty="0"/>
              <a:t>Plusieurs formes à dessiner : Rectangle, Carré, Cercle, Triangle</a:t>
            </a:r>
          </a:p>
          <a:p>
            <a:pPr lvl="1">
              <a:buFontTx/>
              <a:buChar char="-"/>
            </a:pPr>
            <a:r>
              <a:rPr lang="fr-FR" dirty="0"/>
              <a:t>On souhaite pouvoir les déplacer, ainsi que changer leur échelle</a:t>
            </a:r>
          </a:p>
          <a:p>
            <a:pPr>
              <a:buFontTx/>
              <a:buChar char="-"/>
            </a:pPr>
            <a:r>
              <a:rPr lang="fr-FR" dirty="0"/>
              <a:t>Jeu de Tic Tac </a:t>
            </a:r>
            <a:r>
              <a:rPr lang="fr-FR" dirty="0" err="1"/>
              <a:t>Toe</a:t>
            </a:r>
            <a:endParaRPr lang="fr-FR" dirty="0"/>
          </a:p>
          <a:p>
            <a:pPr lvl="1">
              <a:buFontTx/>
              <a:buChar char="-"/>
            </a:pPr>
            <a:r>
              <a:rPr lang="fr-FR" dirty="0"/>
              <a:t>Pour le moment, on considère chaque case indépendamment (pas de tableau/liste)</a:t>
            </a:r>
          </a:p>
          <a:p>
            <a:pPr>
              <a:buFontTx/>
              <a:buChar char="-"/>
            </a:pPr>
            <a:r>
              <a:rPr lang="fr-FR" dirty="0"/>
              <a:t>Calculatrice</a:t>
            </a:r>
          </a:p>
          <a:p>
            <a:pPr lvl="1">
              <a:buFontTx/>
              <a:buChar char="-"/>
            </a:pPr>
            <a:r>
              <a:rPr lang="fr-FR" dirty="0"/>
              <a:t>Plusieurs opérations : addition, soustraction, multiplication, division, mise à la puissance</a:t>
            </a:r>
          </a:p>
          <a:p>
            <a:pPr marL="0" indent="0">
              <a:buNone/>
            </a:pPr>
            <a:endParaRPr lang="fr-FR" dirty="0"/>
          </a:p>
          <a:p>
            <a:pPr marL="0" indent="0">
              <a:buNone/>
            </a:pPr>
            <a:r>
              <a:rPr lang="fr-FR" dirty="0"/>
              <a:t>1</a:t>
            </a:r>
            <a:r>
              <a:rPr lang="fr-FR" baseline="30000" dirty="0"/>
              <a:t>er</a:t>
            </a:r>
            <a:r>
              <a:rPr lang="fr-FR" dirty="0"/>
              <a:t> exercice : déterminer les classes principales que nous aurons à développer, leur composition, et les opérations que l’on souhaitera leur appliquer.</a:t>
            </a:r>
          </a:p>
          <a:p>
            <a:pPr>
              <a:buFontTx/>
              <a:buChar char="-"/>
            </a:pPr>
            <a:endParaRPr lang="fr-FR" dirty="0"/>
          </a:p>
        </p:txBody>
      </p:sp>
      <p:sp>
        <p:nvSpPr>
          <p:cNvPr id="4" name="Espace réservé du numéro de diapositive 3">
            <a:extLst>
              <a:ext uri="{FF2B5EF4-FFF2-40B4-BE49-F238E27FC236}">
                <a16:creationId xmlns:a16="http://schemas.microsoft.com/office/drawing/2014/main" id="{2AD4CA56-B99F-442F-8031-564223C2B80C}"/>
              </a:ext>
            </a:extLst>
          </p:cNvPr>
          <p:cNvSpPr>
            <a:spLocks noGrp="1"/>
          </p:cNvSpPr>
          <p:nvPr>
            <p:ph type="sldNum" sz="quarter" idx="12"/>
          </p:nvPr>
        </p:nvSpPr>
        <p:spPr/>
        <p:txBody>
          <a:bodyPr/>
          <a:lstStyle/>
          <a:p>
            <a:fld id="{C4488D40-6A2B-42CD-9565-99D41B29C2DA}" type="slidenum">
              <a:rPr lang="fr-FR" smtClean="0"/>
              <a:t>7</a:t>
            </a:fld>
            <a:endParaRPr lang="fr-FR"/>
          </a:p>
        </p:txBody>
      </p:sp>
    </p:spTree>
    <p:extLst>
      <p:ext uri="{BB962C8B-B14F-4D97-AF65-F5344CB8AC3E}">
        <p14:creationId xmlns:p14="http://schemas.microsoft.com/office/powerpoint/2010/main" val="243486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C93183-F3C6-4219-B688-4EF2979C49E3}"/>
              </a:ext>
            </a:extLst>
          </p:cNvPr>
          <p:cNvSpPr>
            <a:spLocks noGrp="1"/>
          </p:cNvSpPr>
          <p:nvPr>
            <p:ph type="title"/>
          </p:nvPr>
        </p:nvSpPr>
        <p:spPr/>
        <p:txBody>
          <a:bodyPr/>
          <a:lstStyle/>
          <a:p>
            <a:r>
              <a:rPr lang="fr-FR" dirty="0"/>
              <a:t>Classe en C#</a:t>
            </a:r>
          </a:p>
        </p:txBody>
      </p:sp>
      <p:sp>
        <p:nvSpPr>
          <p:cNvPr id="3" name="Espace réservé du contenu 2">
            <a:extLst>
              <a:ext uri="{FF2B5EF4-FFF2-40B4-BE49-F238E27FC236}">
                <a16:creationId xmlns:a16="http://schemas.microsoft.com/office/drawing/2014/main" id="{ECA1283D-3101-4D94-B4F0-BA5A9ABD0763}"/>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Modèle</a:t>
            </a:r>
            <a:r>
              <a:rPr lang="en-US" sz="1800" b="0" kern="1200" dirty="0">
                <a:solidFill>
                  <a:schemeClr val="tx1"/>
                </a:solidFill>
                <a:effectLst/>
                <a:latin typeface="+mn-lt"/>
                <a:ea typeface="+mn-ea"/>
                <a:cs typeface="+mn-cs"/>
              </a:rPr>
              <a:t> d’un </a:t>
            </a:r>
            <a:r>
              <a:rPr lang="en-US" sz="1800" b="0" kern="1200" dirty="0" err="1">
                <a:solidFill>
                  <a:schemeClr val="tx1"/>
                </a:solidFill>
                <a:effectLst/>
                <a:latin typeface="+mn-lt"/>
                <a:ea typeface="+mn-ea"/>
                <a:cs typeface="+mn-cs"/>
              </a:rPr>
              <a:t>objet</a:t>
            </a:r>
            <a:r>
              <a:rPr lang="en-US" sz="1800" b="0" kern="1200" dirty="0">
                <a:solidFill>
                  <a:schemeClr val="tx1"/>
                </a:solidFill>
                <a:effectLst/>
                <a:latin typeface="+mn-lt"/>
                <a:ea typeface="+mn-ea"/>
                <a:cs typeface="+mn-cs"/>
              </a:rPr>
              <a:t> </a:t>
            </a:r>
            <a:r>
              <a:rPr lang="en-US" sz="1800" b="0" i="1" kern="1200" dirty="0">
                <a:solidFill>
                  <a:schemeClr val="tx1"/>
                </a:solidFill>
                <a:effectLst/>
                <a:latin typeface="+mn-lt"/>
                <a:ea typeface="+mn-ea"/>
                <a:cs typeface="+mn-cs"/>
              </a:rPr>
              <a:t>(la </a:t>
            </a:r>
            <a:r>
              <a:rPr lang="en-US" sz="1800" b="0" i="1" kern="1200" dirty="0" err="1">
                <a:solidFill>
                  <a:schemeClr val="tx1"/>
                </a:solidFill>
                <a:effectLst/>
                <a:latin typeface="+mn-lt"/>
                <a:ea typeface="+mn-ea"/>
                <a:cs typeface="+mn-cs"/>
              </a:rPr>
              <a:t>recette</a:t>
            </a:r>
            <a:r>
              <a:rPr lang="en-US" sz="1800" b="0" i="1" kern="1200" dirty="0">
                <a:solidFill>
                  <a:schemeClr val="tx1"/>
                </a:solidFill>
                <a:effectLst/>
                <a:latin typeface="+mn-lt"/>
                <a:ea typeface="+mn-ea"/>
                <a:cs typeface="+mn-cs"/>
              </a:rPr>
              <a:t>)</a:t>
            </a:r>
            <a:endParaRPr lang="fr-FR" sz="1800" i="1"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instance </a:t>
            </a:r>
            <a:r>
              <a:rPr lang="en-US" sz="1600" b="0" kern="1200" dirty="0" err="1">
                <a:solidFill>
                  <a:schemeClr val="tx1"/>
                </a:solidFill>
                <a:effectLst/>
                <a:latin typeface="+mn-lt"/>
                <a:ea typeface="+mn-ea"/>
                <a:cs typeface="+mn-cs"/>
              </a:rPr>
              <a:t>d’une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classe</a:t>
            </a:r>
            <a:endParaRPr lang="fr-FR" dirty="0">
              <a:effectLst/>
            </a:endParaRPr>
          </a:p>
          <a:p>
            <a:pPr lvl="1" rtl="0" eaLnBrk="1" latinLnBrk="0" hangingPunct="1"/>
            <a:r>
              <a:rPr lang="en-US" sz="1600" b="0" kern="1200" dirty="0">
                <a:solidFill>
                  <a:schemeClr val="tx1"/>
                </a:solidFill>
                <a:effectLst/>
                <a:latin typeface="+mn-lt"/>
                <a:ea typeface="+mn-ea"/>
                <a:cs typeface="+mn-cs"/>
              </a:rPr>
              <a:t>La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définit</a:t>
            </a:r>
            <a:r>
              <a:rPr lang="en-US" sz="1600" b="0" kern="1200" dirty="0">
                <a:solidFill>
                  <a:schemeClr val="tx1"/>
                </a:solidFill>
                <a:effectLst/>
                <a:latin typeface="+mn-lt"/>
                <a:ea typeface="+mn-ea"/>
                <a:cs typeface="+mn-cs"/>
              </a:rPr>
              <a:t> un </a:t>
            </a:r>
            <a:r>
              <a:rPr lang="en-US" sz="1600" b="1" kern="1200" dirty="0">
                <a:solidFill>
                  <a:schemeClr val="tx1"/>
                </a:solidFill>
                <a:effectLst/>
                <a:latin typeface="+mn-lt"/>
                <a:ea typeface="+mn-ea"/>
                <a:cs typeface="+mn-cs"/>
              </a:rPr>
              <a:t>type</a:t>
            </a:r>
            <a:endParaRPr lang="fr-FR" dirty="0">
              <a:effectLst/>
            </a:endParaRPr>
          </a:p>
          <a:p>
            <a:pPr rtl="0" eaLnBrk="1" latinLnBrk="0" hangingPunct="1"/>
            <a:r>
              <a:rPr lang="en-US" sz="1800" b="0" kern="1200" dirty="0" err="1">
                <a:solidFill>
                  <a:schemeClr val="tx1"/>
                </a:solidFill>
                <a:effectLst/>
                <a:latin typeface="+mn-lt"/>
                <a:ea typeface="+mn-ea"/>
                <a:cs typeface="+mn-cs"/>
              </a:rPr>
              <a:t>Propriétés</a:t>
            </a:r>
            <a:r>
              <a:rPr lang="en-US" sz="1800" b="0" kern="1200" dirty="0">
                <a:solidFill>
                  <a:schemeClr val="tx1"/>
                </a:solidFill>
                <a:effectLst/>
                <a:latin typeface="+mn-lt"/>
                <a:ea typeface="+mn-ea"/>
                <a:cs typeface="+mn-cs"/>
              </a:rPr>
              <a:t> et </a:t>
            </a:r>
            <a:r>
              <a:rPr lang="en-US" sz="1800" b="0" kern="1200" dirty="0" err="1">
                <a:solidFill>
                  <a:schemeClr val="tx1"/>
                </a:solidFill>
                <a:effectLst/>
                <a:latin typeface="+mn-lt"/>
                <a:ea typeface="+mn-ea"/>
                <a:cs typeface="+mn-cs"/>
              </a:rPr>
              <a:t>comportement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commun</a:t>
            </a:r>
            <a:r>
              <a:rPr lang="en-US" sz="1800" b="0" kern="1200" dirty="0">
                <a:solidFill>
                  <a:schemeClr val="tx1"/>
                </a:solidFill>
                <a:effectLst/>
                <a:latin typeface="+mn-lt"/>
                <a:ea typeface="+mn-ea"/>
                <a:cs typeface="+mn-cs"/>
              </a:rPr>
              <a:t> d’un ensemble </a:t>
            </a:r>
            <a:r>
              <a:rPr lang="en-US" sz="1800" b="0" kern="1200" dirty="0" err="1">
                <a:solidFill>
                  <a:schemeClr val="tx1"/>
                </a:solidFill>
                <a:effectLst/>
                <a:latin typeface="+mn-lt"/>
                <a:ea typeface="+mn-ea"/>
                <a:cs typeface="+mn-cs"/>
              </a:rPr>
              <a:t>d’objets</a:t>
            </a:r>
            <a:endParaRPr lang="en-US" sz="1800" b="0" kern="1200" dirty="0">
              <a:solidFill>
                <a:schemeClr val="tx1"/>
              </a:solidFill>
              <a:effectLst/>
              <a:latin typeface="+mn-lt"/>
              <a:ea typeface="+mn-ea"/>
              <a:cs typeface="+mn-cs"/>
            </a:endParaRPr>
          </a:p>
          <a:p>
            <a:pPr lvl="1" rtl="0" eaLnBrk="1" latinLnBrk="0" hangingPunct="1"/>
            <a:r>
              <a:rPr lang="fr-FR" i="1" dirty="0">
                <a:effectLst/>
              </a:rPr>
              <a:t>Les ingrédients et ustensiles</a:t>
            </a:r>
          </a:p>
          <a:p>
            <a:pPr lvl="1" rtl="0" eaLnBrk="1" latinLnBrk="0" hangingPunct="1"/>
            <a:r>
              <a:rPr lang="fr-FR" i="1" dirty="0">
                <a:effectLst/>
              </a:rPr>
              <a:t>Les étapes</a:t>
            </a:r>
          </a:p>
          <a:p>
            <a:pPr rtl="0" eaLnBrk="1" latinLnBrk="0" hangingPunct="1"/>
            <a:r>
              <a:rPr lang="en-US" sz="1800" b="0" kern="1200" dirty="0">
                <a:solidFill>
                  <a:schemeClr val="tx1"/>
                </a:solidFill>
                <a:effectLst/>
                <a:latin typeface="+mn-lt"/>
                <a:ea typeface="+mn-ea"/>
                <a:cs typeface="+mn-cs"/>
              </a:rPr>
              <a:t>Une </a:t>
            </a:r>
            <a:r>
              <a:rPr lang="en-US" sz="1800" b="0" kern="1200" dirty="0" err="1">
                <a:solidFill>
                  <a:schemeClr val="tx1"/>
                </a:solidFill>
                <a:effectLst/>
                <a:latin typeface="+mn-lt"/>
                <a:ea typeface="+mn-ea"/>
                <a:cs typeface="+mn-cs"/>
              </a:rPr>
              <a:t>classe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définit</a:t>
            </a:r>
            <a:r>
              <a:rPr lang="en-US" sz="1800" b="0" kern="1200" dirty="0">
                <a:solidFill>
                  <a:schemeClr val="tx1"/>
                </a:solidFill>
                <a:effectLst/>
                <a:latin typeface="+mn-lt"/>
                <a:ea typeface="+mn-ea"/>
                <a:cs typeface="+mn-cs"/>
              </a:rPr>
              <a:t> par :</a:t>
            </a:r>
            <a:endParaRPr lang="fr-FR" dirty="0">
              <a:effectLst/>
            </a:endParaRPr>
          </a:p>
          <a:p>
            <a:pPr lvl="1" rtl="0" eaLnBrk="1" latinLnBrk="0" hangingPunct="1"/>
            <a:r>
              <a:rPr lang="en-US" sz="1600" b="0" kern="1200" dirty="0">
                <a:solidFill>
                  <a:schemeClr val="tx1"/>
                </a:solidFill>
                <a:effectLst/>
                <a:latin typeface="+mn-lt"/>
                <a:ea typeface="+mn-ea"/>
                <a:cs typeface="+mn-cs"/>
              </a:rPr>
              <a:t>Un nom</a:t>
            </a:r>
            <a:endParaRPr lang="fr-FR" dirty="0">
              <a:effectLst/>
            </a:endParaRPr>
          </a:p>
          <a:p>
            <a:pPr lvl="1" rtl="0" eaLnBrk="1" latinLnBrk="0" hangingPunct="1"/>
            <a:r>
              <a:rPr lang="en-US" sz="1600" b="0" kern="1200" dirty="0">
                <a:solidFill>
                  <a:schemeClr val="tx1"/>
                </a:solidFill>
                <a:effectLst/>
                <a:latin typeface="+mn-lt"/>
                <a:ea typeface="+mn-ea"/>
                <a:cs typeface="+mn-cs"/>
              </a:rPr>
              <a:t>La structure de </a:t>
            </a:r>
            <a:r>
              <a:rPr lang="en-US" sz="1600" b="0" kern="1200" dirty="0" err="1">
                <a:solidFill>
                  <a:schemeClr val="tx1"/>
                </a:solidFill>
                <a:effectLst/>
                <a:latin typeface="+mn-lt"/>
                <a:ea typeface="+mn-ea"/>
                <a:cs typeface="+mn-cs"/>
              </a:rPr>
              <a:t>l’état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l’objet</a:t>
            </a:r>
            <a:endParaRPr lang="fr-FR" dirty="0">
              <a:effectLst/>
            </a:endParaRPr>
          </a:p>
          <a:p>
            <a:pPr lvl="2" rtl="0" eaLnBrk="1" latinLnBrk="0" hangingPunct="1"/>
            <a:r>
              <a:rPr lang="en-US" sz="1400" b="0" kern="1200" dirty="0" err="1">
                <a:solidFill>
                  <a:schemeClr val="tx1"/>
                </a:solidFill>
                <a:effectLst/>
                <a:latin typeface="+mn-lt"/>
                <a:ea typeface="+mn-ea"/>
                <a:cs typeface="+mn-cs"/>
              </a:rPr>
              <a:t>En</a:t>
            </a:r>
            <a:r>
              <a:rPr lang="en-US" sz="1400" b="0" kern="1200" dirty="0">
                <a:solidFill>
                  <a:schemeClr val="tx1"/>
                </a:solidFill>
                <a:effectLst/>
                <a:latin typeface="+mn-lt"/>
                <a:ea typeface="+mn-ea"/>
                <a:cs typeface="+mn-cs"/>
              </a:rPr>
              <a:t> C#, </a:t>
            </a:r>
            <a:r>
              <a:rPr lang="en-US" sz="1400" b="0" kern="1200" dirty="0" err="1">
                <a:solidFill>
                  <a:schemeClr val="tx1"/>
                </a:solidFill>
                <a:effectLst/>
                <a:latin typeface="+mn-lt"/>
                <a:ea typeface="+mn-ea"/>
                <a:cs typeface="+mn-cs"/>
              </a:rPr>
              <a:t>Propriétés</a:t>
            </a:r>
            <a:r>
              <a:rPr lang="en-US" sz="1400" b="0" kern="1200" dirty="0">
                <a:solidFill>
                  <a:schemeClr val="tx1"/>
                </a:solidFill>
                <a:effectLst/>
                <a:latin typeface="+mn-lt"/>
                <a:ea typeface="+mn-ea"/>
                <a:cs typeface="+mn-cs"/>
              </a:rPr>
              <a:t> et champs</a:t>
            </a:r>
            <a:endParaRPr lang="fr-FR" dirty="0">
              <a:effectLst/>
            </a:endParaRPr>
          </a:p>
          <a:p>
            <a:pPr rtl="0" eaLnBrk="1" latinLnBrk="0" hangingPunct="1"/>
            <a:r>
              <a:rPr lang="en-US" sz="1800" b="0" kern="1200" dirty="0">
                <a:solidFill>
                  <a:schemeClr val="tx1"/>
                </a:solidFill>
                <a:effectLst/>
                <a:latin typeface="+mn-lt"/>
                <a:ea typeface="+mn-ea"/>
                <a:cs typeface="+mn-cs"/>
              </a:rPr>
              <a:t>Le </a:t>
            </a:r>
            <a:r>
              <a:rPr lang="en-US" sz="1800" b="0" kern="1200" dirty="0" err="1">
                <a:solidFill>
                  <a:schemeClr val="tx1"/>
                </a:solidFill>
                <a:effectLst/>
                <a:latin typeface="+mn-lt"/>
                <a:ea typeface="+mn-ea"/>
                <a:cs typeface="+mn-cs"/>
              </a:rPr>
              <a:t>comportement</a:t>
            </a:r>
            <a:endParaRPr lang="fr-FR" dirty="0">
              <a:effectLst/>
            </a:endParaRPr>
          </a:p>
          <a:p>
            <a:pPr lvl="1"/>
            <a:r>
              <a:rPr lang="en-US" sz="1600" b="0" kern="1200" dirty="0">
                <a:solidFill>
                  <a:schemeClr val="tx1"/>
                </a:solidFill>
                <a:effectLst/>
                <a:latin typeface="+mn-lt"/>
                <a:ea typeface="+mn-ea"/>
                <a:cs typeface="+mn-cs"/>
              </a:rPr>
              <a:t>Un ensemble de </a:t>
            </a:r>
            <a:r>
              <a:rPr lang="en-US" sz="1600" b="0" kern="1200" dirty="0" err="1">
                <a:solidFill>
                  <a:schemeClr val="tx1"/>
                </a:solidFill>
                <a:effectLst/>
                <a:latin typeface="+mn-lt"/>
                <a:ea typeface="+mn-ea"/>
                <a:cs typeface="+mn-cs"/>
              </a:rPr>
              <a:t>fonctions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permettant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manipuler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l’objet</a:t>
            </a:r>
            <a:endParaRPr lang="fr-FR" dirty="0"/>
          </a:p>
        </p:txBody>
      </p:sp>
      <p:sp>
        <p:nvSpPr>
          <p:cNvPr id="4" name="Espace réservé du numéro de diapositive 3">
            <a:extLst>
              <a:ext uri="{FF2B5EF4-FFF2-40B4-BE49-F238E27FC236}">
                <a16:creationId xmlns:a16="http://schemas.microsoft.com/office/drawing/2014/main" id="{64E4CE68-C4A6-473B-976A-E4820BD3FCE2}"/>
              </a:ext>
            </a:extLst>
          </p:cNvPr>
          <p:cNvSpPr>
            <a:spLocks noGrp="1"/>
          </p:cNvSpPr>
          <p:nvPr>
            <p:ph type="sldNum" sz="quarter" idx="12"/>
          </p:nvPr>
        </p:nvSpPr>
        <p:spPr/>
        <p:txBody>
          <a:bodyPr/>
          <a:lstStyle/>
          <a:p>
            <a:fld id="{C4488D40-6A2B-42CD-9565-99D41B29C2DA}" type="slidenum">
              <a:rPr lang="fr-FR" smtClean="0"/>
              <a:t>8</a:t>
            </a:fld>
            <a:endParaRPr lang="fr-FR"/>
          </a:p>
        </p:txBody>
      </p:sp>
    </p:spTree>
    <p:extLst>
      <p:ext uri="{BB962C8B-B14F-4D97-AF65-F5344CB8AC3E}">
        <p14:creationId xmlns:p14="http://schemas.microsoft.com/office/powerpoint/2010/main" val="309992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Les classes en C#</a:t>
            </a:r>
            <a:endParaRPr lang="en-US" sz="1800" b="0" strike="noStrike" spc="-1">
              <a:solidFill>
                <a:srgbClr val="000000"/>
              </a:solidFill>
              <a:uFill>
                <a:solidFill>
                  <a:srgbClr val="FFFFFF"/>
                </a:solidFill>
              </a:uFill>
              <a:latin typeface="Century Gothic"/>
            </a:endParaRPr>
          </a:p>
        </p:txBody>
      </p:sp>
      <p:sp>
        <p:nvSpPr>
          <p:cNvPr id="105" name="TextShape 2"/>
          <p:cNvSpPr txBox="1"/>
          <p:nvPr/>
        </p:nvSpPr>
        <p:spPr>
          <a:xfrm>
            <a:off x="818640" y="970560"/>
            <a:ext cx="10554120" cy="5809680"/>
          </a:xfrm>
          <a:prstGeom prst="rect">
            <a:avLst/>
          </a:prstGeom>
          <a:noFill/>
          <a:ln>
            <a:noFill/>
          </a:ln>
        </p:spPr>
        <p:txBody>
          <a:bodyPr/>
          <a:lstStyle/>
          <a:p>
            <a:endParaRPr lang="en-US" sz="1800" b="0" strike="noStrike" spc="-1">
              <a:solidFill>
                <a:srgbClr val="000000"/>
              </a:solidFill>
              <a:uFill>
                <a:solidFill>
                  <a:srgbClr val="FFFFFF"/>
                </a:solidFill>
              </a:uFill>
              <a:latin typeface="Century Gothic"/>
            </a:endParaRPr>
          </a:p>
        </p:txBody>
      </p:sp>
      <p:sp>
        <p:nvSpPr>
          <p:cNvPr id="106"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DF12105A-0006-431A-9184-291CA92961C8}" type="slidenum">
              <a:rPr lang="en-US" sz="2000" b="0" strike="noStrike" spc="-1">
                <a:solidFill>
                  <a:srgbClr val="00C6BB"/>
                </a:solidFill>
                <a:uFill>
                  <a:solidFill>
                    <a:srgbClr val="FFFFFF"/>
                  </a:solidFill>
                </a:uFill>
                <a:latin typeface="Century Gothic"/>
              </a:rPr>
              <a:t>9</a:t>
            </a:fld>
            <a:endParaRPr lang="en-US" sz="2000" b="0" strike="noStrike" spc="-1">
              <a:solidFill>
                <a:srgbClr val="000000"/>
              </a:solidFill>
              <a:uFill>
                <a:solidFill>
                  <a:srgbClr val="FFFFFF"/>
                </a:solidFill>
              </a:uFill>
              <a:latin typeface="Times New Roman"/>
            </a:endParaRPr>
          </a:p>
        </p:txBody>
      </p:sp>
      <p:pic>
        <p:nvPicPr>
          <p:cNvPr id="107" name="Image 5"/>
          <p:cNvPicPr/>
          <p:nvPr/>
        </p:nvPicPr>
        <p:blipFill>
          <a:blip r:embed="rId2"/>
          <a:stretch/>
        </p:blipFill>
        <p:spPr>
          <a:xfrm>
            <a:off x="810000" y="970560"/>
            <a:ext cx="2009520" cy="933120"/>
          </a:xfrm>
          <a:prstGeom prst="rect">
            <a:avLst/>
          </a:prstGeom>
          <a:ln>
            <a:noFill/>
          </a:ln>
        </p:spPr>
      </p:pic>
      <p:pic>
        <p:nvPicPr>
          <p:cNvPr id="108" name="Image 6"/>
          <p:cNvPicPr/>
          <p:nvPr/>
        </p:nvPicPr>
        <p:blipFill>
          <a:blip r:embed="rId3"/>
          <a:stretch/>
        </p:blipFill>
        <p:spPr>
          <a:xfrm>
            <a:off x="818640" y="2086560"/>
            <a:ext cx="2133360" cy="1437840"/>
          </a:xfrm>
          <a:prstGeom prst="rect">
            <a:avLst/>
          </a:prstGeom>
          <a:ln>
            <a:noFill/>
          </a:ln>
        </p:spPr>
      </p:pic>
      <p:pic>
        <p:nvPicPr>
          <p:cNvPr id="109" name="Image 7"/>
          <p:cNvPicPr/>
          <p:nvPr/>
        </p:nvPicPr>
        <p:blipFill>
          <a:blip r:embed="rId4"/>
          <a:stretch/>
        </p:blipFill>
        <p:spPr>
          <a:xfrm>
            <a:off x="810000" y="3707280"/>
            <a:ext cx="2599920" cy="2199960"/>
          </a:xfrm>
          <a:prstGeom prst="rect">
            <a:avLst/>
          </a:prstGeom>
          <a:ln>
            <a:noFill/>
          </a:ln>
        </p:spPr>
      </p:pic>
      <p:pic>
        <p:nvPicPr>
          <p:cNvPr id="110" name="Image 10"/>
          <p:cNvPicPr/>
          <p:nvPr/>
        </p:nvPicPr>
        <p:blipFill>
          <a:blip r:embed="rId5"/>
          <a:stretch/>
        </p:blipFill>
        <p:spPr>
          <a:xfrm>
            <a:off x="7628400" y="1568160"/>
            <a:ext cx="3400200" cy="3762000"/>
          </a:xfrm>
          <a:prstGeom prst="rect">
            <a:avLst/>
          </a:prstGeom>
          <a:ln>
            <a:noFill/>
          </a:ln>
        </p:spPr>
      </p:pic>
      <p:sp>
        <p:nvSpPr>
          <p:cNvPr id="3" name="Titre 2">
            <a:extLst>
              <a:ext uri="{FF2B5EF4-FFF2-40B4-BE49-F238E27FC236}">
                <a16:creationId xmlns:a16="http://schemas.microsoft.com/office/drawing/2014/main" id="{9B196032-64B9-4371-AA60-1B2DCCEC8697}"/>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Les classes </a:t>
            </a:r>
            <a:r>
              <a:rPr lang="en-US" sz="4000" b="1" kern="1200" dirty="0" err="1">
                <a:solidFill>
                  <a:srgbClr val="FEFEFE"/>
                </a:solidFill>
                <a:effectLst/>
                <a:latin typeface="+mj-lt"/>
                <a:ea typeface="+mj-ea"/>
                <a:cs typeface="+mj-cs"/>
              </a:rPr>
              <a:t>en</a:t>
            </a:r>
            <a:r>
              <a:rPr lang="en-US" sz="4000" b="1" kern="1200" dirty="0">
                <a:solidFill>
                  <a:srgbClr val="FEFEFE"/>
                </a:solidFill>
                <a:effectLst/>
                <a:latin typeface="+mj-lt"/>
                <a:ea typeface="+mj-ea"/>
                <a:cs typeface="+mj-cs"/>
              </a:rPr>
              <a:t> C#</a:t>
            </a:r>
            <a:endParaRPr lang="fr-FR" dirty="0">
              <a:effectLs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2548</TotalTime>
  <Words>1182</Words>
  <Application>Microsoft Office PowerPoint</Application>
  <PresentationFormat>Grand écran</PresentationFormat>
  <Paragraphs>281</Paragraphs>
  <Slides>40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Calibri</vt:lpstr>
      <vt:lpstr>Century Gothic</vt:lpstr>
      <vt:lpstr>Times New Roman</vt:lpstr>
      <vt:lpstr>Wingdings 2</vt:lpstr>
      <vt:lpstr>Concis</vt:lpstr>
      <vt:lpstr>Complément de cours C#</vt:lpstr>
      <vt:lpstr>Plan du cours</vt:lpstr>
      <vt:lpstr>Programmation orientée objet</vt:lpstr>
      <vt:lpstr>Programmation orientée objet</vt:lpstr>
      <vt:lpstr>Programmation orientée objet</vt:lpstr>
      <vt:lpstr>Recette de cuisine</vt:lpstr>
      <vt:lpstr>Exercices</vt:lpstr>
      <vt:lpstr>Classe en C#</vt:lpstr>
      <vt:lpstr>Les classes en C#</vt:lpstr>
      <vt:lpstr>Apparté - Enumérations</vt:lpstr>
      <vt:lpstr>Type valeur et type reference</vt:lpstr>
      <vt:lpstr>Type valeur et type référence</vt:lpstr>
      <vt:lpstr>Type valeur et type référence</vt:lpstr>
      <vt:lpstr>Type valeur et type référence</vt:lpstr>
      <vt:lpstr>Type valeur et type référence</vt:lpstr>
      <vt:lpstr>Méthodes – multiples retours (exemple)</vt:lpstr>
      <vt:lpstr>Les classes en C#</vt:lpstr>
      <vt:lpstr>Les instances en C#</vt:lpstr>
      <vt:lpstr>Relations entre objets</vt:lpstr>
      <vt:lpstr>Exercices</vt:lpstr>
      <vt:lpstr>Où en sommes-nous ?</vt:lpstr>
      <vt:lpstr>Retour aux classes - constructeur</vt:lpstr>
      <vt:lpstr>Constructeur</vt:lpstr>
      <vt:lpstr>Constructeur</vt:lpstr>
      <vt:lpstr>Constructeur</vt:lpstr>
      <vt:lpstr>Exercices</vt:lpstr>
      <vt:lpstr>Constructeur</vt:lpstr>
      <vt:lpstr>Exercices</vt:lpstr>
      <vt:lpstr>Encapsulation et accessibilité</vt:lpstr>
      <vt:lpstr>Accessibilité</vt:lpstr>
      <vt:lpstr>Accessibilité</vt:lpstr>
      <vt:lpstr>Accessibilité</vt:lpstr>
      <vt:lpstr>Accessibilité</vt:lpstr>
      <vt:lpstr>Accessibilité</vt:lpstr>
      <vt:lpstr>Exercices</vt:lpstr>
      <vt:lpstr>Tableaux</vt:lpstr>
      <vt:lpstr>Liste</vt:lpstr>
      <vt:lpstr>Boucles – For</vt:lpstr>
      <vt:lpstr>Boucles – Foreach</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développement Web en ASP.Net et C#</dc:title>
  <dc:creator>Jean-Christophe Chalté</dc:creator>
  <cp:lastModifiedBy>JC JC</cp:lastModifiedBy>
  <cp:revision>415</cp:revision>
  <cp:lastPrinted>2017-01-08T16:21:41Z</cp:lastPrinted>
  <dcterms:created xsi:type="dcterms:W3CDTF">2016-12-28T07:06:34Z</dcterms:created>
  <dcterms:modified xsi:type="dcterms:W3CDTF">2019-03-11T19:11:04Z</dcterms:modified>
</cp:coreProperties>
</file>