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9" r:id="rId3"/>
    <p:sldId id="271" r:id="rId4"/>
    <p:sldId id="257" r:id="rId5"/>
    <p:sldId id="258" r:id="rId6"/>
    <p:sldId id="259" r:id="rId7"/>
    <p:sldId id="260" r:id="rId8"/>
    <p:sldId id="264" r:id="rId9"/>
    <p:sldId id="270" r:id="rId10"/>
    <p:sldId id="261" r:id="rId11"/>
    <p:sldId id="262" r:id="rId12"/>
    <p:sldId id="263" r:id="rId13"/>
    <p:sldId id="265" r:id="rId14"/>
    <p:sldId id="266" r:id="rId15"/>
    <p:sldId id="267" r:id="rId16"/>
    <p:sldId id="268" r:id="rId17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 JC" initials="JJ" lastIdx="1" clrIdx="0">
    <p:extLst>
      <p:ext uri="{19B8F6BF-5375-455C-9EA6-DF929625EA0E}">
        <p15:presenceInfo xmlns:p15="http://schemas.microsoft.com/office/powerpoint/2012/main" userId="b801bfaa6fdd74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10" autoAdjust="0"/>
  </p:normalViewPr>
  <p:slideViewPr>
    <p:cSldViewPr snapToGrid="0">
      <p:cViewPr varScale="1">
        <p:scale>
          <a:sx n="141" d="100"/>
          <a:sy n="141" d="100"/>
        </p:scale>
        <p:origin x="552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51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E0108-7974-4ECB-93ED-813DD6E524BF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7C2A5-CC24-473A-9A7B-8FF2C5BF8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4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E71D-2E5D-4F6E-A0DB-84CFC51B72F4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A2540-CDB7-405E-84A0-C4C96EE09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8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A2540-CDB7-405E-84A0-C4C96EE09C3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2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87DF-E585-4C00-9CD3-38FCEA957542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7F0D-2DAE-4AF0-BD70-ECD5138DCE5D}" type="datetime1">
              <a:rPr lang="fr-FR" smtClean="0"/>
              <a:t>06/01/2019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1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6A-AB8B-401F-BF43-7CCA825E1B11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7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90D3-33D1-499A-88FD-0964A4F7BB86}" type="datetime1">
              <a:rPr lang="fr-FR" smtClean="0"/>
              <a:t>06/01/2019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556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B756-8A55-427B-BB16-4F69F1DFDEC3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8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B7F3-EE86-4B89-A590-A25894AB6013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61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95002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-182564"/>
            <a:ext cx="10571998" cy="9704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970449"/>
            <a:ext cx="10554574" cy="5810109"/>
          </a:xfrm>
        </p:spPr>
        <p:txBody>
          <a:bodyPr anchor="t" anchorCtr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8653" y="6289961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45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4A9B-8000-43D2-A631-9E8CCEE130EB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49E6-FA10-486F-9947-9B995442604E}" type="datetime1">
              <a:rPr lang="fr-FR" smtClean="0"/>
              <a:t>06/01/2019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71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5764-79E9-49B8-ABB2-BCA8901563F8}" type="datetime1">
              <a:rPr lang="fr-FR" smtClean="0"/>
              <a:t>06/01/2019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8846-AA4C-4F54-AE82-4F7C2FA02BA7}" type="datetime1">
              <a:rPr lang="fr-FR" smtClean="0"/>
              <a:t>06/01/2019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184-DBD7-4549-9DE8-745F82C35770}" type="datetime1">
              <a:rPr lang="fr-FR" smtClean="0"/>
              <a:t>06/01/2019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65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388D-7709-4338-8275-1486D5196712}" type="datetime1">
              <a:rPr lang="fr-FR" smtClean="0"/>
              <a:t>06/01/2019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3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6E3DE8-ECAF-43C1-991E-7A233A4CDCA2}" type="datetime1">
              <a:rPr lang="fr-FR" smtClean="0"/>
              <a:t>06/01/2019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8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B7B15F7-8D1B-4734-86F4-E6D97566F7CC}" type="datetime1">
              <a:rPr lang="fr-FR" smtClean="0"/>
              <a:t>06/01/2019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80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cchalte" TargetMode="External"/><Relationship Id="rId2" Type="http://schemas.openxmlformats.org/officeDocument/2006/relationships/hyperlink" Target="mailto:jc.chalte@processis.f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cchalte/PresentationsCC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 à SQL Server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Chalté Jean-Christophe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04944-C646-4205-8C2E-CF853FC6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 –</a:t>
            </a:r>
            <a:r>
              <a:rPr lang="fr-FR" baseline="0" dirty="0"/>
              <a:t> Instance 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390CC6-3579-4822-916F-290AAD57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Instance SQL</a:t>
            </a:r>
          </a:p>
          <a:p>
            <a:pPr lvl="1"/>
            <a:r>
              <a:rPr lang="fr-FR" dirty="0"/>
              <a:t>Plusieurs</a:t>
            </a:r>
            <a:r>
              <a:rPr lang="fr-FR" baseline="0" dirty="0"/>
              <a:t> instances par machines possibles</a:t>
            </a:r>
            <a:endParaRPr lang="fr-FR" dirty="0"/>
          </a:p>
          <a:p>
            <a:pPr lvl="1"/>
            <a:r>
              <a:rPr lang="fr-FR" dirty="0"/>
              <a:t>1 instance = 1 service Windows</a:t>
            </a:r>
          </a:p>
          <a:p>
            <a:pPr lvl="1"/>
            <a:r>
              <a:rPr lang="fr-FR" dirty="0"/>
              <a:t>Instance nommée</a:t>
            </a:r>
          </a:p>
          <a:p>
            <a:pPr lvl="1"/>
            <a:r>
              <a:rPr lang="fr-FR" dirty="0"/>
              <a:t>Instance par défaut</a:t>
            </a:r>
          </a:p>
          <a:p>
            <a:pPr lvl="1"/>
            <a:r>
              <a:rPr lang="fr-FR" dirty="0"/>
              <a:t>N bases par instances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6A9C84-A7FE-4AC4-A029-F2536E01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43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D2A49-CAC4-46D6-9A48-269A0F20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 –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5DCCC2-14B4-4E48-9D4E-F7611DC5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Contient</a:t>
            </a:r>
            <a:r>
              <a:rPr lang="fr-FR" baseline="0" dirty="0"/>
              <a:t> un ensemble de tables, vues, de fonctions et de procédures</a:t>
            </a:r>
          </a:p>
          <a:p>
            <a:r>
              <a:rPr lang="fr-FR" baseline="0" dirty="0"/>
              <a:t>Plusieurs BDD peuvent communiquer entre elles au sein d’une même instance</a:t>
            </a:r>
          </a:p>
          <a:p>
            <a:pPr lvl="1"/>
            <a:r>
              <a:rPr lang="fr-FR" dirty="0"/>
              <a:t>Rarement utilisé</a:t>
            </a:r>
          </a:p>
          <a:p>
            <a:pPr lvl="1"/>
            <a:r>
              <a:rPr lang="fr-FR" dirty="0"/>
              <a:t>Sauf pour des besoins horizontaux</a:t>
            </a:r>
          </a:p>
          <a:p>
            <a:pPr lvl="0"/>
            <a:r>
              <a:rPr lang="fr-FR" dirty="0"/>
              <a:t>Décomposées en schémas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7F7C10-77E1-4E39-87F2-7A49276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07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7BB3C-DCB5-4673-8B7E-F23CEDE9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 – Schémas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3CA1F4-A807-4AB9-ACBB-229BBFA0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objets</a:t>
            </a:r>
            <a:r>
              <a:rPr lang="fr-FR" baseline="0" dirty="0"/>
              <a:t> SQL appartiennent à un schéma</a:t>
            </a:r>
          </a:p>
          <a:p>
            <a:r>
              <a:rPr lang="fr-FR" baseline="0" dirty="0"/>
              <a:t>Les schémas sont utilisés pour regrouper des ensembles de données cohérentes</a:t>
            </a:r>
          </a:p>
          <a:p>
            <a:pPr lvl="1"/>
            <a:r>
              <a:rPr lang="fr-FR" dirty="0"/>
              <a:t>Convention</a:t>
            </a:r>
          </a:p>
          <a:p>
            <a:pPr lvl="0"/>
            <a:r>
              <a:rPr lang="fr-FR" dirty="0"/>
              <a:t>Utilisé pour la gestion des droits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69641-0153-4346-BC94-451C2A6C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74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2AF28B-7492-4BD6-8091-13450210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 – Authentification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3F91A9-F450-414D-B5AB-03458ED4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Deux</a:t>
            </a:r>
            <a:r>
              <a:rPr lang="fr-FR" baseline="0" dirty="0"/>
              <a:t> modes de connexion</a:t>
            </a:r>
          </a:p>
          <a:p>
            <a:pPr lvl="1"/>
            <a:r>
              <a:rPr lang="fr-FR" dirty="0"/>
              <a:t>Authentification Windows (Kerberos)</a:t>
            </a:r>
          </a:p>
          <a:p>
            <a:pPr lvl="2"/>
            <a:r>
              <a:rPr lang="fr-FR" dirty="0"/>
              <a:t>Toujours</a:t>
            </a:r>
            <a:r>
              <a:rPr lang="fr-FR" baseline="0" dirty="0"/>
              <a:t> activé sur Windows, toujours un administrateur</a:t>
            </a:r>
          </a:p>
          <a:p>
            <a:pPr lvl="2"/>
            <a:r>
              <a:rPr lang="fr-FR" baseline="0" dirty="0"/>
              <a:t>Attention à l’utilisateur courant</a:t>
            </a:r>
          </a:p>
          <a:p>
            <a:pPr lvl="2"/>
            <a:r>
              <a:rPr lang="fr-FR" dirty="0"/>
              <a:t>Active Directory</a:t>
            </a:r>
          </a:p>
          <a:p>
            <a:pPr lvl="1"/>
            <a:r>
              <a:rPr lang="fr-FR" dirty="0"/>
              <a:t>Authentification SQL</a:t>
            </a:r>
          </a:p>
          <a:p>
            <a:pPr lvl="2"/>
            <a:r>
              <a:rPr lang="fr-FR" dirty="0"/>
              <a:t>Compte de connexion : couple login/mot de passe</a:t>
            </a:r>
          </a:p>
          <a:p>
            <a:pPr lvl="2"/>
            <a:r>
              <a:rPr lang="fr-FR" dirty="0"/>
              <a:t>Désactivé par défaut sur Windows, obligatoire sous Linux</a:t>
            </a:r>
          </a:p>
          <a:p>
            <a:pPr lvl="3"/>
            <a:r>
              <a:rPr lang="fr-FR" dirty="0"/>
              <a:t>Activable à l’installation, ou plus tard par configuration</a:t>
            </a:r>
          </a:p>
          <a:p>
            <a:pPr lvl="3"/>
            <a:r>
              <a:rPr lang="fr-FR" dirty="0"/>
              <a:t>Un compte spécial « sa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4594EF-8DFD-4362-A8AD-6712DA67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32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6C771-E04F-4069-80A7-E29A9B05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 – (Compte de)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96CE9-DCCC-4459-9F4C-B6A9D715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nom</a:t>
            </a:r>
          </a:p>
          <a:p>
            <a:r>
              <a:rPr lang="fr-FR" dirty="0"/>
              <a:t>Mode (SQL,</a:t>
            </a:r>
            <a:r>
              <a:rPr lang="fr-FR" baseline="0" dirty="0"/>
              <a:t> Windows)</a:t>
            </a:r>
          </a:p>
          <a:p>
            <a:pPr lvl="1"/>
            <a:r>
              <a:rPr lang="fr-FR" dirty="0"/>
              <a:t>Si Windows, peut-être</a:t>
            </a:r>
            <a:r>
              <a:rPr lang="fr-FR" baseline="0" dirty="0"/>
              <a:t> un groupe AD</a:t>
            </a:r>
          </a:p>
          <a:p>
            <a:pPr lvl="1"/>
            <a:r>
              <a:rPr lang="fr-FR" baseline="0" dirty="0"/>
              <a:t>Si SQL, mot de passe</a:t>
            </a:r>
          </a:p>
          <a:p>
            <a:pPr lvl="0"/>
            <a:r>
              <a:rPr lang="fr-FR" dirty="0"/>
              <a:t>Privilèges</a:t>
            </a:r>
            <a:r>
              <a:rPr lang="fr-FR" baseline="0" dirty="0"/>
              <a:t> serveur</a:t>
            </a:r>
          </a:p>
          <a:p>
            <a:pPr lvl="1"/>
            <a:r>
              <a:rPr lang="fr-FR" dirty="0"/>
              <a:t>CONNECT,</a:t>
            </a:r>
            <a:r>
              <a:rPr lang="fr-FR" baseline="0" dirty="0"/>
              <a:t> CREATE DATABASE etc.</a:t>
            </a:r>
          </a:p>
          <a:p>
            <a:pPr lvl="0"/>
            <a:r>
              <a:rPr lang="fr-FR" dirty="0"/>
              <a:t>Login (« Utilisateur » en français)</a:t>
            </a:r>
          </a:p>
          <a:p>
            <a:pPr lvl="1"/>
            <a:r>
              <a:rPr lang="fr-FR" dirty="0"/>
              <a:t>Affectation d’un compte à une base de données</a:t>
            </a:r>
          </a:p>
          <a:p>
            <a:pPr lvl="2"/>
            <a:r>
              <a:rPr lang="fr-FR" dirty="0"/>
              <a:t>Droits spécifiques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EF23F3-5C98-41E2-BD1E-4CE67CD0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23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5F28D-6691-408C-B4C0-914C9463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  <a:r>
              <a:rPr lang="fr-FR" baseline="0" dirty="0"/>
              <a:t> – Rôles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DEB52D-D866-4A3D-8865-17070058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Nommé</a:t>
            </a:r>
          </a:p>
          <a:p>
            <a:r>
              <a:rPr lang="fr-FR" dirty="0"/>
              <a:t>Ensemble de droits spécifiques attribuables à un compte ou à un utilisateur</a:t>
            </a:r>
          </a:p>
          <a:p>
            <a:r>
              <a:rPr lang="fr-FR" dirty="0"/>
              <a:t>Niveau</a:t>
            </a:r>
            <a:r>
              <a:rPr lang="fr-FR" baseline="0" dirty="0"/>
              <a:t> serveur</a:t>
            </a:r>
          </a:p>
          <a:p>
            <a:pPr lvl="1"/>
            <a:r>
              <a:rPr lang="fr-FR" dirty="0" err="1"/>
              <a:t>sysadmin</a:t>
            </a:r>
            <a:endParaRPr lang="fr-FR" dirty="0"/>
          </a:p>
          <a:p>
            <a:pPr lvl="1"/>
            <a:r>
              <a:rPr lang="fr-FR" dirty="0" err="1"/>
              <a:t>dbcreator</a:t>
            </a:r>
            <a:endParaRPr lang="fr-FR" dirty="0"/>
          </a:p>
          <a:p>
            <a:pPr lvl="1"/>
            <a:r>
              <a:rPr lang="fr-FR" dirty="0"/>
              <a:t>public</a:t>
            </a:r>
          </a:p>
          <a:p>
            <a:pPr lvl="1"/>
            <a:r>
              <a:rPr lang="fr-FR" dirty="0"/>
              <a:t>…</a:t>
            </a:r>
          </a:p>
          <a:p>
            <a:pPr lvl="0"/>
            <a:r>
              <a:rPr lang="fr-FR" dirty="0"/>
              <a:t>Niveau BDD</a:t>
            </a:r>
          </a:p>
          <a:p>
            <a:pPr lvl="1"/>
            <a:r>
              <a:rPr lang="fr-FR" dirty="0" err="1"/>
              <a:t>db_owner</a:t>
            </a:r>
            <a:endParaRPr lang="fr-FR" dirty="0"/>
          </a:p>
          <a:p>
            <a:pPr lvl="1"/>
            <a:r>
              <a:rPr lang="fr-FR" dirty="0" err="1"/>
              <a:t>db_datareader</a:t>
            </a:r>
            <a:endParaRPr lang="fr-FR" dirty="0"/>
          </a:p>
          <a:p>
            <a:pPr lvl="1"/>
            <a:r>
              <a:rPr lang="fr-FR" dirty="0" err="1"/>
              <a:t>db_datawriter</a:t>
            </a:r>
            <a:endParaRPr lang="fr-FR" dirty="0"/>
          </a:p>
          <a:p>
            <a:pPr lvl="1"/>
            <a:r>
              <a:rPr lang="fr-FR" dirty="0"/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AA5EBF-7C3A-4756-871B-2F606357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83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A1532-8483-4A1E-9C89-FC9699C9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vous de jouer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40D4A-38B1-41B9-BD4B-0BAFBD698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ADC14-6F91-4AD8-AE5D-80CEE204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0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D33DB-AB37-4097-9541-265EF5C9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suis-je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06C73-BE62-4576-ADC5-C1F7AAE7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Jean-Christophe </a:t>
            </a:r>
            <a:r>
              <a:rPr lang="fr-FR" dirty="0" err="1"/>
              <a:t>Chalté</a:t>
            </a:r>
            <a:endParaRPr lang="fr-FR" dirty="0"/>
          </a:p>
          <a:p>
            <a:r>
              <a:rPr lang="fr-FR" dirty="0"/>
              <a:t>Freelance, Architecte .Net et développeur depuis ~10 ans</a:t>
            </a:r>
          </a:p>
          <a:p>
            <a:r>
              <a:rPr lang="fr-FR" dirty="0"/>
              <a:t>.Net (C#, F#), Web (JS), SQL, C++, etc.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Mail : </a:t>
            </a:r>
            <a:r>
              <a:rPr lang="fr-FR" dirty="0">
                <a:hlinkClick r:id="rId2"/>
              </a:rPr>
              <a:t>jc.chalte@processis.fr</a:t>
            </a:r>
            <a:endParaRPr lang="fr-FR" dirty="0"/>
          </a:p>
          <a:p>
            <a:r>
              <a:rPr lang="fr-FR" dirty="0" err="1"/>
              <a:t>Github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https://github.com/jcchalte</a:t>
            </a:r>
            <a:endParaRPr lang="fr-FR" dirty="0"/>
          </a:p>
          <a:p>
            <a:r>
              <a:rPr lang="fr-FR" dirty="0"/>
              <a:t>Tous mes cours sont disponibles sur </a:t>
            </a:r>
            <a:r>
              <a:rPr lang="fr-FR" dirty="0">
                <a:hlinkClick r:id="rId4"/>
              </a:rPr>
              <a:t>https://github.com/jcchalte/PresentationsCCI</a:t>
            </a:r>
            <a:endParaRPr lang="fr-FR" dirty="0"/>
          </a:p>
          <a:p>
            <a:pPr lvl="1"/>
            <a:r>
              <a:rPr lang="fr-FR" dirty="0"/>
              <a:t>Clonez le repository, je le mets à jour avant chaque cours (en général, dans la nuit, la veille du cours ;-) )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0658F2-56D0-4AB6-B7DC-D6F041F4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73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163C3-C3EA-4779-8D9E-BDD4CD37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du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54C5E-EA88-4F4D-8A3B-4446B1BC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Définitions</a:t>
            </a:r>
          </a:p>
          <a:p>
            <a:r>
              <a:rPr lang="fr-FR" dirty="0"/>
              <a:t>Installation et configuration SQL Server</a:t>
            </a:r>
          </a:p>
          <a:p>
            <a:r>
              <a:rPr lang="fr-FR" dirty="0"/>
              <a:t>SQL Server Management Studio</a:t>
            </a:r>
          </a:p>
          <a:p>
            <a:pPr lvl="1"/>
            <a:r>
              <a:rPr lang="fr-FR" dirty="0"/>
              <a:t>Création de tables</a:t>
            </a:r>
          </a:p>
          <a:p>
            <a:pPr lvl="1"/>
            <a:r>
              <a:rPr lang="fr-FR" dirty="0"/>
              <a:t>Insertion et modifications de données</a:t>
            </a:r>
          </a:p>
          <a:p>
            <a:pPr lvl="1"/>
            <a:r>
              <a:rPr lang="fr-FR" dirty="0"/>
              <a:t>Modification de tables</a:t>
            </a:r>
          </a:p>
          <a:p>
            <a:r>
              <a:rPr lang="fr-FR" dirty="0"/>
              <a:t>Backup, restauration et </a:t>
            </a:r>
            <a:r>
              <a:rPr lang="fr-FR" dirty="0" err="1"/>
              <a:t>scripting</a:t>
            </a:r>
            <a:endParaRPr lang="fr-FR" dirty="0"/>
          </a:p>
          <a:p>
            <a:r>
              <a:rPr lang="fr-FR" dirty="0"/>
              <a:t>Pour aller plus loin…</a:t>
            </a:r>
          </a:p>
          <a:p>
            <a:pPr lvl="1"/>
            <a:r>
              <a:rPr lang="fr-FR" dirty="0"/>
              <a:t>SQL Server Profiler et statistiques</a:t>
            </a:r>
          </a:p>
          <a:p>
            <a:pPr lvl="1"/>
            <a:r>
              <a:rPr lang="fr-FR" dirty="0"/>
              <a:t>Plan d’exécution, statistiques d’exécutions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8A640-1647-4D35-A348-80D044FE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97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FEAFC-2EEE-4C5A-848E-A160E280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47EA8A-1DBC-4DC5-AFDA-FDD9B955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Moteur de Base de données de Microsoft</a:t>
            </a:r>
          </a:p>
          <a:p>
            <a:pPr lvl="1"/>
            <a:r>
              <a:rPr lang="fr-FR" dirty="0"/>
              <a:t>Mais pas que…</a:t>
            </a:r>
          </a:p>
          <a:p>
            <a:pPr lvl="0"/>
            <a:r>
              <a:rPr lang="fr-FR" dirty="0"/>
              <a:t>Permet de stocker de</a:t>
            </a:r>
            <a:r>
              <a:rPr lang="fr-FR" baseline="0" dirty="0"/>
              <a:t>s données sous forme tabulaire</a:t>
            </a:r>
          </a:p>
          <a:p>
            <a:pPr lvl="1"/>
            <a:r>
              <a:rPr lang="fr-FR" dirty="0"/>
              <a:t>Mais pas que…</a:t>
            </a:r>
          </a:p>
          <a:p>
            <a:pPr lvl="1"/>
            <a:r>
              <a:rPr lang="fr-FR" dirty="0"/>
              <a:t>Suite logicielle complète permettant de gérer les données d’une entreprise</a:t>
            </a:r>
          </a:p>
          <a:p>
            <a:pPr lvl="0"/>
            <a:r>
              <a:rPr lang="fr-FR" dirty="0"/>
              <a:t>Interrogeable en </a:t>
            </a:r>
            <a:r>
              <a:rPr lang="fr-FR" dirty="0" err="1"/>
              <a:t>Transact</a:t>
            </a:r>
            <a:r>
              <a:rPr lang="fr-FR" dirty="0"/>
              <a:t> SQL</a:t>
            </a:r>
          </a:p>
          <a:p>
            <a:pPr lvl="1"/>
            <a:r>
              <a:rPr lang="fr-FR" dirty="0"/>
              <a:t>Chaque</a:t>
            </a:r>
            <a:r>
              <a:rPr lang="fr-FR" baseline="0" dirty="0"/>
              <a:t> environnement a ses spécificités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6ED890-A3FF-40D5-926C-E4728424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26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6FEAA-03C0-456E-B72E-61AE3186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8B2907-612D-4566-BA22-3856EADC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Provient de Sybase SQL, existe depuis 1989</a:t>
            </a:r>
          </a:p>
          <a:p>
            <a:r>
              <a:rPr lang="fr-FR" dirty="0"/>
              <a:t>Principales</a:t>
            </a:r>
            <a:r>
              <a:rPr lang="fr-FR" baseline="0" dirty="0"/>
              <a:t> versions </a:t>
            </a:r>
          </a:p>
          <a:p>
            <a:pPr lvl="1"/>
            <a:r>
              <a:rPr lang="fr-FR" dirty="0"/>
              <a:t>2000</a:t>
            </a:r>
          </a:p>
          <a:p>
            <a:pPr lvl="1"/>
            <a:r>
              <a:rPr lang="fr-FR" dirty="0"/>
              <a:t>Réécriture en 2005</a:t>
            </a:r>
          </a:p>
          <a:p>
            <a:pPr lvl="1"/>
            <a:r>
              <a:rPr lang="fr-FR" dirty="0"/>
              <a:t>2008,</a:t>
            </a:r>
            <a:r>
              <a:rPr lang="fr-FR" baseline="0" dirty="0"/>
              <a:t> 2012, 2014, 2016, 2017, 2019 (</a:t>
            </a:r>
            <a:r>
              <a:rPr lang="fr-FR" baseline="0" dirty="0" err="1"/>
              <a:t>Preview</a:t>
            </a:r>
            <a:r>
              <a:rPr lang="fr-FR" baseline="0" dirty="0"/>
              <a:t>)</a:t>
            </a:r>
          </a:p>
          <a:p>
            <a:pPr lvl="1"/>
            <a:r>
              <a:rPr lang="fr-FR" baseline="0" dirty="0"/>
              <a:t>Fonctionne sous Windows, voir Windows Server</a:t>
            </a:r>
          </a:p>
          <a:p>
            <a:pPr lvl="1"/>
            <a:r>
              <a:rPr lang="fr-FR" baseline="0" dirty="0"/>
              <a:t>Depuis 2017, gestion de linux</a:t>
            </a:r>
          </a:p>
          <a:p>
            <a:pPr lvl="2"/>
            <a:r>
              <a:rPr lang="fr-FR" dirty="0"/>
              <a:t>Notamment</a:t>
            </a:r>
            <a:r>
              <a:rPr lang="fr-FR" baseline="0" dirty="0"/>
              <a:t> Docker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0C688D-A08A-4D0A-9418-9F87BFB6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95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B36F4-9074-4675-B145-B010E657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Licensing</a:t>
            </a:r>
            <a:r>
              <a:rPr lang="fr-FR" dirty="0"/>
              <a:t>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567E2-54BD-4393-BA35-2AD37222E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 Server est</a:t>
            </a:r>
            <a:r>
              <a:rPr lang="fr-FR" baseline="0" dirty="0"/>
              <a:t> souvent payant, parfois gratuit</a:t>
            </a:r>
          </a:p>
          <a:p>
            <a:r>
              <a:rPr lang="fr-FR" baseline="0" dirty="0"/>
              <a:t>Plusieurs éditions</a:t>
            </a:r>
          </a:p>
          <a:p>
            <a:pPr lvl="1"/>
            <a:r>
              <a:rPr lang="fr-FR" baseline="0" dirty="0"/>
              <a:t>Standard, Entreprise, Data Center, Web</a:t>
            </a:r>
          </a:p>
          <a:p>
            <a:pPr lvl="2"/>
            <a:r>
              <a:rPr lang="fr-FR" baseline="0" dirty="0"/>
              <a:t>Payantes (très chères)</a:t>
            </a:r>
          </a:p>
          <a:p>
            <a:pPr lvl="2"/>
            <a:r>
              <a:rPr lang="fr-FR" baseline="0" dirty="0"/>
              <a:t>Support</a:t>
            </a:r>
          </a:p>
          <a:p>
            <a:pPr lvl="2"/>
            <a:r>
              <a:rPr lang="fr-FR" baseline="0" dirty="0"/>
              <a:t>Paiement en fonction de l’</a:t>
            </a:r>
            <a:r>
              <a:rPr lang="fr-FR" baseline="0" dirty="0" err="1"/>
              <a:t>instrastructure</a:t>
            </a:r>
            <a:r>
              <a:rPr lang="fr-FR" baseline="0" dirty="0"/>
              <a:t> (ex : #processeurs)</a:t>
            </a:r>
          </a:p>
          <a:p>
            <a:pPr lvl="1"/>
            <a:r>
              <a:rPr lang="fr-FR" baseline="0" dirty="0"/>
              <a:t>Web</a:t>
            </a:r>
          </a:p>
          <a:p>
            <a:pPr lvl="2"/>
            <a:r>
              <a:rPr lang="fr-FR" baseline="0" dirty="0"/>
              <a:t>Beaucoup moins chère mais utilisation que pour des applications web.</a:t>
            </a:r>
          </a:p>
          <a:p>
            <a:pPr lvl="1"/>
            <a:r>
              <a:rPr lang="fr-FR" dirty="0" err="1"/>
              <a:t>Developer</a:t>
            </a:r>
            <a:r>
              <a:rPr lang="fr-FR" dirty="0"/>
              <a:t> Edition</a:t>
            </a:r>
          </a:p>
          <a:p>
            <a:pPr lvl="2"/>
            <a:r>
              <a:rPr lang="fr-FR" dirty="0"/>
              <a:t>Gratuite &amp; complète</a:t>
            </a:r>
          </a:p>
          <a:p>
            <a:pPr lvl="3"/>
            <a:r>
              <a:rPr lang="fr-FR" dirty="0"/>
              <a:t>Quasiment</a:t>
            </a:r>
            <a:r>
              <a:rPr lang="fr-FR" baseline="0" dirty="0"/>
              <a:t> tout ce qu’a la version entreprise</a:t>
            </a:r>
            <a:endParaRPr lang="fr-FR" dirty="0"/>
          </a:p>
          <a:p>
            <a:pPr lvl="2"/>
            <a:r>
              <a:rPr lang="fr-FR" dirty="0"/>
              <a:t>Celle à privilégier pour le développement</a:t>
            </a:r>
          </a:p>
          <a:p>
            <a:pPr lvl="2"/>
            <a:r>
              <a:rPr lang="fr-FR" dirty="0"/>
              <a:t>Utilisation en production</a:t>
            </a:r>
            <a:r>
              <a:rPr lang="fr-FR" baseline="0" dirty="0"/>
              <a:t> interdite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796476-AADA-49D0-BB89-EFA955DE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34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E75D7-D342-444F-9ABC-F9CAC9BF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Licensing</a:t>
            </a:r>
            <a:r>
              <a:rPr lang="fr-FR" dirty="0"/>
              <a:t>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97469-BC5B-498F-9EA1-F2A25AC0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 Express</a:t>
            </a:r>
          </a:p>
          <a:p>
            <a:pPr lvl="1"/>
            <a:r>
              <a:rPr lang="fr-FR" dirty="0"/>
              <a:t>Plus légère</a:t>
            </a:r>
          </a:p>
          <a:p>
            <a:pPr lvl="1"/>
            <a:r>
              <a:rPr lang="fr-FR" dirty="0"/>
              <a:t>Fonctionnalités les plus importantes</a:t>
            </a:r>
          </a:p>
          <a:p>
            <a:pPr lvl="1"/>
            <a:r>
              <a:rPr lang="fr-FR" dirty="0"/>
              <a:t>Limitations</a:t>
            </a:r>
            <a:r>
              <a:rPr lang="fr-FR" baseline="0" dirty="0"/>
              <a:t> « hardware » :</a:t>
            </a:r>
          </a:p>
          <a:p>
            <a:pPr lvl="2"/>
            <a:r>
              <a:rPr lang="fr-FR" dirty="0"/>
              <a:t>1 CPU physique max</a:t>
            </a:r>
          </a:p>
          <a:p>
            <a:pPr lvl="2"/>
            <a:r>
              <a:rPr lang="fr-FR" dirty="0"/>
              <a:t>1 Go de ram max</a:t>
            </a:r>
          </a:p>
          <a:p>
            <a:pPr lvl="2"/>
            <a:r>
              <a:rPr lang="fr-FR" dirty="0"/>
              <a:t>10 Go/BDD max</a:t>
            </a:r>
          </a:p>
          <a:p>
            <a:pPr lvl="0"/>
            <a:r>
              <a:rPr lang="fr-FR" dirty="0" err="1"/>
              <a:t>LocalDb</a:t>
            </a:r>
            <a:endParaRPr lang="fr-FR" dirty="0"/>
          </a:p>
          <a:p>
            <a:pPr lvl="1"/>
            <a:r>
              <a:rPr lang="fr-FR" dirty="0"/>
              <a:t>Plus récente (2012)</a:t>
            </a:r>
          </a:p>
          <a:p>
            <a:pPr lvl="1"/>
            <a:r>
              <a:rPr lang="fr-FR" dirty="0"/>
              <a:t>Uniquement</a:t>
            </a:r>
            <a:r>
              <a:rPr lang="fr-FR" baseline="0" dirty="0"/>
              <a:t> le moteur de base de données</a:t>
            </a:r>
          </a:p>
          <a:p>
            <a:pPr lvl="1"/>
            <a:r>
              <a:rPr lang="fr-FR" baseline="0" dirty="0"/>
              <a:t>Un simple exe à appeler pour créer une base de données, rien à installer autrement</a:t>
            </a:r>
          </a:p>
          <a:p>
            <a:pPr lvl="1"/>
            <a:r>
              <a:rPr lang="fr-FR" baseline="0" dirty="0"/>
              <a:t>Bases de données par utilisateur</a:t>
            </a:r>
          </a:p>
          <a:p>
            <a:pPr lvl="1"/>
            <a:r>
              <a:rPr lang="fr-FR" baseline="0" dirty="0"/>
              <a:t>Pour le développement uniquement</a:t>
            </a:r>
          </a:p>
          <a:p>
            <a:pPr lvl="1"/>
            <a:r>
              <a:rPr lang="fr-FR" baseline="0" dirty="0"/>
              <a:t>Installé par Visual Studio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960459-E433-4103-A039-E01D3EFE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66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44190-7008-4252-B883-64AF9F90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</a:t>
            </a:r>
            <a:r>
              <a:rPr lang="fr-FR" baseline="0" dirty="0"/>
              <a:t> – Divers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587DB-CE02-41FE-BEBA-1AC284A86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 Server </a:t>
            </a:r>
            <a:r>
              <a:rPr lang="fr-FR" dirty="0" err="1"/>
              <a:t>Analysis</a:t>
            </a:r>
            <a:r>
              <a:rPr lang="fr-FR" baseline="0" dirty="0"/>
              <a:t> Services (SSAS)</a:t>
            </a:r>
          </a:p>
          <a:p>
            <a:pPr lvl="1"/>
            <a:r>
              <a:rPr lang="fr-FR" dirty="0"/>
              <a:t>Cube,</a:t>
            </a:r>
            <a:r>
              <a:rPr lang="fr-FR" baseline="0" dirty="0"/>
              <a:t> analyse de données</a:t>
            </a:r>
            <a:r>
              <a:rPr lang="fr-FR" baseline="0"/>
              <a:t>, décisionnel</a:t>
            </a:r>
            <a:endParaRPr lang="fr-FR" baseline="0" dirty="0"/>
          </a:p>
          <a:p>
            <a:pPr lvl="1"/>
            <a:r>
              <a:rPr lang="fr-FR" baseline="0" dirty="0"/>
              <a:t>Pas dispo dans Express</a:t>
            </a:r>
          </a:p>
          <a:p>
            <a:pPr lvl="0"/>
            <a:r>
              <a:rPr lang="fr-FR" dirty="0"/>
              <a:t>SQL Server </a:t>
            </a:r>
            <a:r>
              <a:rPr lang="fr-FR" dirty="0" err="1"/>
              <a:t>Integration</a:t>
            </a:r>
            <a:r>
              <a:rPr lang="fr-FR" dirty="0"/>
              <a:t> services (SSIS)</a:t>
            </a:r>
          </a:p>
          <a:p>
            <a:pPr lvl="1"/>
            <a:r>
              <a:rPr lang="fr-FR" dirty="0"/>
              <a:t>ETL</a:t>
            </a:r>
            <a:r>
              <a:rPr lang="fr-FR" baseline="0" dirty="0"/>
              <a:t> (</a:t>
            </a:r>
            <a:r>
              <a:rPr lang="fr-FR" baseline="0" dirty="0" err="1"/>
              <a:t>Extract</a:t>
            </a:r>
            <a:r>
              <a:rPr lang="fr-FR" baseline="0" dirty="0"/>
              <a:t>, </a:t>
            </a:r>
            <a:r>
              <a:rPr lang="fr-FR" baseline="0" dirty="0" err="1"/>
              <a:t>transform</a:t>
            </a:r>
            <a:r>
              <a:rPr lang="fr-FR" baseline="0" dirty="0"/>
              <a:t>, </a:t>
            </a:r>
            <a:r>
              <a:rPr lang="fr-FR" baseline="0" dirty="0" err="1"/>
              <a:t>load</a:t>
            </a:r>
            <a:r>
              <a:rPr lang="fr-FR" baseline="0" dirty="0"/>
              <a:t>)</a:t>
            </a:r>
          </a:p>
          <a:p>
            <a:pPr lvl="1"/>
            <a:r>
              <a:rPr lang="fr-FR" baseline="0" dirty="0"/>
              <a:t>Import/export de données</a:t>
            </a:r>
          </a:p>
          <a:p>
            <a:pPr lvl="1"/>
            <a:r>
              <a:rPr lang="fr-FR" baseline="0" dirty="0"/>
              <a:t>Pas dispo dans Express</a:t>
            </a:r>
          </a:p>
          <a:p>
            <a:pPr lvl="0"/>
            <a:r>
              <a:rPr lang="fr-FR" dirty="0"/>
              <a:t>SQL</a:t>
            </a:r>
            <a:r>
              <a:rPr lang="fr-FR" baseline="0" dirty="0"/>
              <a:t> Server </a:t>
            </a:r>
            <a:r>
              <a:rPr lang="fr-FR" baseline="0" dirty="0" err="1"/>
              <a:t>Reporting</a:t>
            </a:r>
            <a:r>
              <a:rPr lang="fr-FR" baseline="0" dirty="0"/>
              <a:t> Services (SSRS)</a:t>
            </a:r>
          </a:p>
          <a:p>
            <a:pPr lvl="1"/>
            <a:r>
              <a:rPr lang="fr-FR" dirty="0"/>
              <a:t>Mise en place de rapports sur BDD et/ou SSAS</a:t>
            </a:r>
          </a:p>
          <a:p>
            <a:pPr lvl="1"/>
            <a:r>
              <a:rPr lang="fr-FR" dirty="0"/>
              <a:t>Aide à la décision</a:t>
            </a:r>
          </a:p>
          <a:p>
            <a:pPr lvl="1"/>
            <a:r>
              <a:rPr lang="fr-FR" dirty="0"/>
              <a:t>Dispo dans Express</a:t>
            </a:r>
          </a:p>
          <a:p>
            <a:pPr lvl="0"/>
            <a:r>
              <a:rPr lang="fr-FR" dirty="0"/>
              <a:t>SQL</a:t>
            </a:r>
            <a:r>
              <a:rPr lang="fr-FR" baseline="0" dirty="0"/>
              <a:t> Server Agent Services (SSAS)</a:t>
            </a:r>
          </a:p>
          <a:p>
            <a:pPr lvl="1"/>
            <a:r>
              <a:rPr lang="fr-FR" dirty="0"/>
              <a:t>Traitements réguliers (maintenance, backup,</a:t>
            </a:r>
            <a:r>
              <a:rPr lang="fr-FR" baseline="0" dirty="0"/>
              <a:t> alertes, purges régulières etc.)</a:t>
            </a:r>
          </a:p>
          <a:p>
            <a:pPr lvl="1"/>
            <a:r>
              <a:rPr lang="fr-FR" baseline="0" dirty="0"/>
              <a:t>Pas dispo dans Express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8B1184-2F27-4043-A9D2-EFFD6D42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3D8A6-570D-4DA0-8994-F3588E48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 Server – 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4C5B88-FAFF-418D-B32E-A0F08167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Instance SQL Server</a:t>
            </a:r>
          </a:p>
          <a:p>
            <a:pPr lvl="1"/>
            <a:r>
              <a:rPr lang="fr-FR" sz="1800" dirty="0"/>
              <a:t>Base de donnée</a:t>
            </a:r>
          </a:p>
          <a:p>
            <a:pPr lvl="2"/>
            <a:r>
              <a:rPr lang="fr-FR" sz="1800" dirty="0"/>
              <a:t>Schéma</a:t>
            </a:r>
          </a:p>
          <a:p>
            <a:pPr lvl="3"/>
            <a:r>
              <a:rPr lang="fr-FR" sz="1800" dirty="0"/>
              <a:t>Tables</a:t>
            </a:r>
          </a:p>
          <a:p>
            <a:pPr lvl="2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AE2B4E-3A93-4A64-84D7-E3116514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292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</TotalTime>
  <Words>670</Words>
  <Application>Microsoft Office PowerPoint</Application>
  <PresentationFormat>Grand écran</PresentationFormat>
  <Paragraphs>158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2</vt:lpstr>
      <vt:lpstr>Concis</vt:lpstr>
      <vt:lpstr>Introduction à SQL Server</vt:lpstr>
      <vt:lpstr>Qui suis-je ?</vt:lpstr>
      <vt:lpstr>Plan du cours</vt:lpstr>
      <vt:lpstr>SQL Server</vt:lpstr>
      <vt:lpstr>Historique</vt:lpstr>
      <vt:lpstr>Licensing (1/2)</vt:lpstr>
      <vt:lpstr>Licensing (2/2)</vt:lpstr>
      <vt:lpstr>Infrastructure – Divers</vt:lpstr>
      <vt:lpstr>SQL Server – Plan</vt:lpstr>
      <vt:lpstr>Infrastructure – Instance SQL</vt:lpstr>
      <vt:lpstr>Infrastructure – Base de données</vt:lpstr>
      <vt:lpstr>Infrastructure – Schémas</vt:lpstr>
      <vt:lpstr>Sécurité – Authentification</vt:lpstr>
      <vt:lpstr>Sécurité – (Compte de) connexion</vt:lpstr>
      <vt:lpstr>Sécurité – Rôles</vt:lpstr>
      <vt:lpstr>A vous de jouer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développement Web en ASP.Net et C#</dc:title>
  <dc:creator>Jean-Christophe Chalté</dc:creator>
  <cp:lastModifiedBy>JC JC</cp:lastModifiedBy>
  <cp:revision>310</cp:revision>
  <cp:lastPrinted>2017-01-08T16:21:41Z</cp:lastPrinted>
  <dcterms:created xsi:type="dcterms:W3CDTF">2016-12-28T07:06:34Z</dcterms:created>
  <dcterms:modified xsi:type="dcterms:W3CDTF">2019-01-06T14:04:21Z</dcterms:modified>
</cp:coreProperties>
</file>