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1" r:id="rId3"/>
    <p:sldId id="257" r:id="rId4"/>
    <p:sldId id="272" r:id="rId5"/>
    <p:sldId id="273" r:id="rId6"/>
    <p:sldId id="274" r:id="rId7"/>
    <p:sldId id="276" r:id="rId8"/>
    <p:sldId id="275" r:id="rId9"/>
    <p:sldId id="277" r:id="rId10"/>
    <p:sldId id="278" r:id="rId11"/>
    <p:sldId id="279" r:id="rId12"/>
    <p:sldId id="280" r:id="rId13"/>
    <p:sldId id="282" r:id="rId14"/>
    <p:sldId id="281" r:id="rId15"/>
    <p:sldId id="283" r:id="rId16"/>
    <p:sldId id="284" r:id="rId17"/>
    <p:sldId id="285" r:id="rId18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C JC" initials="JJ" lastIdx="1" clrIdx="0">
    <p:extLst>
      <p:ext uri="{19B8F6BF-5375-455C-9EA6-DF929625EA0E}">
        <p15:presenceInfo xmlns:p15="http://schemas.microsoft.com/office/powerpoint/2012/main" userId="b801bfaa6fdd74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>
      <p:cViewPr varScale="1">
        <p:scale>
          <a:sx n="80" d="100"/>
          <a:sy n="80" d="100"/>
        </p:scale>
        <p:origin x="108" y="5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88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4" d="100"/>
          <a:sy n="114" d="100"/>
        </p:scale>
        <p:origin x="517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E0108-7974-4ECB-93ED-813DD6E524BF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7C2A5-CC24-473A-9A7B-8FF2C5BF86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045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E71D-2E5D-4F6E-A0DB-84CFC51B72F4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A2540-CDB7-405E-84A0-C4C96EE09C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80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A2540-CDB7-405E-84A0-C4C96EE09C3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626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87DF-E585-4C00-9CD3-38FCEA957542}" type="datetime1">
              <a:rPr lang="fr-FR" smtClean="0"/>
              <a:t>25/02/2019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45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F7F0D-2DAE-4AF0-BD70-ECD5138DCE5D}" type="datetime1">
              <a:rPr lang="fr-FR" smtClean="0"/>
              <a:t>25/02/2019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1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6A-AB8B-401F-BF43-7CCA825E1B11}" type="datetime1">
              <a:rPr lang="fr-FR" smtClean="0"/>
              <a:t>25/02/2019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077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90D3-33D1-499A-88FD-0964A4F7BB86}" type="datetime1">
              <a:rPr lang="fr-FR" smtClean="0"/>
              <a:t>25/02/2019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556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B756-8A55-427B-BB16-4F69F1DFDEC3}" type="datetime1">
              <a:rPr lang="fr-FR" smtClean="0"/>
              <a:t>25/02/2019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285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B7F3-EE86-4B89-A590-A25894AB6013}" type="datetime1">
              <a:rPr lang="fr-FR" smtClean="0"/>
              <a:t>25/02/2019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61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950026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-182564"/>
            <a:ext cx="10571998" cy="97045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970449"/>
            <a:ext cx="10554574" cy="5810109"/>
          </a:xfrm>
        </p:spPr>
        <p:txBody>
          <a:bodyPr anchor="t" anchorCtr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28653" y="6289961"/>
            <a:ext cx="1062155" cy="490599"/>
          </a:xfrm>
        </p:spPr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45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4A9B-8000-43D2-A631-9E8CCEE130EB}" type="datetime1">
              <a:rPr lang="fr-FR" smtClean="0"/>
              <a:t>25/02/2019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52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49E6-FA10-486F-9947-9B995442604E}" type="datetime1">
              <a:rPr lang="fr-FR" smtClean="0"/>
              <a:t>25/02/2019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71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5764-79E9-49B8-ABB2-BCA8901563F8}" type="datetime1">
              <a:rPr lang="fr-FR" smtClean="0"/>
              <a:t>25/02/2019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8846-AA4C-4F54-AE82-4F7C2FA02BA7}" type="datetime1">
              <a:rPr lang="fr-FR" smtClean="0"/>
              <a:t>25/02/2019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85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E184-DBD7-4549-9DE8-745F82C35770}" type="datetime1">
              <a:rPr lang="fr-FR" smtClean="0"/>
              <a:t>25/02/2019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65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388D-7709-4338-8275-1486D5196712}" type="datetime1">
              <a:rPr lang="fr-FR" smtClean="0"/>
              <a:t>25/02/2019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53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B6E3DE8-ECAF-43C1-991E-7A233A4CDCA2}" type="datetime1">
              <a:rPr lang="fr-FR" smtClean="0"/>
              <a:t>25/02/2019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8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B7B15F7-8D1B-4734-86F4-E6D97566F7CC}" type="datetime1">
              <a:rPr lang="fr-FR" smtClean="0"/>
              <a:t>25/02/2019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80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DebuterBootstrap" TargetMode="External"/><Relationship Id="rId2" Type="http://schemas.openxmlformats.org/officeDocument/2006/relationships/hyperlink" Target="http://bit.ly/principesdedesig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Maquettage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Chalté Jean-Christophe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411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89D442-F9B4-4CD0-8137-EC2153117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Des complexités</a:t>
            </a:r>
            <a:r>
              <a:rPr lang="fr-FR" baseline="0" dirty="0"/>
              <a:t> communes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B8E774-F34D-4D87-BD0C-61B412DC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Recueillir</a:t>
            </a:r>
            <a:r>
              <a:rPr lang="fr-FR" baseline="0" dirty="0"/>
              <a:t> le besoin client</a:t>
            </a:r>
          </a:p>
          <a:p>
            <a:pPr lvl="1"/>
            <a:r>
              <a:rPr lang="fr-FR" dirty="0"/>
              <a:t>Qui parle son</a:t>
            </a:r>
            <a:r>
              <a:rPr lang="fr-FR" baseline="0" dirty="0"/>
              <a:t> propre langage</a:t>
            </a:r>
          </a:p>
          <a:p>
            <a:pPr lvl="1"/>
            <a:r>
              <a:rPr lang="fr-FR" baseline="0" dirty="0"/>
              <a:t>Qui n’est pas omniscient, ni même constant</a:t>
            </a:r>
          </a:p>
          <a:p>
            <a:pPr lvl="0"/>
            <a:r>
              <a:rPr lang="fr-FR" dirty="0"/>
              <a:t>Traduire ce besoin en programme informatique</a:t>
            </a:r>
          </a:p>
          <a:p>
            <a:pPr lvl="0"/>
            <a:r>
              <a:rPr lang="fr-FR" dirty="0"/>
              <a:t>Besoin de gérer le</a:t>
            </a:r>
            <a:r>
              <a:rPr lang="fr-FR" baseline="0" dirty="0"/>
              <a:t> changement</a:t>
            </a:r>
          </a:p>
          <a:p>
            <a:pPr lvl="0"/>
            <a:r>
              <a:rPr lang="fr-FR" baseline="0" dirty="0"/>
              <a:t>Tout en sachant où l’on va</a:t>
            </a:r>
          </a:p>
          <a:p>
            <a:pPr lvl="1"/>
            <a:r>
              <a:rPr lang="fr-FR" dirty="0"/>
              <a:t>Notamment pour ne pas se fermer des portes</a:t>
            </a:r>
          </a:p>
          <a:p>
            <a:pPr lvl="0"/>
            <a:r>
              <a:rPr lang="fr-FR" dirty="0"/>
              <a:t>Approches hybrides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A26519-EAC5-4676-B510-2FB4BDC6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584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D0AC9-59AC-477F-83E4-C8666325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4D7F3-CFCD-4DDD-81B7-E902D481A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Réalisation d’une maquette graphique de l’application</a:t>
            </a:r>
          </a:p>
          <a:p>
            <a:r>
              <a:rPr lang="fr-FR" dirty="0"/>
              <a:t>Sert à pouvoir dialoguer avec le client</a:t>
            </a:r>
          </a:p>
          <a:p>
            <a:pPr lvl="1"/>
            <a:r>
              <a:rPr lang="fr-FR" dirty="0"/>
              <a:t>Exploration du domaine</a:t>
            </a:r>
          </a:p>
          <a:p>
            <a:pPr lvl="1"/>
            <a:r>
              <a:rPr lang="fr-FR" dirty="0"/>
              <a:t>Vocabulaire commun</a:t>
            </a:r>
          </a:p>
          <a:p>
            <a:pPr lvl="1"/>
            <a:r>
              <a:rPr lang="fr-FR" dirty="0"/>
              <a:t>Evite des erreurs d’interface utilisateur</a:t>
            </a:r>
          </a:p>
          <a:p>
            <a:r>
              <a:rPr lang="fr-FR" dirty="0"/>
              <a:t>Sert au développeur pour connaître l’objectif</a:t>
            </a:r>
          </a:p>
          <a:p>
            <a:pPr lvl="1"/>
            <a:r>
              <a:rPr lang="fr-FR" dirty="0"/>
              <a:t>Même sur des itérations courtes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E9E9CA-B0D5-4E7A-B565-B4E47459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542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52FDE1-8443-4C90-A63B-40BF73183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6B6B19-D0B9-4CDE-A8EA-2B9358F04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Plusieurs manières de faire du maquettage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C97915-6517-448E-B584-943DC397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12</a:t>
            </a:fld>
            <a:endParaRPr lang="fr-FR"/>
          </a:p>
        </p:txBody>
      </p:sp>
      <p:pic>
        <p:nvPicPr>
          <p:cNvPr id="2050" name="Picture 2" descr="C:\Dev\GIT\PresentationsCCI-WIP\2018-2019\Mockup\Presentation\images\Uber.PNG">
            <a:extLst>
              <a:ext uri="{FF2B5EF4-FFF2-40B4-BE49-F238E27FC236}">
                <a16:creationId xmlns:a16="http://schemas.microsoft.com/office/drawing/2014/main" id="{9B4C9359-4580-42D5-B768-4F378423E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0" y="1985351"/>
            <a:ext cx="5864225" cy="3429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Dev\GIT\PresentationsCCI-WIP\2018-2019\Mockup\Presentation\images\Lower.PNG">
            <a:extLst>
              <a:ext uri="{FF2B5EF4-FFF2-40B4-BE49-F238E27FC236}">
                <a16:creationId xmlns:a16="http://schemas.microsoft.com/office/drawing/2014/main" id="{DA1022D3-E1E1-4198-8826-CA6BF1AC9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518" y="1985351"/>
            <a:ext cx="6118662" cy="3429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777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11A35B-D7D9-42F8-9A66-7A7161EB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Mockup / Wireframe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6A4E28-C8F1-433E-B853-E3FFA2465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Représentation</a:t>
            </a:r>
            <a:r>
              <a:rPr lang="fr-FR" baseline="0" dirty="0"/>
              <a:t> simplifiée du résultat final</a:t>
            </a:r>
          </a:p>
          <a:p>
            <a:r>
              <a:rPr lang="fr-FR" baseline="0" dirty="0"/>
              <a:t>Se concentre sur l’expérience utilisateur (UX) plus que sur l’interface utilisateur (UI)</a:t>
            </a:r>
          </a:p>
          <a:p>
            <a:pPr lvl="1"/>
            <a:r>
              <a:rPr lang="fr-FR" dirty="0"/>
              <a:t>Analyste</a:t>
            </a:r>
            <a:r>
              <a:rPr lang="fr-FR" baseline="0" dirty="0"/>
              <a:t> plutôt que designer</a:t>
            </a:r>
          </a:p>
          <a:p>
            <a:pPr lvl="0"/>
            <a:r>
              <a:rPr lang="fr-FR" dirty="0"/>
              <a:t>Compréhensible par tous</a:t>
            </a:r>
          </a:p>
          <a:p>
            <a:pPr lvl="1"/>
            <a:r>
              <a:rPr lang="fr-FR" dirty="0"/>
              <a:t>Extrêmement efficace pour la discussion</a:t>
            </a:r>
          </a:p>
          <a:p>
            <a:pPr lvl="1"/>
            <a:r>
              <a:rPr lang="fr-FR" dirty="0"/>
              <a:t>Surtout si dynamique</a:t>
            </a:r>
          </a:p>
          <a:p>
            <a:pPr lvl="0"/>
            <a:r>
              <a:rPr lang="fr-FR" dirty="0"/>
              <a:t>Pas exact, mais vraisemblable</a:t>
            </a:r>
          </a:p>
          <a:p>
            <a:pPr lvl="0"/>
            <a:r>
              <a:rPr lang="fr-FR" dirty="0"/>
              <a:t>Utilisation d’outils appropriés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F6CAC2-66F6-46B9-8907-C07736C0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302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5C4118-0A6C-4C88-90C3-E2B83E087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</a:t>
            </a:r>
            <a:r>
              <a:rPr lang="fr-FR" baseline="0" dirty="0"/>
              <a:t> il ne faut pas faire trop bien…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C11D0E-C729-410F-AFFF-6AC70958C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Nécessite trop de compétences variées</a:t>
            </a:r>
          </a:p>
          <a:p>
            <a:r>
              <a:rPr lang="fr-FR" dirty="0"/>
              <a:t>Trop long</a:t>
            </a:r>
          </a:p>
          <a:p>
            <a:pPr lvl="1"/>
            <a:r>
              <a:rPr lang="fr-FR" dirty="0"/>
              <a:t>Rappel : support de dialogue</a:t>
            </a:r>
          </a:p>
          <a:p>
            <a:pPr lvl="0"/>
            <a:r>
              <a:rPr lang="fr-FR" dirty="0"/>
              <a:t>Complexe au changement</a:t>
            </a:r>
          </a:p>
          <a:p>
            <a:pPr lvl="0"/>
            <a:r>
              <a:rPr lang="fr-FR" dirty="0"/>
              <a:t>Dévie la discussion sur des sujets annexes comme le design, le contenu du texte ou le choix des couleurs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E86564-5A33-4C03-98EC-39DBCA5FC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329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9712BE-28E9-4A6F-9775-1484ECCB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Ergonomie</a:t>
            </a:r>
            <a:r>
              <a:rPr lang="fr-FR" baseline="0" dirty="0"/>
              <a:t> Web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406785-ED40-46C4-B0C0-6788B07C8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Disclaimer : je ne suis pas ergonome,</a:t>
            </a:r>
            <a:r>
              <a:rPr lang="fr-FR" baseline="0" dirty="0"/>
              <a:t> ni designer</a:t>
            </a:r>
          </a:p>
          <a:p>
            <a:r>
              <a:rPr lang="fr-FR" dirty="0"/>
              <a:t>Quelques</a:t>
            </a:r>
            <a:r>
              <a:rPr lang="fr-FR" baseline="0" dirty="0"/>
              <a:t> règles de base</a:t>
            </a:r>
          </a:p>
          <a:p>
            <a:pPr lvl="1"/>
            <a:r>
              <a:rPr lang="fr-FR" dirty="0"/>
              <a:t>Rendre logique le rangement</a:t>
            </a:r>
            <a:r>
              <a:rPr lang="fr-FR" baseline="0" dirty="0"/>
              <a:t> du site</a:t>
            </a:r>
          </a:p>
          <a:p>
            <a:pPr lvl="1"/>
            <a:r>
              <a:rPr lang="fr-FR" baseline="0" dirty="0"/>
              <a:t>Pas de superflu</a:t>
            </a:r>
          </a:p>
          <a:p>
            <a:pPr lvl="1"/>
            <a:r>
              <a:rPr lang="fr-FR" baseline="0" dirty="0"/>
              <a:t>Cohérent</a:t>
            </a:r>
          </a:p>
          <a:p>
            <a:pPr lvl="2"/>
            <a:r>
              <a:rPr lang="fr-FR" dirty="0"/>
              <a:t>En interne</a:t>
            </a:r>
          </a:p>
          <a:p>
            <a:pPr lvl="2"/>
            <a:r>
              <a:rPr lang="fr-FR" dirty="0"/>
              <a:t>Avec les usages courants (vocabulaire commun)</a:t>
            </a:r>
          </a:p>
          <a:p>
            <a:pPr lvl="1"/>
            <a:r>
              <a:rPr lang="fr-FR" dirty="0"/>
              <a:t>Faire</a:t>
            </a:r>
            <a:r>
              <a:rPr lang="fr-FR" baseline="0" dirty="0"/>
              <a:t> extrêmement attention aux mots choisis</a:t>
            </a:r>
          </a:p>
          <a:p>
            <a:pPr lvl="1"/>
            <a:r>
              <a:rPr lang="fr-FR" baseline="0" dirty="0"/>
              <a:t>Pensez Mobile et accessibilité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52701D-365E-4577-828C-8176C01F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481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368D45-0D02-4F35-AB38-ADC0D0B0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0A45B4-50CF-4C60-83EF-5A8835E69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Pragmatisme et prise de recul</a:t>
            </a:r>
          </a:p>
          <a:p>
            <a:r>
              <a:rPr lang="fr-FR" dirty="0"/>
              <a:t>Apprenez/réfléchissez/optimisez votre métier comme vous réfléchissez</a:t>
            </a:r>
            <a:r>
              <a:rPr lang="fr-FR" baseline="0" dirty="0"/>
              <a:t> votre technique</a:t>
            </a:r>
          </a:p>
          <a:p>
            <a:r>
              <a:rPr lang="fr-FR" baseline="0" dirty="0"/>
              <a:t>La prise de recul permet une meilleure compréhension du phénomène</a:t>
            </a:r>
          </a:p>
          <a:p>
            <a:r>
              <a:rPr lang="fr-FR" baseline="0" dirty="0"/>
              <a:t>Des outils simples permettent de résoudre pragmatiquement à des problèmes</a:t>
            </a:r>
          </a:p>
          <a:p>
            <a:r>
              <a:rPr lang="fr-FR" baseline="0" dirty="0"/>
              <a:t>Pas de solution parfaite, mais des meilleurs compromis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34D14D-33FE-4E9F-95ED-DF1FD542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436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8A7B5B-101F-45FB-B994-5B09B15A1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Aller plus loin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1D9CD2-8CEA-4D1F-AF46-B691F8C42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Ergonomie</a:t>
            </a:r>
            <a:r>
              <a:rPr lang="fr-FR" baseline="0" dirty="0"/>
              <a:t> : </a:t>
            </a:r>
            <a:r>
              <a:rPr lang="fr-FR" dirty="0">
                <a:hlinkClick r:id="rId2"/>
              </a:rPr>
              <a:t>http://bit.ly/principesdedesign</a:t>
            </a:r>
            <a:endParaRPr lang="fr-FR" dirty="0"/>
          </a:p>
          <a:p>
            <a:r>
              <a:rPr lang="fr-FR" baseline="0" dirty="0" err="1"/>
              <a:t>Balsamiq</a:t>
            </a:r>
            <a:r>
              <a:rPr lang="fr-FR" baseline="0" dirty="0"/>
              <a:t>,</a:t>
            </a:r>
            <a:r>
              <a:rPr lang="fr-FR" dirty="0"/>
              <a:t> </a:t>
            </a:r>
            <a:r>
              <a:rPr lang="fr-FR" dirty="0" err="1"/>
              <a:t>Moqups</a:t>
            </a:r>
            <a:endParaRPr lang="fr-FR" dirty="0"/>
          </a:p>
          <a:p>
            <a:r>
              <a:rPr lang="nl-NL" dirty="0"/>
              <a:t>Bootstrap : </a:t>
            </a:r>
            <a:r>
              <a:rPr lang="nl-NL" dirty="0">
                <a:hlinkClick r:id="rId3"/>
              </a:rPr>
              <a:t>http://bit.ly/DebuterBootstrap</a:t>
            </a:r>
            <a:endParaRPr lang="fr-FR" dirty="0"/>
          </a:p>
          <a:p>
            <a:r>
              <a:rPr lang="fr-FR" baseline="0" dirty="0" err="1"/>
              <a:t>Mind</a:t>
            </a:r>
            <a:r>
              <a:rPr lang="fr-FR" dirty="0"/>
              <a:t> Mapping, Event </a:t>
            </a:r>
            <a:r>
              <a:rPr lang="fr-FR" dirty="0" err="1"/>
              <a:t>storming</a:t>
            </a:r>
            <a:endParaRPr lang="fr-FR" dirty="0"/>
          </a:p>
          <a:p>
            <a:r>
              <a:rPr lang="fr-FR" baseline="0" dirty="0"/>
              <a:t>Psychologie</a:t>
            </a:r>
            <a:r>
              <a:rPr lang="fr-FR" dirty="0"/>
              <a:t> appliquée</a:t>
            </a:r>
            <a:r>
              <a:rPr lang="fr-FR" baseline="0" dirty="0"/>
              <a:t> 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A16275-CB40-4478-883B-1FF1C96C5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09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6163C3-C3EA-4779-8D9E-BDD4CD37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du cours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154C5E-EA88-4F4D-8A3B-4446B1BC1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Analyste développeur</a:t>
            </a:r>
          </a:p>
          <a:p>
            <a:r>
              <a:rPr lang="fr-FR" dirty="0"/>
              <a:t>Cycles de développement</a:t>
            </a:r>
          </a:p>
          <a:p>
            <a:r>
              <a:rPr lang="fr-FR" dirty="0"/>
              <a:t>Complexités communes</a:t>
            </a:r>
          </a:p>
          <a:p>
            <a:r>
              <a:rPr lang="fr-FR" dirty="0"/>
              <a:t>Maquettage et </a:t>
            </a:r>
            <a:r>
              <a:rPr lang="fr-FR" dirty="0" err="1"/>
              <a:t>mockups</a:t>
            </a:r>
            <a:endParaRPr lang="fr-FR" dirty="0"/>
          </a:p>
          <a:p>
            <a:r>
              <a:rPr lang="fr-FR" dirty="0"/>
              <a:t>Ergonomie Web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8A640-1647-4D35-A348-80D044FE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97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7FEAFC-2EEE-4C5A-848E-A160E2807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Analyste Développeur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47EA8A-1DBC-4DC5-AFDA-FDD9B955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Analyste ?</a:t>
            </a:r>
          </a:p>
          <a:p>
            <a:pPr lvl="1"/>
            <a:r>
              <a:rPr lang="fr-FR" dirty="0"/>
              <a:t>Intérêt personnel et complexité dans la technicité et le résultat</a:t>
            </a:r>
          </a:p>
          <a:p>
            <a:pPr lvl="1"/>
            <a:r>
              <a:rPr lang="fr-FR" baseline="0" dirty="0"/>
              <a:t>Souvent demandée (fait partie de la mission)</a:t>
            </a:r>
          </a:p>
          <a:p>
            <a:pPr lvl="1"/>
            <a:r>
              <a:rPr lang="fr-FR" dirty="0"/>
              <a:t>Souvent rébarbative</a:t>
            </a:r>
          </a:p>
          <a:p>
            <a:pPr lvl="1"/>
            <a:r>
              <a:rPr lang="fr-FR" baseline="0" dirty="0"/>
              <a:t>Peut-être intéressante, ludique</a:t>
            </a:r>
          </a:p>
          <a:p>
            <a:pPr lvl="1"/>
            <a:r>
              <a:rPr lang="fr-FR" dirty="0"/>
              <a:t>Peut massivement simplifier la vie du développeur</a:t>
            </a:r>
          </a:p>
          <a:p>
            <a:r>
              <a:rPr lang="fr-FR" baseline="0" dirty="0"/>
              <a:t>Autant s’en faire un allié !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6ED890-A3FF-40D5-926C-E4728424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726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161598-607C-4E2D-942C-865C22F1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quoi l’analyse peut nous aider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49AE22-E57C-4B61-A7C3-FCF31E716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 qui est long est complexe, ce n’est pas l’écriture mais la modification</a:t>
            </a:r>
          </a:p>
          <a:p>
            <a:r>
              <a:rPr lang="fr-FR" dirty="0"/>
              <a:t>Avoir idée claire permet :</a:t>
            </a:r>
          </a:p>
          <a:p>
            <a:pPr lvl="1"/>
            <a:r>
              <a:rPr lang="fr-FR" dirty="0"/>
              <a:t>De partir dans la bonne direction</a:t>
            </a:r>
          </a:p>
          <a:p>
            <a:pPr lvl="1"/>
            <a:r>
              <a:rPr lang="fr-FR" dirty="0"/>
              <a:t>De mieux découper le travail</a:t>
            </a:r>
          </a:p>
          <a:p>
            <a:pPr lvl="1"/>
            <a:r>
              <a:rPr lang="fr-FR" dirty="0"/>
              <a:t>De</a:t>
            </a:r>
            <a:r>
              <a:rPr lang="fr-FR" baseline="0" dirty="0"/>
              <a:t> mieux se protéger</a:t>
            </a:r>
          </a:p>
          <a:p>
            <a:pPr lvl="0"/>
            <a:r>
              <a:rPr lang="fr-FR" dirty="0"/>
              <a:t>A la fin d’une analyse, on sait ce</a:t>
            </a:r>
            <a:r>
              <a:rPr lang="fr-FR" baseline="0" dirty="0"/>
              <a:t> que l’on doit réaliser, et comment le réaliser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888F51-32D0-4764-88DE-DDCA82EC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20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0CB69-5F1C-4036-900B-6C816AC2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Différents cycles de développement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DE8388-929E-4A5C-956A-B320298D3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Waterfall</a:t>
            </a:r>
            <a:endParaRPr lang="fr-FR" dirty="0"/>
          </a:p>
          <a:p>
            <a:r>
              <a:rPr lang="fr-FR" dirty="0"/>
              <a:t>Cycle en V</a:t>
            </a:r>
          </a:p>
          <a:p>
            <a:r>
              <a:rPr lang="fr-FR" dirty="0"/>
              <a:t>Agile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0D3C49-5EB2-4024-BBAF-0AEC33AE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10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FF9C36-64A6-4E2B-956C-6ADCE15E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Waterfall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A178B0-43C9-4459-B85C-7C2D9C41F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Analyse des besoins avec le client (</a:t>
            </a:r>
            <a:r>
              <a:rPr lang="fr-FR" dirty="0" err="1"/>
              <a:t>Requirement</a:t>
            </a:r>
            <a:r>
              <a:rPr lang="fr-FR" dirty="0"/>
              <a:t>)</a:t>
            </a:r>
          </a:p>
          <a:p>
            <a:r>
              <a:rPr lang="fr-FR" dirty="0"/>
              <a:t>Définitions des livrables, spécifications des fonctionnalités (Design)</a:t>
            </a:r>
          </a:p>
          <a:p>
            <a:r>
              <a:rPr lang="fr-FR" dirty="0"/>
              <a:t>Établissement d’un budget et d’un échéancier (Planning)</a:t>
            </a:r>
          </a:p>
          <a:p>
            <a:r>
              <a:rPr lang="fr-FR" dirty="0"/>
              <a:t>Début du cycle de développement: création d’une première fonctionnalité (</a:t>
            </a:r>
            <a:r>
              <a:rPr lang="fr-FR" dirty="0" err="1"/>
              <a:t>Implementation</a:t>
            </a:r>
            <a:r>
              <a:rPr lang="fr-FR" dirty="0"/>
              <a:t>)</a:t>
            </a:r>
          </a:p>
          <a:p>
            <a:r>
              <a:rPr lang="fr-FR" dirty="0"/>
              <a:t>Validation et correction (</a:t>
            </a:r>
            <a:r>
              <a:rPr lang="fr-FR" dirty="0" err="1"/>
              <a:t>Verification</a:t>
            </a:r>
            <a:r>
              <a:rPr lang="fr-FR" dirty="0"/>
              <a:t>)</a:t>
            </a:r>
          </a:p>
          <a:p>
            <a:r>
              <a:rPr lang="fr-FR" dirty="0"/>
              <a:t>Maintenance de cette fonctionnalité au fil du temps (Maintenance)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A58854-7D3D-4507-93CE-3AC15958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225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F31DEB-ED67-419C-879A-6E8E3465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Cycle en V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92339169-1F4A-49BE-9E3B-71C870220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1917700"/>
            <a:ext cx="7715250" cy="391477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ABEAEB-FA26-42B0-ADFF-E81912675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112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C2E4D2-B94B-42F3-AAEE-4E907535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Développement Agile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617AA3-2382-4D9A-A837-59E0344A0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Boucles de développement</a:t>
            </a:r>
            <a:r>
              <a:rPr lang="fr-FR" baseline="0" dirty="0"/>
              <a:t> itératif</a:t>
            </a:r>
          </a:p>
          <a:p>
            <a:r>
              <a:rPr lang="fr-FR" baseline="0" dirty="0"/>
              <a:t>… incrémental</a:t>
            </a:r>
          </a:p>
          <a:p>
            <a:r>
              <a:rPr lang="fr-FR" baseline="0" dirty="0"/>
              <a:t>…et adaptatif</a:t>
            </a:r>
          </a:p>
          <a:p>
            <a:r>
              <a:rPr lang="fr-FR" baseline="0" dirty="0"/>
              <a:t>Manifeste Agile</a:t>
            </a:r>
          </a:p>
          <a:p>
            <a:endParaRPr lang="fr-FR" baseline="0" dirty="0"/>
          </a:p>
          <a:p>
            <a:endParaRPr lang="fr-FR" baseline="0" dirty="0"/>
          </a:p>
          <a:p>
            <a:endParaRPr lang="fr-FR" baseline="0" dirty="0"/>
          </a:p>
          <a:p>
            <a:endParaRPr lang="fr-FR" baseline="0" dirty="0"/>
          </a:p>
          <a:p>
            <a:r>
              <a:rPr lang="fr-FR" baseline="0" dirty="0"/>
              <a:t>Plusieurs manières de faire de l’Agile</a:t>
            </a:r>
          </a:p>
          <a:p>
            <a:pPr lvl="1"/>
            <a:r>
              <a:rPr lang="fr-FR" baseline="0" dirty="0"/>
              <a:t>Xtreme </a:t>
            </a:r>
            <a:r>
              <a:rPr lang="fr-FR" baseline="0" dirty="0" err="1"/>
              <a:t>Programming</a:t>
            </a:r>
            <a:r>
              <a:rPr lang="fr-FR" baseline="0" dirty="0"/>
              <a:t> (XP)</a:t>
            </a:r>
          </a:p>
          <a:p>
            <a:pPr lvl="1"/>
            <a:r>
              <a:rPr lang="fr-FR" dirty="0"/>
              <a:t>Scrum</a:t>
            </a:r>
          </a:p>
          <a:p>
            <a:pPr lvl="1"/>
            <a:r>
              <a:rPr lang="fr-FR" dirty="0"/>
              <a:t>…</a:t>
            </a:r>
            <a:endParaRPr lang="fr-FR" baseline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A6EE29-A3F4-438F-9A13-B30C670B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8</a:t>
            </a:fld>
            <a:endParaRPr lang="fr-FR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F001C01C-E5E5-4D0B-9118-3F1FD5917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8813" y="2766060"/>
            <a:ext cx="952500" cy="952500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8CCF7026-B99B-4818-8072-1FC364DC4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0798" y="2769868"/>
            <a:ext cx="952500" cy="95250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CEF64E74-CA95-4D3D-971C-1303265BD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3298" y="2773997"/>
            <a:ext cx="952500" cy="952500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23A00C6A-4831-4E38-B21C-319E8DFE2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5798" y="2766060"/>
            <a:ext cx="952500" cy="952500"/>
          </a:xfrm>
          <a:prstGeom prst="rect">
            <a:avLst/>
          </a:prstGeom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92F17F71-FC2E-4706-A9C5-6062C309B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8298" y="2773997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0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7D576E-575C-4E41-A584-FDC48CE31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Cycles</a:t>
            </a:r>
            <a:r>
              <a:rPr lang="fr-FR" baseline="0" dirty="0"/>
              <a:t> de développements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BB0269-E3FB-48B8-9D44-1934C164B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Quelque soit la méthode, le sujet est complexe</a:t>
            </a:r>
          </a:p>
          <a:p>
            <a:r>
              <a:rPr lang="fr-FR" dirty="0"/>
              <a:t>Aucune méthode n’est parfaite dans la pratique</a:t>
            </a:r>
          </a:p>
          <a:p>
            <a:pPr lvl="1"/>
            <a:r>
              <a:rPr lang="fr-FR" dirty="0"/>
              <a:t>Compromis</a:t>
            </a:r>
          </a:p>
          <a:p>
            <a:pPr lvl="1"/>
            <a:r>
              <a:rPr lang="fr-FR" dirty="0"/>
              <a:t>Surtout</a:t>
            </a:r>
            <a:r>
              <a:rPr lang="fr-FR" baseline="0" dirty="0"/>
              <a:t> si l’on prends en compte l’humain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DD19A9-3426-43B4-8CD2-87FF80A7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16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2235</TotalTime>
  <Words>551</Words>
  <Application>Microsoft Office PowerPoint</Application>
  <PresentationFormat>Grand écran</PresentationFormat>
  <Paragraphs>129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2</vt:lpstr>
      <vt:lpstr>Concis</vt:lpstr>
      <vt:lpstr>Maquettage</vt:lpstr>
      <vt:lpstr>Plan du cours</vt:lpstr>
      <vt:lpstr>Analyste Développeur </vt:lpstr>
      <vt:lpstr>En quoi l’analyse peut nous aider ?</vt:lpstr>
      <vt:lpstr>Différents cycles de développement</vt:lpstr>
      <vt:lpstr>Waterfall</vt:lpstr>
      <vt:lpstr>Cycle en V</vt:lpstr>
      <vt:lpstr>Développement Agile</vt:lpstr>
      <vt:lpstr>Cycles de développements</vt:lpstr>
      <vt:lpstr>Des complexités communes</vt:lpstr>
      <vt:lpstr>Maquettage</vt:lpstr>
      <vt:lpstr>Maquettage</vt:lpstr>
      <vt:lpstr>Mockup / Wireframe</vt:lpstr>
      <vt:lpstr>Pourquoi il ne faut pas faire trop bien…</vt:lpstr>
      <vt:lpstr>Ergonomie Web</vt:lpstr>
      <vt:lpstr>Conclusion</vt:lpstr>
      <vt:lpstr>Aller plus loin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développement Web en ASP.Net et C#</dc:title>
  <dc:creator>Jean-Christophe Chalté</dc:creator>
  <cp:lastModifiedBy>JC JC</cp:lastModifiedBy>
  <cp:revision>327</cp:revision>
  <cp:lastPrinted>2017-01-08T16:21:41Z</cp:lastPrinted>
  <dcterms:created xsi:type="dcterms:W3CDTF">2016-12-28T07:06:34Z</dcterms:created>
  <dcterms:modified xsi:type="dcterms:W3CDTF">2019-02-25T19:26:39Z</dcterms:modified>
</cp:coreProperties>
</file>