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2" r:id="rId17"/>
    <p:sldId id="283" r:id="rId18"/>
    <p:sldId id="270" r:id="rId19"/>
    <p:sldId id="271" r:id="rId20"/>
    <p:sldId id="272" r:id="rId21"/>
    <p:sldId id="273" r:id="rId22"/>
    <p:sldId id="290" r:id="rId23"/>
    <p:sldId id="274" r:id="rId24"/>
    <p:sldId id="275" r:id="rId25"/>
    <p:sldId id="276" r:id="rId26"/>
    <p:sldId id="277" r:id="rId27"/>
    <p:sldId id="279" r:id="rId28"/>
    <p:sldId id="278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09" autoAdjust="0"/>
  </p:normalViewPr>
  <p:slideViewPr>
    <p:cSldViewPr snapToGrid="0">
      <p:cViewPr varScale="1">
        <p:scale>
          <a:sx n="140" d="100"/>
          <a:sy n="140" d="100"/>
        </p:scale>
        <p:origin x="594" y="312"/>
      </p:cViewPr>
      <p:guideLst/>
    </p:cSldViewPr>
  </p:slideViewPr>
  <p:outlineViewPr>
    <p:cViewPr>
      <p:scale>
        <a:sx n="33" d="100"/>
        <a:sy n="33" d="100"/>
      </p:scale>
      <p:origin x="0" y="-106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69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14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4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01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4685CA3-FFC5-489D-9067-B4101789FB2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développement Web en </a:t>
            </a:r>
            <a:r>
              <a:rPr lang="fr-FR" dirty="0" err="1"/>
              <a:t>ASP.Net</a:t>
            </a:r>
            <a:r>
              <a:rPr lang="fr-FR" dirty="0"/>
              <a:t> et C#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Chalté Jean-Christophe</a:t>
            </a:r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  <a:r>
              <a:rPr lang="fr-FR" baseline="0" dirty="0"/>
              <a:t> en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FR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Peuvent</a:t>
            </a:r>
            <a:r>
              <a:rPr lang="fr-FR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être cumulées en une ligne</a:t>
            </a:r>
          </a:p>
          <a:p>
            <a:pPr rtl="0" eaLnBrk="1" latinLnBrk="0" hangingPunct="1"/>
            <a:endParaRPr lang="fr-FR" sz="2800" dirty="0">
              <a:effectLst/>
            </a:endParaRPr>
          </a:p>
          <a:p>
            <a:pPr rtl="0" eaLnBrk="1" latinLnBrk="0" hangingPunct="1"/>
            <a:r>
              <a:rPr lang="fr-FR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ce cas</a:t>
            </a:r>
            <a:r>
              <a:rPr lang="fr-FR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(et seulement dans ce cas), on peut utiliser le mot clé var</a:t>
            </a:r>
            <a:endParaRPr lang="fr-FR" dirty="0">
              <a:effectLst/>
            </a:endParaRPr>
          </a:p>
          <a:p>
            <a:endParaRPr lang="fr-FR" dirty="0"/>
          </a:p>
          <a:p>
            <a:r>
              <a:rPr lang="fr-FR" dirty="0"/>
              <a:t>Leur</a:t>
            </a:r>
            <a:r>
              <a:rPr lang="fr-FR" baseline="0" dirty="0"/>
              <a:t> portée est limitée au block de code courant 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10" y="1633201"/>
            <a:ext cx="6577577" cy="310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44" y="3041945"/>
            <a:ext cx="1971509" cy="3458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99" y="4045640"/>
            <a:ext cx="4868602" cy="23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6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C# - Types usuels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05183"/>
              </p:ext>
            </p:extLst>
          </p:nvPr>
        </p:nvGraphicFramePr>
        <p:xfrm>
          <a:off x="1127759" y="1137785"/>
          <a:ext cx="9936480" cy="552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490">
                  <a:extLst>
                    <a:ext uri="{9D8B030D-6E8A-4147-A177-3AD203B41FA5}">
                      <a16:colId xmlns:a16="http://schemas.microsoft.com/office/drawing/2014/main" val="3348105875"/>
                    </a:ext>
                  </a:extLst>
                </a:gridCol>
                <a:gridCol w="1922493">
                  <a:extLst>
                    <a:ext uri="{9D8B030D-6E8A-4147-A177-3AD203B41FA5}">
                      <a16:colId xmlns:a16="http://schemas.microsoft.com/office/drawing/2014/main" val="1300046127"/>
                    </a:ext>
                  </a:extLst>
                </a:gridCol>
                <a:gridCol w="6163497">
                  <a:extLst>
                    <a:ext uri="{9D8B030D-6E8A-4147-A177-3AD203B41FA5}">
                      <a16:colId xmlns:a16="http://schemas.microsoft.com/office/drawing/2014/main" val="3372353667"/>
                    </a:ext>
                  </a:extLst>
                </a:gridCol>
              </a:tblGrid>
              <a:tr h="345617">
                <a:tc>
                  <a:txBody>
                    <a:bodyPr/>
                    <a:lstStyle/>
                    <a:p>
                      <a:r>
                        <a:rPr lang="fr-FR" sz="1700" dirty="0"/>
                        <a:t>Nom technique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Alias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Exemple</a:t>
                      </a:r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1730354110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r>
                        <a:rPr lang="fr-FR" sz="1700" dirty="0" err="1"/>
                        <a:t>Boolean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bool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bool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isVrai</a:t>
                      </a:r>
                      <a:r>
                        <a:rPr lang="fr-FR" sz="1700" baseline="0" dirty="0"/>
                        <a:t> = </a:t>
                      </a:r>
                      <a:r>
                        <a:rPr lang="fr-FR" sz="1700" baseline="0" dirty="0" err="1"/>
                        <a:t>true</a:t>
                      </a:r>
                      <a:r>
                        <a:rPr lang="fr-FR" sz="1700" baseline="0" dirty="0"/>
                        <a:t>;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648635594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r>
                        <a:rPr lang="fr-FR" sz="1700" dirty="0"/>
                        <a:t>Int16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short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short </a:t>
                      </a:r>
                      <a:r>
                        <a:rPr lang="fr-FR" sz="1700" dirty="0" err="1"/>
                        <a:t>nombreMois</a:t>
                      </a:r>
                      <a:r>
                        <a:rPr lang="fr-FR" sz="1700" baseline="0" dirty="0"/>
                        <a:t> = 12;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3900628339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r>
                        <a:rPr lang="fr-FR" sz="1700" dirty="0"/>
                        <a:t>Int32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int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int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nombreSecondesParAnnee</a:t>
                      </a:r>
                      <a:r>
                        <a:rPr lang="fr-FR" sz="1700" dirty="0"/>
                        <a:t> = </a:t>
                      </a:r>
                      <a:r>
                        <a:rPr lang="fr-F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31536000;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3406340136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r>
                        <a:rPr lang="fr-FR" sz="1700" dirty="0"/>
                        <a:t>Int64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long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long </a:t>
                      </a:r>
                      <a:r>
                        <a:rPr lang="fr-FR" sz="1700" dirty="0" err="1"/>
                        <a:t>monNombrePotentiellementLong</a:t>
                      </a:r>
                      <a:r>
                        <a:rPr lang="fr-FR" sz="1700" dirty="0"/>
                        <a:t> = 0L;</a:t>
                      </a:r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4116264797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r>
                        <a:rPr lang="fr-FR" sz="1700" dirty="0"/>
                        <a:t>Single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float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float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piPasVraimentPrecis</a:t>
                      </a:r>
                      <a:r>
                        <a:rPr lang="fr-FR" sz="1700" dirty="0"/>
                        <a:t> = 3.14f;</a:t>
                      </a:r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635877538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r>
                        <a:rPr lang="fr-FR" sz="1700" dirty="0"/>
                        <a:t>Double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double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double </a:t>
                      </a:r>
                      <a:r>
                        <a:rPr lang="fr-FR" sz="1700" dirty="0" err="1"/>
                        <a:t>piUnPeuPlusPrecis</a:t>
                      </a:r>
                      <a:r>
                        <a:rPr lang="fr-FR" sz="1700" dirty="0"/>
                        <a:t> = </a:t>
                      </a:r>
                      <a:r>
                        <a:rPr lang="fr-F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3.14159265359d;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2533299418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r>
                        <a:rPr lang="fr-FR" sz="1700" dirty="0" err="1"/>
                        <a:t>Decimal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decimal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decimal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billetDeCinquanteEuros</a:t>
                      </a:r>
                      <a:r>
                        <a:rPr lang="fr-FR" sz="1700" dirty="0"/>
                        <a:t> = 50.00m;</a:t>
                      </a:r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2953851726"/>
                  </a:ext>
                </a:extLst>
              </a:tr>
              <a:tr h="1382467">
                <a:tc>
                  <a:txBody>
                    <a:bodyPr/>
                    <a:lstStyle/>
                    <a:p>
                      <a:r>
                        <a:rPr lang="fr-FR" sz="1700" dirty="0"/>
                        <a:t>String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string</a:t>
                      </a:r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string </a:t>
                      </a:r>
                      <a:r>
                        <a:rPr lang="fr-FR" sz="1700" dirty="0" err="1"/>
                        <a:t>maChaine</a:t>
                      </a:r>
                      <a:r>
                        <a:rPr lang="fr-FR" sz="1700" dirty="0"/>
                        <a:t> = "ma Chaine";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/>
                        <a:t>string </a:t>
                      </a:r>
                      <a:r>
                        <a:rPr lang="fr-FR" sz="1700" dirty="0" err="1"/>
                        <a:t>maChaineLongue</a:t>
                      </a:r>
                      <a:r>
                        <a:rPr lang="fr-FR" sz="1700" dirty="0"/>
                        <a:t> = @"ma Chaine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7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/>
                        <a:t>Sur plusieurs lignes";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/>
                        <a:t>string</a:t>
                      </a:r>
                      <a:r>
                        <a:rPr lang="fr-FR" sz="1700" baseline="0" dirty="0"/>
                        <a:t> vide = </a:t>
                      </a:r>
                      <a:r>
                        <a:rPr lang="fr-FR" sz="1700" dirty="0"/>
                        <a:t>""; //</a:t>
                      </a:r>
                      <a:r>
                        <a:rPr lang="fr-FR" sz="1700" dirty="0" err="1"/>
                        <a:t>String.Empty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2944881481"/>
                  </a:ext>
                </a:extLst>
              </a:tr>
              <a:tr h="1381804">
                <a:tc>
                  <a:txBody>
                    <a:bodyPr/>
                    <a:lstStyle/>
                    <a:p>
                      <a:r>
                        <a:rPr lang="fr-FR" sz="1700" dirty="0" err="1"/>
                        <a:t>DateTime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404" marR="86404" marT="43202" marB="43202"/>
                </a:tc>
                <a:tc>
                  <a:txBody>
                    <a:bodyPr/>
                    <a:lstStyle/>
                    <a:p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noël = new </a:t>
                      </a:r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(2017, 12, 25);</a:t>
                      </a:r>
                    </a:p>
                    <a:p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naissance = new </a:t>
                      </a:r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(1986, 09, 28, 12, 20, 00);</a:t>
                      </a:r>
                    </a:p>
                    <a:p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maintenant = </a:t>
                      </a:r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DateTime.Now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aujourdhui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DateTime.Today</a:t>
                      </a:r>
                      <a:r>
                        <a:rPr lang="fr-F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fr-FR" sz="1700" dirty="0"/>
                    </a:p>
                  </a:txBody>
                  <a:tcPr marL="86404" marR="86404" marT="43202" marB="43202"/>
                </a:tc>
                <a:extLst>
                  <a:ext uri="{0D108BD9-81ED-4DB2-BD59-A6C34878D82A}">
                    <a16:rowId xmlns:a16="http://schemas.microsoft.com/office/drawing/2014/main" val="397690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9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en C# - Enumérations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6269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Représente une valeur parmi un ensemble limité de valeurs prédéfinies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Peut optionnellement être associé à une valeur numérique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12" y="1673182"/>
            <a:ext cx="7078776" cy="34375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84" y="5525683"/>
            <a:ext cx="1581232" cy="11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1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booléennes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7" y="2177958"/>
            <a:ext cx="10555666" cy="25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conditionnelles – if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30" y="1941466"/>
            <a:ext cx="5576538" cy="32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conditionnelles – if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600" y="1950844"/>
            <a:ext cx="5488798" cy="36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conditionnelles – if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36" y="1861450"/>
            <a:ext cx="5274325" cy="31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conditionnelles – if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18" y="2022359"/>
            <a:ext cx="7644761" cy="28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4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conditionnelles - switch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Sucre syntaxique</a:t>
            </a:r>
          </a:p>
          <a:p>
            <a:r>
              <a:rPr lang="fr-FR" dirty="0"/>
              <a:t>Permet de remplacer l’usage de multiples if</a:t>
            </a:r>
          </a:p>
          <a:p>
            <a:r>
              <a:rPr lang="fr-FR" dirty="0"/>
              <a:t>Surtout utilisé avec des valeurs d’énumération, mais peut-être utilisé avec toute constante (string, nombre etc.)</a:t>
            </a:r>
          </a:p>
          <a:p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711043" y="2883364"/>
            <a:ext cx="10769915" cy="3506959"/>
            <a:chOff x="596484" y="2883364"/>
            <a:chExt cx="10769915" cy="350695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84" y="3584807"/>
              <a:ext cx="4690843" cy="21040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7484" y="2883364"/>
              <a:ext cx="4818915" cy="3506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56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Méthodes,</a:t>
            </a:r>
            <a:r>
              <a:rPr lang="fr-FR" baseline="0" dirty="0"/>
              <a:t> actions et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méthode (ou action) est un regroupement d’instructions</a:t>
            </a:r>
          </a:p>
          <a:p>
            <a:r>
              <a:rPr lang="fr-FR" dirty="0"/>
              <a:t>Une fonction est une méthode qui en plus d’effectuer un traitement, renvoie une valeur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349178" y="2182341"/>
            <a:ext cx="9493644" cy="4047656"/>
            <a:chOff x="1144905" y="2182341"/>
            <a:chExt cx="9493644" cy="404765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905" y="2939035"/>
              <a:ext cx="4648104" cy="253426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823" y="2182341"/>
              <a:ext cx="4217726" cy="4047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51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r>
              <a:rPr lang="fr-FR" baseline="0" dirty="0"/>
              <a:t> prévisionnel des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Framework .NET et langage C#</a:t>
            </a:r>
          </a:p>
          <a:p>
            <a:pPr lvl="1"/>
            <a:r>
              <a:rPr lang="fr-FR" dirty="0"/>
              <a:t>Principes de base du langage sous Visual Studio</a:t>
            </a:r>
          </a:p>
          <a:p>
            <a:pPr lvl="1"/>
            <a:r>
              <a:rPr lang="fr-FR" dirty="0"/>
              <a:t>Programmation orientée</a:t>
            </a:r>
            <a:r>
              <a:rPr lang="fr-FR" baseline="0" dirty="0"/>
              <a:t> objet</a:t>
            </a:r>
            <a:endParaRPr lang="fr-FR" dirty="0"/>
          </a:p>
          <a:p>
            <a:pPr lvl="1"/>
            <a:r>
              <a:rPr lang="fr-FR" dirty="0"/>
              <a:t>Types de base du Framework .Net</a:t>
            </a:r>
          </a:p>
          <a:p>
            <a:pPr lvl="1"/>
            <a:r>
              <a:rPr lang="fr-FR" dirty="0"/>
              <a:t>Librairies usuelles</a:t>
            </a:r>
          </a:p>
          <a:p>
            <a:pPr lvl="1"/>
            <a:r>
              <a:rPr lang="fr-FR" dirty="0"/>
              <a:t>Gestion des erreurs et débogage</a:t>
            </a:r>
          </a:p>
          <a:p>
            <a:r>
              <a:rPr lang="fr-FR" dirty="0"/>
              <a:t>Développement web en </a:t>
            </a:r>
            <a:r>
              <a:rPr lang="fr-FR" dirty="0" err="1"/>
              <a:t>ASP.Net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Mise à disposition de contenu</a:t>
            </a:r>
          </a:p>
          <a:p>
            <a:pPr lvl="1"/>
            <a:r>
              <a:rPr lang="fr-FR" dirty="0"/>
              <a:t>Formulaires</a:t>
            </a:r>
          </a:p>
          <a:p>
            <a:pPr lvl="1"/>
            <a:r>
              <a:rPr lang="fr-FR" dirty="0"/>
              <a:t>Echanges client-serveur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86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Méthodes,</a:t>
            </a:r>
            <a:r>
              <a:rPr lang="fr-FR" baseline="0" dirty="0"/>
              <a:t> appel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 d’une méthode</a:t>
            </a:r>
            <a:r>
              <a:rPr lang="fr-FR" baseline="0" dirty="0"/>
              <a:t>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32" y="2618395"/>
            <a:ext cx="4577537" cy="16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8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Méthodes,</a:t>
            </a:r>
            <a:r>
              <a:rPr lang="fr-FR" baseline="0" dirty="0"/>
              <a:t>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méthode peut prendre des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2601119"/>
            <a:ext cx="3857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AE2BA-4298-42DC-BE13-4F05CB94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Méthodes,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0E4EB-76D9-4306-B7A5-DC92841E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méthode peut retourner une valeur (encore heureux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 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40FFB5-4252-4DE3-AFE9-4181F61A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8" y="1413886"/>
            <a:ext cx="4977382" cy="7978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C7A1033-AEF6-4AA1-87CF-A22459A1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38" y="2315156"/>
            <a:ext cx="4417303" cy="27396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376411-575E-4526-912A-E0721A22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838" y="5158309"/>
            <a:ext cx="5788341" cy="10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Méthodes, retour(s)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</a:t>
            </a:r>
            <a:r>
              <a:rPr lang="fr-FR" baseline="0" dirty="0"/>
              <a:t> méthode ne peut retourner qu’un seul résultat</a:t>
            </a:r>
          </a:p>
          <a:p>
            <a:r>
              <a:rPr lang="fr-FR" baseline="0" dirty="0"/>
              <a:t>Une méthode dont la définition spécifie un type de retour </a:t>
            </a:r>
            <a:r>
              <a:rPr lang="fr-FR" b="1" baseline="0" dirty="0"/>
              <a:t>doit</a:t>
            </a:r>
            <a:r>
              <a:rPr lang="fr-FR" baseline="0" dirty="0"/>
              <a:t> </a:t>
            </a:r>
            <a:r>
              <a:rPr lang="fr-FR" b="1" baseline="0" dirty="0"/>
              <a:t>dans tous les cas </a:t>
            </a:r>
            <a:r>
              <a:rPr lang="fr-FR" baseline="0" dirty="0"/>
              <a:t>:</a:t>
            </a:r>
          </a:p>
          <a:p>
            <a:pPr lvl="1"/>
            <a:r>
              <a:rPr lang="fr-FR" dirty="0"/>
              <a:t>Soit retourner un résultat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Soit jeter une</a:t>
            </a:r>
            <a:r>
              <a:rPr lang="fr-FR" baseline="0" dirty="0"/>
              <a:t> exception (</a:t>
            </a:r>
            <a:r>
              <a:rPr lang="fr-FR" i="1" baseline="0" dirty="0"/>
              <a:t>vu plus tard</a:t>
            </a:r>
            <a:r>
              <a:rPr lang="fr-FR" baseline="0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B9ADF5-B61B-4D9A-BAAE-314C46C2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20" y="2204364"/>
            <a:ext cx="5626656" cy="36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– multiples retours (exemple)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730" y="1124767"/>
            <a:ext cx="8110537" cy="55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8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tableaux ont une longueur fixe qui doit être spécifiée lors de l’affectation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Peuvent être multidimensionnels</a:t>
            </a:r>
          </a:p>
          <a:p>
            <a:endParaRPr lang="fr-FR" dirty="0"/>
          </a:p>
          <a:p>
            <a:r>
              <a:rPr lang="fr-FR" dirty="0"/>
              <a:t>On accède aux cellules du tableau par index</a:t>
            </a:r>
          </a:p>
          <a:p>
            <a:endParaRPr lang="fr-FR" dirty="0"/>
          </a:p>
          <a:p>
            <a:r>
              <a:rPr lang="fr-FR" dirty="0"/>
              <a:t>On ne peut modifier la longueur d’un tableau. On ne peut que modifier le contenu des cellules !</a:t>
            </a:r>
          </a:p>
          <a:p>
            <a:pPr lvl="1"/>
            <a:r>
              <a:rPr lang="fr-FR" dirty="0"/>
              <a:t>Toute opération pour ajouter/supprimer</a:t>
            </a:r>
            <a:r>
              <a:rPr lang="fr-FR" baseline="0" dirty="0"/>
              <a:t> une cellule doit passer par une copie du tableau</a:t>
            </a:r>
          </a:p>
          <a:p>
            <a:pPr lvl="0"/>
            <a:r>
              <a:rPr lang="fr-FR" baseline="0" dirty="0"/>
              <a:t>La taille du tableau est accessible via </a:t>
            </a:r>
            <a:r>
              <a:rPr lang="fr-FR" baseline="0" dirty="0" err="1"/>
              <a:t>Length</a:t>
            </a:r>
            <a:endParaRPr lang="fr-FR" baseline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97" y="1481888"/>
            <a:ext cx="10336204" cy="12809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29" y="3418008"/>
            <a:ext cx="7946140" cy="245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197" y="4126327"/>
            <a:ext cx="8753046" cy="5701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17" y="6044592"/>
            <a:ext cx="6605964" cy="5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</a:t>
            </a:r>
            <a:r>
              <a:rPr lang="fr-FR" baseline="0" dirty="0"/>
              <a:t> sont pensées pour être modifiées sans recopie (insertion d’une cellule, suppression</a:t>
            </a:r>
            <a:r>
              <a:rPr lang="fr-FR" dirty="0"/>
              <a:t> notamment</a:t>
            </a:r>
            <a:r>
              <a:rPr lang="fr-FR" baseline="0" dirty="0"/>
              <a:t>)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Les opérations sur les tableaux sont possibles (accès via index, tri, copie etc.)</a:t>
            </a:r>
          </a:p>
          <a:p>
            <a:r>
              <a:rPr lang="fr-FR" baseline="0" dirty="0"/>
              <a:t>Il est possible de récupérer la taille de la liste via Count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77" y="1628285"/>
            <a:ext cx="7419044" cy="14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 – </a:t>
            </a:r>
            <a:r>
              <a:rPr lang="fr-FR" dirty="0" err="1"/>
              <a:t>while</a:t>
            </a:r>
            <a:r>
              <a:rPr lang="fr-FR" baseline="0" dirty="0"/>
              <a:t> / do </a:t>
            </a:r>
            <a:r>
              <a:rPr lang="fr-FR" baseline="0" dirty="0" err="1"/>
              <a:t>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02" y="2126617"/>
            <a:ext cx="8408394" cy="14855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02" y="3794710"/>
            <a:ext cx="8401648" cy="17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8712" y="-282681"/>
            <a:ext cx="10571998" cy="970450"/>
          </a:xfrm>
        </p:spPr>
        <p:txBody>
          <a:bodyPr/>
          <a:lstStyle/>
          <a:p>
            <a:r>
              <a:rPr lang="fr-FR" dirty="0"/>
              <a:t>Boucles –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est constituée de 3 composants :</a:t>
            </a:r>
          </a:p>
          <a:p>
            <a:pPr lvl="1"/>
            <a:r>
              <a:rPr lang="fr-FR" dirty="0"/>
              <a:t>L’instruction d’initialisation exécutée une fois au démarrage de la boucle</a:t>
            </a:r>
          </a:p>
          <a:p>
            <a:pPr lvl="1"/>
            <a:r>
              <a:rPr lang="fr-FR" dirty="0"/>
              <a:t>Une condition booléenne testée au préalable de chaque itération</a:t>
            </a:r>
          </a:p>
          <a:p>
            <a:pPr lvl="1"/>
            <a:r>
              <a:rPr lang="fr-FR" dirty="0"/>
              <a:t>Une clause exécutée après chaque itération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61" y="2509730"/>
            <a:ext cx="6895119" cy="12357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05" y="3875503"/>
            <a:ext cx="6166829" cy="27530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04438" y="5433006"/>
            <a:ext cx="1174704" cy="21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058123" y="5433006"/>
            <a:ext cx="3091384" cy="21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228488" y="5433006"/>
            <a:ext cx="1062350" cy="21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582477" y="5872407"/>
            <a:ext cx="2541500" cy="21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46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 – </a:t>
            </a:r>
            <a:r>
              <a:rPr lang="fr-FR" dirty="0" err="1"/>
              <a:t>Foreach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préférer</a:t>
            </a:r>
            <a:r>
              <a:rPr lang="fr-FR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l’usage d’une boucle « For »</a:t>
            </a:r>
          </a:p>
          <a:p>
            <a:pPr lvl="0"/>
            <a:r>
              <a:rPr lang="fr-FR" baseline="0" dirty="0"/>
              <a:t>Fonctionne sur tous les </a:t>
            </a:r>
            <a:r>
              <a:rPr lang="fr-FR" baseline="0" dirty="0" err="1"/>
              <a:t>IEnumerable</a:t>
            </a:r>
            <a:r>
              <a:rPr lang="fr-FR" baseline="0" dirty="0"/>
              <a:t> (liste, tableau, etc.), y compris les énumérables infinis</a:t>
            </a:r>
            <a:r>
              <a:rPr lang="fr-FR" dirty="0"/>
              <a:t> !</a:t>
            </a:r>
            <a:endParaRPr lang="fr-FR" sz="2800" dirty="0">
              <a:effectLst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96" y="2013105"/>
            <a:ext cx="6748806" cy="25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de</a:t>
            </a:r>
            <a:r>
              <a:rPr lang="fr-FR" baseline="0" dirty="0"/>
              <a:t> ce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.Net</a:t>
            </a:r>
            <a:r>
              <a:rPr lang="fr-FR" baseline="0" dirty="0"/>
              <a:t> ? C# ?</a:t>
            </a:r>
          </a:p>
          <a:p>
            <a:r>
              <a:rPr lang="fr-FR" baseline="0" dirty="0"/>
              <a:t>Visual Studio</a:t>
            </a:r>
          </a:p>
          <a:p>
            <a:r>
              <a:rPr lang="fr-FR" dirty="0"/>
              <a:t>Syntaxe du langage C#</a:t>
            </a:r>
          </a:p>
          <a:p>
            <a:r>
              <a:rPr lang="fr-FR" dirty="0"/>
              <a:t>Variables, instructions conditionnelles</a:t>
            </a:r>
          </a:p>
          <a:p>
            <a:r>
              <a:rPr lang="fr-FR" dirty="0"/>
              <a:t>Méthodes, fonctions et actions</a:t>
            </a:r>
          </a:p>
          <a:p>
            <a:r>
              <a:rPr lang="fr-FR" dirty="0"/>
              <a:t>Tableaux, Listes</a:t>
            </a:r>
          </a:p>
          <a:p>
            <a:r>
              <a:rPr lang="fr-FR" dirty="0"/>
              <a:t>Boucles</a:t>
            </a:r>
          </a:p>
          <a:p>
            <a:r>
              <a:rPr lang="fr-FR" dirty="0"/>
              <a:t>TD Fruit Shop</a:t>
            </a:r>
          </a:p>
        </p:txBody>
      </p:sp>
    </p:spTree>
    <p:extLst>
      <p:ext uri="{BB962C8B-B14F-4D97-AF65-F5344CB8AC3E}">
        <p14:creationId xmlns:p14="http://schemas.microsoft.com/office/powerpoint/2010/main" val="420760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.Net,</a:t>
            </a:r>
            <a:r>
              <a:rPr lang="fr-FR" baseline="0" dirty="0"/>
              <a:t>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Plate-forme</a:t>
            </a:r>
            <a:r>
              <a:rPr lang="fr-FR" baseline="0" dirty="0"/>
              <a:t> .Net</a:t>
            </a:r>
          </a:p>
          <a:p>
            <a:pPr lvl="1"/>
            <a:r>
              <a:rPr lang="fr-FR" baseline="0" dirty="0"/>
              <a:t>Approche haut-niveau unifiée de la conception d’application</a:t>
            </a:r>
          </a:p>
          <a:p>
            <a:pPr lvl="2"/>
            <a:r>
              <a:rPr lang="fr-FR" dirty="0"/>
              <a:t>Web, Windows, Services, </a:t>
            </a:r>
            <a:r>
              <a:rPr lang="fr-FR" dirty="0" err="1"/>
              <a:t>IoT</a:t>
            </a:r>
            <a:r>
              <a:rPr lang="fr-FR" dirty="0"/>
              <a:t>, etc.</a:t>
            </a:r>
            <a:endParaRPr lang="fr-FR" baseline="0" dirty="0"/>
          </a:p>
          <a:p>
            <a:pPr lvl="1"/>
            <a:r>
              <a:rPr lang="fr-FR" baseline="0" dirty="0"/>
              <a:t>Environnement</a:t>
            </a:r>
            <a:r>
              <a:rPr lang="fr-FR" dirty="0"/>
              <a:t> d’exécution « managé »</a:t>
            </a:r>
            <a:endParaRPr lang="fr-FR" baseline="0" dirty="0"/>
          </a:p>
          <a:p>
            <a:pPr lvl="0"/>
            <a:r>
              <a:rPr lang="fr-FR" dirty="0"/>
              <a:t>Spécification ouverte par Microsoft</a:t>
            </a:r>
          </a:p>
          <a:p>
            <a:pPr lvl="1"/>
            <a:r>
              <a:rPr lang="fr-FR" dirty="0"/>
              <a:t>Windows, Linux (via Mono), </a:t>
            </a:r>
            <a:r>
              <a:rPr lang="fr-FR" dirty="0" err="1"/>
              <a:t>MacOS</a:t>
            </a:r>
            <a:r>
              <a:rPr lang="fr-FR" dirty="0"/>
              <a:t> X</a:t>
            </a:r>
          </a:p>
          <a:p>
            <a:pPr lvl="0"/>
            <a:r>
              <a:rPr lang="fr-FR" baseline="0" dirty="0"/>
              <a:t>Machine</a:t>
            </a:r>
            <a:r>
              <a:rPr lang="fr-FR" dirty="0"/>
              <a:t> virtuelle</a:t>
            </a:r>
          </a:p>
          <a:p>
            <a:pPr lvl="1"/>
            <a:r>
              <a:rPr lang="fr-FR" baseline="0" dirty="0"/>
              <a:t>Compilation du code en CIL (Common </a:t>
            </a:r>
            <a:r>
              <a:rPr lang="fr-FR" baseline="0" dirty="0" err="1"/>
              <a:t>Intermediate</a:t>
            </a:r>
            <a:r>
              <a:rPr lang="fr-FR" baseline="0" dirty="0"/>
              <a:t> </a:t>
            </a:r>
            <a:r>
              <a:rPr lang="fr-FR" baseline="0" dirty="0" err="1"/>
              <a:t>Language</a:t>
            </a:r>
            <a:r>
              <a:rPr lang="fr-FR" baseline="0" dirty="0"/>
              <a:t>), indépendant du langage utilisé par le développeur</a:t>
            </a:r>
            <a:r>
              <a:rPr lang="fr-FR" dirty="0"/>
              <a:t> (C#, </a:t>
            </a:r>
            <a:r>
              <a:rPr lang="fr-FR" dirty="0" err="1"/>
              <a:t>VB.Net</a:t>
            </a:r>
            <a:r>
              <a:rPr lang="fr-FR" dirty="0"/>
              <a:t>, F#, C++/CLI, </a:t>
            </a:r>
            <a:r>
              <a:rPr lang="fr-FR" dirty="0" err="1"/>
              <a:t>IronPython</a:t>
            </a:r>
            <a:r>
              <a:rPr lang="fr-FR" dirty="0"/>
              <a:t>, etc.)</a:t>
            </a:r>
          </a:p>
          <a:p>
            <a:r>
              <a:rPr lang="fr-FR" baseline="0" dirty="0"/>
              <a:t>Framework</a:t>
            </a:r>
            <a:r>
              <a:rPr lang="fr-FR" dirty="0"/>
              <a:t> .Net</a:t>
            </a:r>
          </a:p>
        </p:txBody>
      </p:sp>
    </p:spTree>
    <p:extLst>
      <p:ext uri="{BB962C8B-B14F-4D97-AF65-F5344CB8AC3E}">
        <p14:creationId xmlns:p14="http://schemas.microsoft.com/office/powerpoint/2010/main" val="28009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  <a:r>
              <a:rPr lang="fr-FR" baseline="0" dirty="0"/>
              <a:t> 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Ensemble conséquent de classes,</a:t>
            </a:r>
            <a:r>
              <a:rPr lang="fr-FR" baseline="0" dirty="0"/>
              <a:t> méthodes, briques logicielles diverses</a:t>
            </a:r>
          </a:p>
          <a:p>
            <a:r>
              <a:rPr lang="fr-FR" dirty="0"/>
              <a:t>Actuellement en version 4.6.2</a:t>
            </a:r>
            <a:endParaRPr lang="fr-FR" baseline="0" dirty="0"/>
          </a:p>
          <a:p>
            <a:pPr lvl="0"/>
            <a:r>
              <a:rPr lang="fr-FR" dirty="0"/>
              <a:t>Base Class Library</a:t>
            </a:r>
          </a:p>
          <a:p>
            <a:pPr lvl="1"/>
            <a:r>
              <a:rPr lang="fr-FR" dirty="0"/>
              <a:t>Manipulation de chaines, calcul, entrée/sortie, configuration, déploiement, fichiers, sécurité, média, parallélisme, développement web, </a:t>
            </a:r>
            <a:r>
              <a:rPr lang="fr-FR" dirty="0" err="1"/>
              <a:t>Forms</a:t>
            </a:r>
            <a:r>
              <a:rPr lang="fr-FR" dirty="0"/>
              <a:t>, etc.</a:t>
            </a:r>
          </a:p>
          <a:p>
            <a:r>
              <a:rPr lang="fr-FR" dirty="0" err="1"/>
              <a:t>ADO.Net</a:t>
            </a:r>
            <a:endParaRPr lang="fr-FR" dirty="0"/>
          </a:p>
          <a:p>
            <a:pPr lvl="1"/>
            <a:r>
              <a:rPr lang="fr-FR" dirty="0"/>
              <a:t>Accès aux données (XML, SQL, ODBC)</a:t>
            </a:r>
          </a:p>
          <a:p>
            <a:r>
              <a:rPr lang="fr-FR" dirty="0"/>
              <a:t>Windows </a:t>
            </a:r>
            <a:r>
              <a:rPr lang="fr-FR" dirty="0" err="1"/>
              <a:t>Forms</a:t>
            </a:r>
            <a:endParaRPr lang="fr-FR" dirty="0"/>
          </a:p>
          <a:p>
            <a:r>
              <a:rPr lang="fr-FR" dirty="0" err="1"/>
              <a:t>ASP.Net</a:t>
            </a:r>
            <a:endParaRPr lang="fr-FR" dirty="0"/>
          </a:p>
          <a:p>
            <a:r>
              <a:rPr lang="fr-FR" dirty="0"/>
              <a:t>WPF</a:t>
            </a:r>
          </a:p>
          <a:p>
            <a:r>
              <a:rPr lang="fr-FR" dirty="0"/>
              <a:t>WCF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76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</a:t>
            </a:r>
            <a:r>
              <a:rPr lang="fr-FR" baseline="0" dirty="0"/>
              <a:t>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76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</a:t>
            </a:r>
            <a:r>
              <a:rPr lang="fr-FR" baseline="0" dirty="0"/>
              <a:t>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Langage de programmation impératif orienté objet</a:t>
            </a:r>
          </a:p>
          <a:p>
            <a:r>
              <a:rPr lang="fr-FR" dirty="0"/>
              <a:t>Dérivé du C/C++, inspiré par Java à l’origine</a:t>
            </a:r>
          </a:p>
          <a:p>
            <a:r>
              <a:rPr lang="fr-FR" dirty="0"/>
              <a:t>Typage statique, fort, nominatif</a:t>
            </a:r>
          </a:p>
          <a:p>
            <a:r>
              <a:rPr lang="fr-FR" dirty="0"/>
              <a:t>Extension de fichier : .</a:t>
            </a:r>
            <a:r>
              <a:rPr lang="fr-FR" dirty="0" err="1"/>
              <a:t>cs</a:t>
            </a:r>
            <a:endParaRPr lang="fr-FR" dirty="0"/>
          </a:p>
          <a:p>
            <a:pPr rtl="0" eaLnBrk="1" latinLnBrk="0" hangingPunct="1"/>
            <a:r>
              <a:rPr lang="fr-FR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V1.0 en 2002, V7.0 en 2017</a:t>
            </a:r>
            <a:endParaRPr lang="fr-FR" sz="2800" dirty="0">
              <a:effectLst/>
            </a:endParaRPr>
          </a:p>
          <a:p>
            <a:pPr rtl="0" eaLnBrk="1" latinLnBrk="0" hangingPunct="1"/>
            <a:r>
              <a:rPr lang="fr-FR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3.0 recommandé ;-)</a:t>
            </a:r>
            <a:endParaRPr lang="fr-FR" dirty="0"/>
          </a:p>
          <a:p>
            <a:r>
              <a:rPr lang="fr-FR" dirty="0"/>
              <a:t>Compilateurs CSC (Windows), MCS (Mono), </a:t>
            </a:r>
            <a:r>
              <a:rPr lang="fr-FR" dirty="0" err="1"/>
              <a:t>Roslyn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74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1EBFD-8DF2-4026-9AC2-01326E61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</a:t>
            </a:r>
            <a:r>
              <a:rPr lang="fr-FR" baseline="0" dirty="0"/>
              <a:t> code actuel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95CD1-7D4D-416D-B2F2-2A3BEC74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code actuel contient :</a:t>
            </a:r>
          </a:p>
          <a:p>
            <a:pPr lvl="1"/>
            <a:r>
              <a:rPr lang="fr-FR" dirty="0"/>
              <a:t>Un namespace possédant un nom et délimité par une accolade ouvrante et une fermante</a:t>
            </a:r>
          </a:p>
          <a:p>
            <a:pPr lvl="1"/>
            <a:r>
              <a:rPr lang="fr-FR" dirty="0"/>
              <a:t>Dans ce namespace, une classe « Program» délimité par une accolade ouvrante/fermante</a:t>
            </a:r>
          </a:p>
          <a:p>
            <a:pPr lvl="1"/>
            <a:r>
              <a:rPr lang="fr-FR" dirty="0"/>
              <a:t>Dans cette classe une méthode « Main » délimitée par une accolade ouvrante/fermante</a:t>
            </a:r>
          </a:p>
          <a:p>
            <a:pPr lvl="2"/>
            <a:r>
              <a:rPr lang="fr-FR" dirty="0"/>
              <a:t>Ces 3 points seront étudiés plus tard</a:t>
            </a:r>
          </a:p>
          <a:p>
            <a:pPr lvl="2"/>
            <a:r>
              <a:rPr lang="fr-FR" dirty="0"/>
              <a:t>Main est appelé au démarrage de l’application</a:t>
            </a:r>
          </a:p>
          <a:p>
            <a:pPr lvl="1"/>
            <a:r>
              <a:rPr lang="fr-FR" dirty="0"/>
              <a:t>Cette méthode contient deux instructions délimitées par un « ; » final.</a:t>
            </a:r>
          </a:p>
          <a:p>
            <a:pPr lvl="2"/>
            <a:r>
              <a:rPr lang="fr-FR" dirty="0"/>
              <a:t>Chaque instruction est exécutée l’une après l’autre</a:t>
            </a:r>
          </a:p>
          <a:p>
            <a:pPr lvl="3"/>
            <a:r>
              <a:rPr lang="fr-FR" dirty="0"/>
              <a:t>=&gt; Langage Impératif</a:t>
            </a:r>
          </a:p>
          <a:p>
            <a:pPr lvl="2"/>
            <a:r>
              <a:rPr lang="fr-FR" dirty="0"/>
              <a:t>Lorsque le programme arrive à la fin du corps de la méthode « Main », le programme s’arrête.</a:t>
            </a:r>
          </a:p>
          <a:p>
            <a:pPr lvl="1"/>
            <a:r>
              <a:rPr lang="fr-FR" dirty="0"/>
              <a:t>En C#, les instructions se terminent toujours par un « ; ».</a:t>
            </a:r>
          </a:p>
          <a:p>
            <a:pPr lvl="2"/>
            <a:r>
              <a:rPr lang="fr-FR" dirty="0"/>
              <a:t>Il peut y avoir plusieurs instructions par lignes, ou plusieurs lignes pour une instruction</a:t>
            </a:r>
          </a:p>
          <a:p>
            <a:pPr lvl="1"/>
            <a:r>
              <a:rPr lang="fr-FR" dirty="0"/>
              <a:t>Les accolades délimitent les blocs de code (idem que C/Java etc.)</a:t>
            </a:r>
          </a:p>
          <a:p>
            <a:pPr lvl="1"/>
            <a:r>
              <a:rPr lang="fr-FR" dirty="0"/>
              <a:t>C# est sensible à la casse (« Case sensitive ») et pas omniscient ;-)</a:t>
            </a:r>
          </a:p>
        </p:txBody>
      </p:sp>
    </p:spTree>
    <p:extLst>
      <p:ext uri="{BB962C8B-B14F-4D97-AF65-F5344CB8AC3E}">
        <p14:creationId xmlns:p14="http://schemas.microsoft.com/office/powerpoint/2010/main" val="228273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en C#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étapes : déclaration et affectation</a:t>
            </a:r>
          </a:p>
          <a:p>
            <a:endParaRPr lang="fr-FR" dirty="0"/>
          </a:p>
          <a:p>
            <a:r>
              <a:rPr lang="fr-FR" dirty="0"/>
              <a:t>La déclaration</a:t>
            </a:r>
            <a:r>
              <a:rPr lang="fr-FR" baseline="0" dirty="0"/>
              <a:t> définit le type et le nom de la variable</a:t>
            </a:r>
          </a:p>
          <a:p>
            <a:r>
              <a:rPr lang="fr-FR" baseline="0" dirty="0"/>
              <a:t>L’affectation assigne une valeur (à droite) à la variable (à gauche)</a:t>
            </a:r>
          </a:p>
          <a:p>
            <a:pPr lvl="1"/>
            <a:r>
              <a:rPr lang="fr-FR" dirty="0"/>
              <a:t>Les types doivent être compatibles</a:t>
            </a:r>
          </a:p>
          <a:p>
            <a:pPr lvl="1"/>
            <a:r>
              <a:rPr lang="fr-FR" dirty="0"/>
              <a:t>L’affectation est obligatoire avant toute utilisation 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53" y="1286934"/>
            <a:ext cx="1790092" cy="537028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924127" y="3437344"/>
            <a:ext cx="10343743" cy="1907350"/>
            <a:chOff x="755068" y="4823352"/>
            <a:chExt cx="8265954" cy="1524213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68" y="5090090"/>
              <a:ext cx="4182059" cy="990738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334" y="4823352"/>
              <a:ext cx="2781688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303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630</TotalTime>
  <Words>851</Words>
  <Application>Microsoft Office PowerPoint</Application>
  <PresentationFormat>Grand écran</PresentationFormat>
  <Paragraphs>200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2</vt:lpstr>
      <vt:lpstr>Concis</vt:lpstr>
      <vt:lpstr>Introduction au développement Web en ASP.Net et C#</vt:lpstr>
      <vt:lpstr>Plan prévisionnel des cours</vt:lpstr>
      <vt:lpstr>Planning de ce cours</vt:lpstr>
      <vt:lpstr>.Net, C#</vt:lpstr>
      <vt:lpstr>Framework .Net</vt:lpstr>
      <vt:lpstr>Visual Studio</vt:lpstr>
      <vt:lpstr>Langage C#</vt:lpstr>
      <vt:lpstr>Analyse du code actuel</vt:lpstr>
      <vt:lpstr>Variables en C#</vt:lpstr>
      <vt:lpstr>Variables en C#</vt:lpstr>
      <vt:lpstr>Variables C# - Types usuels</vt:lpstr>
      <vt:lpstr>Variables en C# - Enumérations</vt:lpstr>
      <vt:lpstr>Opérations booléennes</vt:lpstr>
      <vt:lpstr>Instructions conditionnelles – if</vt:lpstr>
      <vt:lpstr>Instructions conditionnelles – if</vt:lpstr>
      <vt:lpstr>Instructions conditionnelles – if</vt:lpstr>
      <vt:lpstr>Instructions conditionnelles – if</vt:lpstr>
      <vt:lpstr>Instructions conditionnelles - switch</vt:lpstr>
      <vt:lpstr>Méthodes, actions et fonctions</vt:lpstr>
      <vt:lpstr>Méthodes, appel</vt:lpstr>
      <vt:lpstr>Méthodes, paramètres</vt:lpstr>
      <vt:lpstr>Méthodes, retour</vt:lpstr>
      <vt:lpstr>Méthodes, retour(s)</vt:lpstr>
      <vt:lpstr>Méthodes – multiples retours (exemple)</vt:lpstr>
      <vt:lpstr>Tableaux</vt:lpstr>
      <vt:lpstr>Liste</vt:lpstr>
      <vt:lpstr>Boucles – while / do while</vt:lpstr>
      <vt:lpstr>Boucles – For</vt:lpstr>
      <vt:lpstr>Boucles – 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104</cp:revision>
  <dcterms:created xsi:type="dcterms:W3CDTF">2016-12-28T07:06:34Z</dcterms:created>
  <dcterms:modified xsi:type="dcterms:W3CDTF">2017-12-12T19:36:50Z</dcterms:modified>
</cp:coreProperties>
</file>