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680F4A2-7B7D-4A6A-958C-6F9E5675F55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AEFE80-D031-45F3-A864-BEC3AF48018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DEEAE5-6AE4-4C28-8531-20190E4AEFF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ECEBE94-D521-4847-82B9-BB6D3AAB4D8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0F99C9-7926-4839-8C73-F18274D7EBA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E8F4839-1737-4653-9463-C40C3740C89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3116BD-D924-45C8-9534-DA929B64981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CF4530-1DBC-4855-9DBF-00D924CB24F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F71161-E376-43C9-A361-9DD9C1C35EE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786200"/>
            <a:ext cx="5486040" cy="391572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884760" y="9446760"/>
            <a:ext cx="2971440" cy="498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22588A0-4014-43E0-B12E-1B59FADABA6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005000"/>
            <a:ext cx="1055412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560" y="400500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8640" y="400500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454840" y="970560"/>
            <a:ext cx="7281360" cy="5809680"/>
          </a:xfrm>
          <a:prstGeom prst="rect">
            <a:avLst/>
          </a:prstGeom>
          <a:ln>
            <a:noFill/>
          </a:ln>
        </p:spPr>
      </p:pic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454840" y="970560"/>
            <a:ext cx="7281360" cy="580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0000" y="-1825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18640" y="400500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560" y="400500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8640" y="4005000"/>
            <a:ext cx="1055412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8640" y="4005000"/>
            <a:ext cx="1055412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560" y="400500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18640" y="400500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2454840" y="970560"/>
            <a:ext cx="7281360" cy="580968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2454840" y="970560"/>
            <a:ext cx="7281360" cy="580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-1825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8640" y="400500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580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00500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970560"/>
            <a:ext cx="515016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005000"/>
            <a:ext cx="10554120" cy="277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 w="9360">
            <a:solidFill>
              <a:srgbClr val="00C6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12/13/17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0D934D17-4B7A-462E-91A7-192EEFBD9F8A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94968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 w="9360">
            <a:solidFill>
              <a:srgbClr val="00C6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-1825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970560"/>
            <a:ext cx="10554120" cy="58096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LevelModifier les styles du texte du masque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11028600" y="628992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E100EF5-78C5-474F-9184-CD18B0F83FC2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‹N°›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Introduction au développement Web en ASP.Net et C#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Chalté Jean-Christophe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6244E96A-7BE7-4B7A-867D-CD920733B3E5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Dans une nouvelle application de type « Console »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Premières classes : les composants géométriques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Crééez une nouvelle solution appelée « TD1 » de type « Application Console »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Chaque classe devra proposer des méthodes permettant de paramétrer leurs dimensions, ainsi que de calculer le périmètre, et l’aire.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Créer une classe « Disque » permettant de manipuler 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la notion de disque géométrique.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Constitué d’un simple rayon (double)</a:t>
            </a:r>
          </a:p>
          <a:p>
            <a:pPr marL="1600200" lvl="3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Constante Pi : Math.PI</a:t>
            </a: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 la même manière, créer une classe Rectangle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chaque fois, instancier ces classes et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 déterminer l’aire de chaque instance.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35CED015-AEE5-4830-8373-56DED8935BA2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Image 4"/>
          <p:cNvPicPr/>
          <p:nvPr/>
        </p:nvPicPr>
        <p:blipFill>
          <a:blip r:embed="rId2"/>
          <a:stretch/>
        </p:blipFill>
        <p:spPr>
          <a:xfrm>
            <a:off x="6741720" y="2576160"/>
            <a:ext cx="4989960" cy="371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Relations entre objets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03297E37-7BF4-490D-9B7C-E5DB8E9D92DA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Image 6"/>
          <p:cNvPicPr/>
          <p:nvPr/>
        </p:nvPicPr>
        <p:blipFill>
          <a:blip r:embed="rId3"/>
          <a:stretch/>
        </p:blipFill>
        <p:spPr>
          <a:xfrm>
            <a:off x="497160" y="1346040"/>
            <a:ext cx="5949360" cy="4385520"/>
          </a:xfrm>
          <a:prstGeom prst="rect">
            <a:avLst/>
          </a:prstGeom>
          <a:ln>
            <a:noFill/>
          </a:ln>
        </p:spPr>
      </p:pic>
      <p:pic>
        <p:nvPicPr>
          <p:cNvPr id="123" name="Image 8"/>
          <p:cNvPicPr/>
          <p:nvPr/>
        </p:nvPicPr>
        <p:blipFill>
          <a:blip r:embed="rId4"/>
          <a:stretch/>
        </p:blipFill>
        <p:spPr>
          <a:xfrm>
            <a:off x="6590880" y="1429920"/>
            <a:ext cx="4790880" cy="510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Reprendre l’exercice précédent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but est de créer une modélisation d’un triangle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triangle est constitué de 3 points.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 faut donc créer la classe Point en amont (ne pas réutiliser celle déjà présente dans .Net !)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coordonnées : X et Y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 fois cela fait, créer la classe « Triangle »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tableau de 3 points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Méthode permettant de calculer l’aire du triangle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 rappel : 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valeur absolue d’une valeur : Math.abs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BEAFD48B-6D3A-421E-BEF8-E9BDFD14D7CF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Où en sommes-nous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Approche objet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Objets et classes en C#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 classe est un « patron » d’objet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objet est une instance de classe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Opérateur new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objet peut être composé d’autres objets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objet peut communiquer d’autres objets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9F90F780-B9FC-4F05-919C-35A93E25D758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Constructeur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Lorsque l’opérateur new est utilisé, une méthode spéciale de la classe (le « constructeur ») est appelé automatiquement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Utilisé pour initialiser l’état de la classe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 exemple, pour les valeurs par défaut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aucun constructeur explicite n’existe, un constructeur par défaut implicite est créé automatiquement, mais il y a la possibilité de le redéfinir.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50329372-5054-43AF-9810-BAEF8CBC4A89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3" name="Image 4"/>
          <p:cNvPicPr/>
          <p:nvPr/>
        </p:nvPicPr>
        <p:blipFill>
          <a:blip r:embed="rId3"/>
          <a:stretch/>
        </p:blipFill>
        <p:spPr>
          <a:xfrm>
            <a:off x="4705200" y="2305080"/>
            <a:ext cx="2781000" cy="22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Constructeur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constructeur peut avoir des paramètres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Déclaration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Appel au constructeur paramétré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338308E8-058A-4CE2-8FF8-F2A5FF3E3F13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15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7" name="Image 4"/>
          <p:cNvPicPr/>
          <p:nvPr/>
        </p:nvPicPr>
        <p:blipFill>
          <a:blip r:embed="rId3"/>
          <a:stretch/>
        </p:blipFill>
        <p:spPr>
          <a:xfrm>
            <a:off x="4357800" y="1892160"/>
            <a:ext cx="3476160" cy="2199960"/>
          </a:xfrm>
          <a:prstGeom prst="rect">
            <a:avLst/>
          </a:prstGeom>
          <a:ln>
            <a:noFill/>
          </a:ln>
        </p:spPr>
      </p:pic>
      <p:pic>
        <p:nvPicPr>
          <p:cNvPr id="138" name="Image 5"/>
          <p:cNvPicPr/>
          <p:nvPr/>
        </p:nvPicPr>
        <p:blipFill>
          <a:blip r:embed="rId4"/>
          <a:stretch/>
        </p:blipFill>
        <p:spPr>
          <a:xfrm>
            <a:off x="4572000" y="4960440"/>
            <a:ext cx="3047760" cy="99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Constructeur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 est possible de déclarer plusieurs constructeurs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0ECA7B06-C1DE-4E68-A014-B69EC93BA185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2" name="Image 4"/>
          <p:cNvPicPr/>
          <p:nvPr/>
        </p:nvPicPr>
        <p:blipFill>
          <a:blip r:embed="rId3"/>
          <a:stretch/>
        </p:blipFill>
        <p:spPr>
          <a:xfrm>
            <a:off x="1180440" y="1397160"/>
            <a:ext cx="3552480" cy="2971440"/>
          </a:xfrm>
          <a:prstGeom prst="rect">
            <a:avLst/>
          </a:prstGeom>
          <a:ln>
            <a:noFill/>
          </a:ln>
        </p:spPr>
      </p:pic>
      <p:pic>
        <p:nvPicPr>
          <p:cNvPr id="143" name="Image 5"/>
          <p:cNvPicPr/>
          <p:nvPr/>
        </p:nvPicPr>
        <p:blipFill>
          <a:blip r:embed="rId4"/>
          <a:stretch/>
        </p:blipFill>
        <p:spPr>
          <a:xfrm>
            <a:off x="6507720" y="1438200"/>
            <a:ext cx="3447720" cy="162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Constructeur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Il est possible (et recommandé !) de les chaîner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 exemple pour gérer les valeurs par défaut de certains paramètres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B38394DE-D7D6-4388-A5A0-1658591C4B01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7" name="Image 5"/>
          <p:cNvPicPr/>
          <p:nvPr/>
        </p:nvPicPr>
        <p:blipFill>
          <a:blip r:embed="rId2"/>
          <a:stretch/>
        </p:blipFill>
        <p:spPr>
          <a:xfrm>
            <a:off x="754560" y="1947600"/>
            <a:ext cx="4200120" cy="3590640"/>
          </a:xfrm>
          <a:prstGeom prst="rect">
            <a:avLst/>
          </a:prstGeom>
          <a:ln>
            <a:noFill/>
          </a:ln>
        </p:spPr>
      </p:pic>
      <p:pic>
        <p:nvPicPr>
          <p:cNvPr id="148" name="Image 6"/>
          <p:cNvPicPr/>
          <p:nvPr/>
        </p:nvPicPr>
        <p:blipFill>
          <a:blip r:embed="rId3"/>
          <a:stretch/>
        </p:blipFill>
        <p:spPr>
          <a:xfrm>
            <a:off x="6373440" y="1883160"/>
            <a:ext cx="4821840" cy="3534480"/>
          </a:xfrm>
          <a:prstGeom prst="rect">
            <a:avLst/>
          </a:prstGeom>
          <a:ln>
            <a:noFill/>
          </a:ln>
        </p:spPr>
      </p:pic>
      <p:pic>
        <p:nvPicPr>
          <p:cNvPr id="149" name="Image 7"/>
          <p:cNvPicPr/>
          <p:nvPr/>
        </p:nvPicPr>
        <p:blipFill>
          <a:blip r:embed="rId4"/>
          <a:stretch/>
        </p:blipFill>
        <p:spPr>
          <a:xfrm>
            <a:off x="3513960" y="5464800"/>
            <a:ext cx="4086000" cy="130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Constructeur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Constructeur par recopie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Permet de créer une nouvelle instance d’une classe en copiant l’état d’une autre instance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FFDD27DE-3D47-410B-A2E0-74ADA61D31AF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3" name="Image 5"/>
          <p:cNvPicPr/>
          <p:nvPr/>
        </p:nvPicPr>
        <p:blipFill>
          <a:blip r:embed="rId2"/>
          <a:stretch/>
        </p:blipFill>
        <p:spPr>
          <a:xfrm>
            <a:off x="2986560" y="1827720"/>
            <a:ext cx="686700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Sur toutes vos classes, rajoutez les constructeurs et utilisez les constructeurs plutôt que l’affectation lors de la création des objets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Chaque constructeur prends en paramètre les données de l’état (rayon, largeur-hauteur, etc.)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 la classe Point, prendre 3 paramètre de type Point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Corrigez le corps de votre méthode Main pour ne faire appel qu’aux constructeurs, plus aux champs directement. 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code final de la méthode Main ne doit plus contenir aucune affectation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Notez la différence de lisibilité comparé au même code avant cette modification</a:t>
            </a:r>
          </a:p>
        </p:txBody>
      </p:sp>
      <p:sp>
        <p:nvSpPr>
          <p:cNvPr id="156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E8AF6C4D-9734-4341-BE20-90977F921577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 prévisionnel des cours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Framework .NET et langage C#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Principes de base du langage sous Visual Studio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Types de base du Framework .Net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Programmation orientée objet &amp; Test Driven Development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Librairies usuelles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Gestion des erreurs et débogage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Développement web en ASP.Net MVC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Mise à disposition de contenu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Formulaires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Echanges client-serveur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Requêtes de données via Linq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…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9CA6915-B2FE-45F3-BC44-2AF4DDA2C4D4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Où en sommes-nous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Classes et instances de classe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Utilisation des constructeurs, de l’accessibilité et des propriétés pour solidifier et simplifier l’utilisation des classes</a:t>
            </a:r>
          </a:p>
        </p:txBody>
      </p:sp>
      <p:sp>
        <p:nvSpPr>
          <p:cNvPr id="186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3509271-03FB-4C4C-A0DF-3B53076F2E76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 et type référence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 catégories de type en .Net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Tous les types de base (numériques, booléens, char, DateTime etc.)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Enumérations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Structures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référence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Tableaux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Classes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…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 : la variable contient directement la valeur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Référence : la variable contient une référence (un pointeur) vers la valeur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fonctionnement des deux types est différent</a:t>
            </a:r>
          </a:p>
        </p:txBody>
      </p:sp>
      <p:sp>
        <p:nvSpPr>
          <p:cNvPr id="189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738D8E35-6887-4928-953F-6AA1E605B143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21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 22"/>
          <p:cNvPicPr/>
          <p:nvPr/>
        </p:nvPicPr>
        <p:blipFill>
          <a:blip r:embed="rId3"/>
          <a:stretch/>
        </p:blipFill>
        <p:spPr>
          <a:xfrm>
            <a:off x="633600" y="2374560"/>
            <a:ext cx="5905080" cy="364788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810000" y="-18360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 et type référence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18640" y="970560"/>
            <a:ext cx="750888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Égalités :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 défaut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l’opérateur d’égalité (==) teste 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L’égalité de valeur sur les types valeur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L’égalité de référence (~de pointeur) sur les types référence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L’opérateur d’égalité peut être redéfinit !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A8C63667-C621-4357-AFE5-F1016DB15EF2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22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548520" y="3060000"/>
            <a:ext cx="4779360" cy="3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6BB"/>
          </a:solidFill>
          <a:ln w="15840">
            <a:solidFill>
              <a:srgbClr val="0092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8280720" y="2924280"/>
            <a:ext cx="545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4321080" y="3670560"/>
            <a:ext cx="4006800" cy="3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6BB"/>
          </a:solidFill>
          <a:ln w="15840">
            <a:solidFill>
              <a:srgbClr val="0092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8280720" y="3534840"/>
            <a:ext cx="545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3633840" y="4304160"/>
            <a:ext cx="4693680" cy="3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6BB"/>
          </a:solidFill>
          <a:ln w="15840">
            <a:solidFill>
              <a:srgbClr val="0092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8280720" y="4168080"/>
            <a:ext cx="604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3633840" y="4762080"/>
            <a:ext cx="4693680" cy="3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6BB"/>
          </a:solidFill>
          <a:ln w="15840">
            <a:solidFill>
              <a:srgbClr val="0092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8280720" y="4626360"/>
            <a:ext cx="545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 flipV="1">
            <a:off x="6624000" y="5335920"/>
            <a:ext cx="1703880" cy="3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6BB"/>
          </a:solidFill>
          <a:ln w="15840">
            <a:solidFill>
              <a:srgbClr val="0092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3"/>
          <p:cNvSpPr/>
          <p:nvPr/>
        </p:nvSpPr>
        <p:spPr>
          <a:xfrm>
            <a:off x="8280720" y="5201640"/>
            <a:ext cx="545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 et type référence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Valeur par défaut d’un champs d’une classe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Dans le cas d’un type valeur : 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valeur par défaut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du type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Dans le cas d’un type référence : null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D’ailleurs, un type valeur a toujours une valeur, et ne peut jamais être affecté à null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Utilisation de Nullable&lt;MonTypeValeur&gt; ou MonTypeValeur?</a:t>
            </a:r>
          </a:p>
        </p:txBody>
      </p:sp>
      <p:sp>
        <p:nvSpPr>
          <p:cNvPr id="206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029458D0-3FAD-4E4F-98A8-550391899925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23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7" name="Image 4"/>
          <p:cNvPicPr/>
          <p:nvPr/>
        </p:nvPicPr>
        <p:blipFill>
          <a:blip r:embed="rId2"/>
          <a:stretch/>
        </p:blipFill>
        <p:spPr>
          <a:xfrm>
            <a:off x="741960" y="2785320"/>
            <a:ext cx="3733560" cy="3904920"/>
          </a:xfrm>
          <a:prstGeom prst="rect">
            <a:avLst/>
          </a:prstGeom>
          <a:ln>
            <a:noFill/>
          </a:ln>
        </p:spPr>
      </p:pic>
      <p:pic>
        <p:nvPicPr>
          <p:cNvPr id="208" name="Image 5"/>
          <p:cNvPicPr/>
          <p:nvPr/>
        </p:nvPicPr>
        <p:blipFill>
          <a:blip r:embed="rId3"/>
          <a:stretch/>
        </p:blipFill>
        <p:spPr>
          <a:xfrm>
            <a:off x="7395840" y="2348280"/>
            <a:ext cx="4071600" cy="450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 et type référence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Passage en paramètre d’une méthode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 : une copie de la valeur est fournit à la méthode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référence : une copie de la référence de l’objet est fournit à la méthode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Attention, si la référence est bien conservée, le pointeur est une copie et ne peut pas être réaffecté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0EC82BF6-349F-4888-983A-E95285E29232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2" name="Image 4"/>
          <p:cNvPicPr/>
          <p:nvPr/>
        </p:nvPicPr>
        <p:blipFill>
          <a:blip r:embed="rId2"/>
          <a:stretch/>
        </p:blipFill>
        <p:spPr>
          <a:xfrm>
            <a:off x="2427840" y="2541600"/>
            <a:ext cx="2828520" cy="3180960"/>
          </a:xfrm>
          <a:prstGeom prst="rect">
            <a:avLst/>
          </a:prstGeom>
          <a:ln>
            <a:noFill/>
          </a:ln>
        </p:spPr>
      </p:pic>
      <p:pic>
        <p:nvPicPr>
          <p:cNvPr id="213" name="Image 5"/>
          <p:cNvPicPr/>
          <p:nvPr/>
        </p:nvPicPr>
        <p:blipFill>
          <a:blip r:embed="rId3"/>
          <a:stretch/>
        </p:blipFill>
        <p:spPr>
          <a:xfrm>
            <a:off x="7066080" y="2965320"/>
            <a:ext cx="2437920" cy="222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 et type référence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Les mots clés « ref » et « out » permettent de forcer le passage par référence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Très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rarement utilisé, souvent signe d’une mauvaise approche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« ref » spécifie que l’objet que l’on assigne au paramètre doit avoir été affecté auparavant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« out » (déjà vu) spécifie que l’objet sera assigné dans la méthode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EBEF8E4C-46C6-4A1D-8EB7-1F9957409BBB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25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7" name="Image 6"/>
          <p:cNvPicPr/>
          <p:nvPr/>
        </p:nvPicPr>
        <p:blipFill>
          <a:blip r:embed="rId2"/>
          <a:stretch/>
        </p:blipFill>
        <p:spPr>
          <a:xfrm>
            <a:off x="810000" y="2561040"/>
            <a:ext cx="4600080" cy="4219200"/>
          </a:xfrm>
          <a:prstGeom prst="rect">
            <a:avLst/>
          </a:prstGeom>
          <a:ln>
            <a:noFill/>
          </a:ln>
        </p:spPr>
      </p:pic>
      <p:pic>
        <p:nvPicPr>
          <p:cNvPr id="218" name="Image 7"/>
          <p:cNvPicPr/>
          <p:nvPr/>
        </p:nvPicPr>
        <p:blipFill>
          <a:blip r:embed="rId3"/>
          <a:stretch/>
        </p:blipFill>
        <p:spPr>
          <a:xfrm>
            <a:off x="6158880" y="2561040"/>
            <a:ext cx="5400360" cy="34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Où en sommes-nous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Classe et objet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Constructeurs, accessibilité via la portée, propriétés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 valeur et type référence</a:t>
            </a:r>
          </a:p>
        </p:txBody>
      </p:sp>
      <p:sp>
        <p:nvSpPr>
          <p:cNvPr id="221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2F7D6E27-CE1D-4DBA-B6DD-CCAC2025509B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26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Planning de ce cours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Petit récap’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Pourquoi l’approche objet ?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Les concepts de base de l’approche objet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L’approche objet en C#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Agrégation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Valeur ou Reference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Accessibilité et encapsulation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Les namespaces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Les références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multi-projet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521DCCC5-B168-4571-8DBB-E922FC7A7DC2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Où en sommes nous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Framework .Net / C#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Variables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Types usuels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Enumérations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Opérations booléennes et instructions conditionnelles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Méthodes et actions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Tableaux et listes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Boucles for et foreach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6DE1A88-E088-481C-BB24-4F7B46A3A4CF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Pourquoi l’approche objet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programme doit être planifiable, sûr et maintenable à (très) long terme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 vrai difficulté !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Surtout en équipe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Approche procédurale la plus ancienne se concentre sur la réponse au problème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Décomposition d’un problème en fonction qui manipulent des données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Efficace quand la complexité est au niveau des algorithmes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Dans une grande partie des cas, la complexité n’est pas à ce niveau.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Evolution exponentielle de la complexité et de la taille des programmes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Informatisation des sociétés impose des problématiques de dialogues entre les parties d’un même projet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AC58F957-B7F0-4C47-B277-54A4BDA17B1A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Concepts de base de l’approche objet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Abstraction de la réalité via une décomposition en objet…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Simplification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Identité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Etat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Ensemble d’opérations travaillant sur cet état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… Et d’interactions entre les objets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Les objets peuvent se connaitre et communiquer les uns avec les autres.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l’état est modifiable, la manière d’interagir est stable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 niveau logiciel, une grande souplesse sur l’évolution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Existence temporelle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Création, destruction, évolution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 de limites au nombres et à la complexité des objets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Comment gérer cette souplesse ?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 des conventions =&gt; des classes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63FE684-786C-4E80-8159-F1F61E655CCF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Modèle d’un objet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objet est une instance d’une classe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classe définit un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Propriétés et comportement commun d’un ensemble d’objets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Une classe est définit par :</a:t>
            </a: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nom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structure de l’état de l’objet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 C#, Propriétés et champs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 comportement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ensemble de fonctions permettant de manipuler l’objet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5F0BCB73-7418-446A-83CD-BAABFC8B0894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Les classes en C#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DF12105A-0006-431A-9184-291CA92961C8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7" name="Image 5"/>
          <p:cNvPicPr/>
          <p:nvPr/>
        </p:nvPicPr>
        <p:blipFill>
          <a:blip r:embed="rId2"/>
          <a:stretch/>
        </p:blipFill>
        <p:spPr>
          <a:xfrm>
            <a:off x="810000" y="970560"/>
            <a:ext cx="2009520" cy="933120"/>
          </a:xfrm>
          <a:prstGeom prst="rect">
            <a:avLst/>
          </a:prstGeom>
          <a:ln>
            <a:noFill/>
          </a:ln>
        </p:spPr>
      </p:pic>
      <p:pic>
        <p:nvPicPr>
          <p:cNvPr id="108" name="Image 6"/>
          <p:cNvPicPr/>
          <p:nvPr/>
        </p:nvPicPr>
        <p:blipFill>
          <a:blip r:embed="rId3"/>
          <a:stretch/>
        </p:blipFill>
        <p:spPr>
          <a:xfrm>
            <a:off x="818640" y="2086560"/>
            <a:ext cx="2133360" cy="1437840"/>
          </a:xfrm>
          <a:prstGeom prst="rect">
            <a:avLst/>
          </a:prstGeom>
          <a:ln>
            <a:noFill/>
          </a:ln>
        </p:spPr>
      </p:pic>
      <p:pic>
        <p:nvPicPr>
          <p:cNvPr id="109" name="Image 7"/>
          <p:cNvPicPr/>
          <p:nvPr/>
        </p:nvPicPr>
        <p:blipFill>
          <a:blip r:embed="rId4"/>
          <a:stretch/>
        </p:blipFill>
        <p:spPr>
          <a:xfrm>
            <a:off x="810000" y="3707280"/>
            <a:ext cx="2599920" cy="2199960"/>
          </a:xfrm>
          <a:prstGeom prst="rect">
            <a:avLst/>
          </a:prstGeom>
          <a:ln>
            <a:noFill/>
          </a:ln>
        </p:spPr>
      </p:pic>
      <p:pic>
        <p:nvPicPr>
          <p:cNvPr id="110" name="Image 10"/>
          <p:cNvPicPr/>
          <p:nvPr/>
        </p:nvPicPr>
        <p:blipFill>
          <a:blip r:embed="rId5"/>
          <a:stretch/>
        </p:blipFill>
        <p:spPr>
          <a:xfrm>
            <a:off x="7628400" y="1568160"/>
            <a:ext cx="3400200" cy="376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10000" y="-1825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Les objets en C#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18640" y="970560"/>
            <a:ext cx="10554120" cy="5809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28600" y="6289920"/>
            <a:ext cx="1061640" cy="490320"/>
          </a:xfrm>
          <a:prstGeom prst="rect">
            <a:avLst/>
          </a:prstGeom>
          <a:noFill/>
          <a:ln>
            <a:noFill/>
          </a:ln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A597030E-352E-42B1-A548-5A2CD9A83149}" type="slidenum">
              <a:rPr lang="en-US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</a:t>
            </a:fld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4" name="Image 4"/>
          <p:cNvPicPr/>
          <p:nvPr/>
        </p:nvPicPr>
        <p:blipFill>
          <a:blip r:embed="rId2"/>
          <a:stretch/>
        </p:blipFill>
        <p:spPr>
          <a:xfrm>
            <a:off x="1071720" y="1910520"/>
            <a:ext cx="9554040" cy="313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963</Words>
  <Application>Microsoft Office PowerPoint</Application>
  <PresentationFormat>Grand écran</PresentationFormat>
  <Paragraphs>255</Paragraphs>
  <Slides>26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Arial</vt:lpstr>
      <vt:lpstr>Century Gothic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subject/>
  <dc:creator>Jean-Christophe Chalté</dc:creator>
  <dc:description/>
  <cp:lastModifiedBy>JC JC</cp:lastModifiedBy>
  <cp:revision>274</cp:revision>
  <cp:lastPrinted>2017-01-08T16:21:41Z</cp:lastPrinted>
  <dcterms:created xsi:type="dcterms:W3CDTF">2016-12-28T07:06:34Z</dcterms:created>
  <dcterms:modified xsi:type="dcterms:W3CDTF">2018-01-03T11:02:03Z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</Properties>
</file>