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9"/>
  </p:notesMasterIdLst>
  <p:handoutMasterIdLst>
    <p:handoutMasterId r:id="rId20"/>
  </p:handout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6" r:id="rId16"/>
    <p:sldId id="275" r:id="rId17"/>
    <p:sldId id="277" r:id="rId18"/>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JC" initials="JJ" lastIdx="1" clrIdx="0">
    <p:extLst>
      <p:ext uri="{19B8F6BF-5375-455C-9EA6-DF929625EA0E}">
        <p15:presenceInfo xmlns:p15="http://schemas.microsoft.com/office/powerpoint/2012/main" userId="b801bfaa6fdd74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10" autoAdjust="0"/>
  </p:normalViewPr>
  <p:slideViewPr>
    <p:cSldViewPr snapToGrid="0">
      <p:cViewPr varScale="1">
        <p:scale>
          <a:sx n="140" d="100"/>
          <a:sy n="140" d="100"/>
        </p:scale>
        <p:origin x="594" y="96"/>
      </p:cViewPr>
      <p:guideLst>
        <p:guide orient="horz" pos="2160"/>
        <p:guide pos="3840"/>
      </p:guideLst>
    </p:cSldViewPr>
  </p:slideViewPr>
  <p:outlineViewPr>
    <p:cViewPr>
      <p:scale>
        <a:sx n="33" d="100"/>
        <a:sy n="33" d="100"/>
      </p:scale>
      <p:origin x="0" y="-8346"/>
    </p:cViewPr>
  </p:outlineViewPr>
  <p:notesTextViewPr>
    <p:cViewPr>
      <p:scale>
        <a:sx n="1" d="1"/>
        <a:sy n="1" d="1"/>
      </p:scale>
      <p:origin x="0" y="0"/>
    </p:cViewPr>
  </p:notesTextViewPr>
  <p:notesViewPr>
    <p:cSldViewPr snapToGrid="0">
      <p:cViewPr varScale="1">
        <p:scale>
          <a:sx n="114" d="100"/>
          <a:sy n="114" d="100"/>
        </p:scale>
        <p:origin x="517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AD8E0108-7974-4ECB-93ED-813DD6E524BF}" type="datetimeFigureOut">
              <a:rPr lang="fr-FR" smtClean="0"/>
              <a:t>03/01/2018</a:t>
            </a:fld>
            <a:endParaRPr lang="fr-FR"/>
          </a:p>
        </p:txBody>
      </p:sp>
      <p:sp>
        <p:nvSpPr>
          <p:cNvPr id="4" name="Espace réservé du pied de page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A2A7C2A5-CC24-473A-9A7B-8FF2C5BF86B5}" type="slidenum">
              <a:rPr lang="fr-FR" smtClean="0"/>
              <a:t>‹N°›</a:t>
            </a:fld>
            <a:endParaRPr lang="fr-FR"/>
          </a:p>
        </p:txBody>
      </p:sp>
    </p:spTree>
    <p:extLst>
      <p:ext uri="{BB962C8B-B14F-4D97-AF65-F5344CB8AC3E}">
        <p14:creationId xmlns:p14="http://schemas.microsoft.com/office/powerpoint/2010/main" val="1214045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8A48E71D-2E5D-4F6E-A0DB-84CFC51B72F4}" type="datetimeFigureOut">
              <a:rPr lang="fr-FR" smtClean="0"/>
              <a:t>03/01/2018</a:t>
            </a:fld>
            <a:endParaRPr lang="fr-FR"/>
          </a:p>
        </p:txBody>
      </p:sp>
      <p:sp>
        <p:nvSpPr>
          <p:cNvPr id="4" name="Espace réservé de l'image des diapositives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59CA2540-CDB7-405E-84A0-C4C96EE09C34}" type="slidenum">
              <a:rPr lang="fr-FR" smtClean="0"/>
              <a:t>‹N°›</a:t>
            </a:fld>
            <a:endParaRPr lang="fr-FR"/>
          </a:p>
        </p:txBody>
      </p:sp>
    </p:spTree>
    <p:extLst>
      <p:ext uri="{BB962C8B-B14F-4D97-AF65-F5344CB8AC3E}">
        <p14:creationId xmlns:p14="http://schemas.microsoft.com/office/powerpoint/2010/main" val="48780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9CA2540-CDB7-405E-84A0-C4C96EE09C34}" type="slidenum">
              <a:rPr lang="fr-FR" smtClean="0"/>
              <a:t>1</a:t>
            </a:fld>
            <a:endParaRPr lang="fr-FR"/>
          </a:p>
        </p:txBody>
      </p:sp>
    </p:spTree>
    <p:extLst>
      <p:ext uri="{BB962C8B-B14F-4D97-AF65-F5344CB8AC3E}">
        <p14:creationId xmlns:p14="http://schemas.microsoft.com/office/powerpoint/2010/main" val="389462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9CA2540-CDB7-405E-84A0-C4C96EE09C34}" type="slidenum">
              <a:rPr lang="fr-FR" smtClean="0"/>
              <a:t>17</a:t>
            </a:fld>
            <a:endParaRPr lang="fr-FR"/>
          </a:p>
        </p:txBody>
      </p:sp>
    </p:spTree>
    <p:extLst>
      <p:ext uri="{BB962C8B-B14F-4D97-AF65-F5344CB8AC3E}">
        <p14:creationId xmlns:p14="http://schemas.microsoft.com/office/powerpoint/2010/main" val="90754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59687DF-E585-4C00-9CD3-38FCEA957542}" type="datetime1">
              <a:rPr lang="fr-FR" smtClean="0"/>
              <a:t>03/01/2018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9345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18F7F0D-2DAE-4AF0-BD70-ECD5138DCE5D}" type="datetime1">
              <a:rPr lang="fr-FR" smtClean="0"/>
              <a:t>03/01/2018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4711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Modifier les styles du texte du masque</a:t>
            </a:r>
          </a:p>
        </p:txBody>
      </p:sp>
      <p:sp>
        <p:nvSpPr>
          <p:cNvPr id="4" name="Date Placeholder 3"/>
          <p:cNvSpPr>
            <a:spLocks noGrp="1"/>
          </p:cNvSpPr>
          <p:nvPr>
            <p:ph type="dt" sz="half" idx="10"/>
          </p:nvPr>
        </p:nvSpPr>
        <p:spPr/>
        <p:txBody>
          <a:bodyPr/>
          <a:lstStyle/>
          <a:p>
            <a:fld id="{31E2BA6A-AB8B-401F-BF43-7CCA825E1B11}" type="datetime1">
              <a:rPr lang="fr-FR" smtClean="0"/>
              <a:t>03/01/2018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77107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Modifier les styles du texte du masque</a:t>
            </a:r>
          </a:p>
        </p:txBody>
      </p:sp>
      <p:sp>
        <p:nvSpPr>
          <p:cNvPr id="2" name="Date Placeholder 1"/>
          <p:cNvSpPr>
            <a:spLocks noGrp="1"/>
          </p:cNvSpPr>
          <p:nvPr>
            <p:ph type="dt" sz="half" idx="10"/>
          </p:nvPr>
        </p:nvSpPr>
        <p:spPr/>
        <p:txBody>
          <a:bodyPr/>
          <a:lstStyle/>
          <a:p>
            <a:fld id="{C79190D3-33D1-499A-88FD-0964A4F7BB86}" type="datetime1">
              <a:rPr lang="fr-FR" smtClean="0"/>
              <a:t>03/01/2018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753556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6D6B756-8A55-427B-BB16-4F69F1DFDEC3}" type="datetime1">
              <a:rPr lang="fr-FR" smtClean="0"/>
              <a:t>03/01/2018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326728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924B7F3-EE86-4B89-A590-A25894AB6013}" type="datetime1">
              <a:rPr lang="fr-FR" smtClean="0"/>
              <a:t>03/01/2018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403461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95002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82564"/>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970449"/>
            <a:ext cx="10554574" cy="5810109"/>
          </a:xfrm>
        </p:spPr>
        <p:txBody>
          <a:bodyPr anchor="t" anchorCtr="0"/>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Slide Number Placeholder 5"/>
          <p:cNvSpPr>
            <a:spLocks noGrp="1"/>
          </p:cNvSpPr>
          <p:nvPr>
            <p:ph type="sldNum" sz="quarter" idx="12"/>
          </p:nvPr>
        </p:nvSpPr>
        <p:spPr>
          <a:xfrm>
            <a:off x="11028653" y="6289961"/>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36245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C914A9B-8000-43D2-A631-9E8CCEE130EB}" type="datetime1">
              <a:rPr lang="fr-FR" smtClean="0"/>
              <a:t>03/01/2018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81652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06449E6-FA10-486F-9947-9B995442604E}" type="datetime1">
              <a:rPr lang="fr-FR" smtClean="0"/>
              <a:t>03/01/2018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9371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F845764-79E9-49B8-ABB2-BCA8901563F8}" type="datetime1">
              <a:rPr lang="fr-FR" smtClean="0"/>
              <a:t>03/01/2018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2640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5008846-AA4C-4F54-AE82-4F7C2FA02BA7}" type="datetime1">
              <a:rPr lang="fr-FR" smtClean="0"/>
              <a:t>03/01/2018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16085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2E184-DBD7-4549-9DE8-745F82C35770}" type="datetime1">
              <a:rPr lang="fr-FR" smtClean="0"/>
              <a:t>03/01/2018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28965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120388D-7709-4338-8275-1486D5196712}" type="datetime1">
              <a:rPr lang="fr-FR" smtClean="0"/>
              <a:t>03/01/2018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218353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B6E3DE8-ECAF-43C1-991E-7A233A4CDCA2}" type="datetime1">
              <a:rPr lang="fr-FR" smtClean="0"/>
              <a:t>03/01/2018</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C4488D40-6A2B-42CD-9565-99D41B29C2DA}" type="slidenum">
              <a:rPr lang="fr-FR" smtClean="0"/>
              <a:t>‹N°›</a:t>
            </a:fld>
            <a:endParaRPr lang="fr-FR"/>
          </a:p>
        </p:txBody>
      </p:sp>
    </p:spTree>
    <p:extLst>
      <p:ext uri="{BB962C8B-B14F-4D97-AF65-F5344CB8AC3E}">
        <p14:creationId xmlns:p14="http://schemas.microsoft.com/office/powerpoint/2010/main" val="19148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B7B15F7-8D1B-4734-86F4-E6D97566F7CC}" type="datetime1">
              <a:rPr lang="fr-FR" smtClean="0"/>
              <a:t>03/01/2018</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488D40-6A2B-42CD-9565-99D41B29C2DA}" type="slidenum">
              <a:rPr lang="fr-FR" smtClean="0"/>
              <a:t>‹N°›</a:t>
            </a:fld>
            <a:endParaRPr lang="fr-FR"/>
          </a:p>
        </p:txBody>
      </p:sp>
    </p:spTree>
    <p:extLst>
      <p:ext uri="{BB962C8B-B14F-4D97-AF65-F5344CB8AC3E}">
        <p14:creationId xmlns:p14="http://schemas.microsoft.com/office/powerpoint/2010/main" val="39208090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Introduction au développement Web en </a:t>
            </a:r>
            <a:r>
              <a:rPr lang="fr-FR" dirty="0" err="1"/>
              <a:t>ASP.Net</a:t>
            </a:r>
            <a:r>
              <a:rPr lang="fr-FR" dirty="0"/>
              <a:t> et C#</a:t>
            </a:r>
          </a:p>
        </p:txBody>
      </p:sp>
      <p:sp>
        <p:nvSpPr>
          <p:cNvPr id="3" name="Sous-titre 2"/>
          <p:cNvSpPr>
            <a:spLocks noGrp="1"/>
          </p:cNvSpPr>
          <p:nvPr>
            <p:ph type="subTitle" idx="1"/>
          </p:nvPr>
        </p:nvSpPr>
        <p:spPr/>
        <p:txBody>
          <a:bodyPr>
            <a:normAutofit/>
          </a:bodyPr>
          <a:lstStyle/>
          <a:p>
            <a:r>
              <a:rPr lang="fr-FR" dirty="0"/>
              <a:t>Chalté Jean-Christophe</a:t>
            </a:r>
          </a:p>
        </p:txBody>
      </p:sp>
      <p:sp>
        <p:nvSpPr>
          <p:cNvPr id="5" name="Espace réservé du numéro de diapositive 4"/>
          <p:cNvSpPr>
            <a:spLocks noGrp="1"/>
          </p:cNvSpPr>
          <p:nvPr>
            <p:ph type="sldNum" sz="quarter" idx="12"/>
          </p:nvPr>
        </p:nvSpPr>
        <p:spPr/>
        <p:txBody>
          <a:bodyPr/>
          <a:lstStyle/>
          <a:p>
            <a:fld id="{C4488D40-6A2B-42CD-9565-99D41B29C2DA}" type="slidenum">
              <a:rPr lang="fr-FR" smtClean="0"/>
              <a:t>1</a:t>
            </a:fld>
            <a:endParaRPr lang="fr-FR"/>
          </a:p>
        </p:txBody>
      </p:sp>
    </p:spTree>
    <p:extLst>
      <p:ext uri="{BB962C8B-B14F-4D97-AF65-F5344CB8AC3E}">
        <p14:creationId xmlns:p14="http://schemas.microsoft.com/office/powerpoint/2010/main" val="368641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07807B-DDD2-4EF7-92DC-452F8D2214E0}"/>
              </a:ext>
            </a:extLst>
          </p:cNvPr>
          <p:cNvSpPr>
            <a:spLocks noGrp="1"/>
          </p:cNvSpPr>
          <p:nvPr>
            <p:ph type="title"/>
          </p:nvPr>
        </p:nvSpPr>
        <p:spPr/>
        <p:txBody>
          <a:bodyPr/>
          <a:lstStyle/>
          <a:p>
            <a:r>
              <a:rPr lang="fr-FR" dirty="0"/>
              <a:t>Construction d’un programme</a:t>
            </a:r>
          </a:p>
        </p:txBody>
      </p:sp>
      <p:sp>
        <p:nvSpPr>
          <p:cNvPr id="3" name="Espace réservé du contenu 2">
            <a:extLst>
              <a:ext uri="{FF2B5EF4-FFF2-40B4-BE49-F238E27FC236}">
                <a16:creationId xmlns:a16="http://schemas.microsoft.com/office/drawing/2014/main" id="{6BC30ED2-8ED2-4283-AAA9-34BCB2E615A5}"/>
              </a:ext>
            </a:extLst>
          </p:cNvPr>
          <p:cNvSpPr>
            <a:spLocks noGrp="1"/>
          </p:cNvSpPr>
          <p:nvPr>
            <p:ph idx="1"/>
          </p:nvPr>
        </p:nvSpPr>
        <p:spPr/>
        <p:txBody>
          <a:bodyPr/>
          <a:lstStyle/>
          <a:p>
            <a:r>
              <a:rPr lang="fr-FR" dirty="0"/>
              <a:t>Namespace</a:t>
            </a:r>
          </a:p>
          <a:p>
            <a:r>
              <a:rPr lang="fr-FR" dirty="0" err="1"/>
              <a:t>Using</a:t>
            </a:r>
            <a:endParaRPr lang="fr-FR" dirty="0"/>
          </a:p>
          <a:p>
            <a:r>
              <a:rPr lang="fr-FR" dirty="0"/>
              <a:t>Fichiers</a:t>
            </a:r>
          </a:p>
          <a:p>
            <a:r>
              <a:rPr lang="fr-FR" dirty="0"/>
              <a:t>Références</a:t>
            </a:r>
          </a:p>
        </p:txBody>
      </p:sp>
      <p:sp>
        <p:nvSpPr>
          <p:cNvPr id="4" name="Espace réservé du numéro de diapositive 3">
            <a:extLst>
              <a:ext uri="{FF2B5EF4-FFF2-40B4-BE49-F238E27FC236}">
                <a16:creationId xmlns:a16="http://schemas.microsoft.com/office/drawing/2014/main" id="{5A521FA9-D74A-4471-A267-3AC0FFD96B07}"/>
              </a:ext>
            </a:extLst>
          </p:cNvPr>
          <p:cNvSpPr>
            <a:spLocks noGrp="1"/>
          </p:cNvSpPr>
          <p:nvPr>
            <p:ph type="sldNum" sz="quarter" idx="12"/>
          </p:nvPr>
        </p:nvSpPr>
        <p:spPr/>
        <p:txBody>
          <a:bodyPr/>
          <a:lstStyle/>
          <a:p>
            <a:fld id="{C4488D40-6A2B-42CD-9565-99D41B29C2DA}" type="slidenum">
              <a:rPr lang="fr-FR" smtClean="0"/>
              <a:t>10</a:t>
            </a:fld>
            <a:endParaRPr lang="fr-FR"/>
          </a:p>
        </p:txBody>
      </p:sp>
    </p:spTree>
    <p:extLst>
      <p:ext uri="{BB962C8B-B14F-4D97-AF65-F5344CB8AC3E}">
        <p14:creationId xmlns:p14="http://schemas.microsoft.com/office/powerpoint/2010/main" val="188226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94B71-077C-482E-89BA-178A7EEA8FB8}"/>
              </a:ext>
            </a:extLst>
          </p:cNvPr>
          <p:cNvSpPr>
            <a:spLocks noGrp="1"/>
          </p:cNvSpPr>
          <p:nvPr>
            <p:ph type="title"/>
          </p:nvPr>
        </p:nvSpPr>
        <p:spPr/>
        <p:txBody>
          <a:bodyPr/>
          <a:lstStyle/>
          <a:p>
            <a:r>
              <a:rPr lang="fr-FR" dirty="0"/>
              <a:t>Namespace</a:t>
            </a:r>
          </a:p>
        </p:txBody>
      </p:sp>
      <p:sp>
        <p:nvSpPr>
          <p:cNvPr id="3" name="Espace réservé du contenu 2">
            <a:extLst>
              <a:ext uri="{FF2B5EF4-FFF2-40B4-BE49-F238E27FC236}">
                <a16:creationId xmlns:a16="http://schemas.microsoft.com/office/drawing/2014/main" id="{D0ABF18E-26CD-4CE3-B7D3-2C13D04ED6F4}"/>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espace</a:t>
            </a:r>
            <a:r>
              <a:rPr lang="en-US" sz="1800" b="0" kern="1200" dirty="0">
                <a:solidFill>
                  <a:schemeClr val="tx1"/>
                </a:solidFill>
                <a:effectLst/>
                <a:latin typeface="+mn-lt"/>
                <a:ea typeface="+mn-ea"/>
                <a:cs typeface="+mn-cs"/>
              </a:rPr>
              <a:t> de nom </a:t>
            </a:r>
            <a:r>
              <a:rPr lang="en-US" sz="1800" b="0" kern="1200" dirty="0" err="1">
                <a:solidFill>
                  <a:schemeClr val="tx1"/>
                </a:solidFill>
                <a:effectLst/>
                <a:latin typeface="+mn-lt"/>
                <a:ea typeface="+mn-ea"/>
                <a:cs typeface="+mn-cs"/>
              </a:rPr>
              <a:t>permet</a:t>
            </a:r>
            <a:r>
              <a:rPr lang="en-US" sz="1800" b="0" kern="1200" dirty="0">
                <a:solidFill>
                  <a:schemeClr val="tx1"/>
                </a:solidFill>
                <a:effectLst/>
                <a:latin typeface="+mn-lt"/>
                <a:ea typeface="+mn-ea"/>
                <a:cs typeface="+mn-cs"/>
              </a:rPr>
              <a:t> de </a:t>
            </a:r>
            <a:r>
              <a:rPr lang="en-US" sz="1800" b="0" kern="1200" dirty="0" err="1">
                <a:solidFill>
                  <a:schemeClr val="tx1"/>
                </a:solidFill>
                <a:effectLst/>
                <a:latin typeface="+mn-lt"/>
                <a:ea typeface="+mn-ea"/>
                <a:cs typeface="+mn-cs"/>
              </a:rPr>
              <a:t>regrouper</a:t>
            </a:r>
            <a:r>
              <a:rPr lang="en-US" sz="1800" b="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organiser</a:t>
            </a:r>
            <a:r>
              <a:rPr lang="en-US" sz="1800" b="0" kern="1200" dirty="0">
                <a:solidFill>
                  <a:schemeClr val="tx1"/>
                </a:solidFill>
                <a:effectLst/>
                <a:latin typeface="+mn-lt"/>
                <a:ea typeface="+mn-ea"/>
                <a:cs typeface="+mn-cs"/>
              </a:rPr>
              <a:t> des </a:t>
            </a:r>
            <a:r>
              <a:rPr lang="en-US" sz="1800" b="0" kern="1200" dirty="0" err="1">
                <a:solidFill>
                  <a:schemeClr val="tx1"/>
                </a:solidFill>
                <a:effectLst/>
                <a:latin typeface="+mn-lt"/>
                <a:ea typeface="+mn-ea"/>
                <a:cs typeface="+mn-cs"/>
              </a:rPr>
              <a:t>définitions</a:t>
            </a:r>
            <a:r>
              <a:rPr lang="en-US" sz="1800" b="0" kern="1200" dirty="0">
                <a:solidFill>
                  <a:schemeClr val="tx1"/>
                </a:solidFill>
                <a:effectLst/>
                <a:latin typeface="+mn-lt"/>
                <a:ea typeface="+mn-ea"/>
                <a:cs typeface="+mn-cs"/>
              </a:rPr>
              <a:t> de types et de sous-namespace </a:t>
            </a:r>
            <a:r>
              <a:rPr lang="en-US" sz="1800" b="0" kern="1200" dirty="0" err="1">
                <a:solidFill>
                  <a:schemeClr val="tx1"/>
                </a:solidFill>
                <a:effectLst/>
                <a:latin typeface="+mn-lt"/>
                <a:ea typeface="+mn-ea"/>
                <a:cs typeface="+mn-cs"/>
              </a:rPr>
              <a:t>liés</a:t>
            </a:r>
            <a:r>
              <a:rPr lang="en-US" sz="1800" b="0" kern="1200" dirty="0">
                <a:solidFill>
                  <a:schemeClr val="tx1"/>
                </a:solidFill>
                <a:effectLst/>
                <a:latin typeface="+mn-lt"/>
                <a:ea typeface="+mn-ea"/>
                <a:cs typeface="+mn-cs"/>
              </a:rPr>
              <a:t> entre </a:t>
            </a:r>
            <a:r>
              <a:rPr lang="en-US" sz="1800" b="0" kern="1200" dirty="0" err="1">
                <a:solidFill>
                  <a:schemeClr val="tx1"/>
                </a:solidFill>
                <a:effectLst/>
                <a:latin typeface="+mn-lt"/>
                <a:ea typeface="+mn-ea"/>
                <a:cs typeface="+mn-cs"/>
              </a:rPr>
              <a:t>eux</a:t>
            </a:r>
            <a:endParaRPr lang="fr-FR" sz="1800" dirty="0">
              <a:effectLst/>
            </a:endParaRPr>
          </a:p>
          <a:p>
            <a:pPr rtl="0" eaLnBrk="1" latinLnBrk="0" hangingPunct="1"/>
            <a:r>
              <a:rPr lang="en-US" sz="1800" b="0" kern="1200" dirty="0">
                <a:solidFill>
                  <a:schemeClr val="tx1"/>
                </a:solidFill>
                <a:effectLst/>
                <a:latin typeface="+mn-lt"/>
                <a:ea typeface="+mn-ea"/>
                <a:cs typeface="+mn-cs"/>
              </a:rPr>
              <a:t>Au sein d’un namespace :</a:t>
            </a:r>
            <a:endParaRPr lang="fr-FR" sz="1800" dirty="0">
              <a:effectLst/>
            </a:endParaRPr>
          </a:p>
          <a:p>
            <a:pPr lvl="1" rtl="0" eaLnBrk="1" latinLnBrk="0" hangingPunct="1"/>
            <a:r>
              <a:rPr lang="en-US" sz="1600" b="0" kern="1200" dirty="0" err="1">
                <a:solidFill>
                  <a:schemeClr val="tx1"/>
                </a:solidFill>
                <a:effectLst/>
                <a:latin typeface="+mn-lt"/>
                <a:ea typeface="+mn-ea"/>
                <a:cs typeface="+mn-cs"/>
              </a:rPr>
              <a:t>Classe</a:t>
            </a:r>
            <a:endParaRPr lang="fr-FR" dirty="0">
              <a:effectLst/>
            </a:endParaRPr>
          </a:p>
          <a:p>
            <a:pPr lvl="1" rtl="0" eaLnBrk="1" latinLnBrk="0" hangingPunct="1"/>
            <a:r>
              <a:rPr lang="en-US" sz="1600" b="0" kern="1200" dirty="0">
                <a:solidFill>
                  <a:schemeClr val="tx1"/>
                </a:solidFill>
                <a:effectLst/>
                <a:latin typeface="+mn-lt"/>
                <a:ea typeface="+mn-ea"/>
                <a:cs typeface="+mn-cs"/>
              </a:rPr>
              <a:t>Interface</a:t>
            </a:r>
            <a:endParaRPr lang="fr-FR" dirty="0">
              <a:effectLst/>
            </a:endParaRPr>
          </a:p>
          <a:p>
            <a:pPr lvl="1" rtl="0" eaLnBrk="1" latinLnBrk="0" hangingPunct="1"/>
            <a:r>
              <a:rPr lang="en-US" sz="1600" b="0" kern="1200" dirty="0">
                <a:solidFill>
                  <a:schemeClr val="tx1"/>
                </a:solidFill>
                <a:effectLst/>
                <a:latin typeface="+mn-lt"/>
                <a:ea typeface="+mn-ea"/>
                <a:cs typeface="+mn-cs"/>
              </a:rPr>
              <a:t>Struct</a:t>
            </a:r>
            <a:endParaRPr lang="fr-FR" dirty="0">
              <a:effectLst/>
            </a:endParaRPr>
          </a:p>
          <a:p>
            <a:pPr lvl="1" rtl="0" eaLnBrk="1" latinLnBrk="0" hangingPunct="1"/>
            <a:r>
              <a:rPr lang="en-US" sz="1600" b="0" kern="1200" dirty="0" err="1">
                <a:solidFill>
                  <a:schemeClr val="tx1"/>
                </a:solidFill>
                <a:effectLst/>
                <a:latin typeface="+mn-lt"/>
                <a:ea typeface="+mn-ea"/>
                <a:cs typeface="+mn-cs"/>
              </a:rPr>
              <a:t>Enum</a:t>
            </a:r>
            <a:endParaRPr lang="fr-FR" dirty="0">
              <a:effectLst/>
            </a:endParaRPr>
          </a:p>
          <a:p>
            <a:pPr lvl="1" rtl="0" eaLnBrk="1" latinLnBrk="0" hangingPunct="1"/>
            <a:r>
              <a:rPr lang="en-US" sz="1600" b="0" kern="1200" dirty="0">
                <a:solidFill>
                  <a:schemeClr val="tx1"/>
                </a:solidFill>
                <a:effectLst/>
                <a:latin typeface="+mn-lt"/>
                <a:ea typeface="+mn-ea"/>
                <a:cs typeface="+mn-cs"/>
              </a:rPr>
              <a:t>Sous-namespace</a:t>
            </a:r>
            <a:endParaRPr lang="fr-FR" dirty="0">
              <a:effectLst/>
            </a:endParaRPr>
          </a:p>
          <a:p>
            <a:pPr lvl="1" rtl="0" eaLnBrk="1" latinLnBrk="0" hangingPunct="1"/>
            <a:r>
              <a:rPr lang="en-US" sz="1600" b="0" kern="1200" dirty="0">
                <a:solidFill>
                  <a:schemeClr val="tx1"/>
                </a:solidFill>
                <a:effectLst/>
                <a:latin typeface="+mn-lt"/>
                <a:ea typeface="+mn-ea"/>
                <a:cs typeface="+mn-cs"/>
              </a:rPr>
              <a:t>Etc.</a:t>
            </a:r>
            <a:endParaRPr lang="fr-FR"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Pour </a:t>
            </a:r>
            <a:r>
              <a:rPr lang="en-US" sz="1800" b="0" kern="1200" dirty="0" err="1">
                <a:solidFill>
                  <a:schemeClr val="tx1"/>
                </a:solidFill>
                <a:effectLst/>
                <a:latin typeface="+mn-lt"/>
                <a:ea typeface="+mn-ea"/>
                <a:cs typeface="+mn-cs"/>
              </a:rPr>
              <a:t>accéder</a:t>
            </a:r>
            <a:r>
              <a:rPr lang="en-US" sz="1800" b="0" kern="1200" dirty="0">
                <a:solidFill>
                  <a:schemeClr val="tx1"/>
                </a:solidFill>
                <a:effectLst/>
                <a:latin typeface="+mn-lt"/>
                <a:ea typeface="+mn-ea"/>
                <a:cs typeface="+mn-cs"/>
              </a:rPr>
              <a:t> à un </a:t>
            </a:r>
            <a:r>
              <a:rPr lang="en-US" sz="1800" b="0" kern="1200" dirty="0" err="1">
                <a:solidFill>
                  <a:schemeClr val="tx1"/>
                </a:solidFill>
                <a:effectLst/>
                <a:latin typeface="+mn-lt"/>
                <a:ea typeface="+mn-ea"/>
                <a:cs typeface="+mn-cs"/>
              </a:rPr>
              <a:t>élément</a:t>
            </a:r>
            <a:r>
              <a:rPr lang="en-US" sz="1800" b="0" kern="1200" dirty="0">
                <a:solidFill>
                  <a:schemeClr val="tx1"/>
                </a:solidFill>
                <a:effectLst/>
                <a:latin typeface="+mn-lt"/>
                <a:ea typeface="+mn-ea"/>
                <a:cs typeface="+mn-cs"/>
              </a:rPr>
              <a:t> d’un namespace : </a:t>
            </a:r>
            <a:r>
              <a:rPr lang="en-US" sz="1800" b="0" kern="1200" dirty="0" err="1">
                <a:solidFill>
                  <a:schemeClr val="tx1"/>
                </a:solidFill>
                <a:effectLst/>
                <a:latin typeface="+mn-lt"/>
                <a:ea typeface="+mn-ea"/>
                <a:cs typeface="+mn-cs"/>
              </a:rPr>
              <a:t>MonNamespace.MaClasse</a:t>
            </a:r>
            <a:endParaRPr lang="en-US" sz="1800" b="0" kern="120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err="1">
                <a:solidFill>
                  <a:schemeClr val="tx1"/>
                </a:solidFill>
                <a:effectLst/>
                <a:latin typeface="+mn-lt"/>
                <a:ea typeface="+mn-ea"/>
                <a:cs typeface="+mn-cs"/>
              </a:rPr>
              <a:t>MonNamespace.MonSousNamespace.MaSousClasse</a:t>
            </a:r>
            <a:endParaRPr lang="fr-FR" sz="16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Ce </a:t>
            </a:r>
            <a:r>
              <a:rPr lang="en-US" sz="1800" b="0" kern="1200" dirty="0" err="1">
                <a:solidFill>
                  <a:schemeClr val="tx1"/>
                </a:solidFill>
                <a:effectLst/>
                <a:latin typeface="+mn-lt"/>
                <a:ea typeface="+mn-ea"/>
                <a:cs typeface="+mn-cs"/>
              </a:rPr>
              <a:t>n’est</a:t>
            </a:r>
            <a:r>
              <a:rPr lang="en-US" sz="1800" b="0" kern="1200" dirty="0">
                <a:solidFill>
                  <a:schemeClr val="tx1"/>
                </a:solidFill>
                <a:effectLst/>
                <a:latin typeface="+mn-lt"/>
                <a:ea typeface="+mn-ea"/>
                <a:cs typeface="+mn-cs"/>
              </a:rPr>
              <a:t> PAS </a:t>
            </a:r>
            <a:r>
              <a:rPr lang="en-US" sz="1800" b="0" kern="1200" dirty="0" err="1">
                <a:solidFill>
                  <a:schemeClr val="tx1"/>
                </a:solidFill>
                <a:effectLst/>
                <a:latin typeface="+mn-lt"/>
                <a:ea typeface="+mn-ea"/>
                <a:cs typeface="+mn-cs"/>
              </a:rPr>
              <a:t>lié</a:t>
            </a:r>
            <a:r>
              <a:rPr lang="en-US" sz="1800" b="0" kern="1200" dirty="0">
                <a:solidFill>
                  <a:schemeClr val="tx1"/>
                </a:solidFill>
                <a:effectLst/>
                <a:latin typeface="+mn-lt"/>
                <a:ea typeface="+mn-ea"/>
                <a:cs typeface="+mn-cs"/>
              </a:rPr>
              <a:t> à la structure de </a:t>
            </a:r>
            <a:r>
              <a:rPr lang="en-US" sz="1800" b="0" kern="1200" dirty="0" err="1">
                <a:solidFill>
                  <a:schemeClr val="tx1"/>
                </a:solidFill>
                <a:effectLst/>
                <a:latin typeface="+mn-lt"/>
                <a:ea typeface="+mn-ea"/>
                <a:cs typeface="+mn-cs"/>
              </a:rPr>
              <a:t>fichier</a:t>
            </a:r>
            <a:endParaRPr lang="fr-FR" sz="1800" dirty="0">
              <a:effectLst/>
            </a:endParaRPr>
          </a:p>
        </p:txBody>
      </p:sp>
      <p:sp>
        <p:nvSpPr>
          <p:cNvPr id="4" name="Espace réservé du numéro de diapositive 3">
            <a:extLst>
              <a:ext uri="{FF2B5EF4-FFF2-40B4-BE49-F238E27FC236}">
                <a16:creationId xmlns:a16="http://schemas.microsoft.com/office/drawing/2014/main" id="{546B251B-5DDF-4440-8713-A1529A8A3DBB}"/>
              </a:ext>
            </a:extLst>
          </p:cNvPr>
          <p:cNvSpPr>
            <a:spLocks noGrp="1"/>
          </p:cNvSpPr>
          <p:nvPr>
            <p:ph type="sldNum" sz="quarter" idx="12"/>
          </p:nvPr>
        </p:nvSpPr>
        <p:spPr/>
        <p:txBody>
          <a:bodyPr/>
          <a:lstStyle/>
          <a:p>
            <a:fld id="{C4488D40-6A2B-42CD-9565-99D41B29C2DA}" type="slidenum">
              <a:rPr lang="fr-FR" smtClean="0"/>
              <a:t>11</a:t>
            </a:fld>
            <a:endParaRPr lang="fr-FR"/>
          </a:p>
        </p:txBody>
      </p:sp>
    </p:spTree>
    <p:extLst>
      <p:ext uri="{BB962C8B-B14F-4D97-AF65-F5344CB8AC3E}">
        <p14:creationId xmlns:p14="http://schemas.microsoft.com/office/powerpoint/2010/main" val="305664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B0D91-3ED4-4488-B12A-A56F02B40C32}"/>
              </a:ext>
            </a:extLst>
          </p:cNvPr>
          <p:cNvSpPr>
            <a:spLocks noGrp="1"/>
          </p:cNvSpPr>
          <p:nvPr>
            <p:ph type="title"/>
          </p:nvPr>
        </p:nvSpPr>
        <p:spPr/>
        <p:txBody>
          <a:bodyPr/>
          <a:lstStyle/>
          <a:p>
            <a:r>
              <a:rPr lang="fr-FR" dirty="0"/>
              <a:t>Namespace</a:t>
            </a:r>
          </a:p>
        </p:txBody>
      </p:sp>
      <p:sp>
        <p:nvSpPr>
          <p:cNvPr id="3" name="Espace réservé du contenu 2">
            <a:extLst>
              <a:ext uri="{FF2B5EF4-FFF2-40B4-BE49-F238E27FC236}">
                <a16:creationId xmlns:a16="http://schemas.microsoft.com/office/drawing/2014/main" id="{4EC7E5CE-4C93-4D43-A58A-F6DF2F9EE498}"/>
              </a:ext>
            </a:extLst>
          </p:cNvPr>
          <p:cNvSpPr>
            <a:spLocks noGrp="1"/>
          </p:cNvSpPr>
          <p:nvPr>
            <p:ph idx="1"/>
          </p:nvPr>
        </p:nvSpPr>
        <p:spPr/>
        <p:txBody>
          <a:bodyPr/>
          <a:lstStyle/>
          <a:p>
            <a:pPr marL="0" indent="0">
              <a:buNone/>
            </a:pPr>
            <a:endParaRPr lang="fr-FR" dirty="0"/>
          </a:p>
        </p:txBody>
      </p:sp>
      <p:sp>
        <p:nvSpPr>
          <p:cNvPr id="4" name="Espace réservé du numéro de diapositive 3">
            <a:extLst>
              <a:ext uri="{FF2B5EF4-FFF2-40B4-BE49-F238E27FC236}">
                <a16:creationId xmlns:a16="http://schemas.microsoft.com/office/drawing/2014/main" id="{20A52CA2-84D5-4773-B064-FE67F247984D}"/>
              </a:ext>
            </a:extLst>
          </p:cNvPr>
          <p:cNvSpPr>
            <a:spLocks noGrp="1"/>
          </p:cNvSpPr>
          <p:nvPr>
            <p:ph type="sldNum" sz="quarter" idx="12"/>
          </p:nvPr>
        </p:nvSpPr>
        <p:spPr/>
        <p:txBody>
          <a:bodyPr/>
          <a:lstStyle/>
          <a:p>
            <a:fld id="{C4488D40-6A2B-42CD-9565-99D41B29C2DA}" type="slidenum">
              <a:rPr lang="fr-FR" smtClean="0"/>
              <a:t>12</a:t>
            </a:fld>
            <a:endParaRPr lang="fr-FR"/>
          </a:p>
        </p:txBody>
      </p:sp>
      <p:pic>
        <p:nvPicPr>
          <p:cNvPr id="5" name="Image 4">
            <a:extLst>
              <a:ext uri="{FF2B5EF4-FFF2-40B4-BE49-F238E27FC236}">
                <a16:creationId xmlns:a16="http://schemas.microsoft.com/office/drawing/2014/main" id="{9D18CD4D-821A-4A22-B20D-3C0420DD0B76}"/>
              </a:ext>
            </a:extLst>
          </p:cNvPr>
          <p:cNvPicPr/>
          <p:nvPr/>
        </p:nvPicPr>
        <p:blipFill>
          <a:blip r:embed="rId2"/>
          <a:stretch/>
        </p:blipFill>
        <p:spPr>
          <a:xfrm>
            <a:off x="2263113" y="1019846"/>
            <a:ext cx="6324887" cy="3615714"/>
          </a:xfrm>
          <a:prstGeom prst="rect">
            <a:avLst/>
          </a:prstGeom>
          <a:ln>
            <a:noFill/>
          </a:ln>
        </p:spPr>
      </p:pic>
      <p:pic>
        <p:nvPicPr>
          <p:cNvPr id="6" name="Image 5">
            <a:extLst>
              <a:ext uri="{FF2B5EF4-FFF2-40B4-BE49-F238E27FC236}">
                <a16:creationId xmlns:a16="http://schemas.microsoft.com/office/drawing/2014/main" id="{34D788F4-8FFC-47B6-A730-60C6646CD293}"/>
              </a:ext>
            </a:extLst>
          </p:cNvPr>
          <p:cNvPicPr/>
          <p:nvPr/>
        </p:nvPicPr>
        <p:blipFill>
          <a:blip r:embed="rId3"/>
          <a:stretch/>
        </p:blipFill>
        <p:spPr>
          <a:xfrm>
            <a:off x="2263113" y="4684957"/>
            <a:ext cx="8048018" cy="2095601"/>
          </a:xfrm>
          <a:prstGeom prst="rect">
            <a:avLst/>
          </a:prstGeom>
          <a:ln>
            <a:noFill/>
          </a:ln>
        </p:spPr>
      </p:pic>
    </p:spTree>
    <p:extLst>
      <p:ext uri="{BB962C8B-B14F-4D97-AF65-F5344CB8AC3E}">
        <p14:creationId xmlns:p14="http://schemas.microsoft.com/office/powerpoint/2010/main" val="335660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9BC385-0E13-41D9-9995-749705C2F5E6}"/>
              </a:ext>
            </a:extLst>
          </p:cNvPr>
          <p:cNvSpPr>
            <a:spLocks noGrp="1"/>
          </p:cNvSpPr>
          <p:nvPr>
            <p:ph type="title"/>
          </p:nvPr>
        </p:nvSpPr>
        <p:spPr/>
        <p:txBody>
          <a:bodyPr/>
          <a:lstStyle/>
          <a:p>
            <a:r>
              <a:rPr lang="fr-FR" dirty="0"/>
              <a:t>Mot clé </a:t>
            </a:r>
            <a:r>
              <a:rPr lang="fr-FR" dirty="0" err="1"/>
              <a:t>Using</a:t>
            </a:r>
            <a:endParaRPr lang="fr-FR" dirty="0"/>
          </a:p>
        </p:txBody>
      </p:sp>
      <p:sp>
        <p:nvSpPr>
          <p:cNvPr id="3" name="Espace réservé du contenu 2">
            <a:extLst>
              <a:ext uri="{FF2B5EF4-FFF2-40B4-BE49-F238E27FC236}">
                <a16:creationId xmlns:a16="http://schemas.microsoft.com/office/drawing/2014/main" id="{5AE30643-5841-47C8-BB70-00D33D51DC5E}"/>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Le mot </a:t>
            </a:r>
            <a:r>
              <a:rPr lang="en-US" sz="1800" b="0" kern="1200" dirty="0" err="1">
                <a:solidFill>
                  <a:schemeClr val="tx1"/>
                </a:solidFill>
                <a:effectLst/>
                <a:latin typeface="+mn-lt"/>
                <a:ea typeface="+mn-ea"/>
                <a:cs typeface="+mn-cs"/>
              </a:rPr>
              <a:t>clé</a:t>
            </a:r>
            <a:r>
              <a:rPr lang="en-US" sz="1800" b="0" kern="1200" dirty="0">
                <a:solidFill>
                  <a:schemeClr val="tx1"/>
                </a:solidFill>
                <a:effectLst/>
                <a:latin typeface="+mn-lt"/>
                <a:ea typeface="+mn-ea"/>
                <a:cs typeface="+mn-cs"/>
              </a:rPr>
              <a:t> « using », </a:t>
            </a:r>
            <a:r>
              <a:rPr lang="en-US" sz="1800" b="0" kern="1200" dirty="0" err="1">
                <a:solidFill>
                  <a:schemeClr val="tx1"/>
                </a:solidFill>
                <a:effectLst/>
                <a:latin typeface="+mn-lt"/>
                <a:ea typeface="+mn-ea"/>
                <a:cs typeface="+mn-cs"/>
              </a:rPr>
              <a:t>habituellement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début de </a:t>
            </a:r>
            <a:r>
              <a:rPr lang="en-US" sz="1800" b="0" kern="1200" dirty="0" err="1">
                <a:solidFill>
                  <a:schemeClr val="tx1"/>
                </a:solidFill>
                <a:effectLst/>
                <a:latin typeface="+mn-lt"/>
                <a:ea typeface="+mn-ea"/>
                <a:cs typeface="+mn-cs"/>
              </a:rPr>
              <a:t>fichier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permet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d’importer</a:t>
            </a:r>
            <a:r>
              <a:rPr lang="en-US" sz="1800" b="0" kern="1200" dirty="0">
                <a:solidFill>
                  <a:schemeClr val="tx1"/>
                </a:solidFill>
                <a:effectLst/>
                <a:latin typeface="+mn-lt"/>
                <a:ea typeface="+mn-ea"/>
                <a:cs typeface="+mn-cs"/>
              </a:rPr>
              <a:t> un namespace.</a:t>
            </a:r>
            <a:endParaRPr lang="fr-FR" sz="1800" dirty="0">
              <a:effectLst/>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err="1">
                <a:solidFill>
                  <a:schemeClr val="tx1"/>
                </a:solidFill>
                <a:effectLst/>
                <a:latin typeface="+mn-lt"/>
                <a:ea typeface="+mn-ea"/>
                <a:cs typeface="+mn-cs"/>
              </a:rPr>
              <a:t>Toutes</a:t>
            </a:r>
            <a:r>
              <a:rPr lang="en-US" sz="1600" b="0" kern="1200" dirty="0">
                <a:solidFill>
                  <a:schemeClr val="tx1"/>
                </a:solidFill>
                <a:effectLst/>
                <a:latin typeface="+mn-lt"/>
                <a:ea typeface="+mn-ea"/>
                <a:cs typeface="+mn-cs"/>
              </a:rPr>
              <a:t> les types du namespace </a:t>
            </a:r>
            <a:r>
              <a:rPr lang="en-US" sz="1600" b="0" kern="1200" dirty="0" err="1">
                <a:solidFill>
                  <a:schemeClr val="tx1"/>
                </a:solidFill>
                <a:effectLst/>
                <a:latin typeface="+mn-lt"/>
                <a:ea typeface="+mn-ea"/>
                <a:cs typeface="+mn-cs"/>
              </a:rPr>
              <a:t>peuvent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être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alors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utilisés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dans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fichier</a:t>
            </a:r>
            <a:r>
              <a:rPr lang="en-US" sz="1600" b="0" kern="1200" dirty="0">
                <a:solidFill>
                  <a:schemeClr val="tx1"/>
                </a:solidFill>
                <a:effectLst/>
                <a:latin typeface="+mn-lt"/>
                <a:ea typeface="+mn-ea"/>
                <a:cs typeface="+mn-cs"/>
              </a:rPr>
              <a:t> sans le </a:t>
            </a:r>
            <a:r>
              <a:rPr lang="en-US" sz="1600" b="0" kern="1200" dirty="0" err="1">
                <a:solidFill>
                  <a:schemeClr val="tx1"/>
                </a:solidFill>
                <a:effectLst/>
                <a:latin typeface="+mn-lt"/>
                <a:ea typeface="+mn-ea"/>
                <a:cs typeface="+mn-cs"/>
              </a:rPr>
              <a:t>spécifier</a:t>
            </a:r>
            <a:r>
              <a:rPr lang="en-US" sz="1600" b="0" kern="1200" dirty="0">
                <a:solidFill>
                  <a:schemeClr val="tx1"/>
                </a:solidFill>
                <a:effectLst/>
                <a:latin typeface="+mn-lt"/>
                <a:ea typeface="+mn-ea"/>
                <a:cs typeface="+mn-cs"/>
              </a:rPr>
              <a:t>.</a:t>
            </a: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Les sous-namespace </a:t>
            </a:r>
            <a:r>
              <a:rPr lang="en-US" sz="1600" b="0" kern="1200" dirty="0" err="1">
                <a:solidFill>
                  <a:schemeClr val="tx1"/>
                </a:solidFill>
                <a:effectLst/>
                <a:latin typeface="+mn-lt"/>
                <a:ea typeface="+mn-ea"/>
                <a:cs typeface="+mn-cs"/>
              </a:rPr>
              <a:t>peuvent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aussi</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être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importés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séparément</a:t>
            </a:r>
            <a:r>
              <a:rPr lang="en-US" sz="1600" b="0" kern="1200" dirty="0">
                <a:solidFill>
                  <a:schemeClr val="tx1"/>
                </a:solidFill>
                <a:effectLst/>
                <a:latin typeface="+mn-lt"/>
                <a:ea typeface="+mn-ea"/>
                <a:cs typeface="+mn-cs"/>
              </a:rPr>
              <a:t>.</a:t>
            </a:r>
            <a:endParaRPr lang="fr-FR" sz="1600" dirty="0">
              <a:effectLst/>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6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Communément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appelé</a:t>
            </a:r>
            <a:r>
              <a:rPr lang="en-US" sz="1800" b="0" kern="1200" dirty="0">
                <a:solidFill>
                  <a:schemeClr val="tx1"/>
                </a:solidFill>
                <a:effectLst/>
                <a:latin typeface="+mn-lt"/>
                <a:ea typeface="+mn-ea"/>
                <a:cs typeface="+mn-cs"/>
              </a:rPr>
              <a:t> « </a:t>
            </a:r>
            <a:r>
              <a:rPr lang="en-US" sz="1800" b="0" kern="1200" dirty="0" err="1">
                <a:solidFill>
                  <a:schemeClr val="tx1"/>
                </a:solidFill>
                <a:effectLst/>
                <a:latin typeface="+mn-lt"/>
                <a:ea typeface="+mn-ea"/>
                <a:cs typeface="+mn-cs"/>
              </a:rPr>
              <a:t>Ouverture</a:t>
            </a:r>
            <a:r>
              <a:rPr lang="en-US" sz="1800" b="0" kern="1200" dirty="0">
                <a:solidFill>
                  <a:schemeClr val="tx1"/>
                </a:solidFill>
                <a:effectLst/>
                <a:latin typeface="+mn-lt"/>
                <a:ea typeface="+mn-ea"/>
                <a:cs typeface="+mn-cs"/>
              </a:rPr>
              <a:t> d’un namespace »</a:t>
            </a: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Ce </a:t>
            </a:r>
            <a:r>
              <a:rPr lang="en-US" sz="1800" b="0" kern="1200" dirty="0" err="1">
                <a:solidFill>
                  <a:schemeClr val="tx1"/>
                </a:solidFill>
                <a:effectLst/>
                <a:latin typeface="+mn-lt"/>
                <a:ea typeface="+mn-ea"/>
                <a:cs typeface="+mn-cs"/>
              </a:rPr>
              <a:t>n’est</a:t>
            </a:r>
            <a:r>
              <a:rPr lang="en-US" sz="1800" b="0" kern="1200" dirty="0">
                <a:solidFill>
                  <a:schemeClr val="tx1"/>
                </a:solidFill>
                <a:effectLst/>
                <a:latin typeface="+mn-lt"/>
                <a:ea typeface="+mn-ea"/>
                <a:cs typeface="+mn-cs"/>
              </a:rPr>
              <a:t> PAS </a:t>
            </a:r>
            <a:r>
              <a:rPr lang="en-US" sz="1800" b="0" kern="1200" dirty="0" err="1">
                <a:solidFill>
                  <a:schemeClr val="tx1"/>
                </a:solidFill>
                <a:effectLst/>
                <a:latin typeface="+mn-lt"/>
                <a:ea typeface="+mn-ea"/>
                <a:cs typeface="+mn-cs"/>
              </a:rPr>
              <a:t>une</a:t>
            </a:r>
            <a:r>
              <a:rPr lang="en-US" sz="1800" b="0" kern="1200" dirty="0">
                <a:solidFill>
                  <a:schemeClr val="tx1"/>
                </a:solidFill>
                <a:effectLst/>
                <a:latin typeface="+mn-lt"/>
                <a:ea typeface="+mn-ea"/>
                <a:cs typeface="+mn-cs"/>
              </a:rPr>
              <a:t> importation de </a:t>
            </a:r>
            <a:r>
              <a:rPr lang="en-US" sz="1800" b="0" kern="1200" dirty="0" err="1">
                <a:solidFill>
                  <a:schemeClr val="tx1"/>
                </a:solidFill>
                <a:effectLst/>
                <a:latin typeface="+mn-lt"/>
                <a:ea typeface="+mn-ea"/>
                <a:cs typeface="+mn-cs"/>
              </a:rPr>
              <a:t>librairie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juste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l’ouverture</a:t>
            </a:r>
            <a:r>
              <a:rPr lang="en-US" sz="1800" b="0" kern="1200" dirty="0">
                <a:solidFill>
                  <a:schemeClr val="tx1"/>
                </a:solidFill>
                <a:effectLst/>
                <a:latin typeface="+mn-lt"/>
                <a:ea typeface="+mn-ea"/>
                <a:cs typeface="+mn-cs"/>
              </a:rPr>
              <a:t> d’un namespace !</a:t>
            </a:r>
            <a:endParaRPr lang="fr-FR" sz="1800" dirty="0">
              <a:effectLst/>
            </a:endParaRPr>
          </a:p>
        </p:txBody>
      </p:sp>
      <p:sp>
        <p:nvSpPr>
          <p:cNvPr id="4" name="Espace réservé du numéro de diapositive 3">
            <a:extLst>
              <a:ext uri="{FF2B5EF4-FFF2-40B4-BE49-F238E27FC236}">
                <a16:creationId xmlns:a16="http://schemas.microsoft.com/office/drawing/2014/main" id="{98CF38D9-0588-47C4-B6B0-7E684AFCD332}"/>
              </a:ext>
            </a:extLst>
          </p:cNvPr>
          <p:cNvSpPr>
            <a:spLocks noGrp="1"/>
          </p:cNvSpPr>
          <p:nvPr>
            <p:ph type="sldNum" sz="quarter" idx="12"/>
          </p:nvPr>
        </p:nvSpPr>
        <p:spPr/>
        <p:txBody>
          <a:bodyPr/>
          <a:lstStyle/>
          <a:p>
            <a:fld id="{C4488D40-6A2B-42CD-9565-99D41B29C2DA}" type="slidenum">
              <a:rPr lang="fr-FR" smtClean="0"/>
              <a:t>13</a:t>
            </a:fld>
            <a:endParaRPr lang="fr-FR"/>
          </a:p>
        </p:txBody>
      </p:sp>
      <p:pic>
        <p:nvPicPr>
          <p:cNvPr id="5" name="Image 4">
            <a:extLst>
              <a:ext uri="{FF2B5EF4-FFF2-40B4-BE49-F238E27FC236}">
                <a16:creationId xmlns:a16="http://schemas.microsoft.com/office/drawing/2014/main" id="{FBA35F7E-6E5B-4812-83B4-8FF8094E286A}"/>
              </a:ext>
            </a:extLst>
          </p:cNvPr>
          <p:cNvPicPr/>
          <p:nvPr/>
        </p:nvPicPr>
        <p:blipFill>
          <a:blip r:embed="rId2"/>
          <a:stretch/>
        </p:blipFill>
        <p:spPr>
          <a:xfrm>
            <a:off x="3222659" y="2548903"/>
            <a:ext cx="5746680" cy="2653200"/>
          </a:xfrm>
          <a:prstGeom prst="rect">
            <a:avLst/>
          </a:prstGeom>
          <a:ln>
            <a:noFill/>
          </a:ln>
        </p:spPr>
      </p:pic>
    </p:spTree>
    <p:extLst>
      <p:ext uri="{BB962C8B-B14F-4D97-AF65-F5344CB8AC3E}">
        <p14:creationId xmlns:p14="http://schemas.microsoft.com/office/powerpoint/2010/main" val="200902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0B370F-16D6-4AD1-B6C7-6468E62DDCEA}"/>
              </a:ext>
            </a:extLst>
          </p:cNvPr>
          <p:cNvSpPr>
            <a:spLocks noGrp="1"/>
          </p:cNvSpPr>
          <p:nvPr>
            <p:ph type="title"/>
          </p:nvPr>
        </p:nvSpPr>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b="1" kern="1200" dirty="0">
                <a:solidFill>
                  <a:srgbClr val="FEFEFE"/>
                </a:solidFill>
                <a:effectLst/>
                <a:latin typeface="+mj-lt"/>
                <a:ea typeface="+mj-ea"/>
                <a:cs typeface="+mj-cs"/>
              </a:rPr>
              <a:t>Multi-</a:t>
            </a:r>
            <a:r>
              <a:rPr lang="en-US" sz="4000" b="1" kern="1200" dirty="0" err="1">
                <a:solidFill>
                  <a:srgbClr val="FEFEFE"/>
                </a:solidFill>
                <a:effectLst/>
                <a:latin typeface="+mj-lt"/>
                <a:ea typeface="+mj-ea"/>
                <a:cs typeface="+mj-cs"/>
              </a:rPr>
              <a:t>fichier</a:t>
            </a:r>
            <a:endParaRPr lang="fr-FR" dirty="0">
              <a:effectLst/>
            </a:endParaRPr>
          </a:p>
        </p:txBody>
      </p:sp>
      <p:sp>
        <p:nvSpPr>
          <p:cNvPr id="3" name="Espace réservé du contenu 2">
            <a:extLst>
              <a:ext uri="{FF2B5EF4-FFF2-40B4-BE49-F238E27FC236}">
                <a16:creationId xmlns:a16="http://schemas.microsoft.com/office/drawing/2014/main" id="{D56A64C8-7A38-4E1C-B1B9-AA892A3B4203}"/>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Nous </a:t>
            </a:r>
            <a:r>
              <a:rPr lang="en-US" sz="1800" b="0" kern="1200" dirty="0" err="1">
                <a:solidFill>
                  <a:schemeClr val="tx1"/>
                </a:solidFill>
                <a:effectLst/>
                <a:latin typeface="+mn-lt"/>
                <a:ea typeface="+mn-ea"/>
                <a:cs typeface="+mn-cs"/>
              </a:rPr>
              <a:t>faisons</a:t>
            </a:r>
            <a:r>
              <a:rPr lang="en-US" sz="1800" b="0" kern="1200" dirty="0">
                <a:solidFill>
                  <a:schemeClr val="tx1"/>
                </a:solidFill>
                <a:effectLst/>
                <a:latin typeface="+mn-lt"/>
                <a:ea typeface="+mn-ea"/>
                <a:cs typeface="+mn-cs"/>
              </a:rPr>
              <a:t> déjà du </a:t>
            </a:r>
            <a:r>
              <a:rPr lang="en-US" sz="1800" b="0" kern="1200" dirty="0" err="1">
                <a:solidFill>
                  <a:schemeClr val="tx1"/>
                </a:solidFill>
                <a:effectLst/>
                <a:latin typeface="+mn-lt"/>
                <a:ea typeface="+mn-ea"/>
                <a:cs typeface="+mn-cs"/>
              </a:rPr>
              <a:t>multifichier</a:t>
            </a:r>
            <a:r>
              <a:rPr lang="en-US" sz="1800" b="0" kern="1200" dirty="0">
                <a:solidFill>
                  <a:schemeClr val="tx1"/>
                </a:solidFill>
                <a:effectLst/>
                <a:latin typeface="+mn-lt"/>
                <a:ea typeface="+mn-ea"/>
                <a:cs typeface="+mn-cs"/>
              </a:rPr>
              <a:t> sans nous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rendre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compte</a:t>
            </a: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Ni C# </a:t>
            </a:r>
            <a:r>
              <a:rPr lang="en-US" sz="1800" b="0" kern="1200" dirty="0" err="1">
                <a:solidFill>
                  <a:schemeClr val="tx1"/>
                </a:solidFill>
                <a:effectLst/>
                <a:latin typeface="+mn-lt"/>
                <a:ea typeface="+mn-ea"/>
                <a:cs typeface="+mn-cs"/>
              </a:rPr>
              <a:t>ni</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n’imposent</a:t>
            </a:r>
            <a:r>
              <a:rPr lang="en-US" sz="1800" b="0" kern="1200" dirty="0">
                <a:solidFill>
                  <a:schemeClr val="tx1"/>
                </a:solidFill>
                <a:effectLst/>
                <a:latin typeface="+mn-lt"/>
                <a:ea typeface="+mn-ea"/>
                <a:cs typeface="+mn-cs"/>
              </a:rPr>
              <a:t> de format de </a:t>
            </a:r>
            <a:r>
              <a:rPr lang="en-US" sz="1800" b="0" kern="1200" dirty="0" err="1">
                <a:solidFill>
                  <a:schemeClr val="tx1"/>
                </a:solidFill>
                <a:effectLst/>
                <a:latin typeface="+mn-lt"/>
                <a:ea typeface="+mn-ea"/>
                <a:cs typeface="+mn-cs"/>
              </a:rPr>
              <a:t>fichier</a:t>
            </a:r>
            <a:endParaRPr lang="fr-FR" sz="1800" dirty="0">
              <a:effectLst/>
            </a:endParaRPr>
          </a:p>
          <a:p>
            <a:pPr rtl="0" eaLnBrk="1" latinLnBrk="0" hangingPunct="1"/>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fichier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peut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contenir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plusieurs</a:t>
            </a:r>
            <a:r>
              <a:rPr lang="en-US" sz="1800" b="0" kern="1200" dirty="0">
                <a:solidFill>
                  <a:schemeClr val="tx1"/>
                </a:solidFill>
                <a:effectLst/>
                <a:latin typeface="+mn-lt"/>
                <a:ea typeface="+mn-ea"/>
                <a:cs typeface="+mn-cs"/>
              </a:rPr>
              <a:t> classes, </a:t>
            </a:r>
            <a:r>
              <a:rPr lang="en-US" sz="1800" b="0" kern="1200" dirty="0" err="1">
                <a:solidFill>
                  <a:schemeClr val="tx1"/>
                </a:solidFill>
                <a:effectLst/>
                <a:latin typeface="+mn-lt"/>
                <a:ea typeface="+mn-ea"/>
                <a:cs typeface="+mn-cs"/>
              </a:rPr>
              <a:t>plusieurs</a:t>
            </a:r>
            <a:r>
              <a:rPr lang="en-US" sz="1800" b="0" kern="1200" dirty="0">
                <a:solidFill>
                  <a:schemeClr val="tx1"/>
                </a:solidFill>
                <a:effectLst/>
                <a:latin typeface="+mn-lt"/>
                <a:ea typeface="+mn-ea"/>
                <a:cs typeface="+mn-cs"/>
              </a:rPr>
              <a:t> namespaces etc.</a:t>
            </a:r>
            <a:endParaRPr lang="fr-FR" sz="1800" dirty="0">
              <a:effectLst/>
            </a:endParaRPr>
          </a:p>
          <a:p>
            <a:pPr rtl="0" eaLnBrk="1" latinLnBrk="0" hangingPunct="1"/>
            <a:r>
              <a:rPr lang="en-US" sz="1800" b="0" kern="1200" dirty="0">
                <a:solidFill>
                  <a:schemeClr val="tx1"/>
                </a:solidFill>
                <a:effectLst/>
                <a:latin typeface="+mn-lt"/>
                <a:ea typeface="+mn-ea"/>
                <a:cs typeface="+mn-cs"/>
              </a:rPr>
              <a:t>Tout </a:t>
            </a:r>
            <a:r>
              <a:rPr lang="en-US" sz="1800" b="0" kern="1200" dirty="0" err="1">
                <a:solidFill>
                  <a:schemeClr val="tx1"/>
                </a:solidFill>
                <a:effectLst/>
                <a:latin typeface="+mn-lt"/>
                <a:ea typeface="+mn-ea"/>
                <a:cs typeface="+mn-cs"/>
              </a:rPr>
              <a:t>fichier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présent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dans</a:t>
            </a:r>
            <a:r>
              <a:rPr lang="en-US" sz="1800" b="0" kern="1200" dirty="0">
                <a:solidFill>
                  <a:schemeClr val="tx1"/>
                </a:solidFill>
                <a:effectLst/>
                <a:latin typeface="+mn-lt"/>
                <a:ea typeface="+mn-ea"/>
                <a:cs typeface="+mn-cs"/>
              </a:rPr>
              <a:t> un </a:t>
            </a:r>
            <a:r>
              <a:rPr lang="en-US" sz="1800" b="0" kern="1200" dirty="0" err="1">
                <a:solidFill>
                  <a:schemeClr val="tx1"/>
                </a:solidFill>
                <a:effectLst/>
                <a:latin typeface="+mn-lt"/>
                <a:ea typeface="+mn-ea"/>
                <a:cs typeface="+mn-cs"/>
              </a:rPr>
              <a:t>projet</a:t>
            </a:r>
            <a:r>
              <a:rPr lang="en-US" sz="1800" b="0" kern="1200" dirty="0">
                <a:solidFill>
                  <a:schemeClr val="tx1"/>
                </a:solidFill>
                <a:effectLst/>
                <a:latin typeface="+mn-lt"/>
                <a:ea typeface="+mn-ea"/>
                <a:cs typeface="+mn-cs"/>
              </a:rPr>
              <a:t> Visual Studio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automatiquement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compilé</a:t>
            </a:r>
            <a:endParaRPr lang="fr-FR" dirty="0">
              <a:effectLst/>
            </a:endParaRPr>
          </a:p>
          <a:p>
            <a:pPr rtl="0" eaLnBrk="1" latinLnBrk="0" hangingPunct="1"/>
            <a:r>
              <a:rPr lang="en-US" sz="1800" b="0" kern="1200" dirty="0">
                <a:solidFill>
                  <a:schemeClr val="tx1"/>
                </a:solidFill>
                <a:effectLst/>
                <a:latin typeface="+mn-lt"/>
                <a:ea typeface="+mn-ea"/>
                <a:cs typeface="+mn-cs"/>
              </a:rPr>
              <a:t>Tout type </a:t>
            </a:r>
            <a:r>
              <a:rPr lang="en-US" sz="1800" b="0" kern="1200" dirty="0" err="1">
                <a:solidFill>
                  <a:schemeClr val="tx1"/>
                </a:solidFill>
                <a:effectLst/>
                <a:latin typeface="+mn-lt"/>
                <a:ea typeface="+mn-ea"/>
                <a:cs typeface="+mn-cs"/>
              </a:rPr>
              <a:t>présent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dans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n’importe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quel</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fichier</a:t>
            </a:r>
            <a:r>
              <a:rPr lang="en-US" sz="1800" b="0" kern="1200" dirty="0">
                <a:solidFill>
                  <a:schemeClr val="tx1"/>
                </a:solidFill>
                <a:effectLst/>
                <a:latin typeface="+mn-lt"/>
                <a:ea typeface="+mn-ea"/>
                <a:cs typeface="+mn-cs"/>
              </a:rPr>
              <a:t> du </a:t>
            </a:r>
            <a:r>
              <a:rPr lang="en-US" sz="1800" b="0" kern="1200" dirty="0" err="1">
                <a:solidFill>
                  <a:schemeClr val="tx1"/>
                </a:solidFill>
                <a:effectLst/>
                <a:latin typeface="+mn-lt"/>
                <a:ea typeface="+mn-ea"/>
                <a:cs typeface="+mn-cs"/>
              </a:rPr>
              <a:t>projet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est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automatiquement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manipulable</a:t>
            </a:r>
            <a:r>
              <a:rPr lang="en-US" sz="1800" b="0" kern="1200" dirty="0">
                <a:solidFill>
                  <a:schemeClr val="tx1"/>
                </a:solidFill>
                <a:effectLst/>
                <a:latin typeface="+mn-lt"/>
                <a:ea typeface="+mn-ea"/>
                <a:cs typeface="+mn-cs"/>
              </a:rPr>
              <a:t> par </a:t>
            </a:r>
            <a:r>
              <a:rPr lang="en-US" sz="1800" b="0" kern="1200" dirty="0" err="1">
                <a:solidFill>
                  <a:schemeClr val="tx1"/>
                </a:solidFill>
                <a:effectLst/>
                <a:latin typeface="+mn-lt"/>
                <a:ea typeface="+mn-ea"/>
                <a:cs typeface="+mn-cs"/>
              </a:rPr>
              <a:t>tous</a:t>
            </a:r>
            <a:r>
              <a:rPr lang="en-US" sz="1800" b="0" kern="1200" dirty="0">
                <a:solidFill>
                  <a:schemeClr val="tx1"/>
                </a:solidFill>
                <a:effectLst/>
                <a:latin typeface="+mn-lt"/>
                <a:ea typeface="+mn-ea"/>
                <a:cs typeface="+mn-cs"/>
              </a:rPr>
              <a:t> les </a:t>
            </a:r>
            <a:r>
              <a:rPr lang="en-US" sz="1800" b="0" kern="1200" dirty="0" err="1">
                <a:solidFill>
                  <a:schemeClr val="tx1"/>
                </a:solidFill>
                <a:effectLst/>
                <a:latin typeface="+mn-lt"/>
                <a:ea typeface="+mn-ea"/>
                <a:cs typeface="+mn-cs"/>
              </a:rPr>
              <a:t>autres</a:t>
            </a:r>
            <a:r>
              <a:rPr lang="en-US" sz="1800" b="0" kern="1200" dirty="0">
                <a:solidFill>
                  <a:schemeClr val="tx1"/>
                </a:solidFill>
                <a:effectLst/>
                <a:latin typeface="+mn-lt"/>
                <a:ea typeface="+mn-ea"/>
                <a:cs typeface="+mn-cs"/>
              </a:rPr>
              <a:t> types du </a:t>
            </a:r>
            <a:r>
              <a:rPr lang="en-US" sz="1800" b="0" kern="1200" dirty="0" err="1">
                <a:solidFill>
                  <a:schemeClr val="tx1"/>
                </a:solidFill>
                <a:effectLst/>
                <a:latin typeface="+mn-lt"/>
                <a:ea typeface="+mn-ea"/>
                <a:cs typeface="+mn-cs"/>
              </a:rPr>
              <a:t>projet</a:t>
            </a:r>
            <a:r>
              <a:rPr lang="en-US" sz="1800" b="0" kern="1200" dirty="0">
                <a:solidFill>
                  <a:schemeClr val="tx1"/>
                </a:solidFill>
                <a:effectLst/>
                <a:latin typeface="+mn-lt"/>
                <a:ea typeface="+mn-ea"/>
                <a:cs typeface="+mn-cs"/>
              </a:rPr>
              <a:t> </a:t>
            </a:r>
          </a:p>
          <a:p>
            <a:pPr rtl="0" eaLnBrk="1" latinLnBrk="0" hangingPunct="1"/>
            <a:r>
              <a:rPr lang="en-US" sz="1800" b="0" kern="1200" dirty="0" err="1">
                <a:solidFill>
                  <a:schemeClr val="tx1"/>
                </a:solidFill>
                <a:effectLst/>
                <a:latin typeface="+mn-lt"/>
                <a:ea typeface="+mn-ea"/>
                <a:cs typeface="+mn-cs"/>
              </a:rPr>
              <a:t>Seule</a:t>
            </a:r>
            <a:r>
              <a:rPr lang="en-US" sz="1800" b="0" kern="1200" dirty="0">
                <a:solidFill>
                  <a:schemeClr val="tx1"/>
                </a:solidFill>
                <a:effectLst/>
                <a:latin typeface="+mn-lt"/>
                <a:ea typeface="+mn-ea"/>
                <a:cs typeface="+mn-cs"/>
              </a:rPr>
              <a:t> restriction : un</a:t>
            </a:r>
            <a:r>
              <a:rPr lang="en-US" sz="1800" b="0" kern="1200" baseline="0" dirty="0">
                <a:solidFill>
                  <a:schemeClr val="tx1"/>
                </a:solidFill>
                <a:effectLst/>
                <a:latin typeface="+mn-lt"/>
                <a:ea typeface="+mn-ea"/>
                <a:cs typeface="+mn-cs"/>
              </a:rPr>
              <a:t> “scope” </a:t>
            </a:r>
            <a:r>
              <a:rPr lang="en-US" sz="1800" b="0" kern="1200" dirty="0">
                <a:solidFill>
                  <a:schemeClr val="tx1"/>
                </a:solidFill>
                <a:effectLst/>
                <a:latin typeface="+mn-lt"/>
                <a:ea typeface="+mn-ea"/>
                <a:cs typeface="+mn-cs"/>
              </a:rPr>
              <a:t>(« { …. } ») </a:t>
            </a:r>
            <a:r>
              <a:rPr lang="en-US" sz="1800" b="0" kern="1200" dirty="0" err="1">
                <a:solidFill>
                  <a:schemeClr val="tx1"/>
                </a:solidFill>
                <a:effectLst/>
                <a:latin typeface="+mn-lt"/>
                <a:ea typeface="+mn-ea"/>
                <a:cs typeface="+mn-cs"/>
              </a:rPr>
              <a:t>ouvert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dans</a:t>
            </a:r>
            <a:r>
              <a:rPr lang="en-US" sz="1800" b="0" kern="1200" dirty="0">
                <a:solidFill>
                  <a:schemeClr val="tx1"/>
                </a:solidFill>
                <a:effectLst/>
                <a:latin typeface="+mn-lt"/>
                <a:ea typeface="+mn-ea"/>
                <a:cs typeface="+mn-cs"/>
              </a:rPr>
              <a:t> un </a:t>
            </a:r>
            <a:r>
              <a:rPr lang="en-US" sz="1800" b="0" kern="1200" dirty="0" err="1">
                <a:solidFill>
                  <a:schemeClr val="tx1"/>
                </a:solidFill>
                <a:effectLst/>
                <a:latin typeface="+mn-lt"/>
                <a:ea typeface="+mn-ea"/>
                <a:cs typeface="+mn-cs"/>
              </a:rPr>
              <a:t>fichier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doit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forcément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être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fermée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dans</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même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fichier</a:t>
            </a:r>
            <a:r>
              <a:rPr lang="en-US" sz="1800" b="0" kern="1200" dirty="0">
                <a:solidFill>
                  <a:schemeClr val="tx1"/>
                </a:solidFill>
                <a:effectLst/>
                <a:latin typeface="+mn-lt"/>
                <a:ea typeface="+mn-ea"/>
                <a:cs typeface="+mn-cs"/>
              </a:rPr>
              <a:t>.</a:t>
            </a:r>
            <a:endParaRPr lang="fr-FR" dirty="0">
              <a:effectLst/>
            </a:endParaRPr>
          </a:p>
          <a:p>
            <a:pPr rtl="0" eaLnBrk="1" latinLnBrk="0" hangingPunct="1"/>
            <a:r>
              <a:rPr lang="en-US" sz="1800" b="0" kern="1200" dirty="0">
                <a:solidFill>
                  <a:schemeClr val="tx1"/>
                </a:solidFill>
                <a:effectLst/>
                <a:latin typeface="+mn-lt"/>
                <a:ea typeface="+mn-ea"/>
                <a:cs typeface="+mn-cs"/>
              </a:rPr>
              <a:t>Un namespace </a:t>
            </a:r>
            <a:r>
              <a:rPr lang="en-US" sz="1800" b="0" kern="1200" dirty="0" err="1">
                <a:solidFill>
                  <a:schemeClr val="tx1"/>
                </a:solidFill>
                <a:effectLst/>
                <a:latin typeface="+mn-lt"/>
                <a:ea typeface="+mn-ea"/>
                <a:cs typeface="+mn-cs"/>
              </a:rPr>
              <a:t>peut-être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réparti</a:t>
            </a:r>
            <a:r>
              <a:rPr lang="en-US" sz="1800" b="0" kern="1200" dirty="0">
                <a:solidFill>
                  <a:schemeClr val="tx1"/>
                </a:solidFill>
                <a:effectLst/>
                <a:latin typeface="+mn-lt"/>
                <a:ea typeface="+mn-ea"/>
                <a:cs typeface="+mn-cs"/>
              </a:rPr>
              <a:t> sur </a:t>
            </a:r>
            <a:r>
              <a:rPr lang="en-US" sz="1800" b="0" kern="1200" dirty="0" err="1">
                <a:solidFill>
                  <a:schemeClr val="tx1"/>
                </a:solidFill>
                <a:effectLst/>
                <a:latin typeface="+mn-lt"/>
                <a:ea typeface="+mn-ea"/>
                <a:cs typeface="+mn-cs"/>
              </a:rPr>
              <a:t>plusieurs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fichiers</a:t>
            </a:r>
            <a:r>
              <a:rPr lang="en-US" dirty="0"/>
              <a:t>.</a:t>
            </a:r>
            <a:endParaRPr lang="fr-FR" dirty="0">
              <a:effectLst/>
            </a:endParaRPr>
          </a:p>
        </p:txBody>
      </p:sp>
      <p:sp>
        <p:nvSpPr>
          <p:cNvPr id="4" name="Espace réservé du numéro de diapositive 3">
            <a:extLst>
              <a:ext uri="{FF2B5EF4-FFF2-40B4-BE49-F238E27FC236}">
                <a16:creationId xmlns:a16="http://schemas.microsoft.com/office/drawing/2014/main" id="{BED54172-A12B-4570-8F20-01775E281121}"/>
              </a:ext>
            </a:extLst>
          </p:cNvPr>
          <p:cNvSpPr>
            <a:spLocks noGrp="1"/>
          </p:cNvSpPr>
          <p:nvPr>
            <p:ph type="sldNum" sz="quarter" idx="12"/>
          </p:nvPr>
        </p:nvSpPr>
        <p:spPr/>
        <p:txBody>
          <a:bodyPr/>
          <a:lstStyle/>
          <a:p>
            <a:fld id="{C4488D40-6A2B-42CD-9565-99D41B29C2DA}" type="slidenum">
              <a:rPr lang="fr-FR" smtClean="0"/>
              <a:t>14</a:t>
            </a:fld>
            <a:endParaRPr lang="fr-FR"/>
          </a:p>
        </p:txBody>
      </p:sp>
    </p:spTree>
    <p:extLst>
      <p:ext uri="{BB962C8B-B14F-4D97-AF65-F5344CB8AC3E}">
        <p14:creationId xmlns:p14="http://schemas.microsoft.com/office/powerpoint/2010/main" val="245694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8F7529-0A11-482F-BC36-3E981F5735FA}"/>
              </a:ext>
            </a:extLst>
          </p:cNvPr>
          <p:cNvSpPr>
            <a:spLocks noGrp="1"/>
          </p:cNvSpPr>
          <p:nvPr>
            <p:ph type="title"/>
          </p:nvPr>
        </p:nvSpPr>
        <p:spPr/>
        <p:txBody>
          <a:bodyPr/>
          <a:lstStyle/>
          <a:p>
            <a:r>
              <a:rPr lang="fr-FR" dirty="0"/>
              <a:t>Multi-fichier – Conventions</a:t>
            </a:r>
          </a:p>
        </p:txBody>
      </p:sp>
      <p:sp>
        <p:nvSpPr>
          <p:cNvPr id="3" name="Espace réservé du contenu 2">
            <a:extLst>
              <a:ext uri="{FF2B5EF4-FFF2-40B4-BE49-F238E27FC236}">
                <a16:creationId xmlns:a16="http://schemas.microsoft.com/office/drawing/2014/main" id="{9B081DD1-5124-48F9-AFBD-9A7718973E8E}"/>
              </a:ext>
            </a:extLst>
          </p:cNvPr>
          <p:cNvSpPr>
            <a:spLocks noGrp="1"/>
          </p:cNvSpPr>
          <p:nvPr>
            <p:ph idx="1"/>
          </p:nvPr>
        </p:nvSpPr>
        <p:spPr/>
        <p:txBody>
          <a:bodyPr/>
          <a:lstStyle/>
          <a:p>
            <a:r>
              <a:rPr lang="fr-FR" dirty="0"/>
              <a:t>Un fichier par classe, le fichier portant le nom de la classe</a:t>
            </a:r>
          </a:p>
          <a:p>
            <a:pPr lvl="1"/>
            <a:r>
              <a:rPr lang="en-US" dirty="0"/>
              <a:t>Il </a:t>
            </a:r>
            <a:r>
              <a:rPr lang="en-US" dirty="0" err="1"/>
              <a:t>est</a:t>
            </a:r>
            <a:r>
              <a:rPr lang="en-US" dirty="0"/>
              <a:t> </a:t>
            </a:r>
            <a:r>
              <a:rPr lang="en-US" dirty="0" err="1"/>
              <a:t>techniquement</a:t>
            </a:r>
            <a:r>
              <a:rPr lang="en-US" dirty="0"/>
              <a:t> possible de la </a:t>
            </a:r>
            <a:r>
              <a:rPr lang="en-US" dirty="0" err="1"/>
              <a:t>répartir</a:t>
            </a:r>
            <a:r>
              <a:rPr lang="en-US" dirty="0"/>
              <a:t> sur </a:t>
            </a:r>
            <a:r>
              <a:rPr lang="en-US" dirty="0" err="1"/>
              <a:t>plusieurs</a:t>
            </a:r>
            <a:r>
              <a:rPr lang="en-US" dirty="0"/>
              <a:t> </a:t>
            </a:r>
            <a:r>
              <a:rPr lang="en-US" dirty="0" err="1"/>
              <a:t>fichiers</a:t>
            </a:r>
            <a:r>
              <a:rPr lang="en-US" dirty="0"/>
              <a:t> à la condition </a:t>
            </a:r>
            <a:r>
              <a:rPr lang="en-US" dirty="0" err="1"/>
              <a:t>d’utiliser</a:t>
            </a:r>
            <a:r>
              <a:rPr lang="en-US" dirty="0"/>
              <a:t> le mot </a:t>
            </a:r>
            <a:r>
              <a:rPr lang="en-US" dirty="0" err="1"/>
              <a:t>clé</a:t>
            </a:r>
            <a:r>
              <a:rPr lang="en-US" dirty="0"/>
              <a:t> « partial », </a:t>
            </a:r>
            <a:r>
              <a:rPr lang="en-US" dirty="0" err="1"/>
              <a:t>mais</a:t>
            </a:r>
            <a:r>
              <a:rPr lang="en-US" dirty="0"/>
              <a:t> </a:t>
            </a:r>
            <a:r>
              <a:rPr lang="en-US" dirty="0" err="1"/>
              <a:t>c’est</a:t>
            </a:r>
            <a:r>
              <a:rPr lang="en-US" dirty="0"/>
              <a:t> </a:t>
            </a:r>
            <a:r>
              <a:rPr lang="en-US" dirty="0" err="1"/>
              <a:t>rarement</a:t>
            </a:r>
            <a:r>
              <a:rPr lang="en-US" dirty="0"/>
              <a:t> </a:t>
            </a:r>
            <a:r>
              <a:rPr lang="en-US" dirty="0" err="1"/>
              <a:t>utilisé</a:t>
            </a:r>
            <a:r>
              <a:rPr lang="en-US" dirty="0"/>
              <a:t>, et à </a:t>
            </a:r>
            <a:r>
              <a:rPr lang="en-US" dirty="0" err="1"/>
              <a:t>éviter</a:t>
            </a:r>
            <a:r>
              <a:rPr lang="en-US" dirty="0"/>
              <a:t>.</a:t>
            </a:r>
            <a:endParaRPr lang="fr-FR" dirty="0"/>
          </a:p>
          <a:p>
            <a:r>
              <a:rPr lang="fr-FR" dirty="0"/>
              <a:t>Un projet définit un namespace racine (souvent, le nom de l’application)</a:t>
            </a:r>
          </a:p>
          <a:p>
            <a:r>
              <a:rPr lang="fr-FR" dirty="0"/>
              <a:t>A chaque dossier contenant des fichiers compilés correspond un sous-namespace qui contient le même nom</a:t>
            </a:r>
          </a:p>
          <a:p>
            <a:endParaRPr lang="fr-FR" dirty="0"/>
          </a:p>
          <a:p>
            <a:r>
              <a:rPr lang="fr-FR" dirty="0"/>
              <a:t>Visual Studio vous aidera sur toutes ces opérations.</a:t>
            </a:r>
          </a:p>
        </p:txBody>
      </p:sp>
      <p:sp>
        <p:nvSpPr>
          <p:cNvPr id="4" name="Espace réservé du numéro de diapositive 3">
            <a:extLst>
              <a:ext uri="{FF2B5EF4-FFF2-40B4-BE49-F238E27FC236}">
                <a16:creationId xmlns:a16="http://schemas.microsoft.com/office/drawing/2014/main" id="{0B6A5EC2-52AA-402F-BF35-2FA8E1FE6066}"/>
              </a:ext>
            </a:extLst>
          </p:cNvPr>
          <p:cNvSpPr>
            <a:spLocks noGrp="1"/>
          </p:cNvSpPr>
          <p:nvPr>
            <p:ph type="sldNum" sz="quarter" idx="12"/>
          </p:nvPr>
        </p:nvSpPr>
        <p:spPr/>
        <p:txBody>
          <a:bodyPr/>
          <a:lstStyle/>
          <a:p>
            <a:fld id="{C4488D40-6A2B-42CD-9565-99D41B29C2DA}" type="slidenum">
              <a:rPr lang="fr-FR" smtClean="0"/>
              <a:t>15</a:t>
            </a:fld>
            <a:endParaRPr lang="fr-FR"/>
          </a:p>
        </p:txBody>
      </p:sp>
    </p:spTree>
    <p:extLst>
      <p:ext uri="{BB962C8B-B14F-4D97-AF65-F5344CB8AC3E}">
        <p14:creationId xmlns:p14="http://schemas.microsoft.com/office/powerpoint/2010/main" val="352382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448783-CF97-4916-8A8B-9408B79EAD34}"/>
              </a:ext>
            </a:extLst>
          </p:cNvPr>
          <p:cNvSpPr>
            <a:spLocks noGrp="1"/>
          </p:cNvSpPr>
          <p:nvPr>
            <p:ph type="title"/>
          </p:nvPr>
        </p:nvSpPr>
        <p:spPr/>
        <p:txBody>
          <a:bodyPr/>
          <a:lstStyle/>
          <a:p>
            <a:r>
              <a:rPr lang="fr-FR" dirty="0"/>
              <a:t>Références</a:t>
            </a:r>
          </a:p>
        </p:txBody>
      </p:sp>
      <p:sp>
        <p:nvSpPr>
          <p:cNvPr id="3" name="Espace réservé du contenu 2">
            <a:extLst>
              <a:ext uri="{FF2B5EF4-FFF2-40B4-BE49-F238E27FC236}">
                <a16:creationId xmlns:a16="http://schemas.microsoft.com/office/drawing/2014/main" id="{F7C47BBF-159D-4914-8CB6-F7F1E73DBAB3}"/>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projet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dépend</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toujours</a:t>
            </a:r>
            <a:r>
              <a:rPr lang="en-US" sz="1800" b="0" kern="1200" dirty="0">
                <a:solidFill>
                  <a:schemeClr val="tx1"/>
                </a:solidFill>
                <a:effectLst/>
                <a:latin typeface="+mn-lt"/>
                <a:ea typeface="+mn-ea"/>
                <a:cs typeface="+mn-cs"/>
              </a:rPr>
              <a:t> de </a:t>
            </a:r>
            <a:r>
              <a:rPr lang="en-US" sz="1800" b="0" kern="1200" dirty="0" err="1">
                <a:solidFill>
                  <a:schemeClr val="tx1"/>
                </a:solidFill>
                <a:effectLst/>
                <a:latin typeface="+mn-lt"/>
                <a:ea typeface="+mn-ea"/>
                <a:cs typeface="+mn-cs"/>
              </a:rPr>
              <a:t>composants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externes</a:t>
            </a:r>
            <a:r>
              <a:rPr lang="en-US" sz="1800" b="0" kern="1200" dirty="0">
                <a:solidFill>
                  <a:schemeClr val="tx1"/>
                </a:solidFill>
                <a:effectLst/>
                <a:latin typeface="+mn-lt"/>
                <a:ea typeface="+mn-ea"/>
                <a:cs typeface="+mn-cs"/>
              </a:rPr>
              <a:t> (DLL) </a:t>
            </a:r>
            <a:r>
              <a:rPr lang="en-US" sz="1800" b="0" kern="1200" dirty="0" err="1">
                <a:solidFill>
                  <a:schemeClr val="tx1"/>
                </a:solidFill>
                <a:effectLst/>
                <a:latin typeface="+mn-lt"/>
                <a:ea typeface="+mn-ea"/>
                <a:cs typeface="+mn-cs"/>
              </a:rPr>
              <a:t>appelés</a:t>
            </a:r>
            <a:r>
              <a:rPr lang="en-US" sz="1800" b="0" kern="1200" dirty="0">
                <a:solidFill>
                  <a:schemeClr val="tx1"/>
                </a:solidFill>
                <a:effectLst/>
                <a:latin typeface="+mn-lt"/>
                <a:ea typeface="+mn-ea"/>
                <a:cs typeface="+mn-cs"/>
              </a:rPr>
              <a:t> « Assemblies »</a:t>
            </a:r>
            <a:endParaRPr lang="fr-FR" sz="1800" dirty="0">
              <a:effectLst/>
            </a:endParaRP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Pour </a:t>
            </a:r>
            <a:r>
              <a:rPr lang="en-US" sz="1800" b="0" kern="1200" dirty="0" err="1">
                <a:solidFill>
                  <a:schemeClr val="tx1"/>
                </a:solidFill>
                <a:effectLst/>
                <a:latin typeface="+mn-lt"/>
                <a:ea typeface="+mn-ea"/>
                <a:cs typeface="+mn-cs"/>
              </a:rPr>
              <a:t>rajouter</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une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référence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vers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une</a:t>
            </a:r>
            <a:r>
              <a:rPr lang="en-US" sz="1800" b="0" kern="1200" dirty="0">
                <a:solidFill>
                  <a:schemeClr val="tx1"/>
                </a:solidFill>
                <a:effectLst/>
                <a:latin typeface="+mn-lt"/>
                <a:ea typeface="+mn-ea"/>
                <a:cs typeface="+mn-cs"/>
              </a:rPr>
              <a:t> Assembly :</a:t>
            </a:r>
            <a:endParaRPr lang="fr-FR" sz="1800" dirty="0">
              <a:effectLst/>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err="1">
                <a:solidFill>
                  <a:schemeClr val="tx1"/>
                </a:solidFill>
                <a:effectLst/>
                <a:latin typeface="+mn-lt"/>
                <a:ea typeface="+mn-ea"/>
                <a:cs typeface="+mn-cs"/>
              </a:rPr>
              <a:t>Ajout</a:t>
            </a:r>
            <a:r>
              <a:rPr lang="en-US" sz="1600" b="0" kern="1200" dirty="0">
                <a:solidFill>
                  <a:schemeClr val="tx1"/>
                </a:solidFill>
                <a:effectLst/>
                <a:latin typeface="+mn-lt"/>
                <a:ea typeface="+mn-ea"/>
                <a:cs typeface="+mn-cs"/>
              </a:rPr>
              <a:t> de </a:t>
            </a:r>
            <a:r>
              <a:rPr lang="en-US" sz="1600" b="0" kern="1200" dirty="0" err="1">
                <a:solidFill>
                  <a:schemeClr val="tx1"/>
                </a:solidFill>
                <a:effectLst/>
                <a:latin typeface="+mn-lt"/>
                <a:ea typeface="+mn-ea"/>
                <a:cs typeface="+mn-cs"/>
              </a:rPr>
              <a:t>référence</a:t>
            </a:r>
            <a:r>
              <a:rPr lang="en-US" sz="1600" b="0" kern="1200" dirty="0">
                <a:solidFill>
                  <a:schemeClr val="tx1"/>
                </a:solidFill>
                <a:effectLst/>
                <a:latin typeface="+mn-lt"/>
                <a:ea typeface="+mn-ea"/>
                <a:cs typeface="+mn-cs"/>
              </a:rPr>
              <a:t> via Visual Studio</a:t>
            </a: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dirty="0"/>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dirty="0"/>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marL="742950" marR="0" lvl="1"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en-US" sz="1600" b="0" kern="1200" dirty="0">
              <a:solidFill>
                <a:schemeClr val="tx1"/>
              </a:solidFill>
              <a:effectLst/>
              <a:latin typeface="+mn-lt"/>
              <a:ea typeface="+mn-ea"/>
              <a:cs typeface="+mn-cs"/>
            </a:endParaRPr>
          </a:p>
          <a:p>
            <a:pPr lvl="1"/>
            <a:r>
              <a:rPr lang="en-US" b="0" kern="1200" dirty="0" err="1">
                <a:solidFill>
                  <a:schemeClr val="tx1"/>
                </a:solidFill>
                <a:effectLst/>
                <a:latin typeface="+mn-lt"/>
                <a:ea typeface="+mn-ea"/>
                <a:cs typeface="+mn-cs"/>
              </a:rPr>
              <a:t>Utilisation</a:t>
            </a:r>
            <a:r>
              <a:rPr lang="en-US" b="0" kern="1200" dirty="0">
                <a:solidFill>
                  <a:schemeClr val="tx1"/>
                </a:solidFill>
                <a:effectLst/>
                <a:latin typeface="+mn-lt"/>
                <a:ea typeface="+mn-ea"/>
                <a:cs typeface="+mn-cs"/>
              </a:rPr>
              <a:t> d’un </a:t>
            </a:r>
            <a:r>
              <a:rPr lang="en-US" b="0" kern="1200" dirty="0" err="1">
                <a:solidFill>
                  <a:schemeClr val="tx1"/>
                </a:solidFill>
                <a:effectLst/>
                <a:latin typeface="+mn-lt"/>
                <a:ea typeface="+mn-ea"/>
                <a:cs typeface="+mn-cs"/>
              </a:rPr>
              <a:t>gestionnaire</a:t>
            </a:r>
            <a:r>
              <a:rPr lang="en-US" b="0" kern="1200" dirty="0">
                <a:solidFill>
                  <a:schemeClr val="tx1"/>
                </a:solidFill>
                <a:effectLst/>
                <a:latin typeface="+mn-lt"/>
                <a:ea typeface="+mn-ea"/>
                <a:cs typeface="+mn-cs"/>
              </a:rPr>
              <a:t> de package : </a:t>
            </a:r>
            <a:r>
              <a:rPr lang="en-US" b="0" kern="1200" dirty="0" err="1">
                <a:solidFill>
                  <a:schemeClr val="tx1"/>
                </a:solidFill>
                <a:effectLst/>
                <a:latin typeface="+mn-lt"/>
                <a:ea typeface="+mn-ea"/>
                <a:cs typeface="+mn-cs"/>
              </a:rPr>
              <a:t>Nuget</a:t>
            </a:r>
            <a:r>
              <a:rPr lang="en-US" b="0" kern="1200" dirty="0">
                <a:solidFill>
                  <a:schemeClr val="tx1"/>
                </a:solidFill>
                <a:effectLst/>
                <a:latin typeface="+mn-lt"/>
                <a:ea typeface="+mn-ea"/>
                <a:cs typeface="+mn-cs"/>
              </a:rPr>
              <a:t>, </a:t>
            </a:r>
            <a:r>
              <a:rPr lang="en-US" b="0" kern="1200" dirty="0" err="1">
                <a:solidFill>
                  <a:schemeClr val="tx1"/>
                </a:solidFill>
                <a:effectLst/>
                <a:latin typeface="+mn-lt"/>
                <a:ea typeface="+mn-ea"/>
                <a:cs typeface="+mn-cs"/>
              </a:rPr>
              <a:t>Paket</a:t>
            </a:r>
            <a:endParaRPr lang="en-US" b="0" kern="1200" dirty="0">
              <a:solidFill>
                <a:schemeClr val="tx1"/>
              </a:solidFill>
              <a:effectLst/>
              <a:latin typeface="+mn-lt"/>
              <a:ea typeface="+mn-ea"/>
              <a:cs typeface="+mn-cs"/>
            </a:endParaRPr>
          </a:p>
          <a:p>
            <a:pPr lvl="2"/>
            <a:r>
              <a:rPr lang="en-US" dirty="0" err="1"/>
              <a:t>Similaire</a:t>
            </a:r>
            <a:r>
              <a:rPr lang="en-US" dirty="0"/>
              <a:t> à </a:t>
            </a:r>
            <a:r>
              <a:rPr lang="en-US" dirty="0" err="1"/>
              <a:t>npm</a:t>
            </a:r>
            <a:r>
              <a:rPr lang="en-US" dirty="0"/>
              <a:t>, </a:t>
            </a:r>
            <a:r>
              <a:rPr lang="en-US" dirty="0" err="1"/>
              <a:t>yar</a:t>
            </a:r>
            <a:r>
              <a:rPr lang="en-US" dirty="0"/>
              <a:t>, pip etc.</a:t>
            </a:r>
            <a:endParaRPr lang="fr-FR" dirty="0">
              <a:effectLst/>
            </a:endParaRPr>
          </a:p>
          <a:p>
            <a:pPr marL="342900" marR="0" lvl="0" indent="-28575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endParaRPr lang="fr-FR" sz="1800" dirty="0">
              <a:effectLst/>
            </a:endParaRPr>
          </a:p>
          <a:p>
            <a:pPr lvl="1"/>
            <a:endParaRPr lang="fr-FR" dirty="0"/>
          </a:p>
        </p:txBody>
      </p:sp>
      <p:sp>
        <p:nvSpPr>
          <p:cNvPr id="4" name="Espace réservé du numéro de diapositive 3">
            <a:extLst>
              <a:ext uri="{FF2B5EF4-FFF2-40B4-BE49-F238E27FC236}">
                <a16:creationId xmlns:a16="http://schemas.microsoft.com/office/drawing/2014/main" id="{A494E1CD-267A-490C-BD09-866D3A41A8DB}"/>
              </a:ext>
            </a:extLst>
          </p:cNvPr>
          <p:cNvSpPr>
            <a:spLocks noGrp="1"/>
          </p:cNvSpPr>
          <p:nvPr>
            <p:ph type="sldNum" sz="quarter" idx="12"/>
          </p:nvPr>
        </p:nvSpPr>
        <p:spPr/>
        <p:txBody>
          <a:bodyPr/>
          <a:lstStyle/>
          <a:p>
            <a:fld id="{C4488D40-6A2B-42CD-9565-99D41B29C2DA}" type="slidenum">
              <a:rPr lang="fr-FR" smtClean="0"/>
              <a:t>16</a:t>
            </a:fld>
            <a:endParaRPr lang="fr-FR"/>
          </a:p>
        </p:txBody>
      </p:sp>
      <p:pic>
        <p:nvPicPr>
          <p:cNvPr id="5" name="Image 4">
            <a:extLst>
              <a:ext uri="{FF2B5EF4-FFF2-40B4-BE49-F238E27FC236}">
                <a16:creationId xmlns:a16="http://schemas.microsoft.com/office/drawing/2014/main" id="{7445F090-C50A-492F-A987-248AE2C69DBF}"/>
              </a:ext>
            </a:extLst>
          </p:cNvPr>
          <p:cNvPicPr/>
          <p:nvPr/>
        </p:nvPicPr>
        <p:blipFill>
          <a:blip r:embed="rId2"/>
          <a:stretch/>
        </p:blipFill>
        <p:spPr>
          <a:xfrm>
            <a:off x="7544252" y="1435680"/>
            <a:ext cx="2839612" cy="2403046"/>
          </a:xfrm>
          <a:prstGeom prst="rect">
            <a:avLst/>
          </a:prstGeom>
          <a:ln>
            <a:noFill/>
          </a:ln>
        </p:spPr>
      </p:pic>
      <p:pic>
        <p:nvPicPr>
          <p:cNvPr id="6" name="Image 5">
            <a:extLst>
              <a:ext uri="{FF2B5EF4-FFF2-40B4-BE49-F238E27FC236}">
                <a16:creationId xmlns:a16="http://schemas.microsoft.com/office/drawing/2014/main" id="{4674C3E4-E117-4FDD-ACFE-BCFE58B94732}"/>
              </a:ext>
            </a:extLst>
          </p:cNvPr>
          <p:cNvPicPr/>
          <p:nvPr/>
        </p:nvPicPr>
        <p:blipFill>
          <a:blip r:embed="rId3"/>
          <a:stretch/>
        </p:blipFill>
        <p:spPr>
          <a:xfrm>
            <a:off x="7544251" y="4021289"/>
            <a:ext cx="2839611" cy="2462864"/>
          </a:xfrm>
          <a:prstGeom prst="rect">
            <a:avLst/>
          </a:prstGeom>
          <a:ln>
            <a:noFill/>
          </a:ln>
        </p:spPr>
      </p:pic>
    </p:spTree>
    <p:extLst>
      <p:ext uri="{BB962C8B-B14F-4D97-AF65-F5344CB8AC3E}">
        <p14:creationId xmlns:p14="http://schemas.microsoft.com/office/powerpoint/2010/main" val="400506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58EAE-9487-4EF1-8C0B-0CBC3C41DCAB}"/>
              </a:ext>
            </a:extLst>
          </p:cNvPr>
          <p:cNvSpPr>
            <a:spLocks noGrp="1"/>
          </p:cNvSpPr>
          <p:nvPr>
            <p:ph type="title"/>
          </p:nvPr>
        </p:nvSpPr>
        <p:spPr/>
        <p:txBody>
          <a:bodyPr/>
          <a:lstStyle/>
          <a:p>
            <a:r>
              <a:rPr lang="fr-FR" dirty="0"/>
              <a:t>Références - </a:t>
            </a:r>
            <a:r>
              <a:rPr lang="fr-FR" dirty="0" err="1"/>
              <a:t>Examples</a:t>
            </a:r>
            <a:endParaRPr lang="fr-FR" dirty="0"/>
          </a:p>
        </p:txBody>
      </p:sp>
      <p:sp>
        <p:nvSpPr>
          <p:cNvPr id="3" name="Espace réservé du contenu 2">
            <a:extLst>
              <a:ext uri="{FF2B5EF4-FFF2-40B4-BE49-F238E27FC236}">
                <a16:creationId xmlns:a16="http://schemas.microsoft.com/office/drawing/2014/main" id="{D17273D5-DAB7-4CDD-A878-632B1F30B568}"/>
              </a:ext>
            </a:extLst>
          </p:cNvPr>
          <p:cNvSpPr>
            <a:spLocks noGrp="1"/>
          </p:cNvSpPr>
          <p:nvPr>
            <p:ph idx="1"/>
          </p:nvPr>
        </p:nvSpPr>
        <p:spPr/>
        <p:txBody>
          <a:bodyPr/>
          <a:lstStyle/>
          <a:p>
            <a:r>
              <a:rPr lang="fr-FR" dirty="0"/>
              <a:t>Dans un nouveau projet console, installez les packages suivants :</a:t>
            </a:r>
          </a:p>
          <a:p>
            <a:pPr lvl="1"/>
            <a:r>
              <a:rPr lang="fr-FR" dirty="0" err="1"/>
              <a:t>Selenium.WebDriver</a:t>
            </a:r>
            <a:endParaRPr lang="fr-FR" dirty="0"/>
          </a:p>
          <a:p>
            <a:pPr lvl="1"/>
            <a:r>
              <a:rPr lang="fr-FR" dirty="0" err="1"/>
              <a:t>Selenium.Firefox.WebDriver</a:t>
            </a:r>
            <a:r>
              <a:rPr lang="fr-FR" dirty="0"/>
              <a:t> </a:t>
            </a:r>
          </a:p>
          <a:p>
            <a:r>
              <a:rPr lang="fr-FR" dirty="0"/>
              <a:t>Puis reprenez le code « </a:t>
            </a:r>
            <a:r>
              <a:rPr lang="fr-FR" dirty="0" err="1"/>
              <a:t>Selenium</a:t>
            </a:r>
            <a:r>
              <a:rPr lang="fr-FR"/>
              <a:t> » partagé</a:t>
            </a:r>
            <a:r>
              <a:rPr lang="fr-FR" dirty="0"/>
              <a:t>.</a:t>
            </a:r>
          </a:p>
          <a:p>
            <a:r>
              <a:rPr lang="fr-FR" dirty="0"/>
              <a:t>Lancez le programme, observez ce qu’il se passe.</a:t>
            </a:r>
          </a:p>
        </p:txBody>
      </p:sp>
      <p:sp>
        <p:nvSpPr>
          <p:cNvPr id="4" name="Espace réservé du numéro de diapositive 3">
            <a:extLst>
              <a:ext uri="{FF2B5EF4-FFF2-40B4-BE49-F238E27FC236}">
                <a16:creationId xmlns:a16="http://schemas.microsoft.com/office/drawing/2014/main" id="{1BA853F7-316C-46CF-B916-D3B800D811DE}"/>
              </a:ext>
            </a:extLst>
          </p:cNvPr>
          <p:cNvSpPr>
            <a:spLocks noGrp="1"/>
          </p:cNvSpPr>
          <p:nvPr>
            <p:ph type="sldNum" sz="quarter" idx="12"/>
          </p:nvPr>
        </p:nvSpPr>
        <p:spPr/>
        <p:txBody>
          <a:bodyPr/>
          <a:lstStyle/>
          <a:p>
            <a:fld id="{C4488D40-6A2B-42CD-9565-99D41B29C2DA}" type="slidenum">
              <a:rPr lang="fr-FR" smtClean="0"/>
              <a:t>17</a:t>
            </a:fld>
            <a:endParaRPr lang="fr-FR"/>
          </a:p>
        </p:txBody>
      </p:sp>
    </p:spTree>
    <p:extLst>
      <p:ext uri="{BB962C8B-B14F-4D97-AF65-F5344CB8AC3E}">
        <p14:creationId xmlns:p14="http://schemas.microsoft.com/office/powerpoint/2010/main" val="388867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767D85-FAF5-496E-8356-318D2038F6C7}"/>
              </a:ext>
            </a:extLst>
          </p:cNvPr>
          <p:cNvSpPr>
            <a:spLocks noGrp="1"/>
          </p:cNvSpPr>
          <p:nvPr>
            <p:ph type="title"/>
          </p:nvPr>
        </p:nvSpPr>
        <p:spPr/>
        <p:txBody>
          <a:bodyPr/>
          <a:lstStyle/>
          <a:p>
            <a:r>
              <a:rPr lang="fr-FR" dirty="0"/>
              <a:t>Où en sommes nous ?</a:t>
            </a:r>
          </a:p>
        </p:txBody>
      </p:sp>
      <p:sp>
        <p:nvSpPr>
          <p:cNvPr id="3" name="Espace réservé du contenu 2">
            <a:extLst>
              <a:ext uri="{FF2B5EF4-FFF2-40B4-BE49-F238E27FC236}">
                <a16:creationId xmlns:a16="http://schemas.microsoft.com/office/drawing/2014/main" id="{D798E340-A51B-4475-8B0D-08586082B301}"/>
              </a:ext>
            </a:extLst>
          </p:cNvPr>
          <p:cNvSpPr>
            <a:spLocks noGrp="1"/>
          </p:cNvSpPr>
          <p:nvPr>
            <p:ph idx="1"/>
          </p:nvPr>
        </p:nvSpPr>
        <p:spPr/>
        <p:txBody>
          <a:bodyPr/>
          <a:lstStyle/>
          <a:p>
            <a:r>
              <a:rPr lang="fr-FR" dirty="0"/>
              <a:t>.Net,</a:t>
            </a:r>
            <a:r>
              <a:rPr lang="fr-FR" baseline="0" dirty="0"/>
              <a:t> C# etc.</a:t>
            </a:r>
          </a:p>
          <a:p>
            <a:r>
              <a:rPr lang="fr-FR" baseline="0" dirty="0"/>
              <a:t>Langage C#</a:t>
            </a:r>
          </a:p>
          <a:p>
            <a:pPr lvl="1"/>
            <a:r>
              <a:rPr lang="fr-FR" dirty="0"/>
              <a:t>Variables, opérations booléennes, instructions conditionnelles, méthodes, actions et fonctions, tableaux et listes, boucles</a:t>
            </a:r>
          </a:p>
          <a:p>
            <a:pPr lvl="0"/>
            <a:r>
              <a:rPr lang="fr-FR" dirty="0"/>
              <a:t>Approche objet</a:t>
            </a:r>
          </a:p>
          <a:p>
            <a:pPr lvl="1"/>
            <a:r>
              <a:rPr lang="fr-FR" dirty="0"/>
              <a:t>Acteurs qui communiquent par message</a:t>
            </a:r>
          </a:p>
          <a:p>
            <a:pPr lvl="1"/>
            <a:r>
              <a:rPr lang="fr-FR" dirty="0"/>
              <a:t>En C# : classes et instances</a:t>
            </a:r>
          </a:p>
          <a:p>
            <a:pPr lvl="2"/>
            <a:r>
              <a:rPr lang="fr-FR" dirty="0"/>
              <a:t>Classe = famille / patron d’un acteur : « La voiture »</a:t>
            </a:r>
          </a:p>
          <a:p>
            <a:pPr lvl="2"/>
            <a:r>
              <a:rPr lang="fr-FR" dirty="0"/>
              <a:t>Instance = un acteur en particulier : « La voiture de Toto » qui est différente de « La voiture de Titi »</a:t>
            </a:r>
          </a:p>
          <a:p>
            <a:pPr lvl="2"/>
            <a:r>
              <a:rPr lang="fr-FR" dirty="0"/>
              <a:t>Communication par appels de méthodes, passage de paramètres et récupération du retour</a:t>
            </a:r>
          </a:p>
          <a:p>
            <a:pPr lvl="2"/>
            <a:r>
              <a:rPr lang="fr-FR" dirty="0"/>
              <a:t>Constructeur pour assurer la cohérence des instances</a:t>
            </a:r>
          </a:p>
          <a:p>
            <a:pPr lvl="3"/>
            <a:r>
              <a:rPr lang="fr-FR" dirty="0"/>
              <a:t>Constructeur par défaut / paramétré / par recopie</a:t>
            </a:r>
          </a:p>
          <a:p>
            <a:pPr lvl="0"/>
            <a:endParaRPr lang="fr-FR" dirty="0"/>
          </a:p>
        </p:txBody>
      </p:sp>
      <p:sp>
        <p:nvSpPr>
          <p:cNvPr id="4" name="Espace réservé du numéro de diapositive 3">
            <a:extLst>
              <a:ext uri="{FF2B5EF4-FFF2-40B4-BE49-F238E27FC236}">
                <a16:creationId xmlns:a16="http://schemas.microsoft.com/office/drawing/2014/main" id="{D50E53E3-0769-4F29-9981-6D0951F4897D}"/>
              </a:ext>
            </a:extLst>
          </p:cNvPr>
          <p:cNvSpPr>
            <a:spLocks noGrp="1"/>
          </p:cNvSpPr>
          <p:nvPr>
            <p:ph type="sldNum" sz="quarter" idx="12"/>
          </p:nvPr>
        </p:nvSpPr>
        <p:spPr/>
        <p:txBody>
          <a:bodyPr/>
          <a:lstStyle/>
          <a:p>
            <a:fld id="{C4488D40-6A2B-42CD-9565-99D41B29C2DA}" type="slidenum">
              <a:rPr lang="fr-FR" smtClean="0"/>
              <a:t>2</a:t>
            </a:fld>
            <a:endParaRPr lang="fr-FR"/>
          </a:p>
        </p:txBody>
      </p:sp>
    </p:spTree>
    <p:extLst>
      <p:ext uri="{BB962C8B-B14F-4D97-AF65-F5344CB8AC3E}">
        <p14:creationId xmlns:p14="http://schemas.microsoft.com/office/powerpoint/2010/main" val="11850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75702-901A-4800-8245-D3E4F305A7A7}"/>
              </a:ext>
            </a:extLst>
          </p:cNvPr>
          <p:cNvSpPr>
            <a:spLocks noGrp="1"/>
          </p:cNvSpPr>
          <p:nvPr>
            <p:ph type="title"/>
          </p:nvPr>
        </p:nvSpPr>
        <p:spPr/>
        <p:txBody>
          <a:bodyPr/>
          <a:lstStyle/>
          <a:p>
            <a:r>
              <a:rPr lang="fr-FR" dirty="0"/>
              <a:t>Encapsulation et accessibilité</a:t>
            </a:r>
          </a:p>
        </p:txBody>
      </p:sp>
      <p:sp>
        <p:nvSpPr>
          <p:cNvPr id="3" name="Espace réservé du contenu 2">
            <a:extLst>
              <a:ext uri="{FF2B5EF4-FFF2-40B4-BE49-F238E27FC236}">
                <a16:creationId xmlns:a16="http://schemas.microsoft.com/office/drawing/2014/main" id="{02FCC614-8171-4AC5-95C0-13742D703001}"/>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Jusque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là</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rien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n’empêche</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programme</a:t>
            </a:r>
            <a:r>
              <a:rPr lang="en-US" sz="1800" b="0" kern="1200" dirty="0">
                <a:solidFill>
                  <a:schemeClr val="tx1"/>
                </a:solidFill>
                <a:effectLst/>
                <a:latin typeface="+mn-lt"/>
                <a:ea typeface="+mn-ea"/>
                <a:cs typeface="+mn-cs"/>
              </a:rPr>
              <a:t>/un </a:t>
            </a:r>
            <a:r>
              <a:rPr lang="en-US" sz="1800" b="0" kern="1200" dirty="0" err="1">
                <a:solidFill>
                  <a:schemeClr val="tx1"/>
                </a:solidFill>
                <a:effectLst/>
                <a:latin typeface="+mn-lt"/>
                <a:ea typeface="+mn-ea"/>
                <a:cs typeface="+mn-cs"/>
              </a:rPr>
              <a:t>autre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développeur</a:t>
            </a:r>
            <a:r>
              <a:rPr lang="en-US" sz="1800" b="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vous-même</a:t>
            </a:r>
            <a:r>
              <a:rPr lang="en-US" sz="1800" b="0" kern="1200" baseline="0" dirty="0">
                <a:solidFill>
                  <a:schemeClr val="tx1"/>
                </a:solidFill>
                <a:effectLst/>
                <a:latin typeface="+mn-lt"/>
                <a:ea typeface="+mn-ea"/>
                <a:cs typeface="+mn-cs"/>
              </a:rPr>
              <a:t> par </a:t>
            </a:r>
            <a:r>
              <a:rPr lang="en-US" sz="1800" b="0" kern="1200" baseline="0" dirty="0" err="1">
                <a:solidFill>
                  <a:schemeClr val="tx1"/>
                </a:solidFill>
                <a:effectLst/>
                <a:latin typeface="+mn-lt"/>
                <a:ea typeface="+mn-ea"/>
                <a:cs typeface="+mn-cs"/>
              </a:rPr>
              <a:t>erreur</a:t>
            </a:r>
            <a:r>
              <a:rPr lang="en-US" sz="1800" b="0" kern="1200" dirty="0">
                <a:solidFill>
                  <a:schemeClr val="tx1"/>
                </a:solidFill>
                <a:effectLst/>
                <a:latin typeface="+mn-lt"/>
                <a:ea typeface="+mn-ea"/>
                <a:cs typeface="+mn-cs"/>
              </a:rPr>
              <a:t> de modifier </a:t>
            </a:r>
            <a:r>
              <a:rPr lang="en-US" sz="1800" b="0" kern="1200" dirty="0" err="1">
                <a:solidFill>
                  <a:schemeClr val="tx1"/>
                </a:solidFill>
                <a:effectLst/>
                <a:latin typeface="+mn-lt"/>
                <a:ea typeface="+mn-ea"/>
                <a:cs typeface="+mn-cs"/>
              </a:rPr>
              <a:t>l’état</a:t>
            </a:r>
            <a:r>
              <a:rPr lang="en-US" sz="1800" b="0" kern="1200" dirty="0">
                <a:solidFill>
                  <a:schemeClr val="tx1"/>
                </a:solidFill>
                <a:effectLst/>
                <a:latin typeface="+mn-lt"/>
                <a:ea typeface="+mn-ea"/>
                <a:cs typeface="+mn-cs"/>
              </a:rPr>
              <a:t> de </a:t>
            </a:r>
            <a:r>
              <a:rPr lang="en-US" sz="1800" b="0" kern="1200" dirty="0" err="1">
                <a:solidFill>
                  <a:schemeClr val="tx1"/>
                </a:solidFill>
                <a:effectLst/>
                <a:latin typeface="+mn-lt"/>
                <a:ea typeface="+mn-ea"/>
                <a:cs typeface="+mn-cs"/>
              </a:rPr>
              <a:t>chaque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objet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comme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il</a:t>
            </a:r>
            <a:r>
              <a:rPr lang="en-US" sz="1800" b="0" kern="1200" dirty="0">
                <a:solidFill>
                  <a:schemeClr val="tx1"/>
                </a:solidFill>
                <a:effectLst/>
                <a:latin typeface="+mn-lt"/>
                <a:ea typeface="+mn-ea"/>
                <a:cs typeface="+mn-cs"/>
              </a:rPr>
              <a:t> le </a:t>
            </a:r>
            <a:r>
              <a:rPr lang="en-US" sz="1800" b="0" kern="1200" dirty="0" err="1">
                <a:solidFill>
                  <a:schemeClr val="tx1"/>
                </a:solidFill>
                <a:effectLst/>
                <a:latin typeface="+mn-lt"/>
                <a:ea typeface="+mn-ea"/>
                <a:cs typeface="+mn-cs"/>
              </a:rPr>
              <a:t>souhaite</a:t>
            </a:r>
            <a:endParaRPr lang="en-US" sz="1800" b="0" kern="120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fr-FR" sz="1600" dirty="0">
                <a:effectLst/>
              </a:rPr>
              <a:t>Même de manière incohérente</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Pas </a:t>
            </a:r>
            <a:r>
              <a:rPr lang="en-US" sz="1800" b="0" kern="1200" dirty="0" err="1">
                <a:solidFill>
                  <a:schemeClr val="tx1"/>
                </a:solidFill>
                <a:effectLst/>
                <a:latin typeface="+mn-lt"/>
                <a:ea typeface="+mn-ea"/>
                <a:cs typeface="+mn-cs"/>
              </a:rPr>
              <a:t>bloquant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en</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soit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mais</a:t>
            </a:r>
            <a:r>
              <a:rPr lang="en-US" sz="1800" b="0" kern="1200" dirty="0">
                <a:solidFill>
                  <a:schemeClr val="tx1"/>
                </a:solidFill>
                <a:effectLst/>
                <a:latin typeface="+mn-lt"/>
                <a:ea typeface="+mn-ea"/>
                <a:cs typeface="+mn-cs"/>
              </a:rPr>
              <a:t> pose le </a:t>
            </a:r>
            <a:r>
              <a:rPr lang="en-US" sz="1800" b="0" kern="1200" dirty="0" err="1">
                <a:solidFill>
                  <a:schemeClr val="tx1"/>
                </a:solidFill>
                <a:effectLst/>
                <a:latin typeface="+mn-lt"/>
                <a:ea typeface="+mn-ea"/>
                <a:cs typeface="+mn-cs"/>
              </a:rPr>
              <a:t>problème</a:t>
            </a:r>
            <a:r>
              <a:rPr lang="en-US" sz="1800" b="0" kern="1200" dirty="0">
                <a:solidFill>
                  <a:schemeClr val="tx1"/>
                </a:solidFill>
                <a:effectLst/>
                <a:latin typeface="+mn-lt"/>
                <a:ea typeface="+mn-ea"/>
                <a:cs typeface="+mn-cs"/>
              </a:rPr>
              <a:t> des modifications </a:t>
            </a:r>
            <a:r>
              <a:rPr lang="en-US" sz="1800" b="0" kern="1200" dirty="0" err="1">
                <a:solidFill>
                  <a:schemeClr val="tx1"/>
                </a:solidFill>
                <a:effectLst/>
                <a:latin typeface="+mn-lt"/>
                <a:ea typeface="+mn-ea"/>
                <a:cs typeface="+mn-cs"/>
              </a:rPr>
              <a:t>incohérentes</a:t>
            </a:r>
            <a:r>
              <a:rPr lang="en-US" sz="1800" b="0" kern="1200" dirty="0">
                <a:solidFill>
                  <a:schemeClr val="tx1"/>
                </a:solidFill>
                <a:effectLst/>
                <a:latin typeface="+mn-lt"/>
                <a:ea typeface="+mn-ea"/>
                <a:cs typeface="+mn-cs"/>
              </a:rPr>
              <a:t> et de la </a:t>
            </a:r>
            <a:r>
              <a:rPr lang="en-US" sz="1800" b="0" kern="1200" dirty="0" err="1">
                <a:solidFill>
                  <a:schemeClr val="tx1"/>
                </a:solidFill>
                <a:effectLst/>
                <a:latin typeface="+mn-lt"/>
                <a:ea typeface="+mn-ea"/>
                <a:cs typeface="+mn-cs"/>
              </a:rPr>
              <a:t>complexité</a:t>
            </a:r>
            <a:r>
              <a:rPr lang="en-US" sz="1800" b="0" kern="1200" dirty="0">
                <a:solidFill>
                  <a:schemeClr val="tx1"/>
                </a:solidFill>
                <a:effectLst/>
                <a:latin typeface="+mn-lt"/>
                <a:ea typeface="+mn-ea"/>
                <a:cs typeface="+mn-cs"/>
              </a:rPr>
              <a:t> de manipulation</a:t>
            </a:r>
          </a:p>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Séparation</a:t>
            </a:r>
            <a:r>
              <a:rPr lang="en-US" sz="1800" b="0" kern="1200" dirty="0">
                <a:solidFill>
                  <a:schemeClr val="tx1"/>
                </a:solidFill>
                <a:effectLst/>
                <a:latin typeface="+mn-lt"/>
                <a:ea typeface="+mn-ea"/>
                <a:cs typeface="+mn-cs"/>
              </a:rPr>
              <a:t> des concepts :</a:t>
            </a: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Un </a:t>
            </a:r>
            <a:r>
              <a:rPr lang="en-US" sz="1600" b="0" kern="1200" dirty="0" err="1">
                <a:solidFill>
                  <a:schemeClr val="tx1"/>
                </a:solidFill>
                <a:effectLst/>
                <a:latin typeface="+mn-lt"/>
                <a:ea typeface="+mn-ea"/>
                <a:cs typeface="+mn-cs"/>
              </a:rPr>
              <a:t>objet</a:t>
            </a:r>
            <a:r>
              <a:rPr lang="en-US" sz="1600" b="0" kern="1200" dirty="0">
                <a:solidFill>
                  <a:schemeClr val="tx1"/>
                </a:solidFill>
                <a:effectLst/>
                <a:latin typeface="+mn-lt"/>
                <a:ea typeface="+mn-ea"/>
                <a:cs typeface="+mn-cs"/>
              </a:rPr>
              <a:t> expose “au monde” </a:t>
            </a:r>
            <a:r>
              <a:rPr lang="en-US" sz="1600" b="0" kern="1200" dirty="0" err="1">
                <a:solidFill>
                  <a:schemeClr val="tx1"/>
                </a:solidFill>
                <a:effectLst/>
                <a:latin typeface="+mn-lt"/>
                <a:ea typeface="+mn-ea"/>
                <a:cs typeface="+mn-cs"/>
              </a:rPr>
              <a:t>ses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capacités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mais</a:t>
            </a:r>
            <a:r>
              <a:rPr lang="en-US" sz="1600" b="0" kern="1200" dirty="0">
                <a:solidFill>
                  <a:schemeClr val="tx1"/>
                </a:solidFill>
                <a:effectLst/>
                <a:latin typeface="+mn-lt"/>
                <a:ea typeface="+mn-ea"/>
                <a:cs typeface="+mn-cs"/>
              </a:rPr>
              <a:t> cache son </a:t>
            </a:r>
            <a:r>
              <a:rPr lang="en-US" sz="1600" b="0" kern="1200" dirty="0" err="1">
                <a:solidFill>
                  <a:schemeClr val="tx1"/>
                </a:solidFill>
                <a:effectLst/>
                <a:latin typeface="+mn-lt"/>
                <a:ea typeface="+mn-ea"/>
                <a:cs typeface="+mn-cs"/>
              </a:rPr>
              <a:t>fonctionnement</a:t>
            </a:r>
            <a:r>
              <a:rPr lang="en-US" sz="1600" b="0" kern="1200" dirty="0">
                <a:solidFill>
                  <a:schemeClr val="tx1"/>
                </a:solidFill>
                <a:effectLst/>
                <a:latin typeface="+mn-lt"/>
                <a:ea typeface="+mn-ea"/>
                <a:cs typeface="+mn-cs"/>
              </a:rPr>
              <a:t> interne</a:t>
            </a: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a:solidFill>
                  <a:schemeClr val="tx1"/>
                </a:solidFill>
                <a:effectLst/>
                <a:latin typeface="+mn-lt"/>
                <a:ea typeface="+mn-ea"/>
                <a:cs typeface="+mn-cs"/>
              </a:rPr>
              <a:t>Les </a:t>
            </a:r>
            <a:r>
              <a:rPr lang="en-US" sz="1600" b="0" kern="1200" dirty="0" err="1">
                <a:solidFill>
                  <a:schemeClr val="tx1"/>
                </a:solidFill>
                <a:effectLst/>
                <a:latin typeface="+mn-lt"/>
                <a:ea typeface="+mn-ea"/>
                <a:cs typeface="+mn-cs"/>
              </a:rPr>
              <a:t>capacités</a:t>
            </a:r>
            <a:r>
              <a:rPr lang="en-US" sz="1600" b="0" kern="1200" dirty="0">
                <a:solidFill>
                  <a:schemeClr val="tx1"/>
                </a:solidFill>
                <a:effectLst/>
                <a:latin typeface="+mn-lt"/>
                <a:ea typeface="+mn-ea"/>
                <a:cs typeface="+mn-cs"/>
              </a:rPr>
              <a:t> (~ </a:t>
            </a:r>
            <a:r>
              <a:rPr lang="en-US" sz="1600" b="0" kern="1200" dirty="0" err="1">
                <a:solidFill>
                  <a:schemeClr val="tx1"/>
                </a:solidFill>
                <a:effectLst/>
                <a:latin typeface="+mn-lt"/>
                <a:ea typeface="+mn-ea"/>
                <a:cs typeface="+mn-cs"/>
              </a:rPr>
              <a:t>méthodes</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pertinentes</a:t>
            </a:r>
            <a:r>
              <a:rPr lang="en-US" sz="1600" b="0" kern="1200" dirty="0">
                <a:solidFill>
                  <a:schemeClr val="tx1"/>
                </a:solidFill>
                <a:effectLst/>
                <a:latin typeface="+mn-lt"/>
                <a:ea typeface="+mn-ea"/>
                <a:cs typeface="+mn-cs"/>
              </a:rPr>
              <a:t>)</a:t>
            </a:r>
            <a:r>
              <a:rPr lang="en-US" sz="1600" b="0" kern="1200" baseline="0" dirty="0">
                <a:solidFill>
                  <a:schemeClr val="tx1"/>
                </a:solidFill>
                <a:effectLst/>
                <a:latin typeface="+mn-lt"/>
                <a:ea typeface="+mn-ea"/>
                <a:cs typeface="+mn-cs"/>
              </a:rPr>
              <a:t> </a:t>
            </a:r>
            <a:r>
              <a:rPr lang="en-US" sz="1600" b="0" kern="1200" baseline="0" dirty="0" err="1">
                <a:solidFill>
                  <a:schemeClr val="tx1"/>
                </a:solidFill>
                <a:effectLst/>
                <a:latin typeface="+mn-lt"/>
                <a:ea typeface="+mn-ea"/>
                <a:cs typeface="+mn-cs"/>
              </a:rPr>
              <a:t>sont</a:t>
            </a:r>
            <a:r>
              <a:rPr lang="en-US" sz="1600" b="0" kern="1200" baseline="0" dirty="0">
                <a:solidFill>
                  <a:schemeClr val="tx1"/>
                </a:solidFill>
                <a:effectLst/>
                <a:latin typeface="+mn-lt"/>
                <a:ea typeface="+mn-ea"/>
                <a:cs typeface="+mn-cs"/>
              </a:rPr>
              <a:t> </a:t>
            </a:r>
            <a:r>
              <a:rPr lang="en-US" sz="1600" b="0" kern="1200" baseline="0" dirty="0" err="1">
                <a:solidFill>
                  <a:schemeClr val="tx1"/>
                </a:solidFill>
                <a:effectLst/>
                <a:latin typeface="+mn-lt"/>
                <a:ea typeface="+mn-ea"/>
                <a:cs typeface="+mn-cs"/>
              </a:rPr>
              <a:t>publiques</a:t>
            </a:r>
            <a:endParaRPr lang="en-US" sz="1600" b="0" kern="1200" baseline="0" dirty="0">
              <a:solidFill>
                <a:schemeClr val="tx1"/>
              </a:solidFill>
              <a:effectLst/>
              <a:latin typeface="+mn-lt"/>
              <a:ea typeface="+mn-ea"/>
              <a:cs typeface="+mn-cs"/>
            </a:endParaRPr>
          </a:p>
          <a:p>
            <a:pPr marL="1143000" marR="0" lvl="2"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a:solidFill>
                  <a:schemeClr val="tx1"/>
                </a:solidFill>
                <a:effectLst/>
                <a:latin typeface="+mn-lt"/>
                <a:ea typeface="+mn-ea"/>
                <a:cs typeface="+mn-cs"/>
              </a:rPr>
              <a:t>Les </a:t>
            </a:r>
            <a:r>
              <a:rPr lang="en-US" sz="1400" b="0" kern="1200" dirty="0" err="1">
                <a:solidFill>
                  <a:schemeClr val="tx1"/>
                </a:solidFill>
                <a:effectLst/>
                <a:latin typeface="+mn-lt"/>
                <a:ea typeface="+mn-ea"/>
                <a:cs typeface="+mn-cs"/>
              </a:rPr>
              <a:t>méthodes</a:t>
            </a:r>
            <a:r>
              <a:rPr lang="en-US" sz="1400" b="0" kern="1200" dirty="0">
                <a:solidFill>
                  <a:schemeClr val="tx1"/>
                </a:solidFill>
                <a:effectLst/>
                <a:latin typeface="+mn-lt"/>
                <a:ea typeface="+mn-ea"/>
                <a:cs typeface="+mn-cs"/>
              </a:rPr>
              <a:t> qui </a:t>
            </a:r>
            <a:r>
              <a:rPr lang="en-US" sz="1400" b="0" kern="1200" dirty="0" err="1">
                <a:solidFill>
                  <a:schemeClr val="tx1"/>
                </a:solidFill>
                <a:effectLst/>
                <a:latin typeface="+mn-lt"/>
                <a:ea typeface="+mn-ea"/>
                <a:cs typeface="+mn-cs"/>
              </a:rPr>
              <a:t>n’ont</a:t>
            </a:r>
            <a:r>
              <a:rPr lang="en-US" sz="1400" b="0" kern="1200" dirty="0">
                <a:solidFill>
                  <a:schemeClr val="tx1"/>
                </a:solidFill>
                <a:effectLst/>
                <a:latin typeface="+mn-lt"/>
                <a:ea typeface="+mn-ea"/>
                <a:cs typeface="+mn-cs"/>
              </a:rPr>
              <a:t> pas vocation à </a:t>
            </a:r>
            <a:r>
              <a:rPr lang="en-US" sz="1400" b="0" kern="1200" dirty="0" err="1">
                <a:solidFill>
                  <a:schemeClr val="tx1"/>
                </a:solidFill>
                <a:effectLst/>
                <a:latin typeface="+mn-lt"/>
                <a:ea typeface="+mn-ea"/>
                <a:cs typeface="+mn-cs"/>
              </a:rPr>
              <a:t>être</a:t>
            </a:r>
            <a:r>
              <a:rPr lang="en-US" sz="1400" b="0" kern="1200" dirty="0">
                <a:solidFill>
                  <a:schemeClr val="tx1"/>
                </a:solidFill>
                <a:effectLst/>
                <a:latin typeface="+mn-lt"/>
                <a:ea typeface="+mn-ea"/>
                <a:cs typeface="+mn-cs"/>
              </a:rPr>
              <a:t> </a:t>
            </a:r>
            <a:r>
              <a:rPr lang="en-US" sz="1400" b="0" kern="1200" dirty="0" err="1">
                <a:solidFill>
                  <a:schemeClr val="tx1"/>
                </a:solidFill>
                <a:effectLst/>
                <a:latin typeface="+mn-lt"/>
                <a:ea typeface="+mn-ea"/>
                <a:cs typeface="+mn-cs"/>
              </a:rPr>
              <a:t>manipulées</a:t>
            </a:r>
            <a:r>
              <a:rPr lang="en-US" sz="1400" b="0" kern="1200" dirty="0">
                <a:solidFill>
                  <a:schemeClr val="tx1"/>
                </a:solidFill>
                <a:effectLst/>
                <a:latin typeface="+mn-lt"/>
                <a:ea typeface="+mn-ea"/>
                <a:cs typeface="+mn-cs"/>
              </a:rPr>
              <a:t> de </a:t>
            </a:r>
            <a:r>
              <a:rPr lang="en-US" sz="1400" b="0" kern="1200" dirty="0" err="1">
                <a:solidFill>
                  <a:schemeClr val="tx1"/>
                </a:solidFill>
                <a:effectLst/>
                <a:latin typeface="+mn-lt"/>
                <a:ea typeface="+mn-ea"/>
                <a:cs typeface="+mn-cs"/>
              </a:rPr>
              <a:t>l’extérieur</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doivent</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rester</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privées</a:t>
            </a:r>
            <a:endParaRPr lang="en-US" sz="1400" b="0" kern="1200" baseline="0" dirty="0">
              <a:solidFill>
                <a:schemeClr val="tx1"/>
              </a:solidFill>
              <a:effectLst/>
              <a:latin typeface="+mn-lt"/>
              <a:ea typeface="+mn-ea"/>
              <a:cs typeface="+mn-cs"/>
            </a:endParaRPr>
          </a:p>
          <a:p>
            <a:pPr marL="742950" marR="0" lvl="1"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600" b="0" kern="1200" dirty="0" err="1">
                <a:solidFill>
                  <a:schemeClr val="tx1"/>
                </a:solidFill>
                <a:effectLst/>
                <a:latin typeface="+mn-lt"/>
                <a:ea typeface="+mn-ea"/>
                <a:cs typeface="+mn-cs"/>
              </a:rPr>
              <a:t>L’état</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reste</a:t>
            </a:r>
            <a:r>
              <a:rPr lang="en-US" sz="1600" b="0" kern="1200" dirty="0">
                <a:solidFill>
                  <a:schemeClr val="tx1"/>
                </a:solidFill>
                <a:effectLst/>
                <a:latin typeface="+mn-lt"/>
                <a:ea typeface="+mn-ea"/>
                <a:cs typeface="+mn-cs"/>
              </a:rPr>
              <a:t> </a:t>
            </a:r>
            <a:r>
              <a:rPr lang="en-US" sz="1600" b="0" kern="1200" dirty="0" err="1">
                <a:solidFill>
                  <a:schemeClr val="tx1"/>
                </a:solidFill>
                <a:effectLst/>
                <a:latin typeface="+mn-lt"/>
                <a:ea typeface="+mn-ea"/>
                <a:cs typeface="+mn-cs"/>
              </a:rPr>
              <a:t>privé</a:t>
            </a:r>
            <a:endParaRPr lang="en-US" sz="1600" b="0" kern="1200" dirty="0">
              <a:solidFill>
                <a:schemeClr val="tx1"/>
              </a:solidFill>
              <a:effectLst/>
              <a:latin typeface="+mn-lt"/>
              <a:ea typeface="+mn-ea"/>
              <a:cs typeface="+mn-cs"/>
            </a:endParaRPr>
          </a:p>
          <a:p>
            <a:pPr marL="1143000" marR="0" lvl="2"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400" b="0" kern="1200" dirty="0">
                <a:solidFill>
                  <a:schemeClr val="tx1"/>
                </a:solidFill>
                <a:effectLst/>
                <a:latin typeface="+mn-lt"/>
                <a:ea typeface="+mn-ea"/>
                <a:cs typeface="+mn-cs"/>
              </a:rPr>
              <a:t>La modification de </a:t>
            </a:r>
            <a:r>
              <a:rPr lang="en-US" sz="1400" b="0" kern="1200" dirty="0" err="1">
                <a:solidFill>
                  <a:schemeClr val="tx1"/>
                </a:solidFill>
                <a:effectLst/>
                <a:latin typeface="+mn-lt"/>
                <a:ea typeface="+mn-ea"/>
                <a:cs typeface="+mn-cs"/>
              </a:rPr>
              <a:t>l’état</a:t>
            </a:r>
            <a:r>
              <a:rPr lang="en-US" sz="1400" b="0" kern="1200" dirty="0">
                <a:solidFill>
                  <a:schemeClr val="tx1"/>
                </a:solidFill>
                <a:effectLst/>
                <a:latin typeface="+mn-lt"/>
                <a:ea typeface="+mn-ea"/>
                <a:cs typeface="+mn-cs"/>
              </a:rPr>
              <a:t> se</a:t>
            </a:r>
            <a:r>
              <a:rPr lang="en-US" sz="1400" b="0" kern="1200" baseline="0" dirty="0">
                <a:solidFill>
                  <a:schemeClr val="tx1"/>
                </a:solidFill>
                <a:effectLst/>
                <a:latin typeface="+mn-lt"/>
                <a:ea typeface="+mn-ea"/>
                <a:cs typeface="+mn-cs"/>
              </a:rPr>
              <a:t> fait par </a:t>
            </a:r>
            <a:r>
              <a:rPr lang="en-US" sz="1400" b="0" kern="1200" baseline="0" dirty="0" err="1">
                <a:solidFill>
                  <a:schemeClr val="tx1"/>
                </a:solidFill>
                <a:effectLst/>
                <a:latin typeface="+mn-lt"/>
                <a:ea typeface="+mn-ea"/>
                <a:cs typeface="+mn-cs"/>
              </a:rPr>
              <a:t>méthode</a:t>
            </a:r>
            <a:r>
              <a:rPr lang="en-US" sz="1400" b="0" kern="1200" baseline="0" dirty="0">
                <a:solidFill>
                  <a:schemeClr val="tx1"/>
                </a:solidFill>
                <a:effectLst/>
                <a:latin typeface="+mn-lt"/>
                <a:ea typeface="+mn-ea"/>
                <a:cs typeface="+mn-cs"/>
              </a:rPr>
              <a:t>, </a:t>
            </a:r>
            <a:r>
              <a:rPr lang="en-US" sz="1400" b="0" kern="1200" baseline="0" dirty="0" err="1">
                <a:solidFill>
                  <a:schemeClr val="tx1"/>
                </a:solidFill>
                <a:effectLst/>
                <a:latin typeface="+mn-lt"/>
                <a:ea typeface="+mn-ea"/>
                <a:cs typeface="+mn-cs"/>
              </a:rPr>
              <a:t>ou</a:t>
            </a:r>
            <a:r>
              <a:rPr lang="en-US" sz="1400" b="0" kern="1200" baseline="0" dirty="0">
                <a:solidFill>
                  <a:schemeClr val="tx1"/>
                </a:solidFill>
                <a:effectLst/>
                <a:latin typeface="+mn-lt"/>
                <a:ea typeface="+mn-ea"/>
                <a:cs typeface="+mn-cs"/>
              </a:rPr>
              <a:t> par </a:t>
            </a:r>
            <a:r>
              <a:rPr lang="en-US" sz="1400" b="0" kern="1200" baseline="0" dirty="0" err="1">
                <a:solidFill>
                  <a:schemeClr val="tx1"/>
                </a:solidFill>
                <a:effectLst/>
                <a:latin typeface="+mn-lt"/>
                <a:ea typeface="+mn-ea"/>
                <a:cs typeface="+mn-cs"/>
              </a:rPr>
              <a:t>propriété</a:t>
            </a:r>
            <a:endParaRPr lang="en-US" sz="1400" b="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56E9E618-84A3-4640-899C-FDE8C805BC4E}"/>
              </a:ext>
            </a:extLst>
          </p:cNvPr>
          <p:cNvSpPr>
            <a:spLocks noGrp="1"/>
          </p:cNvSpPr>
          <p:nvPr>
            <p:ph type="sldNum" sz="quarter" idx="12"/>
          </p:nvPr>
        </p:nvSpPr>
        <p:spPr/>
        <p:txBody>
          <a:bodyPr/>
          <a:lstStyle/>
          <a:p>
            <a:fld id="{C4488D40-6A2B-42CD-9565-99D41B29C2DA}" type="slidenum">
              <a:rPr lang="fr-FR" smtClean="0"/>
              <a:t>3</a:t>
            </a:fld>
            <a:endParaRPr lang="fr-FR"/>
          </a:p>
        </p:txBody>
      </p:sp>
    </p:spTree>
    <p:extLst>
      <p:ext uri="{BB962C8B-B14F-4D97-AF65-F5344CB8AC3E}">
        <p14:creationId xmlns:p14="http://schemas.microsoft.com/office/powerpoint/2010/main" val="33268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6751F-65E0-49BA-90DD-7AE133525629}"/>
              </a:ext>
            </a:extLst>
          </p:cNvPr>
          <p:cNvSpPr>
            <a:spLocks noGrp="1"/>
          </p:cNvSpPr>
          <p:nvPr>
            <p:ph type="title"/>
          </p:nvPr>
        </p:nvSpPr>
        <p:spPr/>
        <p:txBody>
          <a:bodyPr/>
          <a:lstStyle/>
          <a:p>
            <a:r>
              <a:rPr lang="fr-FR" dirty="0"/>
              <a:t>Accessibilité</a:t>
            </a:r>
          </a:p>
        </p:txBody>
      </p:sp>
      <p:sp>
        <p:nvSpPr>
          <p:cNvPr id="3" name="Espace réservé du contenu 2">
            <a:extLst>
              <a:ext uri="{FF2B5EF4-FFF2-40B4-BE49-F238E27FC236}">
                <a16:creationId xmlns:a16="http://schemas.microsoft.com/office/drawing/2014/main" id="{96977BA9-2937-47ED-BEFA-2902E39B5F87}"/>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862A312-FA2A-43AE-8F12-281D02FE33DD}"/>
              </a:ext>
            </a:extLst>
          </p:cNvPr>
          <p:cNvSpPr>
            <a:spLocks noGrp="1"/>
          </p:cNvSpPr>
          <p:nvPr>
            <p:ph type="sldNum" sz="quarter" idx="12"/>
          </p:nvPr>
        </p:nvSpPr>
        <p:spPr/>
        <p:txBody>
          <a:bodyPr/>
          <a:lstStyle/>
          <a:p>
            <a:fld id="{C4488D40-6A2B-42CD-9565-99D41B29C2DA}" type="slidenum">
              <a:rPr lang="fr-FR" smtClean="0"/>
              <a:t>4</a:t>
            </a:fld>
            <a:endParaRPr lang="fr-FR"/>
          </a:p>
        </p:txBody>
      </p:sp>
      <p:pic>
        <p:nvPicPr>
          <p:cNvPr id="5" name="Image 4">
            <a:extLst>
              <a:ext uri="{FF2B5EF4-FFF2-40B4-BE49-F238E27FC236}">
                <a16:creationId xmlns:a16="http://schemas.microsoft.com/office/drawing/2014/main" id="{FA82C1DD-8514-474A-8ADF-48F3E674290B}"/>
              </a:ext>
            </a:extLst>
          </p:cNvPr>
          <p:cNvPicPr/>
          <p:nvPr/>
        </p:nvPicPr>
        <p:blipFill>
          <a:blip r:embed="rId2"/>
          <a:stretch/>
        </p:blipFill>
        <p:spPr>
          <a:xfrm>
            <a:off x="390021" y="970447"/>
            <a:ext cx="6585930" cy="5319514"/>
          </a:xfrm>
          <a:prstGeom prst="rect">
            <a:avLst/>
          </a:prstGeom>
          <a:ln>
            <a:noFill/>
          </a:ln>
        </p:spPr>
      </p:pic>
      <p:pic>
        <p:nvPicPr>
          <p:cNvPr id="6" name="Image 5">
            <a:extLst>
              <a:ext uri="{FF2B5EF4-FFF2-40B4-BE49-F238E27FC236}">
                <a16:creationId xmlns:a16="http://schemas.microsoft.com/office/drawing/2014/main" id="{6B85FC3C-6ADD-42AD-99B7-53F1B68C4771}"/>
              </a:ext>
            </a:extLst>
          </p:cNvPr>
          <p:cNvPicPr/>
          <p:nvPr/>
        </p:nvPicPr>
        <p:blipFill>
          <a:blip r:embed="rId3"/>
          <a:stretch/>
        </p:blipFill>
        <p:spPr>
          <a:xfrm>
            <a:off x="8020440" y="970560"/>
            <a:ext cx="3352320" cy="2971440"/>
          </a:xfrm>
          <a:prstGeom prst="rect">
            <a:avLst/>
          </a:prstGeom>
          <a:ln>
            <a:noFill/>
          </a:ln>
        </p:spPr>
      </p:pic>
      <p:pic>
        <p:nvPicPr>
          <p:cNvPr id="7" name="Image 6">
            <a:extLst>
              <a:ext uri="{FF2B5EF4-FFF2-40B4-BE49-F238E27FC236}">
                <a16:creationId xmlns:a16="http://schemas.microsoft.com/office/drawing/2014/main" id="{62717A4C-2B5E-476E-BD4D-F13F8F05881E}"/>
              </a:ext>
            </a:extLst>
          </p:cNvPr>
          <p:cNvPicPr/>
          <p:nvPr/>
        </p:nvPicPr>
        <p:blipFill>
          <a:blip r:embed="rId4"/>
          <a:stretch/>
        </p:blipFill>
        <p:spPr>
          <a:xfrm>
            <a:off x="8020440" y="4124880"/>
            <a:ext cx="3285720" cy="2495160"/>
          </a:xfrm>
          <a:prstGeom prst="rect">
            <a:avLst/>
          </a:prstGeom>
          <a:ln>
            <a:noFill/>
          </a:ln>
        </p:spPr>
      </p:pic>
    </p:spTree>
    <p:extLst>
      <p:ext uri="{BB962C8B-B14F-4D97-AF65-F5344CB8AC3E}">
        <p14:creationId xmlns:p14="http://schemas.microsoft.com/office/powerpoint/2010/main" val="165623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2E9807-17C9-472C-9415-C4FC1A1E860A}"/>
              </a:ext>
            </a:extLst>
          </p:cNvPr>
          <p:cNvSpPr>
            <a:spLocks noGrp="1"/>
          </p:cNvSpPr>
          <p:nvPr>
            <p:ph type="title"/>
          </p:nvPr>
        </p:nvSpPr>
        <p:spPr/>
        <p:txBody>
          <a:bodyPr/>
          <a:lstStyle/>
          <a:p>
            <a:r>
              <a:rPr lang="fr-FR" dirty="0"/>
              <a:t>Accessibilités</a:t>
            </a:r>
          </a:p>
        </p:txBody>
      </p:sp>
      <p:sp>
        <p:nvSpPr>
          <p:cNvPr id="3" name="Espace réservé du contenu 2">
            <a:extLst>
              <a:ext uri="{FF2B5EF4-FFF2-40B4-BE49-F238E27FC236}">
                <a16:creationId xmlns:a16="http://schemas.microsoft.com/office/drawing/2014/main" id="{AD239A05-1985-46DA-96D3-E0FCF60B8EAB}"/>
              </a:ext>
            </a:extLst>
          </p:cNvPr>
          <p:cNvSpPr>
            <a:spLocks noGrp="1"/>
          </p:cNvSpPr>
          <p:nvPr>
            <p:ph idx="1"/>
          </p:nvPr>
        </p:nvSpPr>
        <p:spPr/>
        <p:txBody>
          <a:bodyPr>
            <a:normAutofit lnSpcReduction="10000"/>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a:solidFill>
                  <a:schemeClr val="tx1"/>
                </a:solidFill>
                <a:effectLst/>
                <a:latin typeface="+mn-lt"/>
                <a:ea typeface="+mn-ea"/>
                <a:cs typeface="+mn-cs"/>
              </a:rPr>
              <a:t>Sur </a:t>
            </a:r>
            <a:r>
              <a:rPr lang="en-US" sz="1800" b="0" kern="1200" dirty="0" err="1">
                <a:solidFill>
                  <a:schemeClr val="tx1"/>
                </a:solidFill>
                <a:effectLst/>
                <a:latin typeface="+mn-lt"/>
                <a:ea typeface="+mn-ea"/>
                <a:cs typeface="+mn-cs"/>
              </a:rPr>
              <a:t>classe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méthodes</a:t>
            </a:r>
            <a:r>
              <a:rPr lang="en-US" sz="1800" b="0" kern="1200" dirty="0">
                <a:solidFill>
                  <a:schemeClr val="tx1"/>
                </a:solidFill>
                <a:effectLst/>
                <a:latin typeface="+mn-lt"/>
                <a:ea typeface="+mn-ea"/>
                <a:cs typeface="+mn-cs"/>
              </a:rPr>
              <a:t>, champs, </a:t>
            </a:r>
            <a:r>
              <a:rPr lang="en-US" sz="1800" b="0" kern="1200" dirty="0" err="1">
                <a:solidFill>
                  <a:schemeClr val="tx1"/>
                </a:solidFill>
                <a:effectLst/>
                <a:latin typeface="+mn-lt"/>
                <a:ea typeface="+mn-ea"/>
                <a:cs typeface="+mn-cs"/>
              </a:rPr>
              <a:t>constructeurs</a:t>
            </a:r>
            <a:r>
              <a:rPr lang="en-US" sz="1800" b="0" kern="1200" dirty="0">
                <a:solidFill>
                  <a:schemeClr val="tx1"/>
                </a:solidFill>
                <a:effectLst/>
                <a:latin typeface="+mn-lt"/>
                <a:ea typeface="+mn-ea"/>
                <a:cs typeface="+mn-cs"/>
              </a:rPr>
              <a:t> etc.</a:t>
            </a:r>
            <a:endParaRPr lang="fr-FR" sz="1800" dirty="0">
              <a:effectLst/>
            </a:endParaRPr>
          </a:p>
          <a:p>
            <a:pPr lvl="1"/>
            <a:r>
              <a:rPr lang="fr-FR" dirty="0"/>
              <a:t>Dans bien des équipes,</a:t>
            </a:r>
            <a:r>
              <a:rPr lang="fr-FR" baseline="0" dirty="0"/>
              <a:t> c’est une faute de ne pas mettre la bonne accessibilité</a:t>
            </a:r>
          </a:p>
          <a:p>
            <a:pPr lvl="0"/>
            <a:r>
              <a:rPr lang="fr-FR" dirty="0"/>
              <a:t>On parle</a:t>
            </a:r>
            <a:r>
              <a:rPr lang="fr-FR" baseline="0" dirty="0"/>
              <a:t> communément de portée (« portée de la classe », « portée de la méthode ») etc.</a:t>
            </a:r>
          </a:p>
          <a:p>
            <a:pPr rtl="0" eaLnBrk="1" latinLnBrk="0" hangingPunct="1"/>
            <a:r>
              <a:rPr lang="fr-FR" sz="1800" kern="1200" baseline="0" dirty="0">
                <a:solidFill>
                  <a:schemeClr val="tx1"/>
                </a:solidFill>
                <a:effectLst/>
                <a:latin typeface="+mn-lt"/>
                <a:ea typeface="+mn-ea"/>
                <a:cs typeface="+mn-cs"/>
              </a:rPr>
              <a:t>Portée privée (par défaut)</a:t>
            </a:r>
            <a:endParaRPr lang="fr-FR" sz="1800" dirty="0">
              <a:effectLst/>
            </a:endParaRPr>
          </a:p>
          <a:p>
            <a:pPr lvl="1" rtl="0" eaLnBrk="1" latinLnBrk="0" hangingPunct="1"/>
            <a:r>
              <a:rPr lang="fr-FR" sz="1600" kern="1200" baseline="0" dirty="0">
                <a:solidFill>
                  <a:schemeClr val="tx1"/>
                </a:solidFill>
                <a:effectLst/>
                <a:latin typeface="+mn-lt"/>
                <a:ea typeface="+mn-ea"/>
                <a:cs typeface="+mn-cs"/>
              </a:rPr>
              <a:t>Mot clé « </a:t>
            </a:r>
            <a:r>
              <a:rPr lang="fr-FR" sz="1600" kern="1200" baseline="0" dirty="0" err="1">
                <a:solidFill>
                  <a:schemeClr val="tx1"/>
                </a:solidFill>
                <a:effectLst/>
                <a:latin typeface="+mn-lt"/>
                <a:ea typeface="+mn-ea"/>
                <a:cs typeface="+mn-cs"/>
              </a:rPr>
              <a:t>private</a:t>
            </a:r>
            <a:r>
              <a:rPr lang="fr-FR" sz="1600" kern="1200" baseline="0" dirty="0">
                <a:solidFill>
                  <a:schemeClr val="tx1"/>
                </a:solidFill>
                <a:effectLst/>
                <a:latin typeface="+mn-lt"/>
                <a:ea typeface="+mn-ea"/>
                <a:cs typeface="+mn-cs"/>
              </a:rPr>
              <a:t> »</a:t>
            </a:r>
            <a:endParaRPr lang="fr-FR" dirty="0">
              <a:effectLst/>
            </a:endParaRPr>
          </a:p>
          <a:p>
            <a:pPr lvl="1" rtl="0" eaLnBrk="1" latinLnBrk="0" hangingPunct="1"/>
            <a:r>
              <a:rPr lang="fr-FR" sz="1600" kern="1200" baseline="0" dirty="0">
                <a:solidFill>
                  <a:schemeClr val="tx1"/>
                </a:solidFill>
                <a:effectLst/>
                <a:latin typeface="+mn-lt"/>
                <a:ea typeface="+mn-ea"/>
                <a:cs typeface="+mn-cs"/>
              </a:rPr>
              <a:t>Seules les instances de la classe courante peuvent y accéder</a:t>
            </a:r>
            <a:endParaRPr lang="fr-FR" baseline="0" dirty="0"/>
          </a:p>
          <a:p>
            <a:pPr lvl="0"/>
            <a:r>
              <a:rPr lang="fr-FR" baseline="0" dirty="0"/>
              <a:t>Portée publique (doit être explicite)</a:t>
            </a:r>
          </a:p>
          <a:p>
            <a:pPr lvl="1"/>
            <a:r>
              <a:rPr lang="fr-FR" baseline="0" dirty="0"/>
              <a:t>Mot clé « public »</a:t>
            </a:r>
          </a:p>
          <a:p>
            <a:pPr lvl="1"/>
            <a:r>
              <a:rPr lang="fr-FR" baseline="0" dirty="0"/>
              <a:t>Tout le monde peut y accéder</a:t>
            </a:r>
          </a:p>
          <a:p>
            <a:pPr lvl="0"/>
            <a:r>
              <a:rPr lang="fr-FR" baseline="0" dirty="0"/>
              <a:t>Portée « protégée »</a:t>
            </a:r>
          </a:p>
          <a:p>
            <a:pPr lvl="1"/>
            <a:r>
              <a:rPr lang="fr-FR" baseline="0" dirty="0"/>
              <a:t>Mot clé « </a:t>
            </a:r>
            <a:r>
              <a:rPr lang="fr-FR" baseline="0" dirty="0" err="1"/>
              <a:t>protected</a:t>
            </a:r>
            <a:r>
              <a:rPr lang="fr-FR" baseline="0" dirty="0"/>
              <a:t> »</a:t>
            </a:r>
          </a:p>
          <a:p>
            <a:pPr lvl="1"/>
            <a:r>
              <a:rPr lang="fr-FR" baseline="0" dirty="0"/>
              <a:t>Seules les instances de la classe courante ainsi que ses héritages peuvent y accéder</a:t>
            </a:r>
          </a:p>
          <a:p>
            <a:pPr lvl="0"/>
            <a:r>
              <a:rPr lang="fr-FR" baseline="0" dirty="0"/>
              <a:t>Portée « interne »</a:t>
            </a:r>
          </a:p>
          <a:p>
            <a:pPr lvl="1"/>
            <a:r>
              <a:rPr lang="fr-FR" baseline="0" dirty="0"/>
              <a:t>Mot clé « </a:t>
            </a:r>
            <a:r>
              <a:rPr lang="fr-FR" baseline="0" dirty="0" err="1"/>
              <a:t>internal</a:t>
            </a:r>
            <a:r>
              <a:rPr lang="fr-FR" baseline="0" dirty="0"/>
              <a:t> »</a:t>
            </a:r>
          </a:p>
          <a:p>
            <a:pPr lvl="1"/>
            <a:r>
              <a:rPr lang="fr-FR" baseline="0" dirty="0"/>
              <a:t>Classe/méthodes publiques dans l’</a:t>
            </a:r>
            <a:r>
              <a:rPr lang="fr-FR" baseline="0" dirty="0" err="1"/>
              <a:t>Assembly</a:t>
            </a:r>
            <a:r>
              <a:rPr lang="fr-FR" baseline="0" dirty="0"/>
              <a:t> courante, privée en dehors</a:t>
            </a:r>
          </a:p>
        </p:txBody>
      </p:sp>
      <p:sp>
        <p:nvSpPr>
          <p:cNvPr id="4" name="Espace réservé du numéro de diapositive 3">
            <a:extLst>
              <a:ext uri="{FF2B5EF4-FFF2-40B4-BE49-F238E27FC236}">
                <a16:creationId xmlns:a16="http://schemas.microsoft.com/office/drawing/2014/main" id="{71DADD22-1100-4221-A22F-CF676DE4F850}"/>
              </a:ext>
            </a:extLst>
          </p:cNvPr>
          <p:cNvSpPr>
            <a:spLocks noGrp="1"/>
          </p:cNvSpPr>
          <p:nvPr>
            <p:ph type="sldNum" sz="quarter" idx="12"/>
          </p:nvPr>
        </p:nvSpPr>
        <p:spPr/>
        <p:txBody>
          <a:bodyPr/>
          <a:lstStyle/>
          <a:p>
            <a:fld id="{C4488D40-6A2B-42CD-9565-99D41B29C2DA}" type="slidenum">
              <a:rPr lang="fr-FR" smtClean="0"/>
              <a:t>5</a:t>
            </a:fld>
            <a:endParaRPr lang="fr-FR"/>
          </a:p>
        </p:txBody>
      </p:sp>
    </p:spTree>
    <p:extLst>
      <p:ext uri="{BB962C8B-B14F-4D97-AF65-F5344CB8AC3E}">
        <p14:creationId xmlns:p14="http://schemas.microsoft.com/office/powerpoint/2010/main" val="72099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607E3E-7E12-4D24-8A22-7BB7CC1FD31B}"/>
              </a:ext>
            </a:extLst>
          </p:cNvPr>
          <p:cNvSpPr>
            <a:spLocks noGrp="1"/>
          </p:cNvSpPr>
          <p:nvPr>
            <p:ph type="title"/>
          </p:nvPr>
        </p:nvSpPr>
        <p:spPr/>
        <p:txBody>
          <a:bodyPr/>
          <a:lstStyle/>
          <a:p>
            <a:r>
              <a:rPr lang="fr-FR" dirty="0"/>
              <a:t>Accessibilité</a:t>
            </a:r>
          </a:p>
        </p:txBody>
      </p:sp>
      <p:sp>
        <p:nvSpPr>
          <p:cNvPr id="3" name="Espace réservé du contenu 2">
            <a:extLst>
              <a:ext uri="{FF2B5EF4-FFF2-40B4-BE49-F238E27FC236}">
                <a16:creationId xmlns:a16="http://schemas.microsoft.com/office/drawing/2014/main" id="{49673E07-AB11-489D-8139-EA6BA4F4D0CD}"/>
              </a:ext>
            </a:extLst>
          </p:cNvPr>
          <p:cNvSpPr>
            <a:spLocks noGrp="1"/>
          </p:cNvSpPr>
          <p:nvPr>
            <p:ph idx="1"/>
          </p:nvPr>
        </p:nvSpPr>
        <p:spPr/>
        <p:txBody>
          <a:bodyPr/>
          <a:lstStyle/>
          <a:p>
            <a:r>
              <a:rPr lang="fr-FR" dirty="0"/>
              <a:t>Si tout est privé, comment</a:t>
            </a:r>
            <a:r>
              <a:rPr lang="fr-FR" baseline="0" dirty="0"/>
              <a:t> accéder aux champs ?</a:t>
            </a:r>
          </a:p>
          <a:p>
            <a:pPr lvl="1"/>
            <a:r>
              <a:rPr lang="fr-FR" dirty="0"/>
              <a:t>Accesseur/mutateur</a:t>
            </a:r>
          </a:p>
          <a:p>
            <a:pPr lvl="2"/>
            <a:r>
              <a:rPr lang="fr-FR" dirty="0"/>
              <a:t>Méthodes </a:t>
            </a:r>
            <a:r>
              <a:rPr lang="fr-FR" dirty="0" err="1"/>
              <a:t>GetXXX</a:t>
            </a:r>
            <a:r>
              <a:rPr lang="fr-FR" baseline="0" dirty="0"/>
              <a:t> et </a:t>
            </a:r>
            <a:r>
              <a:rPr lang="fr-FR" baseline="0" dirty="0" err="1"/>
              <a:t>SetXXX</a:t>
            </a:r>
            <a:r>
              <a:rPr lang="fr-FR" baseline="0" dirty="0"/>
              <a:t> permettant de récupérer ou mettre à jour les valeurs des champs</a:t>
            </a:r>
          </a:p>
          <a:p>
            <a:pPr lvl="1"/>
            <a:r>
              <a:rPr lang="fr-FR" dirty="0"/>
              <a:t>Propriétés</a:t>
            </a:r>
          </a:p>
        </p:txBody>
      </p:sp>
      <p:sp>
        <p:nvSpPr>
          <p:cNvPr id="4" name="Espace réservé du numéro de diapositive 3">
            <a:extLst>
              <a:ext uri="{FF2B5EF4-FFF2-40B4-BE49-F238E27FC236}">
                <a16:creationId xmlns:a16="http://schemas.microsoft.com/office/drawing/2014/main" id="{9224646B-6CC9-449F-9F16-D2D3ADCBB80B}"/>
              </a:ext>
            </a:extLst>
          </p:cNvPr>
          <p:cNvSpPr>
            <a:spLocks noGrp="1"/>
          </p:cNvSpPr>
          <p:nvPr>
            <p:ph type="sldNum" sz="quarter" idx="12"/>
          </p:nvPr>
        </p:nvSpPr>
        <p:spPr/>
        <p:txBody>
          <a:bodyPr/>
          <a:lstStyle/>
          <a:p>
            <a:fld id="{C4488D40-6A2B-42CD-9565-99D41B29C2DA}" type="slidenum">
              <a:rPr lang="fr-FR" smtClean="0"/>
              <a:t>6</a:t>
            </a:fld>
            <a:endParaRPr lang="fr-FR"/>
          </a:p>
        </p:txBody>
      </p:sp>
    </p:spTree>
    <p:extLst>
      <p:ext uri="{BB962C8B-B14F-4D97-AF65-F5344CB8AC3E}">
        <p14:creationId xmlns:p14="http://schemas.microsoft.com/office/powerpoint/2010/main" val="30472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6D2666-3AC7-4AC1-953B-8D77A9C053E6}"/>
              </a:ext>
            </a:extLst>
          </p:cNvPr>
          <p:cNvSpPr>
            <a:spLocks noGrp="1"/>
          </p:cNvSpPr>
          <p:nvPr>
            <p:ph type="title"/>
          </p:nvPr>
        </p:nvSpPr>
        <p:spPr/>
        <p:txBody>
          <a:bodyPr/>
          <a:lstStyle/>
          <a:p>
            <a:r>
              <a:rPr lang="fr-FR" dirty="0"/>
              <a:t>Accessibilité</a:t>
            </a:r>
          </a:p>
        </p:txBody>
      </p:sp>
      <p:sp>
        <p:nvSpPr>
          <p:cNvPr id="3" name="Espace réservé du contenu 2">
            <a:extLst>
              <a:ext uri="{FF2B5EF4-FFF2-40B4-BE49-F238E27FC236}">
                <a16:creationId xmlns:a16="http://schemas.microsoft.com/office/drawing/2014/main" id="{7C8DBB96-C5F5-482B-ADDF-84B1ED43029B}"/>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0BD5234-8F96-4458-AFBD-12943AE92FFA}"/>
              </a:ext>
            </a:extLst>
          </p:cNvPr>
          <p:cNvSpPr>
            <a:spLocks noGrp="1"/>
          </p:cNvSpPr>
          <p:nvPr>
            <p:ph type="sldNum" sz="quarter" idx="12"/>
          </p:nvPr>
        </p:nvSpPr>
        <p:spPr/>
        <p:txBody>
          <a:bodyPr/>
          <a:lstStyle/>
          <a:p>
            <a:fld id="{C4488D40-6A2B-42CD-9565-99D41B29C2DA}" type="slidenum">
              <a:rPr lang="fr-FR" smtClean="0"/>
              <a:t>7</a:t>
            </a:fld>
            <a:endParaRPr lang="fr-FR"/>
          </a:p>
        </p:txBody>
      </p:sp>
      <p:pic>
        <p:nvPicPr>
          <p:cNvPr id="5" name="Image 4">
            <a:extLst>
              <a:ext uri="{FF2B5EF4-FFF2-40B4-BE49-F238E27FC236}">
                <a16:creationId xmlns:a16="http://schemas.microsoft.com/office/drawing/2014/main" id="{4761DE46-08F5-477B-8EA6-188CC269AE92}"/>
              </a:ext>
            </a:extLst>
          </p:cNvPr>
          <p:cNvPicPr/>
          <p:nvPr/>
        </p:nvPicPr>
        <p:blipFill>
          <a:blip r:embed="rId2"/>
          <a:stretch/>
        </p:blipFill>
        <p:spPr>
          <a:xfrm>
            <a:off x="567497" y="1048042"/>
            <a:ext cx="2650605" cy="5553582"/>
          </a:xfrm>
          <a:prstGeom prst="rect">
            <a:avLst/>
          </a:prstGeom>
          <a:ln>
            <a:noFill/>
          </a:ln>
        </p:spPr>
      </p:pic>
      <p:pic>
        <p:nvPicPr>
          <p:cNvPr id="6" name="Image 5">
            <a:extLst>
              <a:ext uri="{FF2B5EF4-FFF2-40B4-BE49-F238E27FC236}">
                <a16:creationId xmlns:a16="http://schemas.microsoft.com/office/drawing/2014/main" id="{C523DFC5-B4A4-463F-B814-788217EFA2A0}"/>
              </a:ext>
            </a:extLst>
          </p:cNvPr>
          <p:cNvPicPr/>
          <p:nvPr/>
        </p:nvPicPr>
        <p:blipFill>
          <a:blip r:embed="rId3"/>
          <a:stretch/>
        </p:blipFill>
        <p:spPr>
          <a:xfrm>
            <a:off x="5074830" y="1156839"/>
            <a:ext cx="2650605" cy="5391938"/>
          </a:xfrm>
          <a:prstGeom prst="rect">
            <a:avLst/>
          </a:prstGeom>
          <a:ln>
            <a:noFill/>
          </a:ln>
        </p:spPr>
      </p:pic>
      <p:pic>
        <p:nvPicPr>
          <p:cNvPr id="7" name="Image 6">
            <a:extLst>
              <a:ext uri="{FF2B5EF4-FFF2-40B4-BE49-F238E27FC236}">
                <a16:creationId xmlns:a16="http://schemas.microsoft.com/office/drawing/2014/main" id="{3EFFB6C9-0B28-468E-AE7F-7A890D830228}"/>
              </a:ext>
            </a:extLst>
          </p:cNvPr>
          <p:cNvPicPr/>
          <p:nvPr/>
        </p:nvPicPr>
        <p:blipFill>
          <a:blip r:embed="rId4"/>
          <a:stretch/>
        </p:blipFill>
        <p:spPr>
          <a:xfrm>
            <a:off x="8494973" y="1510675"/>
            <a:ext cx="3432591" cy="4684265"/>
          </a:xfrm>
          <a:prstGeom prst="rect">
            <a:avLst/>
          </a:prstGeom>
          <a:ln>
            <a:noFill/>
          </a:ln>
        </p:spPr>
      </p:pic>
      <p:sp>
        <p:nvSpPr>
          <p:cNvPr id="8" name="CustomShape 4">
            <a:extLst>
              <a:ext uri="{FF2B5EF4-FFF2-40B4-BE49-F238E27FC236}">
                <a16:creationId xmlns:a16="http://schemas.microsoft.com/office/drawing/2014/main" id="{70D026C1-68BF-4DED-BF21-2757D98DF120}"/>
              </a:ext>
            </a:extLst>
          </p:cNvPr>
          <p:cNvSpPr/>
          <p:nvPr/>
        </p:nvSpPr>
        <p:spPr>
          <a:xfrm>
            <a:off x="3289766" y="3693973"/>
            <a:ext cx="1468080" cy="403920"/>
          </a:xfrm>
          <a:prstGeom prst="rightArrow">
            <a:avLst>
              <a:gd name="adj1" fmla="val 50000"/>
              <a:gd name="adj2" fmla="val 50000"/>
            </a:avLst>
          </a:prstGeom>
          <a:solidFill>
            <a:srgbClr val="00C6BB"/>
          </a:solidFill>
          <a:ln w="15840">
            <a:solidFill>
              <a:srgbClr val="00928A"/>
            </a:solidFill>
            <a:round/>
          </a:ln>
        </p:spPr>
        <p:style>
          <a:lnRef idx="0">
            <a:scrgbClr r="0" g="0" b="0"/>
          </a:lnRef>
          <a:fillRef idx="0">
            <a:scrgbClr r="0" g="0" b="0"/>
          </a:fillRef>
          <a:effectRef idx="0">
            <a:scrgbClr r="0" g="0" b="0"/>
          </a:effectRef>
          <a:fontRef idx="minor"/>
        </p:style>
      </p:sp>
      <p:sp>
        <p:nvSpPr>
          <p:cNvPr id="9" name="CustomShape 5">
            <a:extLst>
              <a:ext uri="{FF2B5EF4-FFF2-40B4-BE49-F238E27FC236}">
                <a16:creationId xmlns:a16="http://schemas.microsoft.com/office/drawing/2014/main" id="{7ACA6D25-652C-47EE-B684-D88D01A8D0B2}"/>
              </a:ext>
            </a:extLst>
          </p:cNvPr>
          <p:cNvSpPr/>
          <p:nvPr/>
        </p:nvSpPr>
        <p:spPr>
          <a:xfrm>
            <a:off x="7761293" y="3758773"/>
            <a:ext cx="733680" cy="403920"/>
          </a:xfrm>
          <a:prstGeom prst="rightArrow">
            <a:avLst>
              <a:gd name="adj1" fmla="val 50000"/>
              <a:gd name="adj2" fmla="val 50000"/>
            </a:avLst>
          </a:prstGeom>
          <a:solidFill>
            <a:srgbClr val="00C6BB"/>
          </a:solidFill>
          <a:ln w="15840">
            <a:solidFill>
              <a:srgbClr val="00928A"/>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01609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13DFB-4649-48B6-B842-0427D0B6400F}"/>
              </a:ext>
            </a:extLst>
          </p:cNvPr>
          <p:cNvSpPr>
            <a:spLocks noGrp="1"/>
          </p:cNvSpPr>
          <p:nvPr>
            <p:ph type="title"/>
          </p:nvPr>
        </p:nvSpPr>
        <p:spPr/>
        <p:txBody>
          <a:bodyPr/>
          <a:lstStyle/>
          <a:p>
            <a:r>
              <a:rPr lang="fr-FR" dirty="0"/>
              <a:t>Accessibilité</a:t>
            </a:r>
          </a:p>
        </p:txBody>
      </p:sp>
      <p:sp>
        <p:nvSpPr>
          <p:cNvPr id="3" name="Espace réservé du contenu 2">
            <a:extLst>
              <a:ext uri="{FF2B5EF4-FFF2-40B4-BE49-F238E27FC236}">
                <a16:creationId xmlns:a16="http://schemas.microsoft.com/office/drawing/2014/main" id="{5B4BA2DC-B341-47EA-9531-4F089B843732}"/>
              </a:ext>
            </a:extLst>
          </p:cNvPr>
          <p:cNvSpPr>
            <a:spLocks noGrp="1"/>
          </p:cNvSpPr>
          <p:nvPr>
            <p:ph idx="1"/>
          </p:nvPr>
        </p:nvSpPr>
        <p:spPr/>
        <p:txBody>
          <a:bodyPr/>
          <a:lstStyle/>
          <a:p>
            <a:pPr marL="342900" marR="0" lvl="0" indent="-342900" algn="l" defTabSz="457200" rtl="0" eaLnBrk="1" fontAlgn="auto" latinLnBrk="0" hangingPunct="1">
              <a:lnSpc>
                <a:spcPct val="100000"/>
              </a:lnSpc>
              <a:spcBef>
                <a:spcPct val="20000"/>
              </a:spcBef>
              <a:spcAft>
                <a:spcPts val="600"/>
              </a:spcAft>
              <a:buClr>
                <a:schemeClr val="accent1"/>
              </a:buClr>
              <a:buSzTx/>
              <a:buFont typeface="Wingdings 2" charset="2"/>
              <a:buChar char=""/>
              <a:tabLst/>
              <a:defRPr/>
            </a:pPr>
            <a:r>
              <a:rPr lang="en-US" sz="1800" b="0" kern="1200" dirty="0" err="1">
                <a:solidFill>
                  <a:schemeClr val="tx1"/>
                </a:solidFill>
                <a:effectLst/>
                <a:latin typeface="+mn-lt"/>
                <a:ea typeface="+mn-ea"/>
                <a:cs typeface="+mn-cs"/>
              </a:rPr>
              <a:t>L’accessibilité</a:t>
            </a:r>
            <a:r>
              <a:rPr lang="en-US" sz="1800" b="0" kern="1200" dirty="0">
                <a:solidFill>
                  <a:schemeClr val="tx1"/>
                </a:solidFill>
                <a:effectLst/>
                <a:latin typeface="+mn-lt"/>
                <a:ea typeface="+mn-ea"/>
                <a:cs typeface="+mn-cs"/>
              </a:rPr>
              <a:t> des get/set </a:t>
            </a:r>
            <a:r>
              <a:rPr lang="en-US" sz="1800" b="0" kern="1200" dirty="0" err="1">
                <a:solidFill>
                  <a:schemeClr val="tx1"/>
                </a:solidFill>
                <a:effectLst/>
                <a:latin typeface="+mn-lt"/>
                <a:ea typeface="+mn-ea"/>
                <a:cs typeface="+mn-cs"/>
              </a:rPr>
              <a:t>peut</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être</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spécifié</a:t>
            </a:r>
            <a:r>
              <a:rPr lang="en-US" sz="1800" b="0" kern="1200" dirty="0">
                <a:solidFill>
                  <a:schemeClr val="tx1"/>
                </a:solidFill>
                <a:effectLst/>
                <a:latin typeface="+mn-lt"/>
                <a:ea typeface="+mn-ea"/>
                <a:cs typeface="+mn-cs"/>
              </a:rPr>
              <a:t>, y </a:t>
            </a:r>
            <a:r>
              <a:rPr lang="en-US" sz="1800" b="0" kern="1200" dirty="0" err="1">
                <a:solidFill>
                  <a:schemeClr val="tx1"/>
                </a:solidFill>
                <a:effectLst/>
                <a:latin typeface="+mn-lt"/>
                <a:ea typeface="+mn-ea"/>
                <a:cs typeface="+mn-cs"/>
              </a:rPr>
              <a:t>compris</a:t>
            </a:r>
            <a:r>
              <a:rPr lang="en-US" sz="1800" b="0" kern="1200" dirty="0">
                <a:solidFill>
                  <a:schemeClr val="tx1"/>
                </a:solidFill>
                <a:effectLst/>
                <a:latin typeface="+mn-lt"/>
                <a:ea typeface="+mn-ea"/>
                <a:cs typeface="+mn-cs"/>
              </a:rPr>
              <a:t> sur les </a:t>
            </a:r>
            <a:r>
              <a:rPr lang="en-US" sz="1800" b="0" kern="1200" dirty="0" err="1">
                <a:solidFill>
                  <a:schemeClr val="tx1"/>
                </a:solidFill>
                <a:effectLst/>
                <a:latin typeface="+mn-lt"/>
                <a:ea typeface="+mn-ea"/>
                <a:cs typeface="+mn-cs"/>
              </a:rPr>
              <a:t>propriétés</a:t>
            </a:r>
            <a:r>
              <a:rPr lang="en-US" sz="1800" b="0" kern="1200" dirty="0">
                <a:solidFill>
                  <a:schemeClr val="tx1"/>
                </a:solidFill>
                <a:effectLst/>
                <a:latin typeface="+mn-lt"/>
                <a:ea typeface="+mn-ea"/>
                <a:cs typeface="+mn-cs"/>
              </a:rPr>
              <a:t> </a:t>
            </a:r>
            <a:r>
              <a:rPr lang="en-US" sz="1800" b="0" kern="1200" dirty="0" err="1">
                <a:solidFill>
                  <a:schemeClr val="tx1"/>
                </a:solidFill>
                <a:effectLst/>
                <a:latin typeface="+mn-lt"/>
                <a:ea typeface="+mn-ea"/>
                <a:cs typeface="+mn-cs"/>
              </a:rPr>
              <a:t>automatiques</a:t>
            </a:r>
            <a:endParaRPr lang="en-US" sz="1800" b="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550360FC-3483-401A-BCC4-B8C2DBEE4B71}"/>
              </a:ext>
            </a:extLst>
          </p:cNvPr>
          <p:cNvSpPr>
            <a:spLocks noGrp="1"/>
          </p:cNvSpPr>
          <p:nvPr>
            <p:ph type="sldNum" sz="quarter" idx="12"/>
          </p:nvPr>
        </p:nvSpPr>
        <p:spPr/>
        <p:txBody>
          <a:bodyPr/>
          <a:lstStyle/>
          <a:p>
            <a:fld id="{C4488D40-6A2B-42CD-9565-99D41B29C2DA}" type="slidenum">
              <a:rPr lang="fr-FR" smtClean="0"/>
              <a:t>8</a:t>
            </a:fld>
            <a:endParaRPr lang="fr-FR"/>
          </a:p>
        </p:txBody>
      </p:sp>
      <p:pic>
        <p:nvPicPr>
          <p:cNvPr id="5" name="Image 4">
            <a:extLst>
              <a:ext uri="{FF2B5EF4-FFF2-40B4-BE49-F238E27FC236}">
                <a16:creationId xmlns:a16="http://schemas.microsoft.com/office/drawing/2014/main" id="{61B04736-2C44-4EE2-B290-90B58BFEDA57}"/>
              </a:ext>
            </a:extLst>
          </p:cNvPr>
          <p:cNvPicPr/>
          <p:nvPr/>
        </p:nvPicPr>
        <p:blipFill>
          <a:blip r:embed="rId2"/>
          <a:stretch/>
        </p:blipFill>
        <p:spPr>
          <a:xfrm>
            <a:off x="1927728" y="1567956"/>
            <a:ext cx="9100925" cy="5212602"/>
          </a:xfrm>
          <a:prstGeom prst="rect">
            <a:avLst/>
          </a:prstGeom>
          <a:ln>
            <a:noFill/>
          </a:ln>
        </p:spPr>
      </p:pic>
    </p:spTree>
    <p:extLst>
      <p:ext uri="{BB962C8B-B14F-4D97-AF65-F5344CB8AC3E}">
        <p14:creationId xmlns:p14="http://schemas.microsoft.com/office/powerpoint/2010/main" val="158450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03C762-7610-44CE-B040-1F4067B580B9}"/>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1B648F35-75C8-4137-B606-EA8527EDD218}"/>
              </a:ext>
            </a:extLst>
          </p:cNvPr>
          <p:cNvSpPr>
            <a:spLocks noGrp="1"/>
          </p:cNvSpPr>
          <p:nvPr>
            <p:ph idx="1"/>
          </p:nvPr>
        </p:nvSpPr>
        <p:spPr/>
        <p:txBody>
          <a:bodyPr/>
          <a:lstStyle/>
          <a:p>
            <a:r>
              <a:rPr lang="fr-FR" dirty="0"/>
              <a:t>Reprenez les différentes classes qui ont été développées jusque là, puis mettez en place une gestion pertinente de l’accessibilité.</a:t>
            </a:r>
          </a:p>
          <a:p>
            <a:pPr lvl="1"/>
            <a:r>
              <a:rPr lang="fr-FR" dirty="0"/>
              <a:t>Pour chaque « membre » (champs, méthode, classe etc.), réfléchissez à sa portée et utilisez le mot clé adéquat</a:t>
            </a:r>
          </a:p>
          <a:p>
            <a:pPr lvl="1"/>
            <a:r>
              <a:rPr lang="fr-FR" dirty="0"/>
              <a:t>Mettez en place les propriétés pour cacher l’accès aux variables internes, en rajoutant des éventuelles règles métier</a:t>
            </a:r>
          </a:p>
          <a:p>
            <a:pPr lvl="2"/>
            <a:r>
              <a:rPr lang="fr-FR" dirty="0"/>
              <a:t>Exemple : il devrait être interdit d’affecter la valeur « 0 » à l’opérande de droite d’une division</a:t>
            </a:r>
          </a:p>
          <a:p>
            <a:pPr lvl="1"/>
            <a:r>
              <a:rPr lang="fr-FR" dirty="0"/>
              <a:t>Et comme précédemment, réfléchissez aux constructeurs que vous exposez</a:t>
            </a:r>
          </a:p>
          <a:p>
            <a:pPr lvl="1"/>
            <a:r>
              <a:rPr lang="fr-FR" dirty="0"/>
              <a:t>A la fin, en tant qu’utilisateur de vos classes, nous ne devez pouvoir manipuler que le stricte minimum de variables et méthodes.</a:t>
            </a:r>
          </a:p>
          <a:p>
            <a:pPr lvl="2"/>
            <a:r>
              <a:rPr lang="fr-FR" i="1" dirty="0"/>
              <a:t>Avec un peu d’expérience, et en continuant de mettre en place ces bonnes pratiques, comme tout développeur .Net, vous acquerrez une certaine intuition du fonctionnement des classes que vous manipulerez simplement en analysant les accès que l’on vous aura laissé.</a:t>
            </a:r>
          </a:p>
        </p:txBody>
      </p:sp>
      <p:sp>
        <p:nvSpPr>
          <p:cNvPr id="4" name="Espace réservé du numéro de diapositive 3">
            <a:extLst>
              <a:ext uri="{FF2B5EF4-FFF2-40B4-BE49-F238E27FC236}">
                <a16:creationId xmlns:a16="http://schemas.microsoft.com/office/drawing/2014/main" id="{9F17F30F-13FD-48EC-9B99-A3F25B1AEE5A}"/>
              </a:ext>
            </a:extLst>
          </p:cNvPr>
          <p:cNvSpPr>
            <a:spLocks noGrp="1"/>
          </p:cNvSpPr>
          <p:nvPr>
            <p:ph type="sldNum" sz="quarter" idx="12"/>
          </p:nvPr>
        </p:nvSpPr>
        <p:spPr/>
        <p:txBody>
          <a:bodyPr/>
          <a:lstStyle/>
          <a:p>
            <a:fld id="{C4488D40-6A2B-42CD-9565-99D41B29C2DA}" type="slidenum">
              <a:rPr lang="fr-FR" smtClean="0"/>
              <a:t>9</a:t>
            </a:fld>
            <a:endParaRPr lang="fr-FR"/>
          </a:p>
        </p:txBody>
      </p:sp>
    </p:spTree>
    <p:extLst>
      <p:ext uri="{BB962C8B-B14F-4D97-AF65-F5344CB8AC3E}">
        <p14:creationId xmlns:p14="http://schemas.microsoft.com/office/powerpoint/2010/main" val="15384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1986</TotalTime>
  <Words>518</Words>
  <Application>Microsoft Office PowerPoint</Application>
  <PresentationFormat>Grand écran</PresentationFormat>
  <Paragraphs>140</Paragraphs>
  <Slides>17</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Century Gothic</vt:lpstr>
      <vt:lpstr>Wingdings 2</vt:lpstr>
      <vt:lpstr>Concis</vt:lpstr>
      <vt:lpstr>Introduction au développement Web en ASP.Net et C#</vt:lpstr>
      <vt:lpstr>Où en sommes nous ?</vt:lpstr>
      <vt:lpstr>Encapsulation et accessibilité</vt:lpstr>
      <vt:lpstr>Accessibilité</vt:lpstr>
      <vt:lpstr>Accessibilités</vt:lpstr>
      <vt:lpstr>Accessibilité</vt:lpstr>
      <vt:lpstr>Accessibilité</vt:lpstr>
      <vt:lpstr>Accessibilité</vt:lpstr>
      <vt:lpstr>Exercice</vt:lpstr>
      <vt:lpstr>Construction d’un programme</vt:lpstr>
      <vt:lpstr>Namespace</vt:lpstr>
      <vt:lpstr>Namespace</vt:lpstr>
      <vt:lpstr>Mot clé Using</vt:lpstr>
      <vt:lpstr>Multi-fichier</vt:lpstr>
      <vt:lpstr>Multi-fichier – Conventions</vt:lpstr>
      <vt:lpstr>Références</vt:lpstr>
      <vt:lpstr>Références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développement Web en ASP.Net et C#</dc:title>
  <dc:creator>Jean-Christophe Chalté</dc:creator>
  <cp:lastModifiedBy>JC JC</cp:lastModifiedBy>
  <cp:revision>338</cp:revision>
  <cp:lastPrinted>2017-01-08T16:21:41Z</cp:lastPrinted>
  <dcterms:created xsi:type="dcterms:W3CDTF">2016-12-28T07:06:34Z</dcterms:created>
  <dcterms:modified xsi:type="dcterms:W3CDTF">2018-01-03T20:42:22Z</dcterms:modified>
</cp:coreProperties>
</file>