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436" autoAdjust="0"/>
  </p:normalViewPr>
  <p:slideViewPr>
    <p:cSldViewPr snapToGrid="0">
      <p:cViewPr varScale="1">
        <p:scale>
          <a:sx n="94" d="100"/>
          <a:sy n="94" d="100"/>
        </p:scale>
        <p:origin x="108" y="186"/>
      </p:cViewPr>
      <p:guideLst/>
    </p:cSldViewPr>
  </p:slideViewPr>
  <p:outlineViewPr>
    <p:cViewPr>
      <p:scale>
        <a:sx n="33" d="100"/>
        <a:sy n="33" d="100"/>
      </p:scale>
      <p:origin x="0" y="-54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2573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275" y="28752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257301"/>
            <a:ext cx="10554574" cy="4601498"/>
          </a:xfrm>
        </p:spPr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C5E527-E6A3-4DB7-9A1E-D8D638225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Introduction au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développement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Web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en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ASP.Net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et C#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177949-9B75-49C4-8D2F-46360E82A8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Chalté</a:t>
            </a:r>
            <a:r>
              <a:rPr lang="fr-FR" dirty="0"/>
              <a:t> Jean-Christophe</a:t>
            </a:r>
          </a:p>
        </p:txBody>
      </p:sp>
    </p:spTree>
    <p:extLst>
      <p:ext uri="{BB962C8B-B14F-4D97-AF65-F5344CB8AC3E}">
        <p14:creationId xmlns:p14="http://schemas.microsoft.com/office/powerpoint/2010/main" val="1209983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63B04-88BF-48BB-97DE-115DD671D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2966F4-DE9C-423E-A68A-A006B8BF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Exercice 5</a:t>
            </a:r>
          </a:p>
        </p:txBody>
      </p:sp>
    </p:spTree>
    <p:extLst>
      <p:ext uri="{BB962C8B-B14F-4D97-AF65-F5344CB8AC3E}">
        <p14:creationId xmlns:p14="http://schemas.microsoft.com/office/powerpoint/2010/main" val="1424946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D259E2-2FFA-4FF5-8C70-1E5826D9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complexes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9F79DC-40FD-43E4-AB29-16D7F37AF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les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données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sont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complexes,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plutôt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d’avoir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beaucoup de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paramètres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 bonne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approche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consiste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à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créer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englobe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tous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ces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paramètres</a:t>
            </a:r>
            <a:endParaRPr lang="fr-FR" sz="1800" dirty="0">
              <a:effectLst/>
            </a:endParaRPr>
          </a:p>
          <a:p>
            <a:pPr lvl="1" rtl="0" eaLnBrk="1" latinLnBrk="0" hangingPunct="1"/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champs du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formulaire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correspondant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à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propriété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dans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représentant</a:t>
            </a:r>
            <a:endParaRPr lang="fr-FR" dirty="0">
              <a:effectLst/>
            </a:endParaRPr>
          </a:p>
          <a:p>
            <a:pPr rtl="0" eaLnBrk="1" latinLnBrk="0" hangingPunct="1"/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Puis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à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spécifier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unique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paramètre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à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l’action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dont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type correspond à la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développée</a:t>
            </a:r>
            <a:endParaRPr lang="fr-FR" dirty="0">
              <a:effectLst/>
            </a:endParaRPr>
          </a:p>
          <a:p>
            <a:pPr lvl="1" rtl="0" eaLnBrk="1" latinLnBrk="0" hangingPunct="1"/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ASP.Net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fera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lui-même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« 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traduction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» des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paramètres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POST pour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créer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instance de la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spécifiée</a:t>
            </a:r>
            <a:endParaRPr lang="fr-FR" dirty="0">
              <a:effectLst/>
            </a:endParaRPr>
          </a:p>
          <a:p>
            <a:pPr lvl="1" rtl="0" eaLnBrk="1" latinLnBrk="0" hangingPunct="1"/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faut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juste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s’assurer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les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noms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propriétés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correspondent aux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noms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champs du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formulaire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fr-FR" dirty="0">
              <a:effectLst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1800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C3F754-69B6-4A83-BF8B-8DC25B55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</a:t>
            </a:r>
            <a:r>
              <a:rPr lang="fr-FR" baseline="0" dirty="0"/>
              <a:t> complexes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885B8A-9220-425E-A308-85D875598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7D615D-8A0D-4801-906F-74C4967C4DDA}"/>
              </a:ext>
            </a:extLst>
          </p:cNvPr>
          <p:cNvSpPr/>
          <p:nvPr/>
        </p:nvSpPr>
        <p:spPr>
          <a:xfrm>
            <a:off x="355600" y="125730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namespace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WebApplication2.Models.Formulaires</a:t>
            </a:r>
            <a:endParaRPr lang="en-US" sz="2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{</a:t>
            </a:r>
            <a:endParaRPr lang="en-US" sz="2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class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pc="-1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FormulaireUpdateLivre</a:t>
            </a:r>
            <a:endParaRPr lang="en-US" sz="2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{</a:t>
            </a:r>
            <a:endParaRPr lang="en-US" sz="2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</a:t>
            </a:r>
            <a:r>
              <a:rPr lang="en-US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int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LivreID { </a:t>
            </a:r>
            <a:r>
              <a:rPr lang="en-US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 </a:t>
            </a:r>
            <a:r>
              <a:rPr lang="en-US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set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 }</a:t>
            </a:r>
            <a:endParaRPr lang="en-US" sz="2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</a:t>
            </a:r>
            <a:r>
              <a:rPr lang="en-US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string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Auteur { </a:t>
            </a:r>
            <a:r>
              <a:rPr lang="en-US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 </a:t>
            </a:r>
            <a:r>
              <a:rPr lang="en-US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set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 }</a:t>
            </a:r>
            <a:endParaRPr lang="en-US" sz="2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</a:t>
            </a:r>
            <a:r>
              <a:rPr lang="en-US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string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Titre { </a:t>
            </a:r>
            <a:r>
              <a:rPr lang="en-US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 </a:t>
            </a:r>
            <a:r>
              <a:rPr lang="en-US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set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 }</a:t>
            </a:r>
            <a:endParaRPr lang="en-US" sz="2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}</a:t>
            </a:r>
            <a:endParaRPr lang="en-US" sz="2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866CE7-1408-4C8B-9C4C-0111DFD700EB}"/>
              </a:ext>
            </a:extLst>
          </p:cNvPr>
          <p:cNvSpPr/>
          <p:nvPr/>
        </p:nvSpPr>
        <p:spPr>
          <a:xfrm>
            <a:off x="5823803" y="2985016"/>
            <a:ext cx="6096000" cy="357020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pc="-1" dirty="0" err="1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ActionResult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SubmitFiche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en-US" spc="-1" dirty="0" err="1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FormulaireUpdateLivre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formulaire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{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pc="-1" dirty="0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= </a:t>
            </a:r>
            <a:r>
              <a:rPr lang="en-US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pc="-1" dirty="0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();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pc="-1" dirty="0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Livre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livre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=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dal.GetLivreByID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formulaire.LivreID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livre.Titre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=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formulaire.Titre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livre.Auteur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=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formulaire.Auteur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dal.UpdateLivre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(livre);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return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RedirectToAction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en-US" spc="-1" dirty="0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"Index"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 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45610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5A72B-0BAB-44E2-85C2-E52C6754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BB1DF9-7B3E-48B9-839F-FE38EC10F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Exercice 6</a:t>
            </a:r>
          </a:p>
        </p:txBody>
      </p:sp>
    </p:spTree>
    <p:extLst>
      <p:ext uri="{BB962C8B-B14F-4D97-AF65-F5344CB8AC3E}">
        <p14:creationId xmlns:p14="http://schemas.microsoft.com/office/powerpoint/2010/main" val="54056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8B768-AD5B-42BB-A402-6AA23C98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Formulaires en HTML - 1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EA653A-E04C-497B-890F-20C5B8131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Lorsque l’on souhaite envoyer des données</a:t>
            </a:r>
            <a:r>
              <a:rPr lang="fr-FR" baseline="0" dirty="0"/>
              <a:t> saisies par l’utilisateur, il faut utiliser les formulaires HTML</a:t>
            </a:r>
          </a:p>
          <a:p>
            <a:pPr lvl="1"/>
            <a:r>
              <a:rPr lang="fr-FR" dirty="0"/>
              <a:t>Balise : &lt;</a:t>
            </a:r>
            <a:r>
              <a:rPr lang="fr-FR" dirty="0" err="1"/>
              <a:t>form</a:t>
            </a:r>
            <a:r>
              <a:rPr lang="fr-FR" dirty="0"/>
              <a:t>&gt; … </a:t>
            </a:r>
            <a:r>
              <a:rPr lang="fr-FR" baseline="0" dirty="0"/>
              <a:t>&lt;/</a:t>
            </a:r>
            <a:r>
              <a:rPr lang="fr-FR" baseline="0" dirty="0" err="1"/>
              <a:t>form</a:t>
            </a:r>
            <a:r>
              <a:rPr lang="fr-FR" baseline="0" dirty="0"/>
              <a:t>&gt;</a:t>
            </a:r>
          </a:p>
          <a:p>
            <a:pPr lvl="0"/>
            <a:r>
              <a:rPr lang="fr-FR" dirty="0"/>
              <a:t>Le formulaire contient un ensemble de champs</a:t>
            </a:r>
          </a:p>
          <a:p>
            <a:pPr lvl="1"/>
            <a:r>
              <a:rPr lang="fr-FR" dirty="0"/>
              <a:t>Balise : &lt;input type="…" &gt;…&lt;input/&gt;, </a:t>
            </a:r>
            <a:r>
              <a:rPr lang="fr-FR" dirty="0" err="1"/>
              <a:t>textarea</a:t>
            </a:r>
            <a:r>
              <a:rPr lang="fr-FR" dirty="0"/>
              <a:t>,</a:t>
            </a:r>
            <a:r>
              <a:rPr lang="fr-FR" baseline="0" dirty="0"/>
              <a:t> select etc.</a:t>
            </a:r>
            <a:endParaRPr lang="fr-FR" dirty="0"/>
          </a:p>
          <a:p>
            <a:pPr lvl="1"/>
            <a:r>
              <a:rPr lang="fr-FR" dirty="0"/>
              <a:t>Différentes types de champs :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, </a:t>
            </a:r>
            <a:r>
              <a:rPr lang="fr-FR" dirty="0" err="1"/>
              <a:t>password</a:t>
            </a:r>
            <a:r>
              <a:rPr lang="fr-FR" dirty="0"/>
              <a:t>, etc.</a:t>
            </a:r>
          </a:p>
          <a:p>
            <a:pPr lvl="1"/>
            <a:r>
              <a:rPr lang="fr-FR" dirty="0"/>
              <a:t>Chaque champs doit avoir un nom (attribut </a:t>
            </a:r>
            <a:r>
              <a:rPr lang="fr-FR" dirty="0" err="1"/>
              <a:t>name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Un type particulier</a:t>
            </a:r>
            <a:r>
              <a:rPr lang="fr-FR" baseline="0" dirty="0"/>
              <a:t> : </a:t>
            </a:r>
            <a:r>
              <a:rPr lang="fr-FR" baseline="0" dirty="0" err="1"/>
              <a:t>submit</a:t>
            </a:r>
            <a:endParaRPr lang="fr-FR" baseline="0" dirty="0"/>
          </a:p>
          <a:p>
            <a:pPr lvl="2"/>
            <a:r>
              <a:rPr lang="fr-FR" dirty="0"/>
              <a:t>Il s’agit d’un bouton qui va « envoyer » le formulaire au serveur.</a:t>
            </a:r>
          </a:p>
        </p:txBody>
      </p:sp>
    </p:spTree>
    <p:extLst>
      <p:ext uri="{BB962C8B-B14F-4D97-AF65-F5344CB8AC3E}">
        <p14:creationId xmlns:p14="http://schemas.microsoft.com/office/powerpoint/2010/main" val="362919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336558-C487-4A05-B4F4-99112CA8C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Formulaires en HTML –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2D4659-6259-41DA-A68B-1C98AF1C7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fr-FR" dirty="0"/>
              <a:t>Lorsqu’un « </a:t>
            </a:r>
            <a:r>
              <a:rPr lang="fr-FR" dirty="0" err="1"/>
              <a:t>submit</a:t>
            </a:r>
            <a:r>
              <a:rPr lang="fr-FR" dirty="0"/>
              <a:t> » est déclenché, le navigateur</a:t>
            </a:r>
            <a:r>
              <a:rPr lang="fr-FR" baseline="0" dirty="0"/>
              <a:t> :</a:t>
            </a:r>
          </a:p>
          <a:p>
            <a:pPr lvl="1"/>
            <a:r>
              <a:rPr lang="fr-FR" dirty="0"/>
              <a:t>Récupère l’ensemble des</a:t>
            </a:r>
            <a:r>
              <a:rPr lang="fr-FR" baseline="0" dirty="0"/>
              <a:t> valeurs des champs sous la forme « clé – valeur »</a:t>
            </a:r>
          </a:p>
          <a:p>
            <a:pPr lvl="1"/>
            <a:r>
              <a:rPr lang="fr-FR" baseline="0" dirty="0"/>
              <a:t>Envoie au serveur ces paramètres en fournissant la liste des valeurs des paramètres</a:t>
            </a:r>
          </a:p>
          <a:p>
            <a:pPr lvl="2"/>
            <a:r>
              <a:rPr lang="fr-FR" dirty="0"/>
              <a:t>Différentes</a:t>
            </a:r>
            <a:r>
              <a:rPr lang="fr-FR" baseline="0" dirty="0"/>
              <a:t> manières « d’encoder » ces valeurs de paramètres</a:t>
            </a:r>
            <a:endParaRPr lang="fr-FR" dirty="0"/>
          </a:p>
          <a:p>
            <a:pPr lvl="0"/>
            <a:r>
              <a:rPr lang="fr-FR" dirty="0"/>
              <a:t>Un formulaire contient ainsi :</a:t>
            </a:r>
          </a:p>
          <a:p>
            <a:pPr lvl="1"/>
            <a:r>
              <a:rPr lang="fr-FR" dirty="0"/>
              <a:t>Une action (attribut</a:t>
            </a:r>
            <a:r>
              <a:rPr lang="fr-FR" baseline="0" dirty="0"/>
              <a:t> « action ») : adresse appelée lorsque le formulaire est validée</a:t>
            </a:r>
          </a:p>
          <a:p>
            <a:pPr lvl="1"/>
            <a:r>
              <a:rPr lang="fr-FR" baseline="0" dirty="0"/>
              <a:t>Une méthode (attribut « </a:t>
            </a:r>
            <a:r>
              <a:rPr lang="fr-FR" baseline="0" dirty="0" err="1"/>
              <a:t>method</a:t>
            </a:r>
            <a:r>
              <a:rPr lang="fr-FR" baseline="0" dirty="0"/>
              <a:t> ») : façon dont les paramètres sont envoyés au client</a:t>
            </a:r>
          </a:p>
          <a:p>
            <a:pPr lvl="2"/>
            <a:r>
              <a:rPr lang="fr-FR" dirty="0"/>
              <a:t>GET : les paramètres sont encodés</a:t>
            </a:r>
            <a:r>
              <a:rPr lang="fr-FR" baseline="0" dirty="0"/>
              <a:t> dans l’adresse de la requête</a:t>
            </a:r>
          </a:p>
          <a:p>
            <a:pPr lvl="3"/>
            <a:r>
              <a:rPr lang="fr-FR" dirty="0"/>
              <a:t>C’est ce que nous avons fait jusque là</a:t>
            </a:r>
          </a:p>
          <a:p>
            <a:pPr lvl="2"/>
            <a:r>
              <a:rPr lang="fr-FR" dirty="0"/>
              <a:t>POST : les paramètres sont encodés dans le corps de la méthode</a:t>
            </a:r>
          </a:p>
          <a:p>
            <a:pPr lvl="3"/>
            <a:r>
              <a:rPr lang="fr-FR" dirty="0"/>
              <a:t>L’adresse reste </a:t>
            </a:r>
            <a:r>
              <a:rPr lang="fr-FR" dirty="0" err="1"/>
              <a:t>inchanée</a:t>
            </a:r>
            <a:endParaRPr lang="fr-FR" dirty="0"/>
          </a:p>
          <a:p>
            <a:pPr lvl="0"/>
            <a:r>
              <a:rPr lang="fr-FR" dirty="0"/>
              <a:t>Par défaut (si pas de paramétrage) :</a:t>
            </a:r>
          </a:p>
          <a:p>
            <a:pPr lvl="1"/>
            <a:r>
              <a:rPr lang="fr-FR" dirty="0"/>
              <a:t>Requête GET, mais on positionnera toujours POST</a:t>
            </a:r>
          </a:p>
          <a:p>
            <a:pPr lvl="1"/>
            <a:r>
              <a:rPr lang="fr-FR" dirty="0"/>
              <a:t>Action = URL courante.</a:t>
            </a:r>
          </a:p>
        </p:txBody>
      </p:sp>
    </p:spTree>
    <p:extLst>
      <p:ext uri="{BB962C8B-B14F-4D97-AF65-F5344CB8AC3E}">
        <p14:creationId xmlns:p14="http://schemas.microsoft.com/office/powerpoint/2010/main" val="386139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FF6B8-D298-49F5-ADFC-79F506010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Formulaires</a:t>
            </a:r>
            <a:r>
              <a:rPr lang="fr-FR" baseline="0" dirty="0"/>
              <a:t> en HTML – 3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985C3F-D36D-41BB-8A44-1D7A8D967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Asp.Net</a:t>
            </a:r>
            <a:r>
              <a:rPr lang="fr-FR" dirty="0"/>
              <a:t> MVC sait bien entendu gérer les 2 cas</a:t>
            </a:r>
          </a:p>
          <a:p>
            <a:pPr lvl="1"/>
            <a:r>
              <a:rPr lang="fr-FR" dirty="0"/>
              <a:t>C’est d’ailleurs</a:t>
            </a:r>
            <a:r>
              <a:rPr lang="fr-FR" baseline="0" dirty="0"/>
              <a:t> transparent la plupart du temps.</a:t>
            </a:r>
          </a:p>
          <a:p>
            <a:r>
              <a:rPr lang="fr-FR" dirty="0"/>
              <a:t>D’ailleurs, vous savez déjà gérer un des deux cas ;)</a:t>
            </a:r>
          </a:p>
        </p:txBody>
      </p:sp>
    </p:spTree>
    <p:extLst>
      <p:ext uri="{BB962C8B-B14F-4D97-AF65-F5344CB8AC3E}">
        <p14:creationId xmlns:p14="http://schemas.microsoft.com/office/powerpoint/2010/main" val="224008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BBC14-AD39-4B8E-91DA-98F038DD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EF650D-F556-4EC6-B0AF-74E3B16FF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Exercices 1 et 2</a:t>
            </a:r>
          </a:p>
        </p:txBody>
      </p:sp>
    </p:spTree>
    <p:extLst>
      <p:ext uri="{BB962C8B-B14F-4D97-AF65-F5344CB8AC3E}">
        <p14:creationId xmlns:p14="http://schemas.microsoft.com/office/powerpoint/2010/main" val="269284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39E59C-C259-475C-84DE-11B886044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Apparté</a:t>
            </a:r>
            <a:r>
              <a:rPr lang="fr-FR" dirty="0"/>
              <a:t> – Codes</a:t>
            </a:r>
            <a:r>
              <a:rPr lang="fr-FR" baseline="0" dirty="0"/>
              <a:t> HTTP et redirections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2594E4-1BDE-4BC0-B672-09BB62DB9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Actuellement, lorsqu’une requête arrive au serveur,  vous construisez une vue,</a:t>
            </a:r>
            <a:r>
              <a:rPr lang="fr-FR" baseline="0" dirty="0"/>
              <a:t> l’exécutez pour en déterminer l’HTML puis renvoyez cela au client</a:t>
            </a:r>
          </a:p>
          <a:p>
            <a:pPr lvl="1"/>
            <a:r>
              <a:rPr lang="fr-FR" dirty="0"/>
              <a:t>Dans la réalité, la</a:t>
            </a:r>
            <a:r>
              <a:rPr lang="fr-FR" baseline="0" dirty="0"/>
              <a:t> réponse ne contient pas que votre contenu HTML, mais un ensemble d’informations diverses, le HTML n’étant que « le corps » de la réponse</a:t>
            </a:r>
          </a:p>
          <a:p>
            <a:pPr lvl="1"/>
            <a:r>
              <a:rPr lang="fr-FR" baseline="0" dirty="0"/>
              <a:t>Une autre information importante est envoyée au navigateur : le statut HTTP (ou code de retour HTTP)</a:t>
            </a:r>
          </a:p>
          <a:p>
            <a:pPr lvl="1"/>
            <a:r>
              <a:rPr lang="fr-FR" dirty="0"/>
              <a:t>Le statut HTTP est utilisé par le navigateur pour déterminer comment il doit réagir à la réponse</a:t>
            </a:r>
          </a:p>
          <a:p>
            <a:pPr lvl="2"/>
            <a:r>
              <a:rPr lang="fr-FR" dirty="0"/>
              <a:t>200 : Succès</a:t>
            </a:r>
          </a:p>
          <a:p>
            <a:pPr lvl="2"/>
            <a:r>
              <a:rPr lang="fr-FR" dirty="0"/>
              <a:t>404 : ressource introuvable</a:t>
            </a:r>
          </a:p>
          <a:p>
            <a:pPr lvl="2"/>
            <a:r>
              <a:rPr lang="fr-FR" dirty="0"/>
              <a:t>500 : erreur serveur</a:t>
            </a:r>
          </a:p>
          <a:p>
            <a:pPr lvl="2"/>
            <a:r>
              <a:rPr lang="fr-FR" dirty="0"/>
              <a:t>401 : utilisateur non authentifié</a:t>
            </a:r>
          </a:p>
          <a:p>
            <a:pPr lvl="2"/>
            <a:r>
              <a:rPr lang="fr-FR" dirty="0"/>
              <a:t>Etc.</a:t>
            </a:r>
          </a:p>
          <a:p>
            <a:pPr lvl="1"/>
            <a:r>
              <a:rPr lang="fr-FR" dirty="0"/>
              <a:t>Jusque là, nous n’avons renvoyé que des codes 200 (et indirectement 404, et 500)</a:t>
            </a:r>
          </a:p>
        </p:txBody>
      </p:sp>
    </p:spTree>
    <p:extLst>
      <p:ext uri="{BB962C8B-B14F-4D97-AF65-F5344CB8AC3E}">
        <p14:creationId xmlns:p14="http://schemas.microsoft.com/office/powerpoint/2010/main" val="263145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635BD-8729-4768-B799-858BB472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Apparté</a:t>
            </a:r>
            <a:r>
              <a:rPr lang="fr-FR" dirty="0"/>
              <a:t> –Codes</a:t>
            </a:r>
            <a:r>
              <a:rPr lang="fr-FR" baseline="0" dirty="0"/>
              <a:t> HTTP et redirections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AB2E51-F48C-4105-B78F-BFFB4AF4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Un code spécifique intéressant : 301 –</a:t>
            </a:r>
            <a:r>
              <a:rPr lang="fr-FR" baseline="0" dirty="0"/>
              <a:t> </a:t>
            </a:r>
            <a:r>
              <a:rPr lang="fr-FR" baseline="0" dirty="0" err="1"/>
              <a:t>Redirect</a:t>
            </a:r>
            <a:endParaRPr lang="fr-FR" baseline="0" dirty="0"/>
          </a:p>
          <a:p>
            <a:r>
              <a:rPr lang="fr-FR" baseline="0" dirty="0"/>
              <a:t>Lorsqu’un site web renvois un code 301, le navigateur s’attends à avoir une URL dans le corps de la réponse. Dans ce cas, il va automatiquement faire une requête vers cette adresse</a:t>
            </a:r>
          </a:p>
          <a:p>
            <a:pPr lvl="1"/>
            <a:r>
              <a:rPr lang="fr-FR" baseline="0" dirty="0"/>
              <a:t>En </a:t>
            </a:r>
            <a:r>
              <a:rPr lang="fr-FR" baseline="0" dirty="0" err="1"/>
              <a:t>ASP.Net</a:t>
            </a:r>
            <a:r>
              <a:rPr lang="fr-FR" baseline="0" dirty="0"/>
              <a:t> MVC, plutôt que de renvoyer le résultat de l’appel à « </a:t>
            </a:r>
            <a:r>
              <a:rPr lang="fr-FR" baseline="0" dirty="0" err="1"/>
              <a:t>View</a:t>
            </a:r>
            <a:r>
              <a:rPr lang="fr-FR" baseline="0" dirty="0"/>
              <a:t> », on va appeler la méthode « </a:t>
            </a:r>
            <a:r>
              <a:rPr lang="fr-FR" baseline="0" dirty="0" err="1"/>
              <a:t>Redirect</a:t>
            </a:r>
            <a:r>
              <a:rPr lang="fr-FR" baseline="0" dirty="0"/>
              <a:t> » (ou d’autres) en lui spécifiant l’URL à appeler.</a:t>
            </a:r>
          </a:p>
          <a:p>
            <a:pPr lvl="0"/>
            <a:r>
              <a:rPr lang="fr-FR" baseline="0" dirty="0"/>
              <a:t>C’est extrêmement pratique car cela permet de séparer son code serveur en différentes en actions</a:t>
            </a:r>
          </a:p>
          <a:p>
            <a:pPr lvl="1"/>
            <a:r>
              <a:rPr lang="fr-FR" baseline="0" dirty="0"/>
              <a:t>Une première action fait un traitement, puis demande au navigateur de se rediriger vers une seconde action</a:t>
            </a:r>
          </a:p>
          <a:p>
            <a:pPr lvl="1"/>
            <a:r>
              <a:rPr lang="fr-FR" baseline="0" dirty="0"/>
              <a:t>Exemples : </a:t>
            </a:r>
          </a:p>
          <a:p>
            <a:pPr lvl="2"/>
            <a:r>
              <a:rPr lang="fr-FR" baseline="0" dirty="0"/>
              <a:t>L’action de création d’une opération ne fait que la création, mais demande au navigateur de se rediriger vers l’action d’affichage de l’opération créée.</a:t>
            </a:r>
          </a:p>
          <a:p>
            <a:pPr lvl="2"/>
            <a:r>
              <a:rPr lang="fr-FR" baseline="0" dirty="0"/>
              <a:t>L’action de suppression d’une opération supprime l’opération puis redirige le navigateur vers l’action de listing.</a:t>
            </a:r>
          </a:p>
          <a:p>
            <a:pPr lvl="2"/>
            <a:r>
              <a:rPr lang="fr-FR" baseline="0" dirty="0"/>
              <a:t>L’action de création d’un sondage créé le sondage puis redirige l’utilisateur vers la page d’affichage des liens.</a:t>
            </a:r>
          </a:p>
          <a:p>
            <a:pPr lvl="2"/>
            <a:r>
              <a:rPr lang="fr-FR" baseline="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340470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0B96D-007B-4E2E-943B-D3A59EF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C4F028-3D60-4C39-A96A-8CA2B9B94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Exercice</a:t>
            </a:r>
            <a:r>
              <a:rPr lang="fr-FR" baseline="0" dirty="0"/>
              <a:t> 3 et 4</a:t>
            </a:r>
          </a:p>
        </p:txBody>
      </p:sp>
    </p:spTree>
    <p:extLst>
      <p:ext uri="{BB962C8B-B14F-4D97-AF65-F5344CB8AC3E}">
        <p14:creationId xmlns:p14="http://schemas.microsoft.com/office/powerpoint/2010/main" val="1801341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1D3268-1F4C-4889-94EF-C845BEDE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Formulaires– Champs</a:t>
            </a:r>
            <a:r>
              <a:rPr lang="fr-FR" baseline="0" dirty="0"/>
              <a:t> cachés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3DBF1C-9E8F-45D1-89B2-9FE4F4AA5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L’action doit connaitre toutes les informations nécessaires à son bon fonctionnement</a:t>
            </a:r>
          </a:p>
          <a:p>
            <a:pPr lvl="1"/>
            <a:r>
              <a:rPr lang="fr-FR" dirty="0"/>
              <a:t>Parfois</a:t>
            </a:r>
            <a:r>
              <a:rPr lang="fr-FR" baseline="0" dirty="0"/>
              <a:t> (souvent), les seuls champs saisis par l’utilisateur ne suffisent pas </a:t>
            </a:r>
          </a:p>
          <a:p>
            <a:pPr lvl="2"/>
            <a:r>
              <a:rPr lang="fr-FR" dirty="0"/>
              <a:t>Exemple : lors d’un vote, le formulaire ne permet pas de saisir sur quel sondage on</a:t>
            </a:r>
            <a:r>
              <a:rPr lang="fr-FR" baseline="0" dirty="0"/>
              <a:t> souhaite voter, le choix a déjà été fait « au préalable », il n’est plus redemandé à l’utilisateur</a:t>
            </a:r>
          </a:p>
          <a:p>
            <a:pPr lvl="1"/>
            <a:r>
              <a:rPr lang="fr-FR" dirty="0"/>
              <a:t>Il est nécessaire de fournir ces information</a:t>
            </a:r>
            <a:r>
              <a:rPr lang="fr-FR" baseline="0" dirty="0"/>
              <a:t> non saisies à l’action du formulaire</a:t>
            </a:r>
          </a:p>
          <a:p>
            <a:pPr lvl="1"/>
            <a:r>
              <a:rPr lang="fr-FR" baseline="0" dirty="0"/>
              <a:t>Utilisation de champs « </a:t>
            </a:r>
            <a:r>
              <a:rPr lang="fr-FR" baseline="0" dirty="0" err="1"/>
              <a:t>hidden</a:t>
            </a:r>
            <a:r>
              <a:rPr lang="fr-FR" baseline="0" dirty="0"/>
              <a:t>  »</a:t>
            </a:r>
          </a:p>
        </p:txBody>
      </p:sp>
    </p:spTree>
    <p:extLst>
      <p:ext uri="{BB962C8B-B14F-4D97-AF65-F5344CB8AC3E}">
        <p14:creationId xmlns:p14="http://schemas.microsoft.com/office/powerpoint/2010/main" val="527271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79</TotalTime>
  <Words>501</Words>
  <Application>Microsoft Office PowerPoint</Application>
  <PresentationFormat>Grand écran</PresentationFormat>
  <Paragraphs>93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Century Gothic</vt:lpstr>
      <vt:lpstr>Consolas</vt:lpstr>
      <vt:lpstr>Wingdings 2</vt:lpstr>
      <vt:lpstr>Concis</vt:lpstr>
      <vt:lpstr>Introduction au développement Web en ASP.Net et C#</vt:lpstr>
      <vt:lpstr>Formulaires en HTML - 1</vt:lpstr>
      <vt:lpstr>Formulaires en HTML – 2</vt:lpstr>
      <vt:lpstr>Formulaires en HTML – 3</vt:lpstr>
      <vt:lpstr>Exercices</vt:lpstr>
      <vt:lpstr>Apparté – Codes HTTP et redirections</vt:lpstr>
      <vt:lpstr>Apparté –Codes HTTP et redirections</vt:lpstr>
      <vt:lpstr>Exercices</vt:lpstr>
      <vt:lpstr>Formulaires– Champs cachés</vt:lpstr>
      <vt:lpstr>Exercices</vt:lpstr>
      <vt:lpstr>Paramètres complexes</vt:lpstr>
      <vt:lpstr>Paramètres complexes</vt:lpstr>
      <vt:lpstr>Exercices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développement Web en ASP.Net et C#</dc:title>
  <dc:creator>admin</dc:creator>
  <cp:lastModifiedBy>admin</cp:lastModifiedBy>
  <cp:revision>23</cp:revision>
  <dcterms:created xsi:type="dcterms:W3CDTF">2018-01-14T15:20:32Z</dcterms:created>
  <dcterms:modified xsi:type="dcterms:W3CDTF">2018-01-14T16:39:33Z</dcterms:modified>
</cp:coreProperties>
</file>