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10" autoAdjust="0"/>
  </p:normalViewPr>
  <p:slideViewPr>
    <p:cSldViewPr snapToGrid="0">
      <p:cViewPr varScale="1">
        <p:scale>
          <a:sx n="141" d="100"/>
          <a:sy n="141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07/01/2019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07/01/2019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07/01/2019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07/01/2019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SQL Server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FEAFC-2EEE-4C5A-848E-A160E28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-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7EA8A-1DBC-4DC5-AFDA-FDD9B955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Numériques exacts</a:t>
            </a:r>
          </a:p>
          <a:p>
            <a:r>
              <a:rPr lang="fr-FR" baseline="0" dirty="0"/>
              <a:t>Numériques approximatifs</a:t>
            </a:r>
          </a:p>
          <a:p>
            <a:r>
              <a:rPr lang="fr-FR" dirty="0"/>
              <a:t>Date</a:t>
            </a:r>
          </a:p>
          <a:p>
            <a:r>
              <a:rPr lang="fr-FR" baseline="0" dirty="0"/>
              <a:t>Texte</a:t>
            </a:r>
          </a:p>
          <a:p>
            <a:r>
              <a:rPr lang="fr-FR" dirty="0"/>
              <a:t>Formats binaires</a:t>
            </a:r>
          </a:p>
          <a:p>
            <a:r>
              <a:rPr lang="fr-FR" baseline="0" dirty="0"/>
              <a:t>Divers</a:t>
            </a:r>
          </a:p>
          <a:p>
            <a:pPr lvl="1"/>
            <a:r>
              <a:rPr lang="fr-FR" baseline="0" dirty="0"/>
              <a:t>GUID</a:t>
            </a:r>
          </a:p>
          <a:p>
            <a:pPr lvl="1"/>
            <a:r>
              <a:rPr lang="fr-FR" dirty="0"/>
              <a:t>Types spatiaux</a:t>
            </a:r>
          </a:p>
          <a:p>
            <a:endParaRPr lang="fr-FR" baseline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ED890-A3FF-40D5-926C-E472842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4310B-C91E-4B09-8E6A-7B714795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Numériques exacts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215C5-F62F-430E-915A-80D36E10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Utilisé pour encoder :</a:t>
            </a:r>
          </a:p>
          <a:p>
            <a:pPr lvl="1"/>
            <a:r>
              <a:rPr lang="fr-FR" dirty="0"/>
              <a:t>Des entiers</a:t>
            </a:r>
          </a:p>
          <a:p>
            <a:pPr lvl="2"/>
            <a:r>
              <a:rPr lang="fr-FR" dirty="0"/>
              <a:t>Bit (0 ou 1)</a:t>
            </a:r>
          </a:p>
          <a:p>
            <a:pPr lvl="2"/>
            <a:r>
              <a:rPr lang="fr-FR" dirty="0" err="1"/>
              <a:t>Tinyint</a:t>
            </a:r>
            <a:r>
              <a:rPr lang="fr-FR" dirty="0"/>
              <a:t> (0-&gt;255), </a:t>
            </a:r>
            <a:r>
              <a:rPr lang="fr-FR" dirty="0" err="1"/>
              <a:t>smallint</a:t>
            </a:r>
            <a:r>
              <a:rPr lang="fr-FR" dirty="0"/>
              <a:t> (-32k -&gt; +32k), </a:t>
            </a:r>
            <a:r>
              <a:rPr lang="fr-FR" dirty="0" err="1"/>
              <a:t>int</a:t>
            </a:r>
            <a:r>
              <a:rPr lang="fr-FR" dirty="0"/>
              <a:t> (-2*10</a:t>
            </a:r>
            <a:r>
              <a:rPr lang="fr-FR" baseline="30000" dirty="0"/>
              <a:t>9</a:t>
            </a:r>
            <a:r>
              <a:rPr lang="fr-FR" dirty="0"/>
              <a:t> -&gt; 2*10</a:t>
            </a:r>
            <a:r>
              <a:rPr lang="fr-FR" baseline="30000" dirty="0"/>
              <a:t>9</a:t>
            </a:r>
            <a:r>
              <a:rPr lang="fr-FR" dirty="0"/>
              <a:t>), </a:t>
            </a:r>
            <a:r>
              <a:rPr lang="fr-FR" dirty="0" err="1"/>
              <a:t>bigint</a:t>
            </a:r>
            <a:endParaRPr lang="fr-FR" dirty="0"/>
          </a:p>
          <a:p>
            <a:pPr lvl="1"/>
            <a:r>
              <a:rPr lang="fr-FR" dirty="0"/>
              <a:t>Des nombres à virgules</a:t>
            </a:r>
          </a:p>
          <a:p>
            <a:pPr lvl="2"/>
            <a:r>
              <a:rPr lang="fr-FR" dirty="0" err="1"/>
              <a:t>Decimal</a:t>
            </a:r>
            <a:r>
              <a:rPr lang="fr-FR" dirty="0"/>
              <a:t> (ou </a:t>
            </a:r>
            <a:r>
              <a:rPr lang="fr-FR" dirty="0" err="1"/>
              <a:t>numeric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2 arguments</a:t>
            </a:r>
          </a:p>
          <a:p>
            <a:pPr lvl="3"/>
            <a:r>
              <a:rPr lang="fr-FR" dirty="0"/>
              <a:t>Précision</a:t>
            </a:r>
          </a:p>
          <a:p>
            <a:pPr lvl="4"/>
            <a:r>
              <a:rPr lang="fr-FR" dirty="0"/>
              <a:t>Nombre de chiffres total (gauche et droite de la virgule)</a:t>
            </a:r>
          </a:p>
          <a:p>
            <a:pPr lvl="3"/>
            <a:r>
              <a:rPr lang="fr-FR" dirty="0"/>
              <a:t>Echelle</a:t>
            </a:r>
          </a:p>
          <a:p>
            <a:pPr lvl="4"/>
            <a:r>
              <a:rPr lang="fr-FR" dirty="0"/>
              <a:t>Nombre de chiffres après la virgule</a:t>
            </a:r>
          </a:p>
          <a:p>
            <a:pPr lvl="1"/>
            <a:r>
              <a:rPr lang="fr-FR" dirty="0"/>
              <a:t>De la « monnaie »</a:t>
            </a:r>
          </a:p>
          <a:p>
            <a:pPr lvl="2"/>
            <a:r>
              <a:rPr lang="fr-FR" dirty="0" err="1"/>
              <a:t>Smallmoney</a:t>
            </a:r>
            <a:r>
              <a:rPr lang="fr-FR" dirty="0"/>
              <a:t> et money</a:t>
            </a:r>
          </a:p>
          <a:p>
            <a:pPr lvl="2"/>
            <a:r>
              <a:rPr lang="fr-FR" dirty="0"/>
              <a:t>Valeur associée à un type de monnaie (€, $ etc.)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583BC-4A41-405C-9A43-B86E7FA2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5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AD066-BB37-45F3-AD4B-A80D5886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Numériques approximatifs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60A89-8096-49A8-93BF-0F88F0C3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Nombres à virgule flottante</a:t>
            </a:r>
          </a:p>
          <a:p>
            <a:r>
              <a:rPr lang="fr-FR" dirty="0" err="1"/>
              <a:t>Float</a:t>
            </a:r>
            <a:endParaRPr lang="fr-FR" dirty="0"/>
          </a:p>
          <a:p>
            <a:r>
              <a:rPr lang="fr-FR" dirty="0"/>
              <a:t>Real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50F55-35BB-4A50-9646-E2334D08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5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EBC79-0B80-4F3B-8C5F-BC28B0C6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 et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A54FA-9CDE-4E17-90AC-7EB74A6A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Date (01/01/0001 -&gt; 31/12/9999)</a:t>
            </a:r>
          </a:p>
          <a:p>
            <a:r>
              <a:rPr lang="fr-FR" dirty="0"/>
              <a:t>Time</a:t>
            </a:r>
          </a:p>
          <a:p>
            <a:r>
              <a:rPr lang="fr-FR" dirty="0"/>
              <a:t>Date et time :</a:t>
            </a:r>
          </a:p>
          <a:p>
            <a:pPr lvl="1"/>
            <a:r>
              <a:rPr lang="fr-FR" dirty="0" err="1"/>
              <a:t>Smalldatetime</a:t>
            </a:r>
            <a:r>
              <a:rPr lang="fr-FR" dirty="0"/>
              <a:t> (1900-&gt;2079)</a:t>
            </a:r>
          </a:p>
          <a:p>
            <a:pPr lvl="1"/>
            <a:r>
              <a:rPr lang="fr-FR" dirty="0" err="1"/>
              <a:t>Datetime</a:t>
            </a:r>
            <a:r>
              <a:rPr lang="fr-FR" dirty="0"/>
              <a:t> (1753-&gt;9999)</a:t>
            </a:r>
          </a:p>
          <a:p>
            <a:pPr lvl="1"/>
            <a:r>
              <a:rPr lang="fr-FR" dirty="0"/>
              <a:t>Datetime2 (0001 -&gt; 9999), plus précis au niveau du temps (picoseconde)</a:t>
            </a:r>
          </a:p>
          <a:p>
            <a:r>
              <a:rPr lang="fr-FR" dirty="0" err="1"/>
              <a:t>Datetimeoffset</a:t>
            </a:r>
            <a:r>
              <a:rPr lang="fr-FR" dirty="0"/>
              <a:t> : identique à datetime2 mais avec gestion des fuseaux horaires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36D7A3-90B2-4A58-890C-468863A2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49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9AEDB-C917-4D97-AE15-8F0176D1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7BB786-4368-4F6E-B4A4-3B152AE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Char, </a:t>
            </a:r>
            <a:r>
              <a:rPr lang="fr-FR" dirty="0" err="1"/>
              <a:t>nchar</a:t>
            </a:r>
            <a:endParaRPr lang="fr-FR" dirty="0"/>
          </a:p>
          <a:p>
            <a:pPr lvl="1"/>
            <a:r>
              <a:rPr lang="fr-FR" dirty="0"/>
              <a:t>Taille fixe</a:t>
            </a:r>
          </a:p>
          <a:p>
            <a:r>
              <a:rPr lang="fr-FR" dirty="0"/>
              <a:t>Varchar, </a:t>
            </a:r>
            <a:r>
              <a:rPr lang="fr-FR" dirty="0" err="1"/>
              <a:t>nvarchar</a:t>
            </a:r>
            <a:endParaRPr lang="fr-FR" dirty="0"/>
          </a:p>
          <a:p>
            <a:pPr lvl="1"/>
            <a:r>
              <a:rPr lang="fr-FR" dirty="0"/>
              <a:t>Taille variable</a:t>
            </a:r>
          </a:p>
          <a:p>
            <a:pPr lvl="1"/>
            <a:r>
              <a:rPr lang="fr-FR" dirty="0"/>
              <a:t>Taille ne peut dépasser 4000 ou taille doit être positionnée à MAX</a:t>
            </a:r>
          </a:p>
          <a:p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ntext</a:t>
            </a:r>
            <a:r>
              <a:rPr lang="fr-FR" dirty="0"/>
              <a:t>, </a:t>
            </a:r>
            <a:r>
              <a:rPr lang="fr-FR" dirty="0" err="1"/>
              <a:t>nvarchar</a:t>
            </a:r>
            <a:r>
              <a:rPr lang="fr-FR" dirty="0"/>
              <a:t>(MAX)</a:t>
            </a:r>
          </a:p>
          <a:p>
            <a:pPr lvl="1"/>
            <a:r>
              <a:rPr lang="fr-FR" dirty="0"/>
              <a:t>Taille +- infinie (2Go en 2016)</a:t>
            </a:r>
          </a:p>
          <a:p>
            <a:pPr lvl="1"/>
            <a:r>
              <a:rPr lang="fr-FR" dirty="0"/>
              <a:t>Certaines opérations ne sont plus possibles ou peu performantes (indexes, recherche etc.)</a:t>
            </a:r>
          </a:p>
          <a:p>
            <a:pPr lvl="1"/>
            <a:r>
              <a:rPr lang="fr-FR" dirty="0"/>
              <a:t>Différences à la marge (optimisation de l’accès) MAIS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&amp; </a:t>
            </a:r>
            <a:r>
              <a:rPr lang="fr-FR" dirty="0" err="1"/>
              <a:t>ntext</a:t>
            </a:r>
            <a:r>
              <a:rPr lang="fr-FR" dirty="0"/>
              <a:t> sont obsolètes, préférer </a:t>
            </a:r>
            <a:r>
              <a:rPr lang="fr-FR" dirty="0" err="1"/>
              <a:t>nvarchar</a:t>
            </a:r>
            <a:r>
              <a:rPr lang="fr-FR" dirty="0"/>
              <a:t>(MAX)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E4BEBD-C19F-46C4-8D37-C5A64D3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00CE2-03AA-4B9C-8DBA-6B87E29D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Formats binaires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E21FF-B25F-40E7-A2C5-C42BF4EC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Binary</a:t>
            </a:r>
            <a:r>
              <a:rPr lang="fr-FR" dirty="0"/>
              <a:t> et </a:t>
            </a:r>
            <a:r>
              <a:rPr lang="fr-FR" dirty="0" err="1"/>
              <a:t>varbinary</a:t>
            </a:r>
            <a:endParaRPr lang="fr-FR" dirty="0"/>
          </a:p>
          <a:p>
            <a:r>
              <a:rPr lang="fr-FR" dirty="0"/>
              <a:t>Permet de stocker n’importe quelle donnée binaire (par exemple, des fichiers)</a:t>
            </a:r>
          </a:p>
          <a:p>
            <a:r>
              <a:rPr lang="fr-FR" dirty="0"/>
              <a:t>Stockage optimisé</a:t>
            </a:r>
          </a:p>
          <a:p>
            <a:r>
              <a:rPr lang="fr-FR" dirty="0"/>
              <a:t>C’est la couche appelante (ex. </a:t>
            </a:r>
            <a:r>
              <a:rPr lang="fr-FR" dirty="0" err="1"/>
              <a:t>ADO.Net</a:t>
            </a:r>
            <a:r>
              <a:rPr lang="fr-FR" dirty="0"/>
              <a:t>) qui sait comment envoyer et recevoir des données binaires vers/depuis la table correspondante.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CF966D-4E65-4444-89A1-05418736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4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941F9-35DE-47DA-9814-C905EBA6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66F1A-89B3-4800-BFAD-740DAD78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Uniqueidentifier</a:t>
            </a:r>
            <a:r>
              <a:rPr lang="fr-FR" dirty="0"/>
              <a:t> : GUID</a:t>
            </a:r>
          </a:p>
          <a:p>
            <a:r>
              <a:rPr lang="fr-FR" dirty="0"/>
              <a:t>XML</a:t>
            </a:r>
          </a:p>
          <a:p>
            <a:r>
              <a:rPr lang="fr-FR" dirty="0"/>
              <a:t>Types spatiaux</a:t>
            </a:r>
          </a:p>
          <a:p>
            <a:pPr lvl="1"/>
            <a:r>
              <a:rPr lang="fr-FR" dirty="0"/>
              <a:t>Géométriques (points, lignes, courbes, polygones, sommes de polygones etc.)</a:t>
            </a:r>
          </a:p>
          <a:p>
            <a:pPr lvl="1"/>
            <a:r>
              <a:rPr lang="fr-FR" dirty="0"/>
              <a:t>Géographiques (coordonnées « GPS », calcul de distance, tri sur distances etc.)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B047C4-3661-462B-9C5D-61E69140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0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23735-C4A3-476C-AE43-4E67143F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5FFC2-2C81-4F41-ADD3-16B795D1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F28F63-D7FB-4BC3-B2F1-7420C39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25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266</Words>
  <Application>Microsoft Office PowerPoint</Application>
  <PresentationFormat>Grand écran</PresentationFormat>
  <Paragraphs>71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Concis</vt:lpstr>
      <vt:lpstr>Introduction à SQL Server</vt:lpstr>
      <vt:lpstr>Types - Plan</vt:lpstr>
      <vt:lpstr>Numériques exacts</vt:lpstr>
      <vt:lpstr>Numériques approximatifs</vt:lpstr>
      <vt:lpstr>Date et temps</vt:lpstr>
      <vt:lpstr>Texte</vt:lpstr>
      <vt:lpstr>Formats binaires</vt:lpstr>
      <vt:lpstr>Divers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329</cp:revision>
  <cp:lastPrinted>2017-01-08T16:21:41Z</cp:lastPrinted>
  <dcterms:created xsi:type="dcterms:W3CDTF">2016-12-28T07:06:34Z</dcterms:created>
  <dcterms:modified xsi:type="dcterms:W3CDTF">2019-01-07T19:42:11Z</dcterms:modified>
</cp:coreProperties>
</file>