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5"/>
  </p:notes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8" r:id="rId14"/>
    <p:sldId id="269" r:id="rId15"/>
    <p:sldId id="270" r:id="rId16"/>
    <p:sldId id="271" r:id="rId17"/>
    <p:sldId id="272" r:id="rId18"/>
    <p:sldId id="273" r:id="rId19"/>
    <p:sldId id="289" r:id="rId20"/>
    <p:sldId id="274" r:id="rId21"/>
    <p:sldId id="275" r:id="rId22"/>
    <p:sldId id="276" r:id="rId23"/>
    <p:sldId id="279" r:id="rId24"/>
    <p:sldId id="277" r:id="rId25"/>
    <p:sldId id="278" r:id="rId26"/>
    <p:sldId id="280" r:id="rId27"/>
    <p:sldId id="281" r:id="rId28"/>
    <p:sldId id="282" r:id="rId29"/>
    <p:sldId id="283" r:id="rId30"/>
    <p:sldId id="284" r:id="rId31"/>
    <p:sldId id="285" r:id="rId32"/>
    <p:sldId id="286" r:id="rId33"/>
    <p:sldId id="287" r:id="rId34"/>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JC" initials="JJ" lastIdx="1" clrIdx="0">
    <p:extLst>
      <p:ext uri="{19B8F6BF-5375-455C-9EA6-DF929625EA0E}">
        <p15:presenceInfo xmlns:p15="http://schemas.microsoft.com/office/powerpoint/2012/main" userId="b801bfaa6fdd74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126" d="100"/>
          <a:sy n="126" d="100"/>
        </p:scale>
        <p:origin x="162" y="4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51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AD8E0108-7974-4ECB-93ED-813DD6E524BF}" type="datetimeFigureOut">
              <a:rPr lang="fr-FR" smtClean="0"/>
              <a:t>05/03/2019</a:t>
            </a:fld>
            <a:endParaRPr lang="fr-FR"/>
          </a:p>
        </p:txBody>
      </p:sp>
      <p:sp>
        <p:nvSpPr>
          <p:cNvPr id="4" name="Espace réservé du pied de page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A2A7C2A5-CC24-473A-9A7B-8FF2C5BF86B5}" type="slidenum">
              <a:rPr lang="fr-FR" smtClean="0"/>
              <a:t>‹N°›</a:t>
            </a:fld>
            <a:endParaRPr lang="fr-FR"/>
          </a:p>
        </p:txBody>
      </p:sp>
    </p:spTree>
    <p:extLst>
      <p:ext uri="{BB962C8B-B14F-4D97-AF65-F5344CB8AC3E}">
        <p14:creationId xmlns:p14="http://schemas.microsoft.com/office/powerpoint/2010/main" val="121404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A48E71D-2E5D-4F6E-A0DB-84CFC51B72F4}" type="datetimeFigureOut">
              <a:rPr lang="fr-FR" smtClean="0"/>
              <a:t>05/03/2019</a:t>
            </a:fld>
            <a:endParaRPr lang="fr-FR"/>
          </a:p>
        </p:txBody>
      </p:sp>
      <p:sp>
        <p:nvSpPr>
          <p:cNvPr id="4" name="Espace réservé de l'image des diapositives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9CA2540-CDB7-405E-84A0-C4C96EE09C34}" type="slidenum">
              <a:rPr lang="fr-FR" smtClean="0"/>
              <a:t>‹N°›</a:t>
            </a:fld>
            <a:endParaRPr lang="fr-FR"/>
          </a:p>
        </p:txBody>
      </p:sp>
    </p:spTree>
    <p:extLst>
      <p:ext uri="{BB962C8B-B14F-4D97-AF65-F5344CB8AC3E}">
        <p14:creationId xmlns:p14="http://schemas.microsoft.com/office/powerpoint/2010/main" val="4878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a:t>
            </a:fld>
            <a:endParaRPr lang="fr-FR"/>
          </a:p>
        </p:txBody>
      </p:sp>
    </p:spTree>
    <p:extLst>
      <p:ext uri="{BB962C8B-B14F-4D97-AF65-F5344CB8AC3E}">
        <p14:creationId xmlns:p14="http://schemas.microsoft.com/office/powerpoint/2010/main" val="389462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59687DF-E585-4C00-9CD3-38FCEA957542}" type="datetime1">
              <a:rPr lang="fr-FR" smtClean="0"/>
              <a:t>05/03/2019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934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8F7F0D-2DAE-4AF0-BD70-ECD5138DCE5D}" type="datetime1">
              <a:rPr lang="fr-FR" smtClean="0"/>
              <a:t>05/03/2019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4711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Modifier les styles du texte du masque</a:t>
            </a:r>
          </a:p>
        </p:txBody>
      </p:sp>
      <p:sp>
        <p:nvSpPr>
          <p:cNvPr id="4" name="Date Placeholder 3"/>
          <p:cNvSpPr>
            <a:spLocks noGrp="1"/>
          </p:cNvSpPr>
          <p:nvPr>
            <p:ph type="dt" sz="half" idx="10"/>
          </p:nvPr>
        </p:nvSpPr>
        <p:spPr/>
        <p:txBody>
          <a:bodyPr/>
          <a:lstStyle/>
          <a:p>
            <a:fld id="{31E2BA6A-AB8B-401F-BF43-7CCA825E1B11}" type="datetime1">
              <a:rPr lang="fr-FR" smtClean="0"/>
              <a:t>05/03/2019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77107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Modifier les styles du texte du masque</a:t>
            </a:r>
          </a:p>
        </p:txBody>
      </p:sp>
      <p:sp>
        <p:nvSpPr>
          <p:cNvPr id="2" name="Date Placeholder 1"/>
          <p:cNvSpPr>
            <a:spLocks noGrp="1"/>
          </p:cNvSpPr>
          <p:nvPr>
            <p:ph type="dt" sz="half" idx="10"/>
          </p:nvPr>
        </p:nvSpPr>
        <p:spPr/>
        <p:txBody>
          <a:bodyPr/>
          <a:lstStyle/>
          <a:p>
            <a:fld id="{C79190D3-33D1-499A-88FD-0964A4F7BB86}" type="datetime1">
              <a:rPr lang="fr-FR" smtClean="0"/>
              <a:t>05/03/2019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75355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D6B756-8A55-427B-BB16-4F69F1DFDEC3}" type="datetime1">
              <a:rPr lang="fr-FR" smtClean="0"/>
              <a:t>05/03/2019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2672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24B7F3-EE86-4B89-A590-A25894AB6013}" type="datetime1">
              <a:rPr lang="fr-FR" smtClean="0"/>
              <a:t>05/03/2019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403461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95002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2564"/>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970449"/>
            <a:ext cx="10554574" cy="5810109"/>
          </a:xfrm>
        </p:spPr>
        <p:txBody>
          <a:bodyPr anchor="t" anchorCtr="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12"/>
          </p:nvPr>
        </p:nvSpPr>
        <p:spPr>
          <a:xfrm>
            <a:off x="11028653" y="6289961"/>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36245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914A9B-8000-43D2-A631-9E8CCEE130EB}" type="datetime1">
              <a:rPr lang="fr-FR" smtClean="0"/>
              <a:t>05/03/2019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81652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6449E6-FA10-486F-9947-9B995442604E}" type="datetime1">
              <a:rPr lang="fr-FR" smtClean="0"/>
              <a:t>05/03/2019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93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845764-79E9-49B8-ABB2-BCA8901563F8}" type="datetime1">
              <a:rPr lang="fr-FR" smtClean="0"/>
              <a:t>05/03/2019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26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008846-AA4C-4F54-AE82-4F7C2FA02BA7}" type="datetime1">
              <a:rPr lang="fr-FR" smtClean="0"/>
              <a:t>05/03/2019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1608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E184-DBD7-4549-9DE8-745F82C35770}" type="datetime1">
              <a:rPr lang="fr-FR" smtClean="0"/>
              <a:t>05/03/2019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896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120388D-7709-4338-8275-1486D5196712}" type="datetime1">
              <a:rPr lang="fr-FR" smtClean="0"/>
              <a:t>05/03/2019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1835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B6E3DE8-ECAF-43C1-991E-7A233A4CDCA2}" type="datetime1">
              <a:rPr lang="fr-FR" smtClean="0"/>
              <a:t>05/03/2019</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14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7B15F7-8D1B-4734-86F4-E6D97566F7CC}" type="datetime1">
              <a:rPr lang="fr-FR" smtClean="0"/>
              <a:t>05/03/2019</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488D40-6A2B-42CD-9565-99D41B29C2DA}" type="slidenum">
              <a:rPr lang="fr-FR" smtClean="0"/>
              <a:t>‹N°›</a:t>
            </a:fld>
            <a:endParaRPr lang="fr-FR"/>
          </a:p>
        </p:txBody>
      </p:sp>
    </p:spTree>
    <p:extLst>
      <p:ext uri="{BB962C8B-B14F-4D97-AF65-F5344CB8AC3E}">
        <p14:creationId xmlns:p14="http://schemas.microsoft.com/office/powerpoint/2010/main" val="39208090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Complément de cours</a:t>
            </a:r>
            <a:br>
              <a:rPr lang="fr-FR" dirty="0"/>
            </a:br>
            <a:r>
              <a:rPr lang="fr-FR" dirty="0"/>
              <a:t>C#</a:t>
            </a:r>
          </a:p>
        </p:txBody>
      </p:sp>
      <p:sp>
        <p:nvSpPr>
          <p:cNvPr id="3" name="Sous-titre 2"/>
          <p:cNvSpPr>
            <a:spLocks noGrp="1"/>
          </p:cNvSpPr>
          <p:nvPr>
            <p:ph type="subTitle" idx="1"/>
          </p:nvPr>
        </p:nvSpPr>
        <p:spPr/>
        <p:txBody>
          <a:bodyPr>
            <a:normAutofit/>
          </a:bodyPr>
          <a:lstStyle/>
          <a:p>
            <a:r>
              <a:rPr lang="fr-FR" dirty="0"/>
              <a:t>Chalté Jean-Christophe</a:t>
            </a:r>
          </a:p>
        </p:txBody>
      </p:sp>
      <p:sp>
        <p:nvSpPr>
          <p:cNvPr id="5" name="Espace réservé du numéro de diapositive 4"/>
          <p:cNvSpPr>
            <a:spLocks noGrp="1"/>
          </p:cNvSpPr>
          <p:nvPr>
            <p:ph type="sldNum" sz="quarter" idx="12"/>
          </p:nvPr>
        </p:nvSpPr>
        <p:spPr/>
        <p:txBody>
          <a:bodyPr/>
          <a:lstStyle/>
          <a:p>
            <a:fld id="{C4488D40-6A2B-42CD-9565-99D41B29C2DA}" type="slidenum">
              <a:rPr lang="fr-FR" smtClean="0"/>
              <a:t>1</a:t>
            </a:fld>
            <a:endParaRPr lang="fr-FR"/>
          </a:p>
        </p:txBody>
      </p:sp>
    </p:spTree>
    <p:extLst>
      <p:ext uri="{BB962C8B-B14F-4D97-AF65-F5344CB8AC3E}">
        <p14:creationId xmlns:p14="http://schemas.microsoft.com/office/powerpoint/2010/main" val="368641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64CB3-A7A8-4687-B3DE-2848DFFC362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43D80954-2481-4B91-BEA3-EA168A799F1C}"/>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CF56CB7-948A-4D92-8C74-38D638D9358A}"/>
              </a:ext>
            </a:extLst>
          </p:cNvPr>
          <p:cNvSpPr>
            <a:spLocks noGrp="1"/>
          </p:cNvSpPr>
          <p:nvPr>
            <p:ph type="sldNum" sz="quarter" idx="12"/>
          </p:nvPr>
        </p:nvSpPr>
        <p:spPr/>
        <p:txBody>
          <a:bodyPr/>
          <a:lstStyle/>
          <a:p>
            <a:fld id="{C4488D40-6A2B-42CD-9565-99D41B29C2DA}" type="slidenum">
              <a:rPr lang="fr-FR" smtClean="0"/>
              <a:t>10</a:t>
            </a:fld>
            <a:endParaRPr lang="fr-FR"/>
          </a:p>
        </p:txBody>
      </p:sp>
    </p:spTree>
    <p:extLst>
      <p:ext uri="{BB962C8B-B14F-4D97-AF65-F5344CB8AC3E}">
        <p14:creationId xmlns:p14="http://schemas.microsoft.com/office/powerpoint/2010/main" val="88250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44537-54A0-4F5B-8C75-0F77C3FB3B26}"/>
              </a:ext>
            </a:extLst>
          </p:cNvPr>
          <p:cNvSpPr>
            <a:spLocks noGrp="1"/>
          </p:cNvSpPr>
          <p:nvPr>
            <p:ph type="title"/>
          </p:nvPr>
        </p:nvSpPr>
        <p:spPr/>
        <p:txBody>
          <a:bodyPr/>
          <a:lstStyle/>
          <a:p>
            <a:r>
              <a:rPr lang="fr-FR" dirty="0"/>
              <a:t>Relations entre objets</a:t>
            </a:r>
          </a:p>
        </p:txBody>
      </p:sp>
      <p:sp>
        <p:nvSpPr>
          <p:cNvPr id="3" name="Espace réservé du contenu 2">
            <a:extLst>
              <a:ext uri="{FF2B5EF4-FFF2-40B4-BE49-F238E27FC236}">
                <a16:creationId xmlns:a16="http://schemas.microsoft.com/office/drawing/2014/main" id="{C1206442-CD74-4880-81F2-D6D37532786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AF8B236-40ED-488B-8FE9-7AE0EB109518}"/>
              </a:ext>
            </a:extLst>
          </p:cNvPr>
          <p:cNvSpPr>
            <a:spLocks noGrp="1"/>
          </p:cNvSpPr>
          <p:nvPr>
            <p:ph type="sldNum" sz="quarter" idx="12"/>
          </p:nvPr>
        </p:nvSpPr>
        <p:spPr/>
        <p:txBody>
          <a:bodyPr/>
          <a:lstStyle/>
          <a:p>
            <a:fld id="{C4488D40-6A2B-42CD-9565-99D41B29C2DA}" type="slidenum">
              <a:rPr lang="fr-FR" smtClean="0"/>
              <a:t>11</a:t>
            </a:fld>
            <a:endParaRPr lang="fr-FR"/>
          </a:p>
        </p:txBody>
      </p:sp>
      <p:pic>
        <p:nvPicPr>
          <p:cNvPr id="5" name="Image 6">
            <a:extLst>
              <a:ext uri="{FF2B5EF4-FFF2-40B4-BE49-F238E27FC236}">
                <a16:creationId xmlns:a16="http://schemas.microsoft.com/office/drawing/2014/main" id="{7DF32FBB-E6E0-4BCF-998D-B3405919BFE8}"/>
              </a:ext>
            </a:extLst>
          </p:cNvPr>
          <p:cNvPicPr/>
          <p:nvPr/>
        </p:nvPicPr>
        <p:blipFill>
          <a:blip r:embed="rId2"/>
          <a:stretch/>
        </p:blipFill>
        <p:spPr>
          <a:xfrm>
            <a:off x="497160" y="1346040"/>
            <a:ext cx="5949360" cy="4385520"/>
          </a:xfrm>
          <a:prstGeom prst="rect">
            <a:avLst/>
          </a:prstGeom>
          <a:ln>
            <a:noFill/>
          </a:ln>
        </p:spPr>
      </p:pic>
      <p:pic>
        <p:nvPicPr>
          <p:cNvPr id="6" name="Image 8">
            <a:extLst>
              <a:ext uri="{FF2B5EF4-FFF2-40B4-BE49-F238E27FC236}">
                <a16:creationId xmlns:a16="http://schemas.microsoft.com/office/drawing/2014/main" id="{B43AD696-B87E-4019-A575-030091A2E544}"/>
              </a:ext>
            </a:extLst>
          </p:cNvPr>
          <p:cNvPicPr/>
          <p:nvPr/>
        </p:nvPicPr>
        <p:blipFill>
          <a:blip r:embed="rId3"/>
          <a:stretch/>
        </p:blipFill>
        <p:spPr>
          <a:xfrm>
            <a:off x="6590880" y="1429920"/>
            <a:ext cx="4790880" cy="5105160"/>
          </a:xfrm>
          <a:prstGeom prst="rect">
            <a:avLst/>
          </a:prstGeom>
          <a:ln>
            <a:noFill/>
          </a:ln>
        </p:spPr>
      </p:pic>
    </p:spTree>
    <p:extLst>
      <p:ext uri="{BB962C8B-B14F-4D97-AF65-F5344CB8AC3E}">
        <p14:creationId xmlns:p14="http://schemas.microsoft.com/office/powerpoint/2010/main" val="299897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Où en sommes-nous ?</a:t>
            </a:r>
            <a:endParaRPr lang="en-US" sz="1800" b="0" strike="noStrike" spc="-1">
              <a:solidFill>
                <a:srgbClr val="000000"/>
              </a:solidFill>
              <a:uFill>
                <a:solidFill>
                  <a:srgbClr val="FFFFFF"/>
                </a:solidFill>
              </a:uFill>
              <a:latin typeface="Century Gothic"/>
            </a:endParaRPr>
          </a:p>
        </p:txBody>
      </p:sp>
      <p:sp>
        <p:nvSpPr>
          <p:cNvPr id="129"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9F90F780-B9FC-4F05-919C-35A93E25D758}" type="slidenum">
              <a:rPr lang="en-US" sz="2000" b="0" strike="noStrike" spc="-1">
                <a:solidFill>
                  <a:srgbClr val="00C6BB"/>
                </a:solidFill>
                <a:uFill>
                  <a:solidFill>
                    <a:srgbClr val="FFFFFF"/>
                  </a:solidFill>
                </a:uFill>
                <a:latin typeface="Century Gothic"/>
              </a:rPr>
              <a:t>12</a:t>
            </a:fld>
            <a:endParaRPr lang="en-US" sz="2000" b="0" strike="noStrike" spc="-1">
              <a:solidFill>
                <a:srgbClr val="000000"/>
              </a:solidFill>
              <a:uFill>
                <a:solidFill>
                  <a:srgbClr val="FFFFFF"/>
                </a:solidFill>
              </a:uFill>
              <a:latin typeface="Times New Roman"/>
            </a:endParaRPr>
          </a:p>
        </p:txBody>
      </p:sp>
      <p:sp>
        <p:nvSpPr>
          <p:cNvPr id="2" name="Titre 1">
            <a:extLst>
              <a:ext uri="{FF2B5EF4-FFF2-40B4-BE49-F238E27FC236}">
                <a16:creationId xmlns:a16="http://schemas.microsoft.com/office/drawing/2014/main" id="{0E7A1EF6-491F-424D-AF3D-A4958EF3CB5E}"/>
              </a:ext>
            </a:extLst>
          </p:cNvPr>
          <p:cNvSpPr>
            <a:spLocks noGrp="1"/>
          </p:cNvSpPr>
          <p:nvPr>
            <p:ph type="title"/>
          </p:nvPr>
        </p:nvSpPr>
        <p:spPr/>
        <p:txBody>
          <a:bodyPr/>
          <a:lstStyle/>
          <a:p>
            <a:r>
              <a:rPr lang="fr-FR" dirty="0"/>
              <a:t>Où</a:t>
            </a:r>
            <a:r>
              <a:rPr lang="fr-FR" baseline="0" dirty="0"/>
              <a:t> en sommes-nous ?</a:t>
            </a:r>
            <a:endParaRPr lang="fr-FR" dirty="0"/>
          </a:p>
        </p:txBody>
      </p:sp>
      <p:sp>
        <p:nvSpPr>
          <p:cNvPr id="4" name="Espace réservé du contenu 3">
            <a:extLst>
              <a:ext uri="{FF2B5EF4-FFF2-40B4-BE49-F238E27FC236}">
                <a16:creationId xmlns:a16="http://schemas.microsoft.com/office/drawing/2014/main" id="{9ED717D6-E794-4533-96D9-663C285B94FC}"/>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Approche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endParaRPr lang="fr-FR" sz="1800" dirty="0">
              <a:effectLst/>
            </a:endParaRPr>
          </a:p>
          <a:p>
            <a:pPr rtl="0" eaLnBrk="1" latinLnBrk="0" hangingPunct="1"/>
            <a:r>
              <a:rPr lang="en-US" sz="1800" b="0" kern="1200" dirty="0" err="1">
                <a:solidFill>
                  <a:schemeClr val="tx1"/>
                </a:solidFill>
                <a:effectLst/>
                <a:latin typeface="+mn-lt"/>
                <a:ea typeface="+mn-ea"/>
                <a:cs typeface="+mn-cs"/>
              </a:rPr>
              <a:t>Objets</a:t>
            </a:r>
            <a:r>
              <a:rPr lang="en-US" sz="1800" b="0" kern="1200" dirty="0">
                <a:solidFill>
                  <a:schemeClr val="tx1"/>
                </a:solidFill>
                <a:effectLst/>
                <a:latin typeface="+mn-lt"/>
                <a:ea typeface="+mn-ea"/>
                <a:cs typeface="+mn-cs"/>
              </a:rPr>
              <a:t> et classes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C#</a:t>
            </a:r>
            <a:endParaRPr lang="fr-FR" dirty="0">
              <a:effectLst/>
            </a:endParaRPr>
          </a:p>
          <a:p>
            <a:pPr lvl="1" rtl="0" eaLnBrk="1" latinLnBrk="0" hangingPunct="1"/>
            <a:r>
              <a:rPr lang="en-US" sz="1600" b="0" kern="1200" dirty="0">
                <a:solidFill>
                  <a:schemeClr val="tx1"/>
                </a:solidFill>
                <a:effectLst/>
                <a:latin typeface="+mn-lt"/>
                <a:ea typeface="+mn-ea"/>
                <a:cs typeface="+mn-cs"/>
              </a:rPr>
              <a:t>Une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un « patron » </a:t>
            </a:r>
            <a:r>
              <a:rPr lang="en-US" sz="1600" b="0" kern="1200" dirty="0" err="1">
                <a:solidFill>
                  <a:schemeClr val="tx1"/>
                </a:solidFill>
                <a:effectLst/>
                <a:latin typeface="+mn-lt"/>
                <a:ea typeface="+mn-ea"/>
                <a:cs typeface="+mn-cs"/>
              </a:rPr>
              <a:t>d’objet</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de </a:t>
            </a:r>
            <a:r>
              <a:rPr lang="en-US" sz="1600" b="0" kern="1200" dirty="0" err="1">
                <a:solidFill>
                  <a:schemeClr val="tx1"/>
                </a:solidFill>
                <a:effectLst/>
                <a:latin typeface="+mn-lt"/>
                <a:ea typeface="+mn-ea"/>
                <a:cs typeface="+mn-cs"/>
              </a:rPr>
              <a:t>classe</a:t>
            </a:r>
            <a:endParaRPr lang="fr-FR" dirty="0">
              <a:effectLst/>
            </a:endParaRPr>
          </a:p>
          <a:p>
            <a:pPr lvl="2" rtl="0" eaLnBrk="1" latinLnBrk="0" hangingPunct="1"/>
            <a:r>
              <a:rPr lang="en-US" sz="1400" b="0" kern="1200" dirty="0" err="1">
                <a:solidFill>
                  <a:schemeClr val="tx1"/>
                </a:solidFill>
                <a:effectLst/>
                <a:latin typeface="+mn-lt"/>
                <a:ea typeface="+mn-ea"/>
                <a:cs typeface="+mn-cs"/>
              </a:rPr>
              <a:t>Opérateur</a:t>
            </a:r>
            <a:r>
              <a:rPr lang="en-US" sz="1400" b="0" kern="1200" dirty="0">
                <a:solidFill>
                  <a:schemeClr val="tx1"/>
                </a:solidFill>
                <a:effectLst/>
                <a:latin typeface="+mn-lt"/>
                <a:ea typeface="+mn-ea"/>
                <a:cs typeface="+mn-cs"/>
              </a:rPr>
              <a:t> new</a:t>
            </a:r>
            <a:endParaRPr lang="fr-FR"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composé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fr-FR" dirty="0">
              <a:effectLst/>
            </a:endParaRPr>
          </a:p>
          <a:p>
            <a:pPr lvl="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communiquer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d’autres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objets</a:t>
            </a:r>
            <a:endParaRPr lang="en-US" sz="1600" b="0" kern="1200" dirty="0">
              <a:solidFill>
                <a:schemeClr val="tx1"/>
              </a:solidFill>
              <a:effectLst/>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0E0BE-DE7B-4433-8A1F-DB4A7F9D7F2B}"/>
              </a:ext>
            </a:extLst>
          </p:cNvPr>
          <p:cNvSpPr>
            <a:spLocks noGrp="1"/>
          </p:cNvSpPr>
          <p:nvPr>
            <p:ph type="title"/>
          </p:nvPr>
        </p:nvSpPr>
        <p:spPr/>
        <p:txBody>
          <a:bodyPr/>
          <a:lstStyle/>
          <a:p>
            <a:r>
              <a:rPr lang="fr-FR" dirty="0" err="1"/>
              <a:t>Apparté</a:t>
            </a:r>
            <a:r>
              <a:rPr lang="fr-FR" dirty="0"/>
              <a:t> - Enumérations</a:t>
            </a:r>
          </a:p>
        </p:txBody>
      </p:sp>
      <p:sp>
        <p:nvSpPr>
          <p:cNvPr id="3" name="Espace réservé du contenu 2">
            <a:extLst>
              <a:ext uri="{FF2B5EF4-FFF2-40B4-BE49-F238E27FC236}">
                <a16:creationId xmlns:a16="http://schemas.microsoft.com/office/drawing/2014/main" id="{35ED4CBC-0DDA-4163-BEE1-A88EBC530D53}"/>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Représente une valeur parmi un ensemble limité de valeurs prédéfinies</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kern="1200" dirty="0">
              <a:solidFill>
                <a:schemeClr val="tx1"/>
              </a:solidFill>
              <a:effectLst/>
              <a:latin typeface="+mn-lt"/>
              <a:ea typeface="+mn-ea"/>
              <a:cs typeface="+mn-cs"/>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800" kern="1200" dirty="0">
                <a:solidFill>
                  <a:schemeClr val="tx1"/>
                </a:solidFill>
                <a:effectLst/>
                <a:latin typeface="+mn-lt"/>
                <a:ea typeface="+mn-ea"/>
                <a:cs typeface="+mn-cs"/>
              </a:rPr>
              <a:t>Peut optionnellement être associé à une valeur numérique</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endParaRPr lang="fr-FR" dirty="0"/>
          </a:p>
        </p:txBody>
      </p:sp>
      <p:sp>
        <p:nvSpPr>
          <p:cNvPr id="4" name="Espace réservé du numéro de diapositive 3">
            <a:extLst>
              <a:ext uri="{FF2B5EF4-FFF2-40B4-BE49-F238E27FC236}">
                <a16:creationId xmlns:a16="http://schemas.microsoft.com/office/drawing/2014/main" id="{4003B41D-2DF6-4EC0-9D68-635AC76D7288}"/>
              </a:ext>
            </a:extLst>
          </p:cNvPr>
          <p:cNvSpPr>
            <a:spLocks noGrp="1"/>
          </p:cNvSpPr>
          <p:nvPr>
            <p:ph type="sldNum" sz="quarter" idx="12"/>
          </p:nvPr>
        </p:nvSpPr>
        <p:spPr/>
        <p:txBody>
          <a:bodyPr/>
          <a:lstStyle/>
          <a:p>
            <a:fld id="{C4488D40-6A2B-42CD-9565-99D41B29C2DA}" type="slidenum">
              <a:rPr lang="fr-FR" smtClean="0"/>
              <a:t>13</a:t>
            </a:fld>
            <a:endParaRPr lang="fr-FR"/>
          </a:p>
        </p:txBody>
      </p:sp>
      <p:pic>
        <p:nvPicPr>
          <p:cNvPr id="5" name="Image 4">
            <a:extLst>
              <a:ext uri="{FF2B5EF4-FFF2-40B4-BE49-F238E27FC236}">
                <a16:creationId xmlns:a16="http://schemas.microsoft.com/office/drawing/2014/main" id="{DECD527E-2D06-4320-8503-1DDCFA75F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612" y="1673182"/>
            <a:ext cx="7078776" cy="3437535"/>
          </a:xfrm>
          <a:prstGeom prst="rect">
            <a:avLst/>
          </a:prstGeom>
        </p:spPr>
      </p:pic>
      <p:pic>
        <p:nvPicPr>
          <p:cNvPr id="6" name="Image 5">
            <a:extLst>
              <a:ext uri="{FF2B5EF4-FFF2-40B4-BE49-F238E27FC236}">
                <a16:creationId xmlns:a16="http://schemas.microsoft.com/office/drawing/2014/main" id="{16FDE457-8889-4E71-AA62-A405150AECB3}"/>
              </a:ext>
            </a:extLst>
          </p:cNvPr>
          <p:cNvPicPr>
            <a:picLocks noChangeAspect="1"/>
          </p:cNvPicPr>
          <p:nvPr/>
        </p:nvPicPr>
        <p:blipFill>
          <a:blip r:embed="rId3"/>
          <a:stretch>
            <a:fillRect/>
          </a:stretch>
        </p:blipFill>
        <p:spPr>
          <a:xfrm>
            <a:off x="5305384" y="5525683"/>
            <a:ext cx="1581232" cy="1185924"/>
          </a:xfrm>
          <a:prstGeom prst="rect">
            <a:avLst/>
          </a:prstGeom>
        </p:spPr>
      </p:pic>
    </p:spTree>
    <p:extLst>
      <p:ext uri="{BB962C8B-B14F-4D97-AF65-F5344CB8AC3E}">
        <p14:creationId xmlns:p14="http://schemas.microsoft.com/office/powerpoint/2010/main" val="409420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FBFF4-5D89-4E29-9622-E703096E36B3}"/>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reference</a:t>
            </a:r>
            <a:endParaRPr lang="fr-FR" dirty="0"/>
          </a:p>
        </p:txBody>
      </p:sp>
      <p:sp>
        <p:nvSpPr>
          <p:cNvPr id="3" name="Espace réservé du contenu 2">
            <a:extLst>
              <a:ext uri="{FF2B5EF4-FFF2-40B4-BE49-F238E27FC236}">
                <a16:creationId xmlns:a16="http://schemas.microsoft.com/office/drawing/2014/main" id="{54869E85-9C4B-4DDC-91E3-7F71FDEC1789}"/>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Deux </a:t>
            </a:r>
            <a:r>
              <a:rPr lang="en-US" sz="1800" b="0" kern="1200" dirty="0" err="1">
                <a:solidFill>
                  <a:schemeClr val="tx1"/>
                </a:solidFill>
                <a:effectLst/>
                <a:latin typeface="+mn-lt"/>
                <a:ea typeface="+mn-ea"/>
                <a:cs typeface="+mn-cs"/>
              </a:rPr>
              <a:t>catégories</a:t>
            </a:r>
            <a:r>
              <a:rPr lang="en-US" sz="1800" b="0" kern="1200" dirty="0">
                <a:solidFill>
                  <a:schemeClr val="tx1"/>
                </a:solidFill>
                <a:effectLst/>
                <a:latin typeface="+mn-lt"/>
                <a:ea typeface="+mn-ea"/>
                <a:cs typeface="+mn-cs"/>
              </a:rPr>
              <a:t> de type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.Net</a:t>
            </a:r>
            <a:endParaRPr lang="fr-FR" sz="1800" dirty="0">
              <a:effectLst/>
            </a:endParaRPr>
          </a:p>
          <a:p>
            <a:pPr lvl="1" rtl="0" eaLnBrk="1" latinLnBrk="0" hangingPunct="1"/>
            <a:r>
              <a:rPr lang="en-US" sz="1600" b="0" kern="1200" dirty="0">
                <a:solidFill>
                  <a:schemeClr val="tx1"/>
                </a:solidFill>
                <a:effectLst/>
                <a:latin typeface="+mn-lt"/>
                <a:ea typeface="+mn-ea"/>
                <a:cs typeface="+mn-cs"/>
              </a:rPr>
              <a:t>Types </a:t>
            </a:r>
            <a:r>
              <a:rPr lang="en-US" sz="1600" b="0" kern="1200" dirty="0" err="1">
                <a:solidFill>
                  <a:schemeClr val="tx1"/>
                </a:solidFill>
                <a:effectLst/>
                <a:latin typeface="+mn-lt"/>
                <a:ea typeface="+mn-ea"/>
                <a:cs typeface="+mn-cs"/>
              </a:rPr>
              <a:t>valeur</a:t>
            </a:r>
            <a:endParaRPr lang="fr-FR" dirty="0">
              <a:effectLst/>
            </a:endParaRPr>
          </a:p>
          <a:p>
            <a:pPr lvl="2" rtl="0" eaLnBrk="1" latinLnBrk="0" hangingPunct="1"/>
            <a:r>
              <a:rPr lang="en-US" sz="1400" b="0" kern="1200" dirty="0" err="1">
                <a:solidFill>
                  <a:schemeClr val="tx1"/>
                </a:solidFill>
                <a:effectLst/>
                <a:latin typeface="+mn-lt"/>
                <a:ea typeface="+mn-ea"/>
                <a:cs typeface="+mn-cs"/>
              </a:rPr>
              <a:t>Tous</a:t>
            </a:r>
            <a:r>
              <a:rPr lang="en-US" sz="1400" b="0" kern="1200" dirty="0">
                <a:solidFill>
                  <a:schemeClr val="tx1"/>
                </a:solidFill>
                <a:effectLst/>
                <a:latin typeface="+mn-lt"/>
                <a:ea typeface="+mn-ea"/>
                <a:cs typeface="+mn-cs"/>
              </a:rPr>
              <a:t> les types de base (</a:t>
            </a:r>
            <a:r>
              <a:rPr lang="en-US" sz="1400" b="0" kern="1200" dirty="0" err="1">
                <a:solidFill>
                  <a:schemeClr val="tx1"/>
                </a:solidFill>
                <a:effectLst/>
                <a:latin typeface="+mn-lt"/>
                <a:ea typeface="+mn-ea"/>
                <a:cs typeface="+mn-cs"/>
              </a:rPr>
              <a:t>numériques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booléens</a:t>
            </a:r>
            <a:r>
              <a:rPr lang="en-US" sz="1400" b="0" kern="1200" dirty="0">
                <a:solidFill>
                  <a:schemeClr val="tx1"/>
                </a:solidFill>
                <a:effectLst/>
                <a:latin typeface="+mn-lt"/>
                <a:ea typeface="+mn-ea"/>
                <a:cs typeface="+mn-cs"/>
              </a:rPr>
              <a:t>, char, </a:t>
            </a:r>
            <a:r>
              <a:rPr lang="en-US" sz="1400" b="0" kern="1200" dirty="0" err="1">
                <a:solidFill>
                  <a:schemeClr val="tx1"/>
                </a:solidFill>
                <a:effectLst/>
                <a:latin typeface="+mn-lt"/>
                <a:ea typeface="+mn-ea"/>
                <a:cs typeface="+mn-cs"/>
              </a:rPr>
              <a:t>DateTime</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err="1">
                <a:solidFill>
                  <a:schemeClr val="tx1"/>
                </a:solidFill>
                <a:effectLst/>
                <a:latin typeface="+mn-lt"/>
                <a:ea typeface="+mn-ea"/>
                <a:cs typeface="+mn-cs"/>
              </a:rPr>
              <a:t>Enumérations</a:t>
            </a:r>
            <a:endParaRPr lang="fr-FR" dirty="0">
              <a:effectLst/>
            </a:endParaRPr>
          </a:p>
          <a:p>
            <a:pPr lvl="2" rtl="0" eaLnBrk="1" latinLnBrk="0" hangingPunct="1"/>
            <a:r>
              <a:rPr lang="en-US" sz="1400" b="0" kern="1200" dirty="0">
                <a:solidFill>
                  <a:schemeClr val="tx1"/>
                </a:solidFill>
                <a:effectLst/>
                <a:latin typeface="+mn-lt"/>
                <a:ea typeface="+mn-ea"/>
                <a:cs typeface="+mn-cs"/>
              </a:rPr>
              <a:t>Structures</a:t>
            </a:r>
            <a:endParaRPr lang="fr-FR" dirty="0">
              <a:effectLst/>
            </a:endParaRPr>
          </a:p>
          <a:p>
            <a:pPr lvl="1" rtl="0" eaLnBrk="1" latinLnBrk="0" hangingPunct="1"/>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endParaRPr lang="fr-FR" dirty="0">
              <a:effectLst/>
            </a:endParaRPr>
          </a:p>
          <a:p>
            <a:pPr lvl="2" rtl="0" eaLnBrk="1" latinLnBrk="0" hangingPunct="1"/>
            <a:r>
              <a:rPr lang="en-US" sz="1400" b="0" kern="1200" dirty="0">
                <a:solidFill>
                  <a:schemeClr val="tx1"/>
                </a:solidFill>
                <a:effectLst/>
                <a:latin typeface="+mn-lt"/>
                <a:ea typeface="+mn-ea"/>
                <a:cs typeface="+mn-cs"/>
              </a:rPr>
              <a:t>String</a:t>
            </a:r>
            <a:endParaRPr lang="fr-FR" dirty="0">
              <a:effectLst/>
            </a:endParaRPr>
          </a:p>
          <a:p>
            <a:pPr lvl="2" rtl="0" eaLnBrk="1" latinLnBrk="0" hangingPunct="1"/>
            <a:r>
              <a:rPr lang="en-US" sz="1400" b="0" kern="1200" dirty="0">
                <a:solidFill>
                  <a:schemeClr val="tx1"/>
                </a:solidFill>
                <a:effectLst/>
                <a:latin typeface="+mn-lt"/>
                <a:ea typeface="+mn-ea"/>
                <a:cs typeface="+mn-cs"/>
              </a:rPr>
              <a:t>Tableaux, </a:t>
            </a:r>
            <a:r>
              <a:rPr lang="en-US" sz="1400" b="0" kern="1200" dirty="0" err="1">
                <a:solidFill>
                  <a:schemeClr val="tx1"/>
                </a:solidFill>
                <a:effectLst/>
                <a:latin typeface="+mn-lt"/>
                <a:ea typeface="+mn-ea"/>
                <a:cs typeface="+mn-cs"/>
              </a:rPr>
              <a:t>Listes</a:t>
            </a:r>
            <a:r>
              <a:rPr lang="en-US" sz="1400" b="0" kern="1200" dirty="0">
                <a:solidFill>
                  <a:schemeClr val="tx1"/>
                </a:solidFill>
                <a:effectLst/>
                <a:latin typeface="+mn-lt"/>
                <a:ea typeface="+mn-ea"/>
                <a:cs typeface="+mn-cs"/>
              </a:rPr>
              <a:t> etc.</a:t>
            </a:r>
            <a:endParaRPr lang="fr-FR" dirty="0">
              <a:effectLst/>
            </a:endParaRPr>
          </a:p>
          <a:p>
            <a:pPr lvl="2" rtl="0" eaLnBrk="1" latinLnBrk="0" hangingPunct="1"/>
            <a:r>
              <a:rPr lang="en-US" sz="1400" b="0" kern="1200" dirty="0">
                <a:solidFill>
                  <a:schemeClr val="tx1"/>
                </a:solidFill>
                <a:effectLst/>
                <a:latin typeface="+mn-lt"/>
                <a:ea typeface="+mn-ea"/>
                <a:cs typeface="+mn-cs"/>
              </a:rPr>
              <a:t>Classes</a:t>
            </a:r>
            <a:endParaRPr lang="fr-FR" dirty="0">
              <a:effectLst/>
            </a:endParaRPr>
          </a:p>
          <a:p>
            <a:pPr lvl="2" rtl="0" eaLnBrk="1" latinLnBrk="0" hangingPunct="1"/>
            <a:r>
              <a:rPr lang="en-US" sz="1400" b="0" kern="1200" dirty="0">
                <a:solidFill>
                  <a:schemeClr val="tx1"/>
                </a:solidFill>
                <a:effectLst/>
                <a:latin typeface="+mn-lt"/>
                <a:ea typeface="+mn-ea"/>
                <a:cs typeface="+mn-cs"/>
              </a:rPr>
              <a:t>…</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directement</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Type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 la variable </a:t>
            </a:r>
            <a:r>
              <a:rPr lang="en-US" sz="1800" b="0" kern="1200" dirty="0" err="1">
                <a:solidFill>
                  <a:schemeClr val="tx1"/>
                </a:solidFill>
                <a:effectLst/>
                <a:latin typeface="+mn-lt"/>
                <a:ea typeface="+mn-ea"/>
                <a:cs typeface="+mn-cs"/>
              </a:rPr>
              <a:t>contient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(un </a:t>
            </a:r>
            <a:r>
              <a:rPr lang="en-US" sz="1800" b="0" kern="1200" dirty="0" err="1">
                <a:solidFill>
                  <a:schemeClr val="tx1"/>
                </a:solidFill>
                <a:effectLst/>
                <a:latin typeface="+mn-lt"/>
                <a:ea typeface="+mn-ea"/>
                <a:cs typeface="+mn-cs"/>
              </a:rPr>
              <a:t>pointeur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vers</a:t>
            </a:r>
            <a:r>
              <a:rPr lang="en-US" sz="1800" b="0" kern="1200" dirty="0">
                <a:solidFill>
                  <a:schemeClr val="tx1"/>
                </a:solidFill>
                <a:effectLst/>
                <a:latin typeface="+mn-lt"/>
                <a:ea typeface="+mn-ea"/>
                <a:cs typeface="+mn-cs"/>
              </a:rPr>
              <a:t> la </a:t>
            </a:r>
            <a:r>
              <a:rPr lang="en-US" sz="1800" b="0" kern="1200" dirty="0" err="1">
                <a:solidFill>
                  <a:schemeClr val="tx1"/>
                </a:solidFill>
                <a:effectLst/>
                <a:latin typeface="+mn-lt"/>
                <a:ea typeface="+mn-ea"/>
                <a:cs typeface="+mn-cs"/>
              </a:rPr>
              <a:t>valeur</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fonctionnement</a:t>
            </a:r>
            <a:r>
              <a:rPr lang="en-US" sz="1800" b="0" kern="1200" dirty="0">
                <a:solidFill>
                  <a:schemeClr val="tx1"/>
                </a:solidFill>
                <a:effectLst/>
                <a:latin typeface="+mn-lt"/>
                <a:ea typeface="+mn-ea"/>
                <a:cs typeface="+mn-cs"/>
              </a:rPr>
              <a:t> des deux types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different</a:t>
            </a:r>
          </a:p>
        </p:txBody>
      </p:sp>
      <p:sp>
        <p:nvSpPr>
          <p:cNvPr id="4" name="Espace réservé du numéro de diapositive 3">
            <a:extLst>
              <a:ext uri="{FF2B5EF4-FFF2-40B4-BE49-F238E27FC236}">
                <a16:creationId xmlns:a16="http://schemas.microsoft.com/office/drawing/2014/main" id="{DF47A956-5DB9-4B25-B1F9-29F17A5DC178}"/>
              </a:ext>
            </a:extLst>
          </p:cNvPr>
          <p:cNvSpPr>
            <a:spLocks noGrp="1"/>
          </p:cNvSpPr>
          <p:nvPr>
            <p:ph type="sldNum" sz="quarter" idx="12"/>
          </p:nvPr>
        </p:nvSpPr>
        <p:spPr/>
        <p:txBody>
          <a:bodyPr/>
          <a:lstStyle/>
          <a:p>
            <a:fld id="{C4488D40-6A2B-42CD-9565-99D41B29C2DA}" type="slidenum">
              <a:rPr lang="fr-FR" smtClean="0"/>
              <a:t>14</a:t>
            </a:fld>
            <a:endParaRPr lang="fr-FR"/>
          </a:p>
        </p:txBody>
      </p:sp>
    </p:spTree>
    <p:extLst>
      <p:ext uri="{BB962C8B-B14F-4D97-AF65-F5344CB8AC3E}">
        <p14:creationId xmlns:p14="http://schemas.microsoft.com/office/powerpoint/2010/main" val="206923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3C1459-74FC-46C9-8F7F-0DA244190074}"/>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BE1A6810-6132-476D-A1B5-0751BACF751D}"/>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Égalités</a:t>
            </a:r>
            <a:r>
              <a:rPr lang="en-US" sz="1800" b="0" kern="1200" dirty="0">
                <a:solidFill>
                  <a:schemeClr val="tx1"/>
                </a:solidFill>
                <a:effectLst/>
                <a:latin typeface="+mn-lt"/>
                <a:ea typeface="+mn-ea"/>
                <a:cs typeface="+mn-cs"/>
              </a:rPr>
              <a:t> :</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1" kern="1200" dirty="0">
                <a:solidFill>
                  <a:schemeClr val="tx1"/>
                </a:solidFill>
                <a:effectLst/>
                <a:latin typeface="+mn-lt"/>
                <a:ea typeface="+mn-ea"/>
                <a:cs typeface="+mn-cs"/>
              </a:rPr>
              <a:t>Par </a:t>
            </a:r>
            <a:r>
              <a:rPr lang="en-US" sz="1600" b="1"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 teste :</a:t>
            </a:r>
            <a:endParaRPr lang="fr-FR" sz="1600" dirty="0">
              <a:effectLst/>
            </a:endParaRPr>
          </a:p>
          <a:p>
            <a:pPr lvl="2" rtl="0" eaLnBrk="1" latinLnBrk="0" hangingPunct="1"/>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sur les types </a:t>
            </a:r>
            <a:r>
              <a:rPr lang="en-US" sz="1400" b="0" kern="1200" dirty="0" err="1">
                <a:solidFill>
                  <a:schemeClr val="tx1"/>
                </a:solidFill>
                <a:effectLst/>
                <a:latin typeface="+mn-lt"/>
                <a:ea typeface="+mn-ea"/>
                <a:cs typeface="+mn-cs"/>
              </a:rPr>
              <a:t>valeur</a:t>
            </a:r>
            <a:endParaRPr lang="fr-FR" sz="1400" dirty="0">
              <a:effectLst/>
            </a:endParaRPr>
          </a:p>
          <a:p>
            <a:pPr lvl="2"/>
            <a:r>
              <a:rPr lang="en-US" sz="1400" b="0" kern="1200" dirty="0" err="1">
                <a:solidFill>
                  <a:schemeClr val="tx1"/>
                </a:solidFill>
                <a:effectLst/>
                <a:latin typeface="+mn-lt"/>
                <a:ea typeface="+mn-ea"/>
                <a:cs typeface="+mn-cs"/>
              </a:rPr>
              <a:t>L’égalité</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sur les types reference</a:t>
            </a: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2"/>
            <a:endParaRPr lang="en-US" sz="1400" b="0" kern="1200" dirty="0">
              <a:solidFill>
                <a:schemeClr val="tx1"/>
              </a:solidFill>
              <a:effectLst/>
              <a:latin typeface="+mn-lt"/>
              <a:ea typeface="+mn-ea"/>
              <a:cs typeface="+mn-cs"/>
            </a:endParaRPr>
          </a:p>
          <a:p>
            <a:pPr lvl="1"/>
            <a:r>
              <a:rPr lang="en-US" sz="1600" b="0" kern="1200" dirty="0" err="1">
                <a:solidFill>
                  <a:schemeClr val="tx1"/>
                </a:solidFill>
                <a:effectLst/>
                <a:latin typeface="+mn-lt"/>
                <a:ea typeface="+mn-ea"/>
                <a:cs typeface="+mn-cs"/>
              </a:rPr>
              <a:t>L’opérateur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d’égalité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redéfinit</a:t>
            </a:r>
            <a:r>
              <a:rPr lang="en-US" sz="1600" b="0" kern="1200" dirty="0">
                <a:solidFill>
                  <a:schemeClr val="tx1"/>
                </a:solidFill>
                <a:effectLst/>
                <a:latin typeface="+mn-lt"/>
                <a:ea typeface="+mn-ea"/>
                <a:cs typeface="+mn-cs"/>
              </a:rPr>
              <a:t> !</a:t>
            </a:r>
          </a:p>
        </p:txBody>
      </p:sp>
      <p:sp>
        <p:nvSpPr>
          <p:cNvPr id="4" name="Espace réservé du numéro de diapositive 3">
            <a:extLst>
              <a:ext uri="{FF2B5EF4-FFF2-40B4-BE49-F238E27FC236}">
                <a16:creationId xmlns:a16="http://schemas.microsoft.com/office/drawing/2014/main" id="{7C3C2BFF-FFED-4858-B9C0-F9C790CEB286}"/>
              </a:ext>
            </a:extLst>
          </p:cNvPr>
          <p:cNvSpPr>
            <a:spLocks noGrp="1"/>
          </p:cNvSpPr>
          <p:nvPr>
            <p:ph type="sldNum" sz="quarter" idx="12"/>
          </p:nvPr>
        </p:nvSpPr>
        <p:spPr/>
        <p:txBody>
          <a:bodyPr/>
          <a:lstStyle/>
          <a:p>
            <a:fld id="{C4488D40-6A2B-42CD-9565-99D41B29C2DA}" type="slidenum">
              <a:rPr lang="fr-FR" smtClean="0"/>
              <a:t>15</a:t>
            </a:fld>
            <a:endParaRPr lang="fr-FR"/>
          </a:p>
        </p:txBody>
      </p:sp>
      <p:pic>
        <p:nvPicPr>
          <p:cNvPr id="5" name="Image 22">
            <a:extLst>
              <a:ext uri="{FF2B5EF4-FFF2-40B4-BE49-F238E27FC236}">
                <a16:creationId xmlns:a16="http://schemas.microsoft.com/office/drawing/2014/main" id="{9B910EA8-9DD6-458F-B361-1D5023663E33}"/>
              </a:ext>
            </a:extLst>
          </p:cNvPr>
          <p:cNvPicPr/>
          <p:nvPr/>
        </p:nvPicPr>
        <p:blipFill>
          <a:blip r:embed="rId2"/>
          <a:stretch/>
        </p:blipFill>
        <p:spPr>
          <a:xfrm>
            <a:off x="3346320" y="2504100"/>
            <a:ext cx="5905080" cy="3647880"/>
          </a:xfrm>
          <a:prstGeom prst="rect">
            <a:avLst/>
          </a:prstGeom>
          <a:ln>
            <a:noFill/>
          </a:ln>
        </p:spPr>
      </p:pic>
    </p:spTree>
    <p:extLst>
      <p:ext uri="{BB962C8B-B14F-4D97-AF65-F5344CB8AC3E}">
        <p14:creationId xmlns:p14="http://schemas.microsoft.com/office/powerpoint/2010/main" val="2803346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75F72-8E15-43D2-B4C5-4B0CE77FC61A}"/>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E5B5BCCF-B292-4955-B7D3-BCC2388285EA}"/>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Valeur</a:t>
            </a:r>
            <a:r>
              <a:rPr lang="en-US" sz="1800" b="0" kern="1200" dirty="0">
                <a:solidFill>
                  <a:schemeClr val="tx1"/>
                </a:solidFill>
                <a:effectLst/>
                <a:latin typeface="+mn-lt"/>
                <a:ea typeface="+mn-ea"/>
                <a:cs typeface="+mn-cs"/>
              </a:rPr>
              <a:t> par </a:t>
            </a:r>
            <a:r>
              <a:rPr lang="en-US" sz="1800" b="0" kern="1200" dirty="0" err="1">
                <a:solidFill>
                  <a:schemeClr val="tx1"/>
                </a:solidFill>
                <a:effectLst/>
                <a:latin typeface="+mn-lt"/>
                <a:ea typeface="+mn-ea"/>
                <a:cs typeface="+mn-cs"/>
              </a:rPr>
              <a:t>défaut</a:t>
            </a:r>
            <a:r>
              <a:rPr lang="en-US" sz="1800" b="0" kern="1200" dirty="0">
                <a:solidFill>
                  <a:schemeClr val="tx1"/>
                </a:solidFill>
                <a:effectLst/>
                <a:latin typeface="+mn-lt"/>
                <a:ea typeface="+mn-ea"/>
                <a:cs typeface="+mn-cs"/>
              </a:rPr>
              <a:t> d’un champs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classe</a:t>
            </a:r>
            <a:endParaRPr lang="fr-FR" sz="1800"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i="1" kern="1200" dirty="0" err="1">
                <a:solidFill>
                  <a:schemeClr val="tx1"/>
                </a:solidFill>
                <a:effectLst/>
                <a:latin typeface="+mn-lt"/>
                <a:ea typeface="+mn-ea"/>
                <a:cs typeface="+mn-cs"/>
              </a:rPr>
              <a:t>valeur</a:t>
            </a:r>
            <a:r>
              <a:rPr lang="en-US" sz="1600" b="0" i="1" kern="1200" dirty="0">
                <a:solidFill>
                  <a:schemeClr val="tx1"/>
                </a:solidFill>
                <a:effectLst/>
                <a:latin typeface="+mn-lt"/>
                <a:ea typeface="+mn-ea"/>
                <a:cs typeface="+mn-cs"/>
              </a:rPr>
              <a:t> par </a:t>
            </a:r>
            <a:r>
              <a:rPr lang="en-US" sz="1600" b="0" i="1" kern="1200" dirty="0" err="1">
                <a:solidFill>
                  <a:schemeClr val="tx1"/>
                </a:solidFill>
                <a:effectLst/>
                <a:latin typeface="+mn-lt"/>
                <a:ea typeface="+mn-ea"/>
                <a:cs typeface="+mn-cs"/>
              </a:rPr>
              <a:t>défaut</a:t>
            </a:r>
            <a:r>
              <a:rPr lang="en-US" sz="1600" b="0" i="1" kern="1200" dirty="0">
                <a:solidFill>
                  <a:schemeClr val="tx1"/>
                </a:solidFill>
                <a:effectLst/>
                <a:latin typeface="+mn-lt"/>
                <a:ea typeface="+mn-ea"/>
                <a:cs typeface="+mn-cs"/>
              </a:rPr>
              <a:t> </a:t>
            </a:r>
            <a:r>
              <a:rPr lang="en-US" sz="1600" b="0" kern="1200" dirty="0">
                <a:solidFill>
                  <a:schemeClr val="tx1"/>
                </a:solidFill>
                <a:effectLst/>
                <a:latin typeface="+mn-lt"/>
                <a:ea typeface="+mn-ea"/>
                <a:cs typeface="+mn-cs"/>
              </a:rPr>
              <a:t>du type</a:t>
            </a:r>
            <a:endParaRPr lang="fr-FR" dirty="0">
              <a:effectLst/>
            </a:endParaRPr>
          </a:p>
          <a:p>
            <a:pPr lvl="1" rtl="0" eaLnBrk="1" latinLnBrk="0" hangingPunct="1"/>
            <a:r>
              <a:rPr lang="en-US" sz="1600" b="0" kern="1200" dirty="0">
                <a:solidFill>
                  <a:schemeClr val="tx1"/>
                </a:solidFill>
                <a:effectLst/>
                <a:latin typeface="+mn-lt"/>
                <a:ea typeface="+mn-ea"/>
                <a:cs typeface="+mn-cs"/>
              </a:rPr>
              <a:t>Dans le </a:t>
            </a:r>
            <a:r>
              <a:rPr lang="en-US" sz="1600" b="0" kern="1200" dirty="0" err="1">
                <a:solidFill>
                  <a:schemeClr val="tx1"/>
                </a:solidFill>
                <a:effectLst/>
                <a:latin typeface="+mn-lt"/>
                <a:ea typeface="+mn-ea"/>
                <a:cs typeface="+mn-cs"/>
              </a:rPr>
              <a:t>cas</a:t>
            </a:r>
            <a:r>
              <a:rPr lang="en-US" sz="1600" b="0" kern="1200" dirty="0">
                <a:solidFill>
                  <a:schemeClr val="tx1"/>
                </a:solidFill>
                <a:effectLst/>
                <a:latin typeface="+mn-lt"/>
                <a:ea typeface="+mn-ea"/>
                <a:cs typeface="+mn-cs"/>
              </a:rPr>
              <a:t> d’un 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null</a:t>
            </a:r>
            <a:endParaRPr lang="fr-FR" dirty="0">
              <a:effectLst/>
            </a:endParaRPr>
          </a:p>
          <a:p>
            <a:pPr lvl="2" rtl="0" eaLnBrk="1" latinLnBrk="0" hangingPunct="1"/>
            <a:r>
              <a:rPr lang="en-US" sz="1400" b="0" kern="1200" dirty="0" err="1">
                <a:solidFill>
                  <a:schemeClr val="tx1"/>
                </a:solidFill>
                <a:effectLst/>
                <a:latin typeface="+mn-lt"/>
                <a:ea typeface="+mn-ea"/>
                <a:cs typeface="+mn-cs"/>
              </a:rPr>
              <a:t>D’ailleurs</a:t>
            </a:r>
            <a:r>
              <a:rPr lang="en-US" sz="1400" b="0" kern="1200" dirty="0">
                <a:solidFill>
                  <a:schemeClr val="tx1"/>
                </a:solidFill>
                <a:effectLst/>
                <a:latin typeface="+mn-lt"/>
                <a:ea typeface="+mn-ea"/>
                <a:cs typeface="+mn-cs"/>
              </a:rPr>
              <a:t>, un type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a </a:t>
            </a:r>
            <a:r>
              <a:rPr lang="en-US" sz="1400" b="0" kern="1200" dirty="0" err="1">
                <a:solidFill>
                  <a:schemeClr val="tx1"/>
                </a:solidFill>
                <a:effectLst/>
                <a:latin typeface="+mn-lt"/>
                <a:ea typeface="+mn-ea"/>
                <a:cs typeface="+mn-cs"/>
              </a:rPr>
              <a:t>toujours</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valeur</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jamais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affecté</a:t>
            </a:r>
            <a:r>
              <a:rPr lang="en-US" sz="1400" b="0" kern="1200" dirty="0">
                <a:solidFill>
                  <a:schemeClr val="tx1"/>
                </a:solidFill>
                <a:effectLst/>
                <a:latin typeface="+mn-lt"/>
                <a:ea typeface="+mn-ea"/>
                <a:cs typeface="+mn-cs"/>
              </a:rPr>
              <a:t> à null</a:t>
            </a:r>
            <a:endParaRPr lang="fr-FR" dirty="0">
              <a:effectLst/>
            </a:endParaRPr>
          </a:p>
          <a:p>
            <a:pPr lvl="3" rtl="0" eaLnBrk="1" latinLnBrk="0" hangingPunct="1"/>
            <a:r>
              <a:rPr lang="en-US" sz="1200" b="0" kern="1200" dirty="0" err="1">
                <a:solidFill>
                  <a:schemeClr val="tx1"/>
                </a:solidFill>
                <a:effectLst/>
                <a:latin typeface="+mn-lt"/>
                <a:ea typeface="+mn-ea"/>
                <a:cs typeface="+mn-cs"/>
              </a:rPr>
              <a:t>Utilisation</a:t>
            </a:r>
            <a:r>
              <a:rPr lang="en-US" sz="1200" b="0" kern="1200" dirty="0">
                <a:solidFill>
                  <a:schemeClr val="tx1"/>
                </a:solidFill>
                <a:effectLst/>
                <a:latin typeface="+mn-lt"/>
                <a:ea typeface="+mn-ea"/>
                <a:cs typeface="+mn-cs"/>
              </a:rPr>
              <a:t> de Nullable&lt;</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&gt; </a:t>
            </a:r>
            <a:r>
              <a:rPr lang="en-US" sz="1200" b="0" kern="1200" dirty="0" err="1">
                <a:solidFill>
                  <a:schemeClr val="tx1"/>
                </a:solidFill>
                <a:effectLst/>
                <a:latin typeface="+mn-lt"/>
                <a:ea typeface="+mn-ea"/>
                <a:cs typeface="+mn-cs"/>
              </a:rPr>
              <a:t>ou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MonTypeValeur</a:t>
            </a:r>
            <a:r>
              <a:rPr lang="en-US" sz="12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1DAB5C2-95A8-498E-87B8-E69211762374}"/>
              </a:ext>
            </a:extLst>
          </p:cNvPr>
          <p:cNvSpPr>
            <a:spLocks noGrp="1"/>
          </p:cNvSpPr>
          <p:nvPr>
            <p:ph type="sldNum" sz="quarter" idx="12"/>
          </p:nvPr>
        </p:nvSpPr>
        <p:spPr/>
        <p:txBody>
          <a:bodyPr/>
          <a:lstStyle/>
          <a:p>
            <a:fld id="{C4488D40-6A2B-42CD-9565-99D41B29C2DA}" type="slidenum">
              <a:rPr lang="fr-FR" smtClean="0"/>
              <a:t>16</a:t>
            </a:fld>
            <a:endParaRPr lang="fr-FR"/>
          </a:p>
        </p:txBody>
      </p:sp>
      <p:pic>
        <p:nvPicPr>
          <p:cNvPr id="5" name="Image 4">
            <a:extLst>
              <a:ext uri="{FF2B5EF4-FFF2-40B4-BE49-F238E27FC236}">
                <a16:creationId xmlns:a16="http://schemas.microsoft.com/office/drawing/2014/main" id="{C66CE6D4-3C2F-4453-9591-6B87D6065C49}"/>
              </a:ext>
            </a:extLst>
          </p:cNvPr>
          <p:cNvPicPr/>
          <p:nvPr/>
        </p:nvPicPr>
        <p:blipFill>
          <a:blip r:embed="rId2"/>
          <a:stretch/>
        </p:blipFill>
        <p:spPr>
          <a:xfrm>
            <a:off x="741960" y="2785320"/>
            <a:ext cx="3733560" cy="3904920"/>
          </a:xfrm>
          <a:prstGeom prst="rect">
            <a:avLst/>
          </a:prstGeom>
          <a:ln>
            <a:noFill/>
          </a:ln>
        </p:spPr>
      </p:pic>
      <p:pic>
        <p:nvPicPr>
          <p:cNvPr id="6" name="Image 5">
            <a:extLst>
              <a:ext uri="{FF2B5EF4-FFF2-40B4-BE49-F238E27FC236}">
                <a16:creationId xmlns:a16="http://schemas.microsoft.com/office/drawing/2014/main" id="{10841B60-494D-45F8-A0C5-113FCE5FA9C4}"/>
              </a:ext>
            </a:extLst>
          </p:cNvPr>
          <p:cNvPicPr/>
          <p:nvPr/>
        </p:nvPicPr>
        <p:blipFill>
          <a:blip r:embed="rId3"/>
          <a:stretch/>
        </p:blipFill>
        <p:spPr>
          <a:xfrm>
            <a:off x="7395840" y="2348280"/>
            <a:ext cx="4071600" cy="4509360"/>
          </a:xfrm>
          <a:prstGeom prst="rect">
            <a:avLst/>
          </a:prstGeom>
          <a:ln>
            <a:noFill/>
          </a:ln>
        </p:spPr>
      </p:pic>
    </p:spTree>
    <p:extLst>
      <p:ext uri="{BB962C8B-B14F-4D97-AF65-F5344CB8AC3E}">
        <p14:creationId xmlns:p14="http://schemas.microsoft.com/office/powerpoint/2010/main" val="11557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34D86-4803-4409-9961-3CDC0EAD4349}"/>
              </a:ext>
            </a:extLst>
          </p:cNvPr>
          <p:cNvSpPr>
            <a:spLocks noGrp="1"/>
          </p:cNvSpPr>
          <p:nvPr>
            <p:ph type="title"/>
          </p:nvPr>
        </p:nvSpPr>
        <p:spPr/>
        <p:txBody>
          <a:bodyPr/>
          <a:lstStyle/>
          <a:p>
            <a:r>
              <a:rPr lang="fr-FR" dirty="0"/>
              <a:t>Type valeur et type référence</a:t>
            </a:r>
          </a:p>
        </p:txBody>
      </p:sp>
      <p:sp>
        <p:nvSpPr>
          <p:cNvPr id="3" name="Espace réservé du contenu 2">
            <a:extLst>
              <a:ext uri="{FF2B5EF4-FFF2-40B4-BE49-F238E27FC236}">
                <a16:creationId xmlns:a16="http://schemas.microsoft.com/office/drawing/2014/main" id="{4211B514-6E60-43A8-89F0-D2D461F224C0}"/>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Passage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paramètre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valeur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Type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copie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fournit</a:t>
            </a:r>
            <a:r>
              <a:rPr lang="en-US" sz="1600" b="0" kern="1200" dirty="0">
                <a:solidFill>
                  <a:schemeClr val="tx1"/>
                </a:solidFill>
                <a:effectLst/>
                <a:latin typeface="+mn-lt"/>
                <a:ea typeface="+mn-ea"/>
                <a:cs typeface="+mn-cs"/>
              </a:rPr>
              <a:t> à la </a:t>
            </a:r>
            <a:r>
              <a:rPr lang="en-US" sz="1600" b="0" kern="1200" dirty="0" err="1">
                <a:solidFill>
                  <a:schemeClr val="tx1"/>
                </a:solidFill>
                <a:effectLst/>
                <a:latin typeface="+mn-lt"/>
                <a:ea typeface="+mn-ea"/>
                <a:cs typeface="+mn-cs"/>
              </a:rPr>
              <a:t>méthode</a:t>
            </a:r>
            <a:endParaRPr lang="fr-FR" sz="1600" dirty="0">
              <a:effectLst/>
            </a:endParaRPr>
          </a:p>
          <a:p>
            <a:pPr marL="1143000" marR="0" lvl="2" indent="-2286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Attention, </a:t>
            </a:r>
            <a:r>
              <a:rPr lang="en-US" sz="1400" b="0" kern="1200" dirty="0" err="1">
                <a:solidFill>
                  <a:schemeClr val="tx1"/>
                </a:solidFill>
                <a:effectLst/>
                <a:latin typeface="+mn-lt"/>
                <a:ea typeface="+mn-ea"/>
                <a:cs typeface="+mn-cs"/>
              </a:rPr>
              <a:t>si</a:t>
            </a:r>
            <a:r>
              <a:rPr lang="en-US" sz="1400" b="0" kern="1200" dirty="0">
                <a:solidFill>
                  <a:schemeClr val="tx1"/>
                </a:solidFill>
                <a:effectLst/>
                <a:latin typeface="+mn-lt"/>
                <a:ea typeface="+mn-ea"/>
                <a:cs typeface="+mn-cs"/>
              </a:rPr>
              <a:t> la </a:t>
            </a:r>
            <a:r>
              <a:rPr lang="en-US" sz="1400" b="0" kern="1200" dirty="0" err="1">
                <a:solidFill>
                  <a:schemeClr val="tx1"/>
                </a:solidFill>
                <a:effectLst/>
                <a:latin typeface="+mn-lt"/>
                <a:ea typeface="+mn-ea"/>
                <a:cs typeface="+mn-cs"/>
              </a:rPr>
              <a:t>référence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bien </a:t>
            </a:r>
            <a:r>
              <a:rPr lang="en-US" sz="1400" b="0" kern="1200" dirty="0" err="1">
                <a:solidFill>
                  <a:schemeClr val="tx1"/>
                </a:solidFill>
                <a:effectLst/>
                <a:latin typeface="+mn-lt"/>
                <a:ea typeface="+mn-ea"/>
                <a:cs typeface="+mn-cs"/>
              </a:rPr>
              <a:t>conservée</a:t>
            </a:r>
            <a:r>
              <a:rPr lang="en-US" sz="1400" b="0" kern="1200" dirty="0">
                <a:solidFill>
                  <a:schemeClr val="tx1"/>
                </a:solidFill>
                <a:effectLst/>
                <a:latin typeface="+mn-lt"/>
                <a:ea typeface="+mn-ea"/>
                <a:cs typeface="+mn-cs"/>
              </a:rPr>
              <a:t>, le </a:t>
            </a:r>
            <a:r>
              <a:rPr lang="en-US" sz="1400" b="0" kern="1200" dirty="0" err="1">
                <a:solidFill>
                  <a:schemeClr val="tx1"/>
                </a:solidFill>
                <a:effectLst/>
                <a:latin typeface="+mn-lt"/>
                <a:ea typeface="+mn-ea"/>
                <a:cs typeface="+mn-cs"/>
              </a:rPr>
              <a:t>pointeur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est</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une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copie</a:t>
            </a:r>
            <a:r>
              <a:rPr lang="en-US" sz="1400" b="0" kern="1200" dirty="0">
                <a:solidFill>
                  <a:schemeClr val="tx1"/>
                </a:solidFill>
                <a:effectLst/>
                <a:latin typeface="+mn-lt"/>
                <a:ea typeface="+mn-ea"/>
                <a:cs typeface="+mn-cs"/>
              </a:rPr>
              <a:t> et ne </a:t>
            </a:r>
            <a:r>
              <a:rPr lang="en-US" sz="1400" b="0" kern="1200" dirty="0" err="1">
                <a:solidFill>
                  <a:schemeClr val="tx1"/>
                </a:solidFill>
                <a:effectLst/>
                <a:latin typeface="+mn-lt"/>
                <a:ea typeface="+mn-ea"/>
                <a:cs typeface="+mn-cs"/>
              </a:rPr>
              <a:t>peut</a:t>
            </a:r>
            <a:r>
              <a:rPr lang="en-US" sz="1400" b="0" kern="1200" dirty="0">
                <a:solidFill>
                  <a:schemeClr val="tx1"/>
                </a:solidFill>
                <a:effectLst/>
                <a:latin typeface="+mn-lt"/>
                <a:ea typeface="+mn-ea"/>
                <a:cs typeface="+mn-cs"/>
              </a:rPr>
              <a:t> pas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réaffecté</a:t>
            </a:r>
            <a:endParaRPr lang="en-US" sz="14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175C9583-D7AB-47D8-B164-7053D34DC640}"/>
              </a:ext>
            </a:extLst>
          </p:cNvPr>
          <p:cNvSpPr>
            <a:spLocks noGrp="1"/>
          </p:cNvSpPr>
          <p:nvPr>
            <p:ph type="sldNum" sz="quarter" idx="12"/>
          </p:nvPr>
        </p:nvSpPr>
        <p:spPr/>
        <p:txBody>
          <a:bodyPr/>
          <a:lstStyle/>
          <a:p>
            <a:fld id="{C4488D40-6A2B-42CD-9565-99D41B29C2DA}" type="slidenum">
              <a:rPr lang="fr-FR" smtClean="0"/>
              <a:t>17</a:t>
            </a:fld>
            <a:endParaRPr lang="fr-FR"/>
          </a:p>
        </p:txBody>
      </p:sp>
      <p:pic>
        <p:nvPicPr>
          <p:cNvPr id="5" name="Image 4">
            <a:extLst>
              <a:ext uri="{FF2B5EF4-FFF2-40B4-BE49-F238E27FC236}">
                <a16:creationId xmlns:a16="http://schemas.microsoft.com/office/drawing/2014/main" id="{4C6AC586-B977-4098-99BF-A9EFDA517C10}"/>
              </a:ext>
            </a:extLst>
          </p:cNvPr>
          <p:cNvPicPr/>
          <p:nvPr/>
        </p:nvPicPr>
        <p:blipFill>
          <a:blip r:embed="rId2"/>
          <a:stretch/>
        </p:blipFill>
        <p:spPr>
          <a:xfrm>
            <a:off x="2427840" y="2541600"/>
            <a:ext cx="2828520" cy="3180960"/>
          </a:xfrm>
          <a:prstGeom prst="rect">
            <a:avLst/>
          </a:prstGeom>
          <a:ln>
            <a:noFill/>
          </a:ln>
        </p:spPr>
      </p:pic>
      <p:pic>
        <p:nvPicPr>
          <p:cNvPr id="6" name="Image 5">
            <a:extLst>
              <a:ext uri="{FF2B5EF4-FFF2-40B4-BE49-F238E27FC236}">
                <a16:creationId xmlns:a16="http://schemas.microsoft.com/office/drawing/2014/main" id="{CAB7B013-6727-4BD6-85D9-82947B7F6C7F}"/>
              </a:ext>
            </a:extLst>
          </p:cNvPr>
          <p:cNvPicPr/>
          <p:nvPr/>
        </p:nvPicPr>
        <p:blipFill>
          <a:blip r:embed="rId3"/>
          <a:stretch/>
        </p:blipFill>
        <p:spPr>
          <a:xfrm>
            <a:off x="7066080" y="2965320"/>
            <a:ext cx="2437920" cy="2228400"/>
          </a:xfrm>
          <a:prstGeom prst="rect">
            <a:avLst/>
          </a:prstGeom>
          <a:ln>
            <a:noFill/>
          </a:ln>
        </p:spPr>
      </p:pic>
    </p:spTree>
    <p:extLst>
      <p:ext uri="{BB962C8B-B14F-4D97-AF65-F5344CB8AC3E}">
        <p14:creationId xmlns:p14="http://schemas.microsoft.com/office/powerpoint/2010/main" val="207652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581D1-5718-45E4-9852-742EE46AD9E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Type </a:t>
            </a:r>
            <a:r>
              <a:rPr lang="en-US" sz="4000" b="1" kern="1200" dirty="0" err="1">
                <a:solidFill>
                  <a:srgbClr val="FEFEFE"/>
                </a:solidFill>
                <a:effectLst/>
                <a:latin typeface="+mj-lt"/>
                <a:ea typeface="+mj-ea"/>
                <a:cs typeface="+mj-cs"/>
              </a:rPr>
              <a:t>valeur</a:t>
            </a:r>
            <a:r>
              <a:rPr lang="en-US" sz="4000" b="1" kern="1200" dirty="0">
                <a:solidFill>
                  <a:srgbClr val="FEFEFE"/>
                </a:solidFill>
                <a:effectLst/>
                <a:latin typeface="+mj-lt"/>
                <a:ea typeface="+mj-ea"/>
                <a:cs typeface="+mj-cs"/>
              </a:rPr>
              <a:t> et type </a:t>
            </a:r>
            <a:r>
              <a:rPr lang="en-US" sz="4000" b="1" kern="1200" dirty="0" err="1">
                <a:solidFill>
                  <a:srgbClr val="FEFEFE"/>
                </a:solidFill>
                <a:effectLst/>
                <a:latin typeface="+mj-lt"/>
                <a:ea typeface="+mj-ea"/>
                <a:cs typeface="+mj-cs"/>
              </a:rPr>
              <a:t>référence</a:t>
            </a:r>
            <a:endParaRPr lang="fr-FR" dirty="0"/>
          </a:p>
        </p:txBody>
      </p:sp>
      <p:sp>
        <p:nvSpPr>
          <p:cNvPr id="3" name="Espace réservé du contenu 2">
            <a:extLst>
              <a:ext uri="{FF2B5EF4-FFF2-40B4-BE49-F238E27FC236}">
                <a16:creationId xmlns:a16="http://schemas.microsoft.com/office/drawing/2014/main" id="{6B714E57-175B-46FD-84B0-A926D109E80E}"/>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Les mots </a:t>
            </a:r>
            <a:r>
              <a:rPr lang="en-US" sz="1800" b="0" kern="1200" dirty="0" err="1">
                <a:solidFill>
                  <a:schemeClr val="tx1"/>
                </a:solidFill>
                <a:effectLst/>
                <a:latin typeface="+mn-lt"/>
                <a:ea typeface="+mn-ea"/>
                <a:cs typeface="+mn-cs"/>
              </a:rPr>
              <a:t>clés</a:t>
            </a:r>
            <a:r>
              <a:rPr lang="en-US" sz="1800" b="0" kern="1200" dirty="0">
                <a:solidFill>
                  <a:schemeClr val="tx1"/>
                </a:solidFill>
                <a:effectLst/>
                <a:latin typeface="+mn-lt"/>
                <a:ea typeface="+mn-ea"/>
                <a:cs typeface="+mn-cs"/>
              </a:rPr>
              <a:t> « ref » et « out » </a:t>
            </a:r>
            <a:r>
              <a:rPr lang="en-US" sz="1800" b="0" kern="1200" dirty="0" err="1">
                <a:solidFill>
                  <a:schemeClr val="tx1"/>
                </a:solidFill>
                <a:effectLst/>
                <a:latin typeface="+mn-lt"/>
                <a:ea typeface="+mn-ea"/>
                <a:cs typeface="+mn-cs"/>
              </a:rPr>
              <a:t>permettent</a:t>
            </a:r>
            <a:r>
              <a:rPr lang="en-US" sz="1800" b="0" kern="1200" dirty="0">
                <a:solidFill>
                  <a:schemeClr val="tx1"/>
                </a:solidFill>
                <a:effectLst/>
                <a:latin typeface="+mn-lt"/>
                <a:ea typeface="+mn-ea"/>
                <a:cs typeface="+mn-cs"/>
              </a:rPr>
              <a:t> de forcer le passage par </a:t>
            </a:r>
            <a:r>
              <a:rPr lang="en-US" sz="1800" b="0" kern="1200" dirty="0" err="1">
                <a:solidFill>
                  <a:schemeClr val="tx1"/>
                </a:solidFill>
                <a:effectLst/>
                <a:latin typeface="+mn-lt"/>
                <a:ea typeface="+mn-ea"/>
                <a:cs typeface="+mn-cs"/>
              </a:rPr>
              <a:t>référence</a:t>
            </a:r>
            <a:endParaRPr lang="fr-FR" sz="1800" dirty="0">
              <a:effectLst/>
            </a:endParaRPr>
          </a:p>
          <a:p>
            <a:pPr lvl="1" rtl="0" eaLnBrk="1" latinLnBrk="0" hangingPunct="1"/>
            <a:r>
              <a:rPr lang="en-US" sz="1600" b="1" kern="1200" dirty="0" err="1">
                <a:solidFill>
                  <a:schemeClr val="tx1"/>
                </a:solidFill>
                <a:effectLst/>
                <a:latin typeface="+mn-lt"/>
                <a:ea typeface="+mn-ea"/>
                <a:cs typeface="+mn-cs"/>
              </a:rPr>
              <a:t>Très</a:t>
            </a:r>
            <a:r>
              <a:rPr lang="en-US" sz="1600" b="1"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rarement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utilisé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souvent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signe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mauvaise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approche</a:t>
            </a:r>
            <a:endParaRPr lang="fr-FR" dirty="0">
              <a:effectLst/>
            </a:endParaRPr>
          </a:p>
          <a:p>
            <a:pPr lvl="1" rtl="0" eaLnBrk="1" latinLnBrk="0" hangingPunct="1"/>
            <a:r>
              <a:rPr lang="en-US" sz="1600" b="0" kern="1200" dirty="0">
                <a:solidFill>
                  <a:schemeClr val="tx1"/>
                </a:solidFill>
                <a:effectLst/>
                <a:latin typeface="+mn-lt"/>
                <a:ea typeface="+mn-ea"/>
                <a:cs typeface="+mn-cs"/>
              </a:rPr>
              <a:t>« ref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assigne</a:t>
            </a:r>
            <a:r>
              <a:rPr lang="en-US" sz="1600" b="0" kern="1200" dirty="0">
                <a:solidFill>
                  <a:schemeClr val="tx1"/>
                </a:solidFill>
                <a:effectLst/>
                <a:latin typeface="+mn-lt"/>
                <a:ea typeface="+mn-ea"/>
                <a:cs typeface="+mn-cs"/>
              </a:rPr>
              <a:t> au </a:t>
            </a:r>
            <a:r>
              <a:rPr lang="en-US" sz="1600" b="0" kern="1200" dirty="0" err="1">
                <a:solidFill>
                  <a:schemeClr val="tx1"/>
                </a:solidFill>
                <a:effectLst/>
                <a:latin typeface="+mn-lt"/>
                <a:ea typeface="+mn-ea"/>
                <a:cs typeface="+mn-cs"/>
              </a:rPr>
              <a:t>paramètre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doit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avoir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été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affecté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auparavant</a:t>
            </a:r>
            <a:endParaRPr lang="fr-FR" dirty="0">
              <a:effectLst/>
            </a:endParaRPr>
          </a:p>
          <a:p>
            <a:pPr lvl="1" rtl="0" eaLnBrk="1" latinLnBrk="0" hangingPunct="1"/>
            <a:r>
              <a:rPr lang="en-US" sz="1600" b="0" kern="1200" dirty="0">
                <a:solidFill>
                  <a:schemeClr val="tx1"/>
                </a:solidFill>
                <a:effectLst/>
                <a:latin typeface="+mn-lt"/>
                <a:ea typeface="+mn-ea"/>
                <a:cs typeface="+mn-cs"/>
              </a:rPr>
              <a:t>« out » </a:t>
            </a:r>
            <a:r>
              <a:rPr lang="en-US" sz="1600" b="0" kern="1200" dirty="0" err="1">
                <a:solidFill>
                  <a:schemeClr val="tx1"/>
                </a:solidFill>
                <a:effectLst/>
                <a:latin typeface="+mn-lt"/>
                <a:ea typeface="+mn-ea"/>
                <a:cs typeface="+mn-cs"/>
              </a:rPr>
              <a:t>spécifie</a:t>
            </a:r>
            <a:r>
              <a:rPr lang="en-US" sz="1600" b="0" kern="1200" dirty="0">
                <a:solidFill>
                  <a:schemeClr val="tx1"/>
                </a:solidFill>
                <a:effectLst/>
                <a:latin typeface="+mn-lt"/>
                <a:ea typeface="+mn-ea"/>
                <a:cs typeface="+mn-cs"/>
              </a:rPr>
              <a:t> que </a:t>
            </a:r>
            <a:r>
              <a:rPr lang="en-US" sz="1600" b="0" kern="1200" dirty="0" err="1">
                <a:solidFill>
                  <a:schemeClr val="tx1"/>
                </a:solidFill>
                <a:effectLst/>
                <a:latin typeface="+mn-lt"/>
                <a:ea typeface="+mn-ea"/>
                <a:cs typeface="+mn-cs"/>
              </a:rPr>
              <a:t>l’objet</a:t>
            </a:r>
            <a:r>
              <a:rPr lang="en-US" sz="1600" b="0" kern="1200" dirty="0">
                <a:solidFill>
                  <a:schemeClr val="tx1"/>
                </a:solidFill>
                <a:effectLst/>
                <a:latin typeface="+mn-lt"/>
                <a:ea typeface="+mn-ea"/>
                <a:cs typeface="+mn-cs"/>
              </a:rPr>
              <a:t> sera </a:t>
            </a:r>
            <a:r>
              <a:rPr lang="en-US" sz="1600" b="0" kern="1200" dirty="0" err="1">
                <a:solidFill>
                  <a:schemeClr val="tx1"/>
                </a:solidFill>
                <a:effectLst/>
                <a:latin typeface="+mn-lt"/>
                <a:ea typeface="+mn-ea"/>
                <a:cs typeface="+mn-cs"/>
              </a:rPr>
              <a:t>assigné</a:t>
            </a:r>
            <a:r>
              <a:rPr lang="en-US" sz="1600" b="0" kern="1200" dirty="0">
                <a:solidFill>
                  <a:schemeClr val="tx1"/>
                </a:solidFill>
                <a:effectLst/>
                <a:latin typeface="+mn-lt"/>
                <a:ea typeface="+mn-ea"/>
                <a:cs typeface="+mn-cs"/>
              </a:rPr>
              <a:t> dans la </a:t>
            </a:r>
            <a:r>
              <a:rPr lang="en-US" sz="1600" b="0" kern="1200" dirty="0" err="1">
                <a:solidFill>
                  <a:schemeClr val="tx1"/>
                </a:solidFill>
                <a:effectLst/>
                <a:latin typeface="+mn-lt"/>
                <a:ea typeface="+mn-ea"/>
                <a:cs typeface="+mn-cs"/>
              </a:rPr>
              <a:t>méthode</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54DDF7BF-0696-4879-9DCE-08509EA6C0BA}"/>
              </a:ext>
            </a:extLst>
          </p:cNvPr>
          <p:cNvSpPr>
            <a:spLocks noGrp="1"/>
          </p:cNvSpPr>
          <p:nvPr>
            <p:ph type="sldNum" sz="quarter" idx="12"/>
          </p:nvPr>
        </p:nvSpPr>
        <p:spPr/>
        <p:txBody>
          <a:bodyPr/>
          <a:lstStyle/>
          <a:p>
            <a:fld id="{C4488D40-6A2B-42CD-9565-99D41B29C2DA}" type="slidenum">
              <a:rPr lang="fr-FR" smtClean="0"/>
              <a:t>18</a:t>
            </a:fld>
            <a:endParaRPr lang="fr-FR"/>
          </a:p>
        </p:txBody>
      </p:sp>
      <p:pic>
        <p:nvPicPr>
          <p:cNvPr id="5" name="Image 6">
            <a:extLst>
              <a:ext uri="{FF2B5EF4-FFF2-40B4-BE49-F238E27FC236}">
                <a16:creationId xmlns:a16="http://schemas.microsoft.com/office/drawing/2014/main" id="{DFD19409-61F4-4C98-A8D2-6419EAB6E4D5}"/>
              </a:ext>
            </a:extLst>
          </p:cNvPr>
          <p:cNvPicPr/>
          <p:nvPr/>
        </p:nvPicPr>
        <p:blipFill>
          <a:blip r:embed="rId2"/>
          <a:stretch/>
        </p:blipFill>
        <p:spPr>
          <a:xfrm>
            <a:off x="810000" y="2561040"/>
            <a:ext cx="4600080" cy="4219200"/>
          </a:xfrm>
          <a:prstGeom prst="rect">
            <a:avLst/>
          </a:prstGeom>
          <a:ln>
            <a:noFill/>
          </a:ln>
        </p:spPr>
      </p:pic>
      <p:pic>
        <p:nvPicPr>
          <p:cNvPr id="6" name="Image 7">
            <a:extLst>
              <a:ext uri="{FF2B5EF4-FFF2-40B4-BE49-F238E27FC236}">
                <a16:creationId xmlns:a16="http://schemas.microsoft.com/office/drawing/2014/main" id="{7FDCA600-891E-464D-9361-1D2E3DBFB2A2}"/>
              </a:ext>
            </a:extLst>
          </p:cNvPr>
          <p:cNvPicPr/>
          <p:nvPr/>
        </p:nvPicPr>
        <p:blipFill>
          <a:blip r:embed="rId3"/>
          <a:stretch/>
        </p:blipFill>
        <p:spPr>
          <a:xfrm>
            <a:off x="6158880" y="2561040"/>
            <a:ext cx="5400360" cy="3466800"/>
          </a:xfrm>
          <a:prstGeom prst="rect">
            <a:avLst/>
          </a:prstGeom>
          <a:ln>
            <a:noFill/>
          </a:ln>
        </p:spPr>
      </p:pic>
    </p:spTree>
    <p:extLst>
      <p:ext uri="{BB962C8B-B14F-4D97-AF65-F5344CB8AC3E}">
        <p14:creationId xmlns:p14="http://schemas.microsoft.com/office/powerpoint/2010/main" val="94134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E3FAC3-FA11-4C30-ACB8-17AE7C961BEF}"/>
              </a:ext>
            </a:extLst>
          </p:cNvPr>
          <p:cNvSpPr>
            <a:spLocks noGrp="1"/>
          </p:cNvSpPr>
          <p:nvPr>
            <p:ph type="title"/>
          </p:nvPr>
        </p:nvSpPr>
        <p:spPr/>
        <p:txBody>
          <a:bodyPr/>
          <a:lstStyle/>
          <a:p>
            <a:r>
              <a:rPr lang="fr-FR" dirty="0"/>
              <a:t>Méthodes – multiples retours (exemple)</a:t>
            </a:r>
          </a:p>
        </p:txBody>
      </p:sp>
      <p:sp>
        <p:nvSpPr>
          <p:cNvPr id="3" name="Espace réservé du contenu 2">
            <a:extLst>
              <a:ext uri="{FF2B5EF4-FFF2-40B4-BE49-F238E27FC236}">
                <a16:creationId xmlns:a16="http://schemas.microsoft.com/office/drawing/2014/main" id="{9DB15AE9-26E4-4EFB-9C12-F3DA18529C62}"/>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86B7EDA-85F9-40E7-889D-49A00580B3FB}"/>
              </a:ext>
            </a:extLst>
          </p:cNvPr>
          <p:cNvSpPr>
            <a:spLocks noGrp="1"/>
          </p:cNvSpPr>
          <p:nvPr>
            <p:ph type="sldNum" sz="quarter" idx="12"/>
          </p:nvPr>
        </p:nvSpPr>
        <p:spPr/>
        <p:txBody>
          <a:bodyPr/>
          <a:lstStyle/>
          <a:p>
            <a:fld id="{C4488D40-6A2B-42CD-9565-99D41B29C2DA}" type="slidenum">
              <a:rPr lang="fr-FR" smtClean="0"/>
              <a:t>19</a:t>
            </a:fld>
            <a:endParaRPr lang="fr-FR"/>
          </a:p>
        </p:txBody>
      </p:sp>
      <p:pic>
        <p:nvPicPr>
          <p:cNvPr id="5" name="Image 4">
            <a:extLst>
              <a:ext uri="{FF2B5EF4-FFF2-40B4-BE49-F238E27FC236}">
                <a16:creationId xmlns:a16="http://schemas.microsoft.com/office/drawing/2014/main" id="{95A97891-740C-4CB6-B5E2-B4246776C361}"/>
              </a:ext>
            </a:extLst>
          </p:cNvPr>
          <p:cNvPicPr>
            <a:picLocks noChangeAspect="1"/>
          </p:cNvPicPr>
          <p:nvPr/>
        </p:nvPicPr>
        <p:blipFill>
          <a:blip r:embed="rId2"/>
          <a:stretch>
            <a:fillRect/>
          </a:stretch>
        </p:blipFill>
        <p:spPr>
          <a:xfrm>
            <a:off x="2040730" y="1124767"/>
            <a:ext cx="8110537" cy="5501471"/>
          </a:xfrm>
          <a:prstGeom prst="rect">
            <a:avLst/>
          </a:prstGeom>
        </p:spPr>
      </p:pic>
    </p:spTree>
    <p:extLst>
      <p:ext uri="{BB962C8B-B14F-4D97-AF65-F5344CB8AC3E}">
        <p14:creationId xmlns:p14="http://schemas.microsoft.com/office/powerpoint/2010/main" val="417902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3EE32-3277-479A-87AA-60C58EA57951}"/>
              </a:ext>
            </a:extLst>
          </p:cNvPr>
          <p:cNvSpPr>
            <a:spLocks noGrp="1"/>
          </p:cNvSpPr>
          <p:nvPr>
            <p:ph type="title"/>
          </p:nvPr>
        </p:nvSpPr>
        <p:spPr/>
        <p:txBody>
          <a:bodyPr/>
          <a:lstStyle/>
          <a:p>
            <a:r>
              <a:rPr lang="fr-FR" dirty="0"/>
              <a:t>Plan du cours</a:t>
            </a:r>
          </a:p>
        </p:txBody>
      </p:sp>
      <p:sp>
        <p:nvSpPr>
          <p:cNvPr id="3" name="Espace réservé du contenu 2">
            <a:extLst>
              <a:ext uri="{FF2B5EF4-FFF2-40B4-BE49-F238E27FC236}">
                <a16:creationId xmlns:a16="http://schemas.microsoft.com/office/drawing/2014/main" id="{21702EDA-520A-4F02-A022-C797F8C0317E}"/>
              </a:ext>
            </a:extLst>
          </p:cNvPr>
          <p:cNvSpPr>
            <a:spLocks noGrp="1"/>
          </p:cNvSpPr>
          <p:nvPr>
            <p:ph idx="1"/>
          </p:nvPr>
        </p:nvSpPr>
        <p:spPr/>
        <p:txBody>
          <a:bodyPr/>
          <a:lstStyle/>
          <a:p>
            <a:r>
              <a:rPr lang="fr-FR" dirty="0"/>
              <a:t>Classes</a:t>
            </a:r>
            <a:r>
              <a:rPr lang="fr-FR" baseline="0" dirty="0"/>
              <a:t> et objets</a:t>
            </a:r>
          </a:p>
          <a:p>
            <a:pPr lvl="1"/>
            <a:r>
              <a:rPr lang="fr-FR" dirty="0"/>
              <a:t>2 </a:t>
            </a:r>
            <a:r>
              <a:rPr lang="fr-FR" dirty="0" err="1"/>
              <a:t>appartés</a:t>
            </a:r>
            <a:r>
              <a:rPr lang="fr-FR" dirty="0"/>
              <a:t> :</a:t>
            </a:r>
          </a:p>
          <a:p>
            <a:pPr lvl="2"/>
            <a:r>
              <a:rPr lang="fr-FR" baseline="0" dirty="0" err="1"/>
              <a:t>Enum</a:t>
            </a:r>
            <a:endParaRPr lang="fr-FR" baseline="0" dirty="0"/>
          </a:p>
          <a:p>
            <a:pPr lvl="2" indent="-342900"/>
            <a:r>
              <a:rPr lang="fr-FR" kern="1200" baseline="0" dirty="0">
                <a:solidFill>
                  <a:schemeClr val="tx1"/>
                </a:solidFill>
                <a:effectLst/>
                <a:latin typeface="+mn-lt"/>
                <a:ea typeface="+mn-ea"/>
                <a:cs typeface="+mn-cs"/>
              </a:rPr>
              <a:t>Type valeurs et types références</a:t>
            </a:r>
            <a:endParaRPr lang="fr-FR" baseline="0" dirty="0"/>
          </a:p>
          <a:p>
            <a:endParaRPr lang="fr-FR" baseline="0" dirty="0"/>
          </a:p>
        </p:txBody>
      </p:sp>
      <p:sp>
        <p:nvSpPr>
          <p:cNvPr id="4" name="Espace réservé du numéro de diapositive 3">
            <a:extLst>
              <a:ext uri="{FF2B5EF4-FFF2-40B4-BE49-F238E27FC236}">
                <a16:creationId xmlns:a16="http://schemas.microsoft.com/office/drawing/2014/main" id="{4910468A-0073-415F-8B3F-8779324B7883}"/>
              </a:ext>
            </a:extLst>
          </p:cNvPr>
          <p:cNvSpPr>
            <a:spLocks noGrp="1"/>
          </p:cNvSpPr>
          <p:nvPr>
            <p:ph type="sldNum" sz="quarter" idx="12"/>
          </p:nvPr>
        </p:nvSpPr>
        <p:spPr/>
        <p:txBody>
          <a:bodyPr/>
          <a:lstStyle/>
          <a:p>
            <a:fld id="{C4488D40-6A2B-42CD-9565-99D41B29C2DA}" type="slidenum">
              <a:rPr lang="fr-FR" smtClean="0"/>
              <a:t>2</a:t>
            </a:fld>
            <a:endParaRPr lang="fr-FR"/>
          </a:p>
        </p:txBody>
      </p:sp>
    </p:spTree>
    <p:extLst>
      <p:ext uri="{BB962C8B-B14F-4D97-AF65-F5344CB8AC3E}">
        <p14:creationId xmlns:p14="http://schemas.microsoft.com/office/powerpoint/2010/main" val="3670040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388AD-5E7D-42B5-AE46-F46596CA3F69}"/>
              </a:ext>
            </a:extLst>
          </p:cNvPr>
          <p:cNvSpPr>
            <a:spLocks noGrp="1"/>
          </p:cNvSpPr>
          <p:nvPr>
            <p:ph type="title"/>
          </p:nvPr>
        </p:nvSpPr>
        <p:spPr/>
        <p:txBody>
          <a:bodyPr/>
          <a:lstStyle/>
          <a:p>
            <a:r>
              <a:rPr lang="fr-FR" dirty="0"/>
              <a:t>Retour aux classes - constructeur</a:t>
            </a:r>
          </a:p>
        </p:txBody>
      </p:sp>
      <p:sp>
        <p:nvSpPr>
          <p:cNvPr id="3" name="Espace réservé du contenu 2">
            <a:extLst>
              <a:ext uri="{FF2B5EF4-FFF2-40B4-BE49-F238E27FC236}">
                <a16:creationId xmlns:a16="http://schemas.microsoft.com/office/drawing/2014/main" id="{74C5BE60-4319-44CA-A882-07276F72B66F}"/>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Lorsque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l’opérateur</a:t>
            </a:r>
            <a:r>
              <a:rPr lang="en-US" sz="1800" b="0" kern="1200" dirty="0">
                <a:solidFill>
                  <a:schemeClr val="tx1"/>
                </a:solidFill>
                <a:effectLst/>
                <a:latin typeface="+mn-lt"/>
                <a:ea typeface="+mn-ea"/>
                <a:cs typeface="+mn-cs"/>
              </a:rPr>
              <a:t> new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utilisé</a:t>
            </a:r>
            <a:r>
              <a:rPr lang="en-US" sz="1800" b="0" kern="1200" dirty="0">
                <a:solidFill>
                  <a:schemeClr val="tx1"/>
                </a:solidFill>
                <a:effectLst/>
                <a:latin typeface="+mn-lt"/>
                <a:ea typeface="+mn-ea"/>
                <a:cs typeface="+mn-cs"/>
              </a:rPr>
              <a:t>, </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kern="1200" dirty="0">
                <a:solidFill>
                  <a:schemeClr val="tx1"/>
                </a:solidFill>
                <a:effectLst/>
                <a:latin typeface="+mn-lt"/>
                <a:ea typeface="+mn-ea"/>
                <a:cs typeface="+mn-cs"/>
              </a:rPr>
              <a:t>tous les champs prennent leur valeur par défaut (cf. type valeur et type référence)</a:t>
            </a:r>
            <a:endParaRPr lang="en-US" sz="16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méthode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spéciale</a:t>
            </a:r>
            <a:r>
              <a:rPr lang="en-US" sz="1600" b="0" kern="1200" dirty="0">
                <a:solidFill>
                  <a:schemeClr val="tx1"/>
                </a:solidFill>
                <a:effectLst/>
                <a:latin typeface="+mn-lt"/>
                <a:ea typeface="+mn-ea"/>
                <a:cs typeface="+mn-cs"/>
              </a:rPr>
              <a:t> de 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(le «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appelé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endParaRPr lang="en-US" sz="1600" b="0" kern="1200" dirty="0">
              <a:solidFill>
                <a:schemeClr val="tx1"/>
              </a:solidFill>
              <a:effectLst/>
              <a:latin typeface="+mn-lt"/>
              <a:ea typeface="+mn-ea"/>
              <a:cs typeface="+mn-cs"/>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err="1">
                <a:solidFill>
                  <a:schemeClr val="tx1"/>
                </a:solidFill>
                <a:effectLst/>
                <a:latin typeface="+mn-lt"/>
                <a:ea typeface="+mn-ea"/>
                <a:cs typeface="+mn-cs"/>
              </a:rPr>
              <a:t>Utilisé</a:t>
            </a:r>
            <a:r>
              <a:rPr lang="en-US" sz="1400" b="0" kern="1200" dirty="0">
                <a:solidFill>
                  <a:schemeClr val="tx1"/>
                </a:solidFill>
                <a:effectLst/>
                <a:latin typeface="+mn-lt"/>
                <a:ea typeface="+mn-ea"/>
                <a:cs typeface="+mn-cs"/>
              </a:rPr>
              <a:t> pour </a:t>
            </a:r>
            <a:r>
              <a:rPr lang="en-US" sz="1400" b="0" kern="1200" dirty="0" err="1">
                <a:solidFill>
                  <a:schemeClr val="tx1"/>
                </a:solidFill>
                <a:effectLst/>
                <a:latin typeface="+mn-lt"/>
                <a:ea typeface="+mn-ea"/>
                <a:cs typeface="+mn-cs"/>
              </a:rPr>
              <a:t>initialiser</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de la </a:t>
            </a:r>
            <a:r>
              <a:rPr lang="en-US" sz="1400" b="0" kern="1200" dirty="0" err="1">
                <a:solidFill>
                  <a:schemeClr val="tx1"/>
                </a:solidFill>
                <a:effectLst/>
                <a:latin typeface="+mn-lt"/>
                <a:ea typeface="+mn-ea"/>
                <a:cs typeface="+mn-cs"/>
              </a:rPr>
              <a:t>classe</a:t>
            </a:r>
            <a:endParaRPr lang="fr-FR" sz="1400" dirty="0">
              <a:effectLst/>
            </a:endParaRPr>
          </a:p>
          <a:p>
            <a:pPr marL="1143000" marR="0" lvl="2"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Par </a:t>
            </a:r>
            <a:r>
              <a:rPr lang="en-US" sz="1400" b="0" kern="1200" dirty="0" err="1">
                <a:solidFill>
                  <a:schemeClr val="tx1"/>
                </a:solidFill>
                <a:effectLst/>
                <a:latin typeface="+mn-lt"/>
                <a:ea typeface="+mn-ea"/>
                <a:cs typeface="+mn-cs"/>
              </a:rPr>
              <a:t>exemple</a:t>
            </a:r>
            <a:r>
              <a:rPr lang="en-US" sz="1400" b="0" kern="1200" dirty="0">
                <a:solidFill>
                  <a:schemeClr val="tx1"/>
                </a:solidFill>
                <a:effectLst/>
                <a:latin typeface="+mn-lt"/>
                <a:ea typeface="+mn-ea"/>
                <a:cs typeface="+mn-cs"/>
              </a:rPr>
              <a:t>, pour les </a:t>
            </a:r>
            <a:r>
              <a:rPr lang="en-US" sz="1400" b="0" kern="1200" dirty="0" err="1">
                <a:solidFill>
                  <a:schemeClr val="tx1"/>
                </a:solidFill>
                <a:effectLst/>
                <a:latin typeface="+mn-lt"/>
                <a:ea typeface="+mn-ea"/>
                <a:cs typeface="+mn-cs"/>
              </a:rPr>
              <a:t>valeurs</a:t>
            </a:r>
            <a:r>
              <a:rPr lang="en-US" sz="1400" b="0" kern="1200" dirty="0">
                <a:solidFill>
                  <a:schemeClr val="tx1"/>
                </a:solidFill>
                <a:effectLst/>
                <a:latin typeface="+mn-lt"/>
                <a:ea typeface="+mn-ea"/>
                <a:cs typeface="+mn-cs"/>
              </a:rPr>
              <a:t> par </a:t>
            </a:r>
            <a:r>
              <a:rPr lang="en-US" sz="1400" b="0" kern="1200" dirty="0" err="1">
                <a:solidFill>
                  <a:schemeClr val="tx1"/>
                </a:solidFill>
                <a:effectLst/>
                <a:latin typeface="+mn-lt"/>
                <a:ea typeface="+mn-ea"/>
                <a:cs typeface="+mn-cs"/>
              </a:rPr>
              <a:t>défaut</a:t>
            </a:r>
            <a:endParaRPr lang="en-US" sz="14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lvl="1"/>
            <a:r>
              <a:rPr lang="en-US" sz="1600" b="0" kern="1200" dirty="0">
                <a:solidFill>
                  <a:schemeClr val="tx1"/>
                </a:solidFill>
                <a:effectLst/>
                <a:latin typeface="+mn-lt"/>
                <a:ea typeface="+mn-ea"/>
                <a:cs typeface="+mn-cs"/>
              </a:rPr>
              <a:t>Si </a:t>
            </a:r>
            <a:r>
              <a:rPr lang="en-US" sz="1600" b="0" kern="1200" dirty="0" err="1">
                <a:solidFill>
                  <a:schemeClr val="tx1"/>
                </a:solidFill>
                <a:effectLst/>
                <a:latin typeface="+mn-lt"/>
                <a:ea typeface="+mn-ea"/>
                <a:cs typeface="+mn-cs"/>
              </a:rPr>
              <a:t>aucun</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explicite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n’existe</a:t>
            </a:r>
            <a:r>
              <a:rPr lang="en-US" sz="1600" b="0" kern="1200" dirty="0">
                <a:solidFill>
                  <a:schemeClr val="tx1"/>
                </a:solidFill>
                <a:effectLst/>
                <a:latin typeface="+mn-lt"/>
                <a:ea typeface="+mn-ea"/>
                <a:cs typeface="+mn-cs"/>
              </a:rPr>
              <a:t>, un </a:t>
            </a:r>
            <a:r>
              <a:rPr lang="en-US" sz="1600" b="0" kern="1200" dirty="0" err="1">
                <a:solidFill>
                  <a:schemeClr val="tx1"/>
                </a:solidFill>
                <a:effectLst/>
                <a:latin typeface="+mn-lt"/>
                <a:ea typeface="+mn-ea"/>
                <a:cs typeface="+mn-cs"/>
              </a:rPr>
              <a:t>constructeur</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implicite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créé</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automatiquement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il</a:t>
            </a:r>
            <a:r>
              <a:rPr lang="en-US" sz="1600" b="0" kern="1200" dirty="0">
                <a:solidFill>
                  <a:schemeClr val="tx1"/>
                </a:solidFill>
                <a:effectLst/>
                <a:latin typeface="+mn-lt"/>
                <a:ea typeface="+mn-ea"/>
                <a:cs typeface="+mn-cs"/>
              </a:rPr>
              <a:t> y a la </a:t>
            </a:r>
            <a:r>
              <a:rPr lang="en-US" sz="1600" b="0" kern="1200" dirty="0" err="1">
                <a:solidFill>
                  <a:schemeClr val="tx1"/>
                </a:solidFill>
                <a:effectLst/>
                <a:latin typeface="+mn-lt"/>
                <a:ea typeface="+mn-ea"/>
                <a:cs typeface="+mn-cs"/>
              </a:rPr>
              <a:t>possibilité</a:t>
            </a:r>
            <a:r>
              <a:rPr lang="en-US" sz="1600" b="0" kern="1200" dirty="0">
                <a:solidFill>
                  <a:schemeClr val="tx1"/>
                </a:solidFill>
                <a:effectLst/>
                <a:latin typeface="+mn-lt"/>
                <a:ea typeface="+mn-ea"/>
                <a:cs typeface="+mn-cs"/>
              </a:rPr>
              <a:t> de le </a:t>
            </a:r>
            <a:r>
              <a:rPr lang="en-US" sz="1600" b="0" kern="1200" dirty="0" err="1">
                <a:solidFill>
                  <a:schemeClr val="tx1"/>
                </a:solidFill>
                <a:effectLst/>
                <a:latin typeface="+mn-lt"/>
                <a:ea typeface="+mn-ea"/>
                <a:cs typeface="+mn-cs"/>
              </a:rPr>
              <a:t>redéfinir</a:t>
            </a:r>
            <a:r>
              <a:rPr lang="en-US" sz="1600" b="0" kern="1200" dirty="0">
                <a:solidFill>
                  <a:schemeClr val="tx1"/>
                </a:solidFill>
                <a:effectLst/>
                <a:latin typeface="+mn-lt"/>
                <a:ea typeface="+mn-ea"/>
                <a:cs typeface="+mn-cs"/>
              </a:rPr>
              <a:t>.</a:t>
            </a:r>
          </a:p>
        </p:txBody>
      </p:sp>
      <p:sp>
        <p:nvSpPr>
          <p:cNvPr id="4" name="Espace réservé du numéro de diapositive 3">
            <a:extLst>
              <a:ext uri="{FF2B5EF4-FFF2-40B4-BE49-F238E27FC236}">
                <a16:creationId xmlns:a16="http://schemas.microsoft.com/office/drawing/2014/main" id="{BFF1996E-B480-4E3B-A055-68AC397DF268}"/>
              </a:ext>
            </a:extLst>
          </p:cNvPr>
          <p:cNvSpPr>
            <a:spLocks noGrp="1"/>
          </p:cNvSpPr>
          <p:nvPr>
            <p:ph type="sldNum" sz="quarter" idx="12"/>
          </p:nvPr>
        </p:nvSpPr>
        <p:spPr/>
        <p:txBody>
          <a:bodyPr/>
          <a:lstStyle/>
          <a:p>
            <a:fld id="{C4488D40-6A2B-42CD-9565-99D41B29C2DA}" type="slidenum">
              <a:rPr lang="fr-FR" smtClean="0"/>
              <a:t>20</a:t>
            </a:fld>
            <a:endParaRPr lang="fr-FR"/>
          </a:p>
        </p:txBody>
      </p:sp>
      <p:pic>
        <p:nvPicPr>
          <p:cNvPr id="5" name="Image 4">
            <a:extLst>
              <a:ext uri="{FF2B5EF4-FFF2-40B4-BE49-F238E27FC236}">
                <a16:creationId xmlns:a16="http://schemas.microsoft.com/office/drawing/2014/main" id="{546C618A-E289-461E-A27A-14850750BE8A}"/>
              </a:ext>
            </a:extLst>
          </p:cNvPr>
          <p:cNvPicPr/>
          <p:nvPr/>
        </p:nvPicPr>
        <p:blipFill>
          <a:blip r:embed="rId2"/>
          <a:stretch/>
        </p:blipFill>
        <p:spPr>
          <a:xfrm>
            <a:off x="4705499" y="2785140"/>
            <a:ext cx="2781000" cy="2247480"/>
          </a:xfrm>
          <a:prstGeom prst="rect">
            <a:avLst/>
          </a:prstGeom>
          <a:ln>
            <a:noFill/>
          </a:ln>
        </p:spPr>
      </p:pic>
    </p:spTree>
    <p:extLst>
      <p:ext uri="{BB962C8B-B14F-4D97-AF65-F5344CB8AC3E}">
        <p14:creationId xmlns:p14="http://schemas.microsoft.com/office/powerpoint/2010/main" val="1491060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504E9-B1F5-4611-8151-80E233E2354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FE10ED29-3F64-445F-978C-34EEC8D49DA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constructeur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avoir</a:t>
            </a:r>
            <a:r>
              <a:rPr lang="en-US" sz="1800" b="0" kern="1200" dirty="0">
                <a:solidFill>
                  <a:schemeClr val="tx1"/>
                </a:solidFill>
                <a:effectLst/>
                <a:latin typeface="+mn-lt"/>
                <a:ea typeface="+mn-ea"/>
                <a:cs typeface="+mn-cs"/>
              </a:rPr>
              <a:t> des </a:t>
            </a:r>
            <a:r>
              <a:rPr lang="en-US" sz="1800" b="0" kern="1200" dirty="0" err="1">
                <a:solidFill>
                  <a:schemeClr val="tx1"/>
                </a:solidFill>
                <a:effectLst/>
                <a:latin typeface="+mn-lt"/>
                <a:ea typeface="+mn-ea"/>
                <a:cs typeface="+mn-cs"/>
              </a:rPr>
              <a:t>paramètres</a:t>
            </a:r>
            <a:endParaRPr lang="fr-FR" sz="1800" dirty="0">
              <a:effectLst/>
            </a:endParaRPr>
          </a:p>
          <a:p>
            <a:pPr lvl="1"/>
            <a:r>
              <a:rPr lang="fr-FR" dirty="0"/>
              <a:t>Déclaration</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Appel au constructeur paramétré</a:t>
            </a:r>
          </a:p>
        </p:txBody>
      </p:sp>
      <p:sp>
        <p:nvSpPr>
          <p:cNvPr id="4" name="Espace réservé du numéro de diapositive 3">
            <a:extLst>
              <a:ext uri="{FF2B5EF4-FFF2-40B4-BE49-F238E27FC236}">
                <a16:creationId xmlns:a16="http://schemas.microsoft.com/office/drawing/2014/main" id="{F3DC9C50-52DD-4CB7-961D-AE5C79AA3DE8}"/>
              </a:ext>
            </a:extLst>
          </p:cNvPr>
          <p:cNvSpPr>
            <a:spLocks noGrp="1"/>
          </p:cNvSpPr>
          <p:nvPr>
            <p:ph type="sldNum" sz="quarter" idx="12"/>
          </p:nvPr>
        </p:nvSpPr>
        <p:spPr/>
        <p:txBody>
          <a:bodyPr/>
          <a:lstStyle/>
          <a:p>
            <a:fld id="{C4488D40-6A2B-42CD-9565-99D41B29C2DA}" type="slidenum">
              <a:rPr lang="fr-FR" smtClean="0"/>
              <a:t>21</a:t>
            </a:fld>
            <a:endParaRPr lang="fr-FR"/>
          </a:p>
        </p:txBody>
      </p:sp>
      <p:pic>
        <p:nvPicPr>
          <p:cNvPr id="5" name="Image 4">
            <a:extLst>
              <a:ext uri="{FF2B5EF4-FFF2-40B4-BE49-F238E27FC236}">
                <a16:creationId xmlns:a16="http://schemas.microsoft.com/office/drawing/2014/main" id="{20C2F1BF-1523-4944-91E1-3CCAD08C8CA5}"/>
              </a:ext>
            </a:extLst>
          </p:cNvPr>
          <p:cNvPicPr/>
          <p:nvPr/>
        </p:nvPicPr>
        <p:blipFill>
          <a:blip r:embed="rId2"/>
          <a:stretch/>
        </p:blipFill>
        <p:spPr>
          <a:xfrm>
            <a:off x="4357919" y="1675543"/>
            <a:ext cx="3476160" cy="2199960"/>
          </a:xfrm>
          <a:prstGeom prst="rect">
            <a:avLst/>
          </a:prstGeom>
          <a:ln>
            <a:noFill/>
          </a:ln>
        </p:spPr>
      </p:pic>
      <p:pic>
        <p:nvPicPr>
          <p:cNvPr id="6" name="Image 5">
            <a:extLst>
              <a:ext uri="{FF2B5EF4-FFF2-40B4-BE49-F238E27FC236}">
                <a16:creationId xmlns:a16="http://schemas.microsoft.com/office/drawing/2014/main" id="{4FE82596-5BBC-43B3-B864-6558CA4710BF}"/>
              </a:ext>
            </a:extLst>
          </p:cNvPr>
          <p:cNvPicPr/>
          <p:nvPr/>
        </p:nvPicPr>
        <p:blipFill>
          <a:blip r:embed="rId3"/>
          <a:stretch/>
        </p:blipFill>
        <p:spPr>
          <a:xfrm>
            <a:off x="4572000" y="4960440"/>
            <a:ext cx="3047760" cy="999720"/>
          </a:xfrm>
          <a:prstGeom prst="rect">
            <a:avLst/>
          </a:prstGeom>
          <a:ln>
            <a:noFill/>
          </a:ln>
        </p:spPr>
      </p:pic>
    </p:spTree>
    <p:extLst>
      <p:ext uri="{BB962C8B-B14F-4D97-AF65-F5344CB8AC3E}">
        <p14:creationId xmlns:p14="http://schemas.microsoft.com/office/powerpoint/2010/main" val="68736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50611-F2DE-4D62-A97A-05BF719E6D8D}"/>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DA2A47B-1428-4D23-8C17-5CD865FF8DF8}"/>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de </a:t>
            </a:r>
            <a:r>
              <a:rPr lang="en-US" sz="1800" b="0" kern="1200" dirty="0" err="1">
                <a:solidFill>
                  <a:schemeClr val="tx1"/>
                </a:solidFill>
                <a:effectLst/>
                <a:latin typeface="+mn-lt"/>
                <a:ea typeface="+mn-ea"/>
                <a:cs typeface="+mn-cs"/>
              </a:rPr>
              <a:t>déclarer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constructeurs</a:t>
            </a:r>
            <a:endParaRPr lang="en-US" sz="18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dirty="0">
                <a:effectLst/>
              </a:rPr>
              <a:t>Ils doivent cependant avoir une </a:t>
            </a:r>
            <a:r>
              <a:rPr lang="fr-FR" sz="1600" b="1" dirty="0">
                <a:effectLst/>
              </a:rPr>
              <a:t>signature </a:t>
            </a:r>
            <a:r>
              <a:rPr lang="fr-FR" sz="1600" dirty="0">
                <a:effectLst/>
              </a:rPr>
              <a:t>différente</a:t>
            </a:r>
          </a:p>
        </p:txBody>
      </p:sp>
      <p:sp>
        <p:nvSpPr>
          <p:cNvPr id="4" name="Espace réservé du numéro de diapositive 3">
            <a:extLst>
              <a:ext uri="{FF2B5EF4-FFF2-40B4-BE49-F238E27FC236}">
                <a16:creationId xmlns:a16="http://schemas.microsoft.com/office/drawing/2014/main" id="{C0EE5048-FECF-4C80-805F-6F9372BCA3EE}"/>
              </a:ext>
            </a:extLst>
          </p:cNvPr>
          <p:cNvSpPr>
            <a:spLocks noGrp="1"/>
          </p:cNvSpPr>
          <p:nvPr>
            <p:ph type="sldNum" sz="quarter" idx="12"/>
          </p:nvPr>
        </p:nvSpPr>
        <p:spPr/>
        <p:txBody>
          <a:bodyPr/>
          <a:lstStyle/>
          <a:p>
            <a:fld id="{C4488D40-6A2B-42CD-9565-99D41B29C2DA}" type="slidenum">
              <a:rPr lang="fr-FR" smtClean="0"/>
              <a:t>22</a:t>
            </a:fld>
            <a:endParaRPr lang="fr-FR"/>
          </a:p>
        </p:txBody>
      </p:sp>
      <p:pic>
        <p:nvPicPr>
          <p:cNvPr id="5" name="Image 4">
            <a:extLst>
              <a:ext uri="{FF2B5EF4-FFF2-40B4-BE49-F238E27FC236}">
                <a16:creationId xmlns:a16="http://schemas.microsoft.com/office/drawing/2014/main" id="{B3496FD6-053E-49A0-BF73-E8D832E3135B}"/>
              </a:ext>
            </a:extLst>
          </p:cNvPr>
          <p:cNvPicPr/>
          <p:nvPr/>
        </p:nvPicPr>
        <p:blipFill>
          <a:blip r:embed="rId2"/>
          <a:stretch/>
        </p:blipFill>
        <p:spPr>
          <a:xfrm>
            <a:off x="1409040" y="2494440"/>
            <a:ext cx="3552480" cy="2971440"/>
          </a:xfrm>
          <a:prstGeom prst="rect">
            <a:avLst/>
          </a:prstGeom>
          <a:ln>
            <a:noFill/>
          </a:ln>
        </p:spPr>
      </p:pic>
      <p:pic>
        <p:nvPicPr>
          <p:cNvPr id="6" name="Image 5">
            <a:extLst>
              <a:ext uri="{FF2B5EF4-FFF2-40B4-BE49-F238E27FC236}">
                <a16:creationId xmlns:a16="http://schemas.microsoft.com/office/drawing/2014/main" id="{1EA3DE94-E1DE-4ECD-B2B2-EEADC5A46434}"/>
              </a:ext>
            </a:extLst>
          </p:cNvPr>
          <p:cNvPicPr/>
          <p:nvPr/>
        </p:nvPicPr>
        <p:blipFill>
          <a:blip r:embed="rId3"/>
          <a:stretch/>
        </p:blipFill>
        <p:spPr>
          <a:xfrm>
            <a:off x="6736320" y="2535480"/>
            <a:ext cx="3447720" cy="1628280"/>
          </a:xfrm>
          <a:prstGeom prst="rect">
            <a:avLst/>
          </a:prstGeom>
          <a:ln>
            <a:noFill/>
          </a:ln>
        </p:spPr>
      </p:pic>
    </p:spTree>
    <p:extLst>
      <p:ext uri="{BB962C8B-B14F-4D97-AF65-F5344CB8AC3E}">
        <p14:creationId xmlns:p14="http://schemas.microsoft.com/office/powerpoint/2010/main" val="2443502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6E6C07-482E-498C-9F14-4CAF05DFE9A4}"/>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6B9D7B85-4220-4201-964B-95B979495843}"/>
              </a:ext>
            </a:extLst>
          </p:cNvPr>
          <p:cNvSpPr>
            <a:spLocks noGrp="1"/>
          </p:cNvSpPr>
          <p:nvPr>
            <p:ph idx="1"/>
          </p:nvPr>
        </p:nvSpPr>
        <p:spPr/>
        <p:txBody>
          <a:bodyPr/>
          <a:lstStyle/>
          <a:p>
            <a:r>
              <a:rPr lang="fr-FR" dirty="0"/>
              <a:t>Constructeur permet de verrouiller la</a:t>
            </a:r>
            <a:r>
              <a:rPr lang="fr-FR" baseline="0" dirty="0"/>
              <a:t> création d’un objet</a:t>
            </a:r>
          </a:p>
          <a:p>
            <a:r>
              <a:rPr lang="fr-FR" dirty="0"/>
              <a:t>Exemple de convention :</a:t>
            </a:r>
          </a:p>
          <a:p>
            <a:pPr lvl="1"/>
            <a:r>
              <a:rPr lang="fr-FR" dirty="0"/>
              <a:t>On utilise les constructeurs pour exiger le</a:t>
            </a:r>
            <a:r>
              <a:rPr lang="fr-FR" baseline="0" dirty="0"/>
              <a:t> stricte minimum de données nécessaires à la constructions d’un objet</a:t>
            </a:r>
          </a:p>
          <a:p>
            <a:pPr lvl="2"/>
            <a:r>
              <a:rPr lang="fr-FR" baseline="0" dirty="0"/>
              <a:t>Souvent, les valeurs des champs de l’objet (les </a:t>
            </a:r>
            <a:r>
              <a:rPr lang="fr-FR" i="1" baseline="0" dirty="0"/>
              <a:t>« ingrédients »</a:t>
            </a:r>
            <a:r>
              <a:rPr lang="fr-FR" baseline="0" dirty="0"/>
              <a:t>)</a:t>
            </a:r>
          </a:p>
          <a:p>
            <a:pPr lvl="1"/>
            <a:r>
              <a:rPr lang="fr-FR" baseline="0" dirty="0"/>
              <a:t>On propose plusieurs constructeurs plus ou moins paramétrés pour gérer des cas de plus en plus complexe en « cachant » des valeurs par défaut</a:t>
            </a:r>
            <a:endParaRPr lang="fr-FR" dirty="0"/>
          </a:p>
        </p:txBody>
      </p:sp>
      <p:sp>
        <p:nvSpPr>
          <p:cNvPr id="4" name="Espace réservé du numéro de diapositive 3">
            <a:extLst>
              <a:ext uri="{FF2B5EF4-FFF2-40B4-BE49-F238E27FC236}">
                <a16:creationId xmlns:a16="http://schemas.microsoft.com/office/drawing/2014/main" id="{708120E6-A174-46BC-ADF0-6371E0917F83}"/>
              </a:ext>
            </a:extLst>
          </p:cNvPr>
          <p:cNvSpPr>
            <a:spLocks noGrp="1"/>
          </p:cNvSpPr>
          <p:nvPr>
            <p:ph type="sldNum" sz="quarter" idx="12"/>
          </p:nvPr>
        </p:nvSpPr>
        <p:spPr/>
        <p:txBody>
          <a:bodyPr/>
          <a:lstStyle/>
          <a:p>
            <a:fld id="{C4488D40-6A2B-42CD-9565-99D41B29C2DA}" type="slidenum">
              <a:rPr lang="fr-FR" smtClean="0"/>
              <a:t>23</a:t>
            </a:fld>
            <a:endParaRPr lang="fr-FR"/>
          </a:p>
        </p:txBody>
      </p:sp>
    </p:spTree>
    <p:extLst>
      <p:ext uri="{BB962C8B-B14F-4D97-AF65-F5344CB8AC3E}">
        <p14:creationId xmlns:p14="http://schemas.microsoft.com/office/powerpoint/2010/main" val="266928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B07AF-6CD3-4CB9-A5DE-01F51E3E9E91}"/>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0F2600D1-753C-4148-815B-4B1DA53F0C2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087610D-F6A2-483F-B230-4FCABAFD29FC}"/>
              </a:ext>
            </a:extLst>
          </p:cNvPr>
          <p:cNvSpPr>
            <a:spLocks noGrp="1"/>
          </p:cNvSpPr>
          <p:nvPr>
            <p:ph type="sldNum" sz="quarter" idx="12"/>
          </p:nvPr>
        </p:nvSpPr>
        <p:spPr/>
        <p:txBody>
          <a:bodyPr/>
          <a:lstStyle/>
          <a:p>
            <a:fld id="{C4488D40-6A2B-42CD-9565-99D41B29C2DA}" type="slidenum">
              <a:rPr lang="fr-FR" smtClean="0"/>
              <a:t>24</a:t>
            </a:fld>
            <a:endParaRPr lang="fr-FR"/>
          </a:p>
        </p:txBody>
      </p:sp>
    </p:spTree>
    <p:extLst>
      <p:ext uri="{BB962C8B-B14F-4D97-AF65-F5344CB8AC3E}">
        <p14:creationId xmlns:p14="http://schemas.microsoft.com/office/powerpoint/2010/main" val="30483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95E3F2-05A0-4AAF-8942-9626515E35F5}"/>
              </a:ext>
            </a:extLst>
          </p:cNvPr>
          <p:cNvSpPr>
            <a:spLocks noGrp="1"/>
          </p:cNvSpPr>
          <p:nvPr>
            <p:ph type="title"/>
          </p:nvPr>
        </p:nvSpPr>
        <p:spPr/>
        <p:txBody>
          <a:bodyPr/>
          <a:lstStyle/>
          <a:p>
            <a:r>
              <a:rPr lang="fr-FR" dirty="0"/>
              <a:t>Constructeur</a:t>
            </a:r>
          </a:p>
        </p:txBody>
      </p:sp>
      <p:sp>
        <p:nvSpPr>
          <p:cNvPr id="3" name="Espace réservé du contenu 2">
            <a:extLst>
              <a:ext uri="{FF2B5EF4-FFF2-40B4-BE49-F238E27FC236}">
                <a16:creationId xmlns:a16="http://schemas.microsoft.com/office/drawing/2014/main" id="{18FA5BEA-9D4D-4331-A2F5-EBF0BB7E2330}"/>
              </a:ext>
            </a:extLst>
          </p:cNvPr>
          <p:cNvSpPr>
            <a:spLocks noGrp="1"/>
          </p:cNvSpPr>
          <p:nvPr>
            <p:ph idx="1"/>
          </p:nvPr>
        </p:nvSpPr>
        <p:spPr/>
        <p:txBody>
          <a:bodyPr/>
          <a:lstStyle/>
          <a:p>
            <a:pPr rtl="0" eaLnBrk="1" latinLnBrk="0" hangingPunct="1"/>
            <a:r>
              <a:rPr lang="en-US" sz="1800" b="0" kern="1200" dirty="0">
                <a:solidFill>
                  <a:schemeClr val="tx1"/>
                </a:solidFill>
                <a:effectLst/>
                <a:latin typeface="+mn-lt"/>
                <a:ea typeface="+mn-ea"/>
                <a:cs typeface="+mn-cs"/>
              </a:rPr>
              <a:t>Il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possible (et </a:t>
            </a:r>
            <a:r>
              <a:rPr lang="en-US" sz="1800" b="0" kern="1200" dirty="0" err="1">
                <a:solidFill>
                  <a:schemeClr val="tx1"/>
                </a:solidFill>
                <a:effectLst/>
                <a:latin typeface="+mn-lt"/>
                <a:ea typeface="+mn-ea"/>
                <a:cs typeface="+mn-cs"/>
              </a:rPr>
              <a:t>recommandé</a:t>
            </a:r>
            <a:r>
              <a:rPr lang="en-US" sz="1800" b="0" kern="1200" dirty="0">
                <a:solidFill>
                  <a:schemeClr val="tx1"/>
                </a:solidFill>
                <a:effectLst/>
                <a:latin typeface="+mn-lt"/>
                <a:ea typeface="+mn-ea"/>
                <a:cs typeface="+mn-cs"/>
              </a:rPr>
              <a:t> !) de les </a:t>
            </a:r>
            <a:r>
              <a:rPr lang="en-US" sz="1800" b="0" kern="1200" dirty="0" err="1">
                <a:solidFill>
                  <a:schemeClr val="tx1"/>
                </a:solidFill>
                <a:effectLst/>
                <a:latin typeface="+mn-lt"/>
                <a:ea typeface="+mn-ea"/>
                <a:cs typeface="+mn-cs"/>
              </a:rPr>
              <a:t>chaîner</a:t>
            </a:r>
            <a:endParaRPr lang="fr-FR" sz="1800" dirty="0">
              <a:effectLst/>
            </a:endParaRPr>
          </a:p>
          <a:p>
            <a:pPr lvl="1" rtl="0" eaLnBrk="1" latinLnBrk="0" hangingPunct="1"/>
            <a:r>
              <a:rPr lang="en-US" sz="1600" b="0" kern="1200" dirty="0">
                <a:solidFill>
                  <a:schemeClr val="tx1"/>
                </a:solidFill>
                <a:effectLst/>
                <a:latin typeface="+mn-lt"/>
                <a:ea typeface="+mn-ea"/>
                <a:cs typeface="+mn-cs"/>
              </a:rPr>
              <a:t>Par </a:t>
            </a:r>
            <a:r>
              <a:rPr lang="en-US" sz="1600" b="0" kern="1200" dirty="0" err="1">
                <a:solidFill>
                  <a:schemeClr val="tx1"/>
                </a:solidFill>
                <a:effectLst/>
                <a:latin typeface="+mn-lt"/>
                <a:ea typeface="+mn-ea"/>
                <a:cs typeface="+mn-cs"/>
              </a:rPr>
              <a:t>exemple</a:t>
            </a:r>
            <a:r>
              <a:rPr lang="en-US" sz="1600" b="0" kern="1200" dirty="0">
                <a:solidFill>
                  <a:schemeClr val="tx1"/>
                </a:solidFill>
                <a:effectLst/>
                <a:latin typeface="+mn-lt"/>
                <a:ea typeface="+mn-ea"/>
                <a:cs typeface="+mn-cs"/>
              </a:rPr>
              <a:t> pour </a:t>
            </a:r>
            <a:r>
              <a:rPr lang="en-US" sz="1600" b="0" kern="1200" dirty="0" err="1">
                <a:solidFill>
                  <a:schemeClr val="tx1"/>
                </a:solidFill>
                <a:effectLst/>
                <a:latin typeface="+mn-lt"/>
                <a:ea typeface="+mn-ea"/>
                <a:cs typeface="+mn-cs"/>
              </a:rPr>
              <a:t>gérer</a:t>
            </a:r>
            <a:r>
              <a:rPr lang="en-US" sz="1600" b="0" kern="1200" dirty="0">
                <a:solidFill>
                  <a:schemeClr val="tx1"/>
                </a:solidFill>
                <a:effectLst/>
                <a:latin typeface="+mn-lt"/>
                <a:ea typeface="+mn-ea"/>
                <a:cs typeface="+mn-cs"/>
              </a:rPr>
              <a:t> les </a:t>
            </a:r>
            <a:r>
              <a:rPr lang="en-US" sz="1600" b="0" kern="1200" dirty="0" err="1">
                <a:solidFill>
                  <a:schemeClr val="tx1"/>
                </a:solidFill>
                <a:effectLst/>
                <a:latin typeface="+mn-lt"/>
                <a:ea typeface="+mn-ea"/>
                <a:cs typeface="+mn-cs"/>
              </a:rPr>
              <a:t>valeurs</a:t>
            </a:r>
            <a:r>
              <a:rPr lang="en-US" sz="1600" b="0" kern="1200" dirty="0">
                <a:solidFill>
                  <a:schemeClr val="tx1"/>
                </a:solidFill>
                <a:effectLst/>
                <a:latin typeface="+mn-lt"/>
                <a:ea typeface="+mn-ea"/>
                <a:cs typeface="+mn-cs"/>
              </a:rPr>
              <a:t> par </a:t>
            </a:r>
            <a:r>
              <a:rPr lang="en-US" sz="1600" b="0" kern="1200" dirty="0" err="1">
                <a:solidFill>
                  <a:schemeClr val="tx1"/>
                </a:solidFill>
                <a:effectLst/>
                <a:latin typeface="+mn-lt"/>
                <a:ea typeface="+mn-ea"/>
                <a:cs typeface="+mn-cs"/>
              </a:rPr>
              <a:t>défaut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certains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paramètres</a:t>
            </a:r>
            <a:endParaRPr lang="en-US" sz="16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CB472596-9F4C-4FF3-9C50-B0AF2010942E}"/>
              </a:ext>
            </a:extLst>
          </p:cNvPr>
          <p:cNvSpPr>
            <a:spLocks noGrp="1"/>
          </p:cNvSpPr>
          <p:nvPr>
            <p:ph type="sldNum" sz="quarter" idx="12"/>
          </p:nvPr>
        </p:nvSpPr>
        <p:spPr/>
        <p:txBody>
          <a:bodyPr/>
          <a:lstStyle/>
          <a:p>
            <a:fld id="{C4488D40-6A2B-42CD-9565-99D41B29C2DA}" type="slidenum">
              <a:rPr lang="fr-FR" smtClean="0"/>
              <a:t>25</a:t>
            </a:fld>
            <a:endParaRPr lang="fr-FR"/>
          </a:p>
        </p:txBody>
      </p:sp>
      <p:pic>
        <p:nvPicPr>
          <p:cNvPr id="5" name="Image 5">
            <a:extLst>
              <a:ext uri="{FF2B5EF4-FFF2-40B4-BE49-F238E27FC236}">
                <a16:creationId xmlns:a16="http://schemas.microsoft.com/office/drawing/2014/main" id="{F2FA8B0D-BA78-476F-B493-F1944151E1FC}"/>
              </a:ext>
            </a:extLst>
          </p:cNvPr>
          <p:cNvPicPr/>
          <p:nvPr/>
        </p:nvPicPr>
        <p:blipFill>
          <a:blip r:embed="rId2"/>
          <a:stretch/>
        </p:blipFill>
        <p:spPr>
          <a:xfrm>
            <a:off x="754560" y="1947600"/>
            <a:ext cx="4200120" cy="3590640"/>
          </a:xfrm>
          <a:prstGeom prst="rect">
            <a:avLst/>
          </a:prstGeom>
          <a:ln>
            <a:noFill/>
          </a:ln>
        </p:spPr>
      </p:pic>
      <p:pic>
        <p:nvPicPr>
          <p:cNvPr id="6" name="Image 6">
            <a:extLst>
              <a:ext uri="{FF2B5EF4-FFF2-40B4-BE49-F238E27FC236}">
                <a16:creationId xmlns:a16="http://schemas.microsoft.com/office/drawing/2014/main" id="{2FF8068E-4C38-46BF-8A81-AF3552CA3372}"/>
              </a:ext>
            </a:extLst>
          </p:cNvPr>
          <p:cNvPicPr/>
          <p:nvPr/>
        </p:nvPicPr>
        <p:blipFill>
          <a:blip r:embed="rId3"/>
          <a:stretch/>
        </p:blipFill>
        <p:spPr>
          <a:xfrm>
            <a:off x="6373440" y="1883160"/>
            <a:ext cx="4821840" cy="3534480"/>
          </a:xfrm>
          <a:prstGeom prst="rect">
            <a:avLst/>
          </a:prstGeom>
          <a:ln>
            <a:noFill/>
          </a:ln>
        </p:spPr>
      </p:pic>
      <p:pic>
        <p:nvPicPr>
          <p:cNvPr id="7" name="Image 7">
            <a:extLst>
              <a:ext uri="{FF2B5EF4-FFF2-40B4-BE49-F238E27FC236}">
                <a16:creationId xmlns:a16="http://schemas.microsoft.com/office/drawing/2014/main" id="{0DC59924-5723-42F7-A827-67FFF409DB88}"/>
              </a:ext>
            </a:extLst>
          </p:cNvPr>
          <p:cNvPicPr/>
          <p:nvPr/>
        </p:nvPicPr>
        <p:blipFill>
          <a:blip r:embed="rId4"/>
          <a:stretch/>
        </p:blipFill>
        <p:spPr>
          <a:xfrm>
            <a:off x="3513960" y="5464800"/>
            <a:ext cx="4086000" cy="1304640"/>
          </a:xfrm>
          <a:prstGeom prst="rect">
            <a:avLst/>
          </a:prstGeom>
          <a:ln>
            <a:noFill/>
          </a:ln>
        </p:spPr>
      </p:pic>
    </p:spTree>
    <p:extLst>
      <p:ext uri="{BB962C8B-B14F-4D97-AF65-F5344CB8AC3E}">
        <p14:creationId xmlns:p14="http://schemas.microsoft.com/office/powerpoint/2010/main" val="1980099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87C34-496C-44A0-81EB-35790F2641ED}"/>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9B32672F-A74D-4420-BBDF-C6DBC876CCF9}"/>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A0821DFA-044A-4D0D-9A61-888649A3D91C}"/>
              </a:ext>
            </a:extLst>
          </p:cNvPr>
          <p:cNvSpPr>
            <a:spLocks noGrp="1"/>
          </p:cNvSpPr>
          <p:nvPr>
            <p:ph type="sldNum" sz="quarter" idx="12"/>
          </p:nvPr>
        </p:nvSpPr>
        <p:spPr/>
        <p:txBody>
          <a:bodyPr/>
          <a:lstStyle/>
          <a:p>
            <a:fld id="{C4488D40-6A2B-42CD-9565-99D41B29C2DA}" type="slidenum">
              <a:rPr lang="fr-FR" smtClean="0"/>
              <a:t>26</a:t>
            </a:fld>
            <a:endParaRPr lang="fr-FR"/>
          </a:p>
        </p:txBody>
      </p:sp>
    </p:spTree>
    <p:extLst>
      <p:ext uri="{BB962C8B-B14F-4D97-AF65-F5344CB8AC3E}">
        <p14:creationId xmlns:p14="http://schemas.microsoft.com/office/powerpoint/2010/main" val="223625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A4ABA-C4C1-41FF-BDCD-D3DE8D08CAF8}"/>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Encapsulation et accessibilité</a:t>
            </a:r>
            <a:endParaRPr lang="fr-FR" dirty="0"/>
          </a:p>
        </p:txBody>
      </p:sp>
      <p:sp>
        <p:nvSpPr>
          <p:cNvPr id="3" name="Espace réservé du contenu 2">
            <a:extLst>
              <a:ext uri="{FF2B5EF4-FFF2-40B4-BE49-F238E27FC236}">
                <a16:creationId xmlns:a16="http://schemas.microsoft.com/office/drawing/2014/main" id="{5131A44F-5EB9-47A8-A8B7-C807535C98B4}"/>
              </a:ext>
            </a:extLst>
          </p:cNvPr>
          <p:cNvSpPr>
            <a:spLocks noGrp="1"/>
          </p:cNvSpPr>
          <p:nvPr>
            <p:ph idx="1"/>
          </p:nvPr>
        </p:nvSpPr>
        <p:spPr/>
        <p:txBody>
          <a:bodyPr/>
          <a:lstStyle/>
          <a:p>
            <a:pPr rtl="0" eaLnBrk="1" fontAlgn="auto" latinLnBrk="0" hangingPunct="1"/>
            <a:r>
              <a:rPr lang="en-US" sz="1800" b="0" kern="1200" dirty="0" err="1">
                <a:solidFill>
                  <a:schemeClr val="tx1"/>
                </a:solidFill>
                <a:effectLst/>
                <a:latin typeface="+mn-lt"/>
                <a:ea typeface="+mn-ea"/>
                <a:cs typeface="+mn-cs"/>
              </a:rPr>
              <a:t>Jusque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là</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rien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n’empêche</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programme</a:t>
            </a: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autre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développeur</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vous-même</a:t>
            </a:r>
            <a:r>
              <a:rPr lang="en-US" sz="1800" b="0" kern="1200" baseline="0" dirty="0">
                <a:solidFill>
                  <a:schemeClr val="tx1"/>
                </a:solidFill>
                <a:effectLst/>
                <a:latin typeface="+mn-lt"/>
                <a:ea typeface="+mn-ea"/>
                <a:cs typeface="+mn-cs"/>
              </a:rPr>
              <a:t> par </a:t>
            </a:r>
            <a:r>
              <a:rPr lang="en-US" sz="1800" b="0" kern="1200" baseline="0" dirty="0" err="1">
                <a:solidFill>
                  <a:schemeClr val="tx1"/>
                </a:solidFill>
                <a:effectLst/>
                <a:latin typeface="+mn-lt"/>
                <a:ea typeface="+mn-ea"/>
                <a:cs typeface="+mn-cs"/>
              </a:rPr>
              <a:t>erreur</a:t>
            </a:r>
            <a:r>
              <a:rPr lang="en-US" sz="1800" b="0" kern="1200" dirty="0">
                <a:solidFill>
                  <a:schemeClr val="tx1"/>
                </a:solidFill>
                <a:effectLst/>
                <a:latin typeface="+mn-lt"/>
                <a:ea typeface="+mn-ea"/>
                <a:cs typeface="+mn-cs"/>
              </a:rPr>
              <a:t> de modifier </a:t>
            </a:r>
            <a:r>
              <a:rPr lang="en-US" sz="1800" b="0" kern="1200" dirty="0" err="1">
                <a:solidFill>
                  <a:schemeClr val="tx1"/>
                </a:solidFill>
                <a:effectLst/>
                <a:latin typeface="+mn-lt"/>
                <a:ea typeface="+mn-ea"/>
                <a:cs typeface="+mn-cs"/>
              </a:rPr>
              <a:t>l’état</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chaque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il</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souhaite</a:t>
            </a:r>
            <a:endParaRPr lang="fr-FR" sz="1800" dirty="0">
              <a:effectLst/>
            </a:endParaRPr>
          </a:p>
          <a:p>
            <a:pPr lvl="1" rtl="0" eaLnBrk="1" fontAlgn="auto" latinLnBrk="0" hangingPunct="1"/>
            <a:r>
              <a:rPr lang="fr-FR" sz="1600" kern="1200" dirty="0">
                <a:solidFill>
                  <a:schemeClr val="tx1"/>
                </a:solidFill>
                <a:effectLst/>
                <a:latin typeface="+mn-lt"/>
                <a:ea typeface="+mn-ea"/>
                <a:cs typeface="+mn-cs"/>
              </a:rPr>
              <a:t>Même de manière incohérente</a:t>
            </a:r>
            <a:endParaRPr lang="fr-FR" dirty="0">
              <a:effectLst/>
            </a:endParaRPr>
          </a:p>
          <a:p>
            <a:pPr rtl="0" eaLnBrk="1" fontAlgn="auto" latinLnBrk="0" hangingPunct="1"/>
            <a:r>
              <a:rPr lang="en-US" sz="1800" b="0" kern="1200" dirty="0">
                <a:solidFill>
                  <a:schemeClr val="tx1"/>
                </a:solidFill>
                <a:effectLst/>
                <a:latin typeface="+mn-lt"/>
                <a:ea typeface="+mn-ea"/>
                <a:cs typeface="+mn-cs"/>
              </a:rPr>
              <a:t>Pas </a:t>
            </a:r>
            <a:r>
              <a:rPr lang="en-US" sz="1800" b="0" kern="1200" dirty="0" err="1">
                <a:solidFill>
                  <a:schemeClr val="tx1"/>
                </a:solidFill>
                <a:effectLst/>
                <a:latin typeface="+mn-lt"/>
                <a:ea typeface="+mn-ea"/>
                <a:cs typeface="+mn-cs"/>
              </a:rPr>
              <a:t>bloquant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soit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mais</a:t>
            </a:r>
            <a:r>
              <a:rPr lang="en-US" sz="1800" b="0" kern="1200" dirty="0">
                <a:solidFill>
                  <a:schemeClr val="tx1"/>
                </a:solidFill>
                <a:effectLst/>
                <a:latin typeface="+mn-lt"/>
                <a:ea typeface="+mn-ea"/>
                <a:cs typeface="+mn-cs"/>
              </a:rPr>
              <a:t> pose le </a:t>
            </a:r>
            <a:r>
              <a:rPr lang="en-US" sz="1800" b="0" kern="1200" dirty="0" err="1">
                <a:solidFill>
                  <a:schemeClr val="tx1"/>
                </a:solidFill>
                <a:effectLst/>
                <a:latin typeface="+mn-lt"/>
                <a:ea typeface="+mn-ea"/>
                <a:cs typeface="+mn-cs"/>
              </a:rPr>
              <a:t>problème</a:t>
            </a:r>
            <a:r>
              <a:rPr lang="en-US" sz="1800" b="0" kern="1200" dirty="0">
                <a:solidFill>
                  <a:schemeClr val="tx1"/>
                </a:solidFill>
                <a:effectLst/>
                <a:latin typeface="+mn-lt"/>
                <a:ea typeface="+mn-ea"/>
                <a:cs typeface="+mn-cs"/>
              </a:rPr>
              <a:t> des modifications </a:t>
            </a:r>
            <a:r>
              <a:rPr lang="en-US" sz="1800" b="0" kern="1200" dirty="0" err="1">
                <a:solidFill>
                  <a:schemeClr val="tx1"/>
                </a:solidFill>
                <a:effectLst/>
                <a:latin typeface="+mn-lt"/>
                <a:ea typeface="+mn-ea"/>
                <a:cs typeface="+mn-cs"/>
              </a:rPr>
              <a:t>incohérentes</a:t>
            </a:r>
            <a:r>
              <a:rPr lang="en-US" sz="1800" b="0" kern="1200" dirty="0">
                <a:solidFill>
                  <a:schemeClr val="tx1"/>
                </a:solidFill>
                <a:effectLst/>
                <a:latin typeface="+mn-lt"/>
                <a:ea typeface="+mn-ea"/>
                <a:cs typeface="+mn-cs"/>
              </a:rPr>
              <a:t> et de la </a:t>
            </a:r>
            <a:r>
              <a:rPr lang="en-US" sz="1800" b="0" kern="1200" dirty="0" err="1">
                <a:solidFill>
                  <a:schemeClr val="tx1"/>
                </a:solidFill>
                <a:effectLst/>
                <a:latin typeface="+mn-lt"/>
                <a:ea typeface="+mn-ea"/>
                <a:cs typeface="+mn-cs"/>
              </a:rPr>
              <a:t>complexité</a:t>
            </a:r>
            <a:r>
              <a:rPr lang="en-US" sz="1800" b="0" kern="1200" dirty="0">
                <a:solidFill>
                  <a:schemeClr val="tx1"/>
                </a:solidFill>
                <a:effectLst/>
                <a:latin typeface="+mn-lt"/>
                <a:ea typeface="+mn-ea"/>
                <a:cs typeface="+mn-cs"/>
              </a:rPr>
              <a:t> de manipulation</a:t>
            </a:r>
            <a:endParaRPr lang="fr-FR" dirty="0">
              <a:effectLst/>
            </a:endParaRPr>
          </a:p>
          <a:p>
            <a:pPr rtl="0" eaLnBrk="1" fontAlgn="auto" latinLnBrk="0" hangingPunct="1"/>
            <a:r>
              <a:rPr lang="en-US" sz="1800" b="0" kern="1200" dirty="0" err="1">
                <a:solidFill>
                  <a:schemeClr val="tx1"/>
                </a:solidFill>
                <a:effectLst/>
                <a:latin typeface="+mn-lt"/>
                <a:ea typeface="+mn-ea"/>
                <a:cs typeface="+mn-cs"/>
              </a:rPr>
              <a:t>Séparation</a:t>
            </a:r>
            <a:r>
              <a:rPr lang="en-US" sz="1800" b="0" kern="1200" dirty="0">
                <a:solidFill>
                  <a:schemeClr val="tx1"/>
                </a:solidFill>
                <a:effectLst/>
                <a:latin typeface="+mn-lt"/>
                <a:ea typeface="+mn-ea"/>
                <a:cs typeface="+mn-cs"/>
              </a:rPr>
              <a:t> des concepts :</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expose “au monde” </a:t>
            </a:r>
            <a:r>
              <a:rPr lang="en-US" sz="1600" b="0" kern="1200" dirty="0" err="1">
                <a:solidFill>
                  <a:schemeClr val="tx1"/>
                </a:solidFill>
                <a:effectLst/>
                <a:latin typeface="+mn-lt"/>
                <a:ea typeface="+mn-ea"/>
                <a:cs typeface="+mn-cs"/>
              </a:rPr>
              <a:t>ses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cache son </a:t>
            </a:r>
            <a:r>
              <a:rPr lang="en-US" sz="1600" b="0" kern="1200" dirty="0" err="1">
                <a:solidFill>
                  <a:schemeClr val="tx1"/>
                </a:solidFill>
                <a:effectLst/>
                <a:latin typeface="+mn-lt"/>
                <a:ea typeface="+mn-ea"/>
                <a:cs typeface="+mn-cs"/>
              </a:rPr>
              <a:t>fonctionnement</a:t>
            </a:r>
            <a:r>
              <a:rPr lang="en-US" sz="1600" b="0" kern="1200" dirty="0">
                <a:solidFill>
                  <a:schemeClr val="tx1"/>
                </a:solidFill>
                <a:effectLst/>
                <a:latin typeface="+mn-lt"/>
                <a:ea typeface="+mn-ea"/>
                <a:cs typeface="+mn-cs"/>
              </a:rPr>
              <a:t> interne</a:t>
            </a:r>
            <a:endParaRPr lang="fr-FR" dirty="0">
              <a:effectLst/>
            </a:endParaRPr>
          </a:p>
          <a:p>
            <a:pPr lvl="1" rtl="0" eaLnBrk="1" fontAlgn="auto" latinLnBrk="0" hangingPunct="1"/>
            <a:r>
              <a:rPr lang="en-US" sz="1600" b="0" kern="1200" dirty="0">
                <a:solidFill>
                  <a:schemeClr val="tx1"/>
                </a:solidFill>
                <a:effectLst/>
                <a:latin typeface="+mn-lt"/>
                <a:ea typeface="+mn-ea"/>
                <a:cs typeface="+mn-cs"/>
              </a:rPr>
              <a:t>Les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méthodes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pertinentes</a:t>
            </a:r>
            <a:r>
              <a:rPr lang="en-US" sz="1600" b="0" kern="1200" dirty="0">
                <a:solidFill>
                  <a:schemeClr val="tx1"/>
                </a:solidFill>
                <a:effectLst/>
                <a:latin typeface="+mn-lt"/>
                <a:ea typeface="+mn-ea"/>
                <a:cs typeface="+mn-cs"/>
              </a:rPr>
              <a: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sont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publiques</a:t>
            </a:r>
            <a:endParaRPr lang="fr-FR" dirty="0">
              <a:effectLst/>
            </a:endParaRPr>
          </a:p>
          <a:p>
            <a:pPr lvl="2" rtl="0" eaLnBrk="1" fontAlgn="auto" latinLnBrk="0" hangingPunct="1"/>
            <a:r>
              <a:rPr lang="en-US" sz="1400" b="0" kern="1200" dirty="0">
                <a:solidFill>
                  <a:schemeClr val="tx1"/>
                </a:solidFill>
                <a:effectLst/>
                <a:latin typeface="+mn-lt"/>
                <a:ea typeface="+mn-ea"/>
                <a:cs typeface="+mn-cs"/>
              </a:rPr>
              <a:t>Les </a:t>
            </a:r>
            <a:r>
              <a:rPr lang="en-US" sz="1400" b="0" kern="1200" dirty="0" err="1">
                <a:solidFill>
                  <a:schemeClr val="tx1"/>
                </a:solidFill>
                <a:effectLst/>
                <a:latin typeface="+mn-lt"/>
                <a:ea typeface="+mn-ea"/>
                <a:cs typeface="+mn-cs"/>
              </a:rPr>
              <a:t>méthodes</a:t>
            </a:r>
            <a:r>
              <a:rPr lang="en-US" sz="1400" b="0" kern="1200" dirty="0">
                <a:solidFill>
                  <a:schemeClr val="tx1"/>
                </a:solidFill>
                <a:effectLst/>
                <a:latin typeface="+mn-lt"/>
                <a:ea typeface="+mn-ea"/>
                <a:cs typeface="+mn-cs"/>
              </a:rPr>
              <a:t> qui </a:t>
            </a:r>
            <a:r>
              <a:rPr lang="en-US" sz="1400" b="0" kern="1200" dirty="0" err="1">
                <a:solidFill>
                  <a:schemeClr val="tx1"/>
                </a:solidFill>
                <a:effectLst/>
                <a:latin typeface="+mn-lt"/>
                <a:ea typeface="+mn-ea"/>
                <a:cs typeface="+mn-cs"/>
              </a:rPr>
              <a:t>n’ont</a:t>
            </a:r>
            <a:r>
              <a:rPr lang="en-US" sz="1400" b="0" kern="1200" dirty="0">
                <a:solidFill>
                  <a:schemeClr val="tx1"/>
                </a:solidFill>
                <a:effectLst/>
                <a:latin typeface="+mn-lt"/>
                <a:ea typeface="+mn-ea"/>
                <a:cs typeface="+mn-cs"/>
              </a:rPr>
              <a:t> pas vocation à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manipulées</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l’extérieur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doivent</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rester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privées</a:t>
            </a:r>
            <a:endParaRPr lang="fr-FR" dirty="0">
              <a:effectLst/>
            </a:endParaRPr>
          </a:p>
          <a:p>
            <a:pPr lvl="1" rtl="0" eaLnBrk="1" fontAlgn="auto" latinLnBrk="0" hangingPunct="1"/>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reste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privé</a:t>
            </a:r>
            <a:endParaRPr lang="en-US" sz="1400" b="0" kern="1200" dirty="0">
              <a:solidFill>
                <a:schemeClr val="tx1"/>
              </a:solidFill>
              <a:effectLst/>
              <a:latin typeface="+mn-lt"/>
              <a:ea typeface="+mn-ea"/>
              <a:cs typeface="+mn-cs"/>
            </a:endParaRPr>
          </a:p>
          <a:p>
            <a:pPr lvl="2"/>
            <a:r>
              <a:rPr lang="en-US" sz="1400" b="0" kern="1200" dirty="0">
                <a:solidFill>
                  <a:schemeClr val="tx1"/>
                </a:solidFill>
                <a:effectLst/>
                <a:latin typeface="+mn-lt"/>
                <a:ea typeface="+mn-ea"/>
                <a:cs typeface="+mn-cs"/>
              </a:rPr>
              <a:t>La modification de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et </a:t>
            </a:r>
            <a:r>
              <a:rPr lang="en-US" sz="1400" b="0" kern="1200" dirty="0" err="1">
                <a:solidFill>
                  <a:schemeClr val="tx1"/>
                </a:solidFill>
                <a:effectLst/>
                <a:latin typeface="+mn-lt"/>
                <a:ea typeface="+mn-ea"/>
                <a:cs typeface="+mn-cs"/>
              </a:rPr>
              <a:t>sa</a:t>
            </a:r>
            <a:r>
              <a:rPr lang="en-US" sz="1400" b="0" kern="1200" baseline="0" dirty="0">
                <a:solidFill>
                  <a:schemeClr val="tx1"/>
                </a:solidFill>
                <a:effectLst/>
                <a:latin typeface="+mn-lt"/>
                <a:ea typeface="+mn-ea"/>
                <a:cs typeface="+mn-cs"/>
              </a:rPr>
              <a:t> consultation</a:t>
            </a:r>
            <a:r>
              <a:rPr lang="en-US" sz="1400" b="0" kern="1200" dirty="0">
                <a:solidFill>
                  <a:schemeClr val="tx1"/>
                </a:solidFill>
                <a:effectLst/>
                <a:latin typeface="+mn-lt"/>
                <a:ea typeface="+mn-ea"/>
                <a:cs typeface="+mn-cs"/>
              </a:rPr>
              <a:t> se</a:t>
            </a:r>
            <a:r>
              <a:rPr lang="en-US" sz="1400" b="0" kern="1200" baseline="0" dirty="0">
                <a:solidFill>
                  <a:schemeClr val="tx1"/>
                </a:solidFill>
                <a:effectLst/>
                <a:latin typeface="+mn-lt"/>
                <a:ea typeface="+mn-ea"/>
                <a:cs typeface="+mn-cs"/>
              </a:rPr>
              <a:t> font par </a:t>
            </a:r>
            <a:r>
              <a:rPr lang="en-US" sz="1400" b="0" kern="1200" baseline="0" dirty="0" err="1">
                <a:solidFill>
                  <a:schemeClr val="tx1"/>
                </a:solidFill>
                <a:effectLst/>
                <a:latin typeface="+mn-lt"/>
                <a:ea typeface="+mn-ea"/>
                <a:cs typeface="+mn-cs"/>
              </a:rPr>
              <a:t>méthodes</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ou</a:t>
            </a:r>
            <a:r>
              <a:rPr lang="en-US" sz="1400" b="0" kern="1200" baseline="0" dirty="0">
                <a:solidFill>
                  <a:schemeClr val="tx1"/>
                </a:solidFill>
                <a:effectLst/>
                <a:latin typeface="+mn-lt"/>
                <a:ea typeface="+mn-ea"/>
                <a:cs typeface="+mn-cs"/>
              </a:rPr>
              <a:t> par </a:t>
            </a:r>
            <a:r>
              <a:rPr lang="en-US" sz="1400" b="0" kern="1200" baseline="0" dirty="0" err="1">
                <a:solidFill>
                  <a:schemeClr val="tx1"/>
                </a:solidFill>
                <a:effectLst/>
                <a:latin typeface="+mn-lt"/>
                <a:ea typeface="+mn-ea"/>
                <a:cs typeface="+mn-cs"/>
              </a:rPr>
              <a:t>propriétés</a:t>
            </a:r>
            <a:endParaRPr lang="en-US" sz="1400" b="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4BBD7E8D-286E-45FD-A0BF-9D1013F3871D}"/>
              </a:ext>
            </a:extLst>
          </p:cNvPr>
          <p:cNvSpPr>
            <a:spLocks noGrp="1"/>
          </p:cNvSpPr>
          <p:nvPr>
            <p:ph type="sldNum" sz="quarter" idx="12"/>
          </p:nvPr>
        </p:nvSpPr>
        <p:spPr/>
        <p:txBody>
          <a:bodyPr/>
          <a:lstStyle/>
          <a:p>
            <a:fld id="{C4488D40-6A2B-42CD-9565-99D41B29C2DA}" type="slidenum">
              <a:rPr lang="fr-FR" smtClean="0"/>
              <a:t>27</a:t>
            </a:fld>
            <a:endParaRPr lang="fr-FR"/>
          </a:p>
        </p:txBody>
      </p:sp>
    </p:spTree>
    <p:extLst>
      <p:ext uri="{BB962C8B-B14F-4D97-AF65-F5344CB8AC3E}">
        <p14:creationId xmlns:p14="http://schemas.microsoft.com/office/powerpoint/2010/main" val="163339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045FF-AA44-46AA-9606-CC8C1F981F0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357D9E3F-D2D2-42AE-88E4-37F386F3AACE}"/>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FA3457-5A61-436C-A55A-DF42679DBAD3}"/>
              </a:ext>
            </a:extLst>
          </p:cNvPr>
          <p:cNvSpPr>
            <a:spLocks noGrp="1"/>
          </p:cNvSpPr>
          <p:nvPr>
            <p:ph type="sldNum" sz="quarter" idx="12"/>
          </p:nvPr>
        </p:nvSpPr>
        <p:spPr/>
        <p:txBody>
          <a:bodyPr/>
          <a:lstStyle/>
          <a:p>
            <a:fld id="{C4488D40-6A2B-42CD-9565-99D41B29C2DA}" type="slidenum">
              <a:rPr lang="fr-FR" smtClean="0"/>
              <a:t>28</a:t>
            </a:fld>
            <a:endParaRPr lang="fr-FR"/>
          </a:p>
        </p:txBody>
      </p:sp>
      <p:pic>
        <p:nvPicPr>
          <p:cNvPr id="5" name="Image 4">
            <a:extLst>
              <a:ext uri="{FF2B5EF4-FFF2-40B4-BE49-F238E27FC236}">
                <a16:creationId xmlns:a16="http://schemas.microsoft.com/office/drawing/2014/main" id="{F007B115-5DA1-4DCD-BCD8-B6351DD44BAE}"/>
              </a:ext>
            </a:extLst>
          </p:cNvPr>
          <p:cNvPicPr/>
          <p:nvPr/>
        </p:nvPicPr>
        <p:blipFill>
          <a:blip r:embed="rId2"/>
          <a:stretch/>
        </p:blipFill>
        <p:spPr>
          <a:xfrm>
            <a:off x="390021" y="970447"/>
            <a:ext cx="6585930" cy="5319514"/>
          </a:xfrm>
          <a:prstGeom prst="rect">
            <a:avLst/>
          </a:prstGeom>
          <a:ln>
            <a:noFill/>
          </a:ln>
        </p:spPr>
      </p:pic>
      <p:pic>
        <p:nvPicPr>
          <p:cNvPr id="6" name="Image 5">
            <a:extLst>
              <a:ext uri="{FF2B5EF4-FFF2-40B4-BE49-F238E27FC236}">
                <a16:creationId xmlns:a16="http://schemas.microsoft.com/office/drawing/2014/main" id="{19AF5B2A-5B3E-45A7-B1DA-67C520B189D0}"/>
              </a:ext>
            </a:extLst>
          </p:cNvPr>
          <p:cNvPicPr/>
          <p:nvPr/>
        </p:nvPicPr>
        <p:blipFill>
          <a:blip r:embed="rId3"/>
          <a:stretch/>
        </p:blipFill>
        <p:spPr>
          <a:xfrm>
            <a:off x="8020440" y="970560"/>
            <a:ext cx="3352320" cy="2971440"/>
          </a:xfrm>
          <a:prstGeom prst="rect">
            <a:avLst/>
          </a:prstGeom>
          <a:ln>
            <a:noFill/>
          </a:ln>
        </p:spPr>
      </p:pic>
      <p:pic>
        <p:nvPicPr>
          <p:cNvPr id="7" name="Image 6">
            <a:extLst>
              <a:ext uri="{FF2B5EF4-FFF2-40B4-BE49-F238E27FC236}">
                <a16:creationId xmlns:a16="http://schemas.microsoft.com/office/drawing/2014/main" id="{911DFBE7-58C1-4019-87F8-C09614425722}"/>
              </a:ext>
            </a:extLst>
          </p:cNvPr>
          <p:cNvPicPr/>
          <p:nvPr/>
        </p:nvPicPr>
        <p:blipFill>
          <a:blip r:embed="rId4"/>
          <a:stretch/>
        </p:blipFill>
        <p:spPr>
          <a:xfrm>
            <a:off x="8020440" y="4124880"/>
            <a:ext cx="3285720" cy="2495160"/>
          </a:xfrm>
          <a:prstGeom prst="rect">
            <a:avLst/>
          </a:prstGeom>
          <a:ln>
            <a:noFill/>
          </a:ln>
        </p:spPr>
      </p:pic>
    </p:spTree>
    <p:extLst>
      <p:ext uri="{BB962C8B-B14F-4D97-AF65-F5344CB8AC3E}">
        <p14:creationId xmlns:p14="http://schemas.microsoft.com/office/powerpoint/2010/main" val="1662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BB4DD-89C3-4AA0-9FE3-8178E8F0151B}"/>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89092B86-6506-4EB6-AC7B-3D068C2DAAC2}"/>
              </a:ext>
            </a:extLst>
          </p:cNvPr>
          <p:cNvSpPr>
            <a:spLocks noGrp="1"/>
          </p:cNvSpPr>
          <p:nvPr>
            <p:ph idx="1"/>
          </p:nvPr>
        </p:nvSpPr>
        <p:spPr/>
        <p:txBody>
          <a:bodyPr>
            <a:normAutofit lnSpcReduction="10000"/>
          </a:bodyPr>
          <a:lstStyle/>
          <a:p>
            <a:pPr rtl="0" eaLnBrk="1" fontAlgn="auto" latinLnBrk="0" hangingPunct="1"/>
            <a:r>
              <a:rPr lang="en-US" sz="1800" b="0" kern="1200" dirty="0">
                <a:solidFill>
                  <a:schemeClr val="tx1"/>
                </a:solidFill>
                <a:effectLst/>
                <a:latin typeface="+mn-lt"/>
                <a:ea typeface="+mn-ea"/>
                <a:cs typeface="+mn-cs"/>
              </a:rPr>
              <a:t>Sur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méthodes</a:t>
            </a:r>
            <a:r>
              <a:rPr lang="en-US" sz="1800" b="0" kern="1200" dirty="0">
                <a:solidFill>
                  <a:schemeClr val="tx1"/>
                </a:solidFill>
                <a:effectLst/>
                <a:latin typeface="+mn-lt"/>
                <a:ea typeface="+mn-ea"/>
                <a:cs typeface="+mn-cs"/>
              </a:rPr>
              <a:t>, champs, </a:t>
            </a:r>
            <a:r>
              <a:rPr lang="en-US" sz="1800" b="0" kern="1200" dirty="0" err="1">
                <a:solidFill>
                  <a:schemeClr val="tx1"/>
                </a:solidFill>
                <a:effectLst/>
                <a:latin typeface="+mn-lt"/>
                <a:ea typeface="+mn-ea"/>
                <a:cs typeface="+mn-cs"/>
              </a:rPr>
              <a:t>constructeurs</a:t>
            </a:r>
            <a:r>
              <a:rPr lang="en-US" sz="1800" b="0" kern="1200" dirty="0">
                <a:solidFill>
                  <a:schemeClr val="tx1"/>
                </a:solidFill>
                <a:effectLst/>
                <a:latin typeface="+mn-lt"/>
                <a:ea typeface="+mn-ea"/>
                <a:cs typeface="+mn-cs"/>
              </a:rPr>
              <a:t> etc.</a:t>
            </a:r>
            <a:endParaRPr lang="fr-FR" sz="1800" dirty="0">
              <a:effectLst/>
            </a:endParaRPr>
          </a:p>
          <a:p>
            <a:pPr lvl="1" rtl="0" eaLnBrk="1" latinLnBrk="0" hangingPunct="1"/>
            <a:r>
              <a:rPr lang="fr-FR" sz="1600" kern="1200" dirty="0">
                <a:solidFill>
                  <a:schemeClr val="tx1"/>
                </a:solidFill>
                <a:effectLst/>
                <a:latin typeface="+mn-lt"/>
                <a:ea typeface="+mn-ea"/>
                <a:cs typeface="+mn-cs"/>
              </a:rPr>
              <a:t>Dans bien des équipes,</a:t>
            </a:r>
            <a:r>
              <a:rPr lang="fr-FR" sz="1600" kern="1200" baseline="0" dirty="0">
                <a:solidFill>
                  <a:schemeClr val="tx1"/>
                </a:solidFill>
                <a:effectLst/>
                <a:latin typeface="+mn-lt"/>
                <a:ea typeface="+mn-ea"/>
                <a:cs typeface="+mn-cs"/>
              </a:rPr>
              <a:t> c’est une faute de ne pas mettre la bonne accessibilité</a:t>
            </a:r>
            <a:endParaRPr lang="fr-FR" dirty="0">
              <a:effectLst/>
            </a:endParaRPr>
          </a:p>
          <a:p>
            <a:pPr rtl="0" eaLnBrk="1" latinLnBrk="0" hangingPunct="1"/>
            <a:r>
              <a:rPr lang="fr-FR" sz="1800" kern="1200" dirty="0">
                <a:solidFill>
                  <a:schemeClr val="tx1"/>
                </a:solidFill>
                <a:effectLst/>
                <a:latin typeface="+mn-lt"/>
                <a:ea typeface="+mn-ea"/>
                <a:cs typeface="+mn-cs"/>
              </a:rPr>
              <a:t>On parle</a:t>
            </a:r>
            <a:r>
              <a:rPr lang="fr-FR" sz="1800" kern="1200" baseline="0" dirty="0">
                <a:solidFill>
                  <a:schemeClr val="tx1"/>
                </a:solidFill>
                <a:effectLst/>
                <a:latin typeface="+mn-lt"/>
                <a:ea typeface="+mn-ea"/>
                <a:cs typeface="+mn-cs"/>
              </a:rPr>
              <a:t> communément de portée (« portée de la classe », « portée de la méthode ») etc.</a:t>
            </a:r>
            <a:endParaRPr lang="fr-FR" dirty="0">
              <a:effectLst/>
            </a:endParaRPr>
          </a:p>
          <a:p>
            <a:pPr rtl="0" eaLnBrk="1" latinLnBrk="0" hangingPunct="1"/>
            <a:r>
              <a:rPr lang="fr-FR" sz="1800" kern="1200" baseline="0" dirty="0">
                <a:solidFill>
                  <a:schemeClr val="tx1"/>
                </a:solidFill>
                <a:effectLst/>
                <a:latin typeface="+mn-lt"/>
                <a:ea typeface="+mn-ea"/>
                <a:cs typeface="+mn-cs"/>
              </a:rPr>
              <a:t>Portée privée (par défaut)</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private</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publique (doit être explicite)</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public »</a:t>
            </a:r>
            <a:endParaRPr lang="fr-FR" dirty="0">
              <a:effectLst/>
            </a:endParaRPr>
          </a:p>
          <a:p>
            <a:pPr lvl="1" rtl="0" eaLnBrk="1" latinLnBrk="0" hangingPunct="1"/>
            <a:r>
              <a:rPr lang="fr-FR" sz="1600" kern="1200" baseline="0" dirty="0">
                <a:solidFill>
                  <a:schemeClr val="tx1"/>
                </a:solidFill>
                <a:effectLst/>
                <a:latin typeface="+mn-lt"/>
                <a:ea typeface="+mn-ea"/>
                <a:cs typeface="+mn-cs"/>
              </a:rPr>
              <a:t>Tout le monde peut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protégée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protected</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ainsi que ses héritages peuvent y accéder</a:t>
            </a:r>
            <a:endParaRPr lang="fr-FR" dirty="0">
              <a:effectLst/>
            </a:endParaRPr>
          </a:p>
          <a:p>
            <a:pPr rtl="0" eaLnBrk="1" latinLnBrk="0" hangingPunct="1"/>
            <a:r>
              <a:rPr lang="fr-FR" sz="1800" kern="1200" baseline="0" dirty="0">
                <a:solidFill>
                  <a:schemeClr val="tx1"/>
                </a:solidFill>
                <a:effectLst/>
                <a:latin typeface="+mn-lt"/>
                <a:ea typeface="+mn-ea"/>
                <a:cs typeface="+mn-cs"/>
              </a:rPr>
              <a:t>Portée « interne »</a:t>
            </a:r>
            <a:endParaRPr lang="fr-FR"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internal</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Classe/méthodes publiques dans l’</a:t>
            </a:r>
            <a:r>
              <a:rPr lang="fr-FR" sz="1600" kern="1200" baseline="0" dirty="0" err="1">
                <a:solidFill>
                  <a:schemeClr val="tx1"/>
                </a:solidFill>
                <a:effectLst/>
                <a:latin typeface="+mn-lt"/>
                <a:ea typeface="+mn-ea"/>
                <a:cs typeface="+mn-cs"/>
              </a:rPr>
              <a:t>Assembly</a:t>
            </a:r>
            <a:r>
              <a:rPr lang="fr-FR" sz="1600" kern="1200" baseline="0" dirty="0">
                <a:solidFill>
                  <a:schemeClr val="tx1"/>
                </a:solidFill>
                <a:effectLst/>
                <a:latin typeface="+mn-lt"/>
                <a:ea typeface="+mn-ea"/>
                <a:cs typeface="+mn-cs"/>
              </a:rPr>
              <a:t> courante, privée en dehors</a:t>
            </a:r>
            <a:endParaRPr lang="fr-FR" dirty="0">
              <a:effectLst/>
            </a:endParaRPr>
          </a:p>
        </p:txBody>
      </p:sp>
      <p:sp>
        <p:nvSpPr>
          <p:cNvPr id="4" name="Espace réservé du numéro de diapositive 3">
            <a:extLst>
              <a:ext uri="{FF2B5EF4-FFF2-40B4-BE49-F238E27FC236}">
                <a16:creationId xmlns:a16="http://schemas.microsoft.com/office/drawing/2014/main" id="{A045C035-E109-4A11-8171-0F4A17F51698}"/>
              </a:ext>
            </a:extLst>
          </p:cNvPr>
          <p:cNvSpPr>
            <a:spLocks noGrp="1"/>
          </p:cNvSpPr>
          <p:nvPr>
            <p:ph type="sldNum" sz="quarter" idx="12"/>
          </p:nvPr>
        </p:nvSpPr>
        <p:spPr/>
        <p:txBody>
          <a:bodyPr/>
          <a:lstStyle/>
          <a:p>
            <a:fld id="{C4488D40-6A2B-42CD-9565-99D41B29C2DA}" type="slidenum">
              <a:rPr lang="fr-FR" smtClean="0"/>
              <a:t>29</a:t>
            </a:fld>
            <a:endParaRPr lang="fr-FR"/>
          </a:p>
        </p:txBody>
      </p:sp>
    </p:spTree>
    <p:extLst>
      <p:ext uri="{BB962C8B-B14F-4D97-AF65-F5344CB8AC3E}">
        <p14:creationId xmlns:p14="http://schemas.microsoft.com/office/powerpoint/2010/main" val="254436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765D8-A7B1-4051-A54C-91385D610BA4}"/>
              </a:ext>
            </a:extLst>
          </p:cNvPr>
          <p:cNvSpPr>
            <a:spLocks noGrp="1"/>
          </p:cNvSpPr>
          <p:nvPr>
            <p:ph type="title"/>
          </p:nvPr>
        </p:nvSpPr>
        <p:spPr/>
        <p:txBody>
          <a:bodyPr/>
          <a:lstStyle/>
          <a:p>
            <a:r>
              <a:rPr lang="fr-FR" dirty="0"/>
              <a:t>Programmation</a:t>
            </a:r>
            <a:r>
              <a:rPr lang="fr-FR" baseline="0" dirty="0"/>
              <a:t> orientée objet</a:t>
            </a:r>
            <a:endParaRPr lang="fr-FR" dirty="0"/>
          </a:p>
        </p:txBody>
      </p:sp>
      <p:sp>
        <p:nvSpPr>
          <p:cNvPr id="3" name="Espace réservé du contenu 2">
            <a:extLst>
              <a:ext uri="{FF2B5EF4-FFF2-40B4-BE49-F238E27FC236}">
                <a16:creationId xmlns:a16="http://schemas.microsoft.com/office/drawing/2014/main" id="{326C4C86-82DE-4DEF-87C4-0A47F2BF764B}"/>
              </a:ext>
            </a:extLst>
          </p:cNvPr>
          <p:cNvSpPr>
            <a:spLocks noGrp="1"/>
          </p:cNvSpPr>
          <p:nvPr>
            <p:ph idx="1"/>
          </p:nvPr>
        </p:nvSpPr>
        <p:spPr/>
        <p:txBody>
          <a:bodyPr/>
          <a:lstStyle/>
          <a:p>
            <a:r>
              <a:rPr lang="fr-FR" dirty="0"/>
              <a:t>Concept relativement ancien (années 70-80)</a:t>
            </a:r>
          </a:p>
          <a:p>
            <a:r>
              <a:rPr lang="fr-FR" dirty="0"/>
              <a:t>Né</a:t>
            </a:r>
            <a:r>
              <a:rPr lang="fr-FR" baseline="0" dirty="0"/>
              <a:t> de réflexions sur des façons de</a:t>
            </a:r>
            <a:r>
              <a:rPr lang="fr-FR" dirty="0"/>
              <a:t> programmer partagées</a:t>
            </a:r>
          </a:p>
          <a:p>
            <a:pPr lvl="1"/>
            <a:r>
              <a:rPr lang="fr-FR" dirty="0"/>
              <a:t>Enregistrements</a:t>
            </a:r>
          </a:p>
          <a:p>
            <a:pPr lvl="2"/>
            <a:r>
              <a:rPr lang="fr-FR" dirty="0"/>
              <a:t>Zone mémoire allouée aux données</a:t>
            </a:r>
          </a:p>
          <a:p>
            <a:pPr lvl="1"/>
            <a:r>
              <a:rPr lang="fr-FR" dirty="0"/>
              <a:t>Fonctions manipulant ces enregistrements produisant des résultats</a:t>
            </a:r>
          </a:p>
          <a:p>
            <a:pPr lvl="1"/>
            <a:r>
              <a:rPr lang="fr-FR" dirty="0"/>
              <a:t>Un programme peut se résumer à un ensemble d’enregistrements et de fonctions les manipulant</a:t>
            </a:r>
          </a:p>
          <a:p>
            <a:pPr lvl="1"/>
            <a:r>
              <a:rPr lang="fr-FR" dirty="0"/>
              <a:t>Langages de programmation peu adaptés à cet usage</a:t>
            </a:r>
          </a:p>
          <a:p>
            <a:pPr lvl="2"/>
            <a:r>
              <a:rPr lang="fr-FR" dirty="0"/>
              <a:t>Convention plutôt qu’une construction</a:t>
            </a:r>
          </a:p>
          <a:p>
            <a:pPr lvl="2"/>
            <a:r>
              <a:rPr lang="fr-FR" dirty="0"/>
              <a:t>Difficultés à réutiliser des fonctions similaires sur des enregistrements différents</a:t>
            </a:r>
          </a:p>
          <a:p>
            <a:r>
              <a:rPr lang="fr-FR" dirty="0"/>
              <a:t>Création des théories de l’approche objet puis de langages réutilisant cette approche</a:t>
            </a:r>
          </a:p>
          <a:p>
            <a:pPr lvl="1"/>
            <a:r>
              <a:rPr lang="fr-FR" dirty="0"/>
              <a:t>Simula 67 et </a:t>
            </a:r>
            <a:r>
              <a:rPr lang="fr-FR" dirty="0" err="1"/>
              <a:t>Smalltalk</a:t>
            </a:r>
            <a:endParaRPr lang="fr-FR" dirty="0"/>
          </a:p>
          <a:p>
            <a:pPr lvl="1"/>
            <a:r>
              <a:rPr lang="fr-FR" dirty="0"/>
              <a:t>C++ / Objective C, Lisp, Java, C# etc.</a:t>
            </a:r>
          </a:p>
        </p:txBody>
      </p:sp>
      <p:sp>
        <p:nvSpPr>
          <p:cNvPr id="4" name="Espace réservé du numéro de diapositive 3">
            <a:extLst>
              <a:ext uri="{FF2B5EF4-FFF2-40B4-BE49-F238E27FC236}">
                <a16:creationId xmlns:a16="http://schemas.microsoft.com/office/drawing/2014/main" id="{ED36D9AA-CCB5-45FA-AC76-AF84FB467204}"/>
              </a:ext>
            </a:extLst>
          </p:cNvPr>
          <p:cNvSpPr>
            <a:spLocks noGrp="1"/>
          </p:cNvSpPr>
          <p:nvPr>
            <p:ph type="sldNum" sz="quarter" idx="12"/>
          </p:nvPr>
        </p:nvSpPr>
        <p:spPr/>
        <p:txBody>
          <a:bodyPr/>
          <a:lstStyle/>
          <a:p>
            <a:fld id="{C4488D40-6A2B-42CD-9565-99D41B29C2DA}" type="slidenum">
              <a:rPr lang="fr-FR" smtClean="0"/>
              <a:t>3</a:t>
            </a:fld>
            <a:endParaRPr lang="fr-FR"/>
          </a:p>
        </p:txBody>
      </p:sp>
    </p:spTree>
    <p:extLst>
      <p:ext uri="{BB962C8B-B14F-4D97-AF65-F5344CB8AC3E}">
        <p14:creationId xmlns:p14="http://schemas.microsoft.com/office/powerpoint/2010/main" val="2033198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F6BBB-0AAF-40D2-A936-A2DE713559FD}"/>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13DA645B-7133-436D-98EF-3EB07864F3BF}"/>
              </a:ext>
            </a:extLst>
          </p:cNvPr>
          <p:cNvSpPr>
            <a:spLocks noGrp="1"/>
          </p:cNvSpPr>
          <p:nvPr>
            <p:ph idx="1"/>
          </p:nvPr>
        </p:nvSpPr>
        <p:spPr/>
        <p:txBody>
          <a:bodyPr/>
          <a:lstStyle/>
          <a:p>
            <a:pPr rtl="0" eaLnBrk="1" latinLnBrk="0" hangingPunct="1"/>
            <a:r>
              <a:rPr lang="fr-FR" sz="1800" kern="1200" dirty="0">
                <a:solidFill>
                  <a:schemeClr val="tx1"/>
                </a:solidFill>
                <a:effectLst/>
                <a:latin typeface="+mn-lt"/>
                <a:ea typeface="+mn-ea"/>
                <a:cs typeface="+mn-cs"/>
              </a:rPr>
              <a:t>Si tout est privé, comment</a:t>
            </a:r>
            <a:r>
              <a:rPr lang="fr-FR" sz="1800" kern="1200" baseline="0" dirty="0">
                <a:solidFill>
                  <a:schemeClr val="tx1"/>
                </a:solidFill>
                <a:effectLst/>
                <a:latin typeface="+mn-lt"/>
                <a:ea typeface="+mn-ea"/>
                <a:cs typeface="+mn-cs"/>
              </a:rPr>
              <a:t> accéder aux champs ?</a:t>
            </a:r>
            <a:endParaRPr lang="fr-FR" sz="1800" dirty="0">
              <a:effectLst/>
            </a:endParaRPr>
          </a:p>
          <a:p>
            <a:pPr lvl="1" rtl="0" eaLnBrk="1" latinLnBrk="0" hangingPunct="1"/>
            <a:r>
              <a:rPr lang="fr-FR" sz="1600" kern="1200" dirty="0">
                <a:solidFill>
                  <a:schemeClr val="tx1"/>
                </a:solidFill>
                <a:effectLst/>
                <a:latin typeface="+mn-lt"/>
                <a:ea typeface="+mn-ea"/>
                <a:cs typeface="+mn-cs"/>
              </a:rPr>
              <a:t>Accesseur/mutateur</a:t>
            </a:r>
            <a:endParaRPr lang="fr-FR" dirty="0">
              <a:effectLst/>
            </a:endParaRPr>
          </a:p>
          <a:p>
            <a:pPr lvl="2" rtl="0" eaLnBrk="1" latinLnBrk="0" hangingPunct="1"/>
            <a:r>
              <a:rPr lang="fr-FR" sz="1400" kern="1200" dirty="0">
                <a:solidFill>
                  <a:schemeClr val="tx1"/>
                </a:solidFill>
                <a:effectLst/>
                <a:latin typeface="+mn-lt"/>
                <a:ea typeface="+mn-ea"/>
                <a:cs typeface="+mn-cs"/>
              </a:rPr>
              <a:t>Méthodes </a:t>
            </a:r>
            <a:r>
              <a:rPr lang="fr-FR" sz="1400" kern="1200" dirty="0" err="1">
                <a:solidFill>
                  <a:schemeClr val="tx1"/>
                </a:solidFill>
                <a:effectLst/>
                <a:latin typeface="+mn-lt"/>
                <a:ea typeface="+mn-ea"/>
                <a:cs typeface="+mn-cs"/>
              </a:rPr>
              <a:t>GetXXX</a:t>
            </a:r>
            <a:r>
              <a:rPr lang="fr-FR" sz="1400" kern="1200" baseline="0" dirty="0">
                <a:solidFill>
                  <a:schemeClr val="tx1"/>
                </a:solidFill>
                <a:effectLst/>
                <a:latin typeface="+mn-lt"/>
                <a:ea typeface="+mn-ea"/>
                <a:cs typeface="+mn-cs"/>
              </a:rPr>
              <a:t> et </a:t>
            </a:r>
            <a:r>
              <a:rPr lang="fr-FR" sz="1400" kern="1200" baseline="0" dirty="0" err="1">
                <a:solidFill>
                  <a:schemeClr val="tx1"/>
                </a:solidFill>
                <a:effectLst/>
                <a:latin typeface="+mn-lt"/>
                <a:ea typeface="+mn-ea"/>
                <a:cs typeface="+mn-cs"/>
              </a:rPr>
              <a:t>SetXXX</a:t>
            </a:r>
            <a:r>
              <a:rPr lang="fr-FR" sz="1400" kern="1200" baseline="0" dirty="0">
                <a:solidFill>
                  <a:schemeClr val="tx1"/>
                </a:solidFill>
                <a:effectLst/>
                <a:latin typeface="+mn-lt"/>
                <a:ea typeface="+mn-ea"/>
                <a:cs typeface="+mn-cs"/>
              </a:rPr>
              <a:t> permettant de récupérer ou mettre à jour les valeurs des champs</a:t>
            </a:r>
            <a:endParaRPr lang="fr-FR" dirty="0">
              <a:effectLst/>
            </a:endParaRPr>
          </a:p>
          <a:p>
            <a:pPr lvl="1" rtl="0" eaLnBrk="1" latinLnBrk="0" hangingPunct="1"/>
            <a:r>
              <a:rPr lang="fr-FR" sz="1600" kern="1200" dirty="0">
                <a:solidFill>
                  <a:schemeClr val="tx1"/>
                </a:solidFill>
                <a:effectLst/>
                <a:latin typeface="+mn-lt"/>
                <a:ea typeface="+mn-ea"/>
                <a:cs typeface="+mn-cs"/>
              </a:rPr>
              <a:t>Propriétés</a:t>
            </a:r>
          </a:p>
        </p:txBody>
      </p:sp>
      <p:sp>
        <p:nvSpPr>
          <p:cNvPr id="4" name="Espace réservé du numéro de diapositive 3">
            <a:extLst>
              <a:ext uri="{FF2B5EF4-FFF2-40B4-BE49-F238E27FC236}">
                <a16:creationId xmlns:a16="http://schemas.microsoft.com/office/drawing/2014/main" id="{C93ED43B-829F-4AFA-AFD6-640697E0A7A3}"/>
              </a:ext>
            </a:extLst>
          </p:cNvPr>
          <p:cNvSpPr>
            <a:spLocks noGrp="1"/>
          </p:cNvSpPr>
          <p:nvPr>
            <p:ph type="sldNum" sz="quarter" idx="12"/>
          </p:nvPr>
        </p:nvSpPr>
        <p:spPr/>
        <p:txBody>
          <a:bodyPr/>
          <a:lstStyle/>
          <a:p>
            <a:fld id="{C4488D40-6A2B-42CD-9565-99D41B29C2DA}" type="slidenum">
              <a:rPr lang="fr-FR" smtClean="0"/>
              <a:t>30</a:t>
            </a:fld>
            <a:endParaRPr lang="fr-FR"/>
          </a:p>
        </p:txBody>
      </p:sp>
    </p:spTree>
    <p:extLst>
      <p:ext uri="{BB962C8B-B14F-4D97-AF65-F5344CB8AC3E}">
        <p14:creationId xmlns:p14="http://schemas.microsoft.com/office/powerpoint/2010/main" val="3660303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D9A7E-B789-4CC2-9629-E9E0E29873F6}"/>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CA80A1CA-E909-4E1D-A9FF-0C4F086E9771}"/>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04F2C52-420B-4319-BA2E-802DF4504BFA}"/>
              </a:ext>
            </a:extLst>
          </p:cNvPr>
          <p:cNvSpPr>
            <a:spLocks noGrp="1"/>
          </p:cNvSpPr>
          <p:nvPr>
            <p:ph type="sldNum" sz="quarter" idx="12"/>
          </p:nvPr>
        </p:nvSpPr>
        <p:spPr/>
        <p:txBody>
          <a:bodyPr/>
          <a:lstStyle/>
          <a:p>
            <a:fld id="{C4488D40-6A2B-42CD-9565-99D41B29C2DA}" type="slidenum">
              <a:rPr lang="fr-FR" smtClean="0"/>
              <a:t>31</a:t>
            </a:fld>
            <a:endParaRPr lang="fr-FR"/>
          </a:p>
        </p:txBody>
      </p:sp>
      <p:pic>
        <p:nvPicPr>
          <p:cNvPr id="5" name="Image 4">
            <a:extLst>
              <a:ext uri="{FF2B5EF4-FFF2-40B4-BE49-F238E27FC236}">
                <a16:creationId xmlns:a16="http://schemas.microsoft.com/office/drawing/2014/main" id="{93DEC426-5BBC-4A62-B750-DA460B8B67C3}"/>
              </a:ext>
            </a:extLst>
          </p:cNvPr>
          <p:cNvPicPr/>
          <p:nvPr/>
        </p:nvPicPr>
        <p:blipFill>
          <a:blip r:embed="rId2"/>
          <a:stretch/>
        </p:blipFill>
        <p:spPr>
          <a:xfrm>
            <a:off x="567497" y="1048042"/>
            <a:ext cx="2650605" cy="5553582"/>
          </a:xfrm>
          <a:prstGeom prst="rect">
            <a:avLst/>
          </a:prstGeom>
          <a:ln>
            <a:noFill/>
          </a:ln>
        </p:spPr>
      </p:pic>
      <p:pic>
        <p:nvPicPr>
          <p:cNvPr id="6" name="Image 5">
            <a:extLst>
              <a:ext uri="{FF2B5EF4-FFF2-40B4-BE49-F238E27FC236}">
                <a16:creationId xmlns:a16="http://schemas.microsoft.com/office/drawing/2014/main" id="{4706091A-0992-43D4-BA8D-0ADCDB14EBB9}"/>
              </a:ext>
            </a:extLst>
          </p:cNvPr>
          <p:cNvPicPr/>
          <p:nvPr/>
        </p:nvPicPr>
        <p:blipFill>
          <a:blip r:embed="rId3"/>
          <a:stretch/>
        </p:blipFill>
        <p:spPr>
          <a:xfrm>
            <a:off x="5074830" y="1156839"/>
            <a:ext cx="2650605" cy="5391938"/>
          </a:xfrm>
          <a:prstGeom prst="rect">
            <a:avLst/>
          </a:prstGeom>
          <a:ln>
            <a:noFill/>
          </a:ln>
        </p:spPr>
      </p:pic>
      <p:pic>
        <p:nvPicPr>
          <p:cNvPr id="7" name="Image 6">
            <a:extLst>
              <a:ext uri="{FF2B5EF4-FFF2-40B4-BE49-F238E27FC236}">
                <a16:creationId xmlns:a16="http://schemas.microsoft.com/office/drawing/2014/main" id="{B7F8BBDF-83B6-47DF-BD3E-FCC5A926322B}"/>
              </a:ext>
            </a:extLst>
          </p:cNvPr>
          <p:cNvPicPr/>
          <p:nvPr/>
        </p:nvPicPr>
        <p:blipFill>
          <a:blip r:embed="rId4"/>
          <a:stretch/>
        </p:blipFill>
        <p:spPr>
          <a:xfrm>
            <a:off x="8494973" y="1510675"/>
            <a:ext cx="3432591" cy="4684265"/>
          </a:xfrm>
          <a:prstGeom prst="rect">
            <a:avLst/>
          </a:prstGeom>
          <a:ln>
            <a:noFill/>
          </a:ln>
        </p:spPr>
      </p:pic>
      <p:sp>
        <p:nvSpPr>
          <p:cNvPr id="8" name="CustomShape 4">
            <a:extLst>
              <a:ext uri="{FF2B5EF4-FFF2-40B4-BE49-F238E27FC236}">
                <a16:creationId xmlns:a16="http://schemas.microsoft.com/office/drawing/2014/main" id="{109D9572-82EB-4673-AAE9-A55D0FFCE646}"/>
              </a:ext>
            </a:extLst>
          </p:cNvPr>
          <p:cNvSpPr/>
          <p:nvPr/>
        </p:nvSpPr>
        <p:spPr>
          <a:xfrm>
            <a:off x="3289766" y="3693973"/>
            <a:ext cx="14680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
        <p:nvSpPr>
          <p:cNvPr id="9" name="CustomShape 5">
            <a:extLst>
              <a:ext uri="{FF2B5EF4-FFF2-40B4-BE49-F238E27FC236}">
                <a16:creationId xmlns:a16="http://schemas.microsoft.com/office/drawing/2014/main" id="{CB9B4BCC-06C7-4540-ADE0-81C9D4F93544}"/>
              </a:ext>
            </a:extLst>
          </p:cNvPr>
          <p:cNvSpPr/>
          <p:nvPr/>
        </p:nvSpPr>
        <p:spPr>
          <a:xfrm>
            <a:off x="7761293" y="3758773"/>
            <a:ext cx="7336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8357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441B1-02BD-47BB-BEF2-06E1B62945EA}"/>
              </a:ext>
            </a:extLst>
          </p:cNvPr>
          <p:cNvSpPr>
            <a:spLocks noGrp="1"/>
          </p:cNvSpPr>
          <p:nvPr>
            <p:ph type="title"/>
          </p:nvPr>
        </p:nvSpPr>
        <p:spPr/>
        <p:txBody>
          <a:bodyPr/>
          <a:lstStyle/>
          <a:p>
            <a:r>
              <a:rPr lang="fr-FR" sz="4000" b="1" kern="1200" dirty="0">
                <a:solidFill>
                  <a:srgbClr val="FEFEFE"/>
                </a:solidFill>
                <a:effectLst/>
                <a:latin typeface="+mj-lt"/>
                <a:ea typeface="+mj-ea"/>
                <a:cs typeface="+mj-cs"/>
              </a:rPr>
              <a:t>Accessibilité</a:t>
            </a:r>
            <a:endParaRPr lang="fr-FR" dirty="0"/>
          </a:p>
        </p:txBody>
      </p:sp>
      <p:sp>
        <p:nvSpPr>
          <p:cNvPr id="3" name="Espace réservé du contenu 2">
            <a:extLst>
              <a:ext uri="{FF2B5EF4-FFF2-40B4-BE49-F238E27FC236}">
                <a16:creationId xmlns:a16="http://schemas.microsoft.com/office/drawing/2014/main" id="{5EFD1974-49FF-4ECE-8C34-7DE61CEF237C}"/>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L’accessibilité</a:t>
            </a:r>
            <a:r>
              <a:rPr lang="en-US" sz="1800" b="0" kern="1200" dirty="0">
                <a:solidFill>
                  <a:schemeClr val="tx1"/>
                </a:solidFill>
                <a:effectLst/>
                <a:latin typeface="+mn-lt"/>
                <a:ea typeface="+mn-ea"/>
                <a:cs typeface="+mn-cs"/>
              </a:rPr>
              <a:t> des get/set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spécifiée</a:t>
            </a:r>
            <a:r>
              <a:rPr lang="en-US" sz="1800" b="0" kern="1200" dirty="0">
                <a:solidFill>
                  <a:schemeClr val="tx1"/>
                </a:solidFill>
                <a:effectLst/>
                <a:latin typeface="+mn-lt"/>
                <a:ea typeface="+mn-ea"/>
                <a:cs typeface="+mn-cs"/>
              </a:rPr>
              <a:t>, y </a:t>
            </a:r>
            <a:r>
              <a:rPr lang="en-US" sz="1800" b="0" kern="1200" dirty="0" err="1">
                <a:solidFill>
                  <a:schemeClr val="tx1"/>
                </a:solidFill>
                <a:effectLst/>
                <a:latin typeface="+mn-lt"/>
                <a:ea typeface="+mn-ea"/>
                <a:cs typeface="+mn-cs"/>
              </a:rPr>
              <a:t>compris</a:t>
            </a:r>
            <a:r>
              <a:rPr lang="en-US" sz="1800" b="0" kern="1200" dirty="0">
                <a:solidFill>
                  <a:schemeClr val="tx1"/>
                </a:solidFill>
                <a:effectLst/>
                <a:latin typeface="+mn-lt"/>
                <a:ea typeface="+mn-ea"/>
                <a:cs typeface="+mn-cs"/>
              </a:rPr>
              <a:t> sur les </a:t>
            </a:r>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automatiques</a:t>
            </a:r>
            <a:endParaRPr lang="en-US" sz="18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6BD37479-130A-482F-BBCB-05234727D919}"/>
              </a:ext>
            </a:extLst>
          </p:cNvPr>
          <p:cNvSpPr>
            <a:spLocks noGrp="1"/>
          </p:cNvSpPr>
          <p:nvPr>
            <p:ph type="sldNum" sz="quarter" idx="12"/>
          </p:nvPr>
        </p:nvSpPr>
        <p:spPr/>
        <p:txBody>
          <a:bodyPr/>
          <a:lstStyle/>
          <a:p>
            <a:fld id="{C4488D40-6A2B-42CD-9565-99D41B29C2DA}" type="slidenum">
              <a:rPr lang="fr-FR" smtClean="0"/>
              <a:t>32</a:t>
            </a:fld>
            <a:endParaRPr lang="fr-FR"/>
          </a:p>
        </p:txBody>
      </p:sp>
      <p:pic>
        <p:nvPicPr>
          <p:cNvPr id="10" name="Image 9">
            <a:extLst>
              <a:ext uri="{FF2B5EF4-FFF2-40B4-BE49-F238E27FC236}">
                <a16:creationId xmlns:a16="http://schemas.microsoft.com/office/drawing/2014/main" id="{5EB53B3E-2659-4761-A687-0E21F435F262}"/>
              </a:ext>
            </a:extLst>
          </p:cNvPr>
          <p:cNvPicPr/>
          <p:nvPr/>
        </p:nvPicPr>
        <p:blipFill>
          <a:blip r:embed="rId2"/>
          <a:stretch/>
        </p:blipFill>
        <p:spPr>
          <a:xfrm>
            <a:off x="1927728" y="1567956"/>
            <a:ext cx="9100925" cy="5212602"/>
          </a:xfrm>
          <a:prstGeom prst="rect">
            <a:avLst/>
          </a:prstGeom>
          <a:ln>
            <a:noFill/>
          </a:ln>
        </p:spPr>
      </p:pic>
    </p:spTree>
    <p:extLst>
      <p:ext uri="{BB962C8B-B14F-4D97-AF65-F5344CB8AC3E}">
        <p14:creationId xmlns:p14="http://schemas.microsoft.com/office/powerpoint/2010/main" val="88301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EB05B-9FD6-4830-AFE7-759358DFB065}"/>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3C087023-D1DD-4086-A918-FE9832B57C4A}"/>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C9D7A6C-F29D-496F-8B93-C90DF84B379A}"/>
              </a:ext>
            </a:extLst>
          </p:cNvPr>
          <p:cNvSpPr>
            <a:spLocks noGrp="1"/>
          </p:cNvSpPr>
          <p:nvPr>
            <p:ph type="sldNum" sz="quarter" idx="12"/>
          </p:nvPr>
        </p:nvSpPr>
        <p:spPr/>
        <p:txBody>
          <a:bodyPr/>
          <a:lstStyle/>
          <a:p>
            <a:fld id="{C4488D40-6A2B-42CD-9565-99D41B29C2DA}" type="slidenum">
              <a:rPr lang="fr-FR" smtClean="0"/>
              <a:t>33</a:t>
            </a:fld>
            <a:endParaRPr lang="fr-FR"/>
          </a:p>
        </p:txBody>
      </p:sp>
    </p:spTree>
    <p:extLst>
      <p:ext uri="{BB962C8B-B14F-4D97-AF65-F5344CB8AC3E}">
        <p14:creationId xmlns:p14="http://schemas.microsoft.com/office/powerpoint/2010/main" val="12996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ECB67-5AB3-445D-8E2A-E32E0EEB305D}"/>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A8D49C0F-D331-4414-B269-8D9A7402387B}"/>
              </a:ext>
            </a:extLst>
          </p:cNvPr>
          <p:cNvSpPr>
            <a:spLocks noGrp="1"/>
          </p:cNvSpPr>
          <p:nvPr>
            <p:ph idx="1"/>
          </p:nvPr>
        </p:nvSpPr>
        <p:spPr/>
        <p:txBody>
          <a:bodyPr/>
          <a:lstStyle/>
          <a:p>
            <a:r>
              <a:rPr lang="fr-FR" dirty="0"/>
              <a:t>Principale approche utilisée dans le monde du développement</a:t>
            </a:r>
          </a:p>
          <a:p>
            <a:pPr lvl="1"/>
            <a:r>
              <a:rPr lang="fr-FR" dirty="0"/>
              <a:t>(mais pas la seule)</a:t>
            </a:r>
          </a:p>
          <a:p>
            <a:pPr lvl="1"/>
            <a:r>
              <a:rPr lang="fr-FR" dirty="0"/>
              <a:t>(souvent hybride)</a:t>
            </a:r>
          </a:p>
          <a:p>
            <a:pPr lvl="0"/>
            <a:r>
              <a:rPr lang="fr-FR" dirty="0"/>
              <a:t>Ce</a:t>
            </a:r>
            <a:r>
              <a:rPr lang="fr-FR" baseline="0" dirty="0"/>
              <a:t> n’est pas seule manière d’arriver à la solution</a:t>
            </a:r>
          </a:p>
          <a:p>
            <a:pPr lvl="0"/>
            <a:r>
              <a:rPr lang="fr-FR" baseline="0" dirty="0"/>
              <a:t>Il n’y a pas une solution mais des solutions</a:t>
            </a:r>
          </a:p>
          <a:p>
            <a:pPr lvl="0"/>
            <a:r>
              <a:rPr lang="fr-FR" baseline="0" dirty="0"/>
              <a:t>Boite à outils</a:t>
            </a:r>
          </a:p>
          <a:p>
            <a:pPr lvl="1"/>
            <a:r>
              <a:rPr lang="fr-FR" dirty="0"/>
              <a:t>Ouverte</a:t>
            </a:r>
          </a:p>
          <a:p>
            <a:pPr lvl="1"/>
            <a:r>
              <a:rPr lang="fr-FR" dirty="0"/>
              <a:t>Complexe</a:t>
            </a:r>
          </a:p>
          <a:p>
            <a:pPr lvl="1"/>
            <a:r>
              <a:rPr lang="fr-FR" dirty="0"/>
              <a:t>Non-orientée (…)</a:t>
            </a:r>
          </a:p>
          <a:p>
            <a:pPr lvl="2"/>
            <a:r>
              <a:rPr lang="fr-FR" dirty="0"/>
              <a:t>Abstrait mais très puissant</a:t>
            </a:r>
          </a:p>
          <a:p>
            <a:pPr lvl="0"/>
            <a:r>
              <a:rPr lang="fr-FR" dirty="0"/>
              <a:t>Nous allons à nous concentrer sur un certain nombre d’usages de ces outils</a:t>
            </a:r>
          </a:p>
        </p:txBody>
      </p:sp>
      <p:sp>
        <p:nvSpPr>
          <p:cNvPr id="4" name="Espace réservé du numéro de diapositive 3">
            <a:extLst>
              <a:ext uri="{FF2B5EF4-FFF2-40B4-BE49-F238E27FC236}">
                <a16:creationId xmlns:a16="http://schemas.microsoft.com/office/drawing/2014/main" id="{875E327D-CCBE-421C-95BC-D7BC2F00A3EC}"/>
              </a:ext>
            </a:extLst>
          </p:cNvPr>
          <p:cNvSpPr>
            <a:spLocks noGrp="1"/>
          </p:cNvSpPr>
          <p:nvPr>
            <p:ph type="sldNum" sz="quarter" idx="12"/>
          </p:nvPr>
        </p:nvSpPr>
        <p:spPr/>
        <p:txBody>
          <a:bodyPr/>
          <a:lstStyle/>
          <a:p>
            <a:fld id="{C4488D40-6A2B-42CD-9565-99D41B29C2DA}" type="slidenum">
              <a:rPr lang="fr-FR" smtClean="0"/>
              <a:t>4</a:t>
            </a:fld>
            <a:endParaRPr lang="fr-FR"/>
          </a:p>
        </p:txBody>
      </p:sp>
    </p:spTree>
    <p:extLst>
      <p:ext uri="{BB962C8B-B14F-4D97-AF65-F5344CB8AC3E}">
        <p14:creationId xmlns:p14="http://schemas.microsoft.com/office/powerpoint/2010/main" val="34897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DF47C-C329-4AAB-9D80-5ADC4027C5B1}"/>
              </a:ext>
            </a:extLst>
          </p:cNvPr>
          <p:cNvSpPr>
            <a:spLocks noGrp="1"/>
          </p:cNvSpPr>
          <p:nvPr>
            <p:ph type="title"/>
          </p:nvPr>
        </p:nvSpPr>
        <p:spPr/>
        <p:txBody>
          <a:bodyPr/>
          <a:lstStyle/>
          <a:p>
            <a:r>
              <a:rPr lang="fr-FR" dirty="0"/>
              <a:t>Programmation orientée</a:t>
            </a:r>
            <a:r>
              <a:rPr lang="fr-FR" baseline="0" dirty="0"/>
              <a:t> objet</a:t>
            </a:r>
            <a:endParaRPr lang="fr-FR" dirty="0"/>
          </a:p>
        </p:txBody>
      </p:sp>
      <p:sp>
        <p:nvSpPr>
          <p:cNvPr id="3" name="Espace réservé du contenu 2">
            <a:extLst>
              <a:ext uri="{FF2B5EF4-FFF2-40B4-BE49-F238E27FC236}">
                <a16:creationId xmlns:a16="http://schemas.microsoft.com/office/drawing/2014/main" id="{D8305349-44E7-4BBA-B312-8005313423E7}"/>
              </a:ext>
            </a:extLst>
          </p:cNvPr>
          <p:cNvSpPr>
            <a:spLocks noGrp="1"/>
          </p:cNvSpPr>
          <p:nvPr>
            <p:ph idx="1"/>
          </p:nvPr>
        </p:nvSpPr>
        <p:spPr/>
        <p:txBody>
          <a:bodyPr/>
          <a:lstStyle/>
          <a:p>
            <a:r>
              <a:rPr lang="fr-FR" sz="1800" b="0" i="0" kern="1200" dirty="0">
                <a:solidFill>
                  <a:schemeClr val="tx1"/>
                </a:solidFill>
                <a:effectLst/>
                <a:latin typeface="+mn-lt"/>
                <a:ea typeface="+mn-ea"/>
                <a:cs typeface="+mn-cs"/>
              </a:rPr>
              <a:t>« Il consiste en la définition et l'interaction de briques logicielles appelées </a:t>
            </a:r>
            <a:r>
              <a:rPr lang="fr-FR" sz="1800" b="0" i="1" u="none" strike="noStrike" kern="1200" dirty="0">
                <a:solidFill>
                  <a:schemeClr val="tx1"/>
                </a:solidFill>
                <a:effectLst/>
                <a:latin typeface="+mn-lt"/>
                <a:ea typeface="+mn-ea"/>
                <a:cs typeface="+mn-cs"/>
              </a:rPr>
              <a:t>objets</a:t>
            </a:r>
            <a:r>
              <a:rPr lang="fr-FR" sz="1800" b="0" i="0" kern="1200" dirty="0">
                <a:solidFill>
                  <a:schemeClr val="tx1"/>
                </a:solidFill>
                <a:effectLst/>
                <a:latin typeface="+mn-lt"/>
                <a:ea typeface="+mn-ea"/>
                <a:cs typeface="+mn-cs"/>
              </a:rPr>
              <a:t> ; un objet représente un concept, une idée ou toute entité du monde physique, comme une voiture, une personne ou encore une page d'un livre. Il possède une structure interne et un comportement, et il sait interagir avec ses pairs »</a:t>
            </a:r>
          </a:p>
          <a:p>
            <a:pPr lvl="1"/>
            <a:r>
              <a:rPr lang="fr-FR" dirty="0" err="1"/>
              <a:t>Wikipedia</a:t>
            </a:r>
            <a:endParaRPr lang="fr-FR" dirty="0"/>
          </a:p>
          <a:p>
            <a:pPr lvl="0"/>
            <a:r>
              <a:rPr lang="fr-FR" dirty="0"/>
              <a:t>Analogie :</a:t>
            </a:r>
          </a:p>
          <a:p>
            <a:pPr lvl="1"/>
            <a:r>
              <a:rPr lang="fr-FR" dirty="0"/>
              <a:t>Recette de cuisine</a:t>
            </a:r>
          </a:p>
        </p:txBody>
      </p:sp>
      <p:sp>
        <p:nvSpPr>
          <p:cNvPr id="4" name="Espace réservé du numéro de diapositive 3">
            <a:extLst>
              <a:ext uri="{FF2B5EF4-FFF2-40B4-BE49-F238E27FC236}">
                <a16:creationId xmlns:a16="http://schemas.microsoft.com/office/drawing/2014/main" id="{48DA401A-3DA8-4EAC-A71A-2F4317C1A2BB}"/>
              </a:ext>
            </a:extLst>
          </p:cNvPr>
          <p:cNvSpPr>
            <a:spLocks noGrp="1"/>
          </p:cNvSpPr>
          <p:nvPr>
            <p:ph type="sldNum" sz="quarter" idx="12"/>
          </p:nvPr>
        </p:nvSpPr>
        <p:spPr/>
        <p:txBody>
          <a:bodyPr/>
          <a:lstStyle/>
          <a:p>
            <a:fld id="{C4488D40-6A2B-42CD-9565-99D41B29C2DA}" type="slidenum">
              <a:rPr lang="fr-FR" smtClean="0"/>
              <a:t>5</a:t>
            </a:fld>
            <a:endParaRPr lang="fr-FR"/>
          </a:p>
        </p:txBody>
      </p:sp>
    </p:spTree>
    <p:extLst>
      <p:ext uri="{BB962C8B-B14F-4D97-AF65-F5344CB8AC3E}">
        <p14:creationId xmlns:p14="http://schemas.microsoft.com/office/powerpoint/2010/main" val="9761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90645-BC05-47AB-9B63-DBEABBBA86A7}"/>
              </a:ext>
            </a:extLst>
          </p:cNvPr>
          <p:cNvSpPr>
            <a:spLocks noGrp="1"/>
          </p:cNvSpPr>
          <p:nvPr>
            <p:ph type="title"/>
          </p:nvPr>
        </p:nvSpPr>
        <p:spPr/>
        <p:txBody>
          <a:bodyPr/>
          <a:lstStyle/>
          <a:p>
            <a:r>
              <a:rPr lang="fr-FR" dirty="0"/>
              <a:t>Recette de cuisine</a:t>
            </a:r>
          </a:p>
        </p:txBody>
      </p:sp>
      <p:sp>
        <p:nvSpPr>
          <p:cNvPr id="3" name="Espace réservé du contenu 2">
            <a:extLst>
              <a:ext uri="{FF2B5EF4-FFF2-40B4-BE49-F238E27FC236}">
                <a16:creationId xmlns:a16="http://schemas.microsoft.com/office/drawing/2014/main" id="{785AAE6C-BA25-4830-840B-DCC8AB8CBCDA}"/>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B15795A-6B2B-4F1A-8159-ADBE0EC9FDE8}"/>
              </a:ext>
            </a:extLst>
          </p:cNvPr>
          <p:cNvSpPr>
            <a:spLocks noGrp="1"/>
          </p:cNvSpPr>
          <p:nvPr>
            <p:ph type="sldNum" sz="quarter" idx="12"/>
          </p:nvPr>
        </p:nvSpPr>
        <p:spPr/>
        <p:txBody>
          <a:bodyPr/>
          <a:lstStyle/>
          <a:p>
            <a:fld id="{C4488D40-6A2B-42CD-9565-99D41B29C2DA}" type="slidenum">
              <a:rPr lang="fr-FR" smtClean="0"/>
              <a:t>6</a:t>
            </a:fld>
            <a:endParaRPr lang="fr-FR"/>
          </a:p>
        </p:txBody>
      </p:sp>
      <p:pic>
        <p:nvPicPr>
          <p:cNvPr id="5" name="Image 4">
            <a:extLst>
              <a:ext uri="{FF2B5EF4-FFF2-40B4-BE49-F238E27FC236}">
                <a16:creationId xmlns:a16="http://schemas.microsoft.com/office/drawing/2014/main" id="{F8C171C6-FBA5-4C49-8E52-195C71AD8203}"/>
              </a:ext>
            </a:extLst>
          </p:cNvPr>
          <p:cNvPicPr>
            <a:picLocks noChangeAspect="1"/>
          </p:cNvPicPr>
          <p:nvPr/>
        </p:nvPicPr>
        <p:blipFill>
          <a:blip r:embed="rId2"/>
          <a:stretch>
            <a:fillRect/>
          </a:stretch>
        </p:blipFill>
        <p:spPr>
          <a:xfrm>
            <a:off x="1670177" y="832305"/>
            <a:ext cx="8507012" cy="6039693"/>
          </a:xfrm>
          <a:prstGeom prst="rect">
            <a:avLst/>
          </a:prstGeom>
        </p:spPr>
      </p:pic>
    </p:spTree>
    <p:extLst>
      <p:ext uri="{BB962C8B-B14F-4D97-AF65-F5344CB8AC3E}">
        <p14:creationId xmlns:p14="http://schemas.microsoft.com/office/powerpoint/2010/main" val="7008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93183-F3C6-4219-B688-4EF2979C49E3}"/>
              </a:ext>
            </a:extLst>
          </p:cNvPr>
          <p:cNvSpPr>
            <a:spLocks noGrp="1"/>
          </p:cNvSpPr>
          <p:nvPr>
            <p:ph type="title"/>
          </p:nvPr>
        </p:nvSpPr>
        <p:spPr/>
        <p:txBody>
          <a:bodyPr/>
          <a:lstStyle/>
          <a:p>
            <a:r>
              <a:rPr lang="fr-FR" dirty="0"/>
              <a:t>Classe en C#</a:t>
            </a:r>
          </a:p>
        </p:txBody>
      </p:sp>
      <p:sp>
        <p:nvSpPr>
          <p:cNvPr id="3" name="Espace réservé du contenu 2">
            <a:extLst>
              <a:ext uri="{FF2B5EF4-FFF2-40B4-BE49-F238E27FC236}">
                <a16:creationId xmlns:a16="http://schemas.microsoft.com/office/drawing/2014/main" id="{ECA1283D-3101-4D94-B4F0-BA5A9ABD0763}"/>
              </a:ext>
            </a:extLst>
          </p:cNvPr>
          <p:cNvSpPr>
            <a:spLocks noGrp="1"/>
          </p:cNvSpPr>
          <p:nvPr>
            <p:ph idx="1"/>
          </p:nvPr>
        </p:nvSpPr>
        <p:spPr/>
        <p:txBody>
          <a:bodyPr/>
          <a:lstStyle/>
          <a:p>
            <a:pPr rtl="0" eaLnBrk="1" latinLnBrk="0" hangingPunct="1"/>
            <a:r>
              <a:rPr lang="en-US" sz="1800" b="0" kern="1200" dirty="0" err="1">
                <a:solidFill>
                  <a:schemeClr val="tx1"/>
                </a:solidFill>
                <a:effectLst/>
                <a:latin typeface="+mn-lt"/>
                <a:ea typeface="+mn-ea"/>
                <a:cs typeface="+mn-cs"/>
              </a:rPr>
              <a:t>Modèle</a:t>
            </a:r>
            <a:r>
              <a:rPr lang="en-US" sz="1800" b="0" kern="1200" dirty="0">
                <a:solidFill>
                  <a:schemeClr val="tx1"/>
                </a:solidFill>
                <a:effectLst/>
                <a:latin typeface="+mn-lt"/>
                <a:ea typeface="+mn-ea"/>
                <a:cs typeface="+mn-cs"/>
              </a:rPr>
              <a:t> d’un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i="1" kern="1200" dirty="0">
                <a:solidFill>
                  <a:schemeClr val="tx1"/>
                </a:solidFill>
                <a:effectLst/>
                <a:latin typeface="+mn-lt"/>
                <a:ea typeface="+mn-ea"/>
                <a:cs typeface="+mn-cs"/>
              </a:rPr>
              <a:t>(la </a:t>
            </a:r>
            <a:r>
              <a:rPr lang="en-US" sz="1800" b="0" i="1" kern="1200" dirty="0" err="1">
                <a:solidFill>
                  <a:schemeClr val="tx1"/>
                </a:solidFill>
                <a:effectLst/>
                <a:latin typeface="+mn-lt"/>
                <a:ea typeface="+mn-ea"/>
                <a:cs typeface="+mn-cs"/>
              </a:rPr>
              <a:t>recette</a:t>
            </a:r>
            <a:r>
              <a:rPr lang="en-US" sz="1800" b="0" i="1" kern="1200" dirty="0">
                <a:solidFill>
                  <a:schemeClr val="tx1"/>
                </a:solidFill>
                <a:effectLst/>
                <a:latin typeface="+mn-lt"/>
                <a:ea typeface="+mn-ea"/>
                <a:cs typeface="+mn-cs"/>
              </a:rPr>
              <a:t>)</a:t>
            </a:r>
            <a:endParaRPr lang="fr-FR" sz="1800" i="1" dirty="0">
              <a:effectLst/>
            </a:endParaRPr>
          </a:p>
          <a:p>
            <a:pPr lvl="1" rtl="0" eaLnBrk="1" latinLnBrk="0" hangingPunct="1"/>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est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une</a:t>
            </a:r>
            <a:r>
              <a:rPr lang="en-US" sz="1600" b="0" kern="1200" dirty="0">
                <a:solidFill>
                  <a:schemeClr val="tx1"/>
                </a:solidFill>
                <a:effectLst/>
                <a:latin typeface="+mn-lt"/>
                <a:ea typeface="+mn-ea"/>
                <a:cs typeface="+mn-cs"/>
              </a:rPr>
              <a:t> instance </a:t>
            </a:r>
            <a:r>
              <a:rPr lang="en-US" sz="1600" b="0" kern="1200" dirty="0" err="1">
                <a:solidFill>
                  <a:schemeClr val="tx1"/>
                </a:solidFill>
                <a:effectLst/>
                <a:latin typeface="+mn-lt"/>
                <a:ea typeface="+mn-ea"/>
                <a:cs typeface="+mn-cs"/>
              </a:rPr>
              <a:t>d’une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classe</a:t>
            </a:r>
            <a:endParaRPr lang="fr-FR" dirty="0">
              <a:effectLst/>
            </a:endParaRPr>
          </a:p>
          <a:p>
            <a:pPr lvl="1" rtl="0" eaLnBrk="1" latinLnBrk="0" hangingPunct="1"/>
            <a:r>
              <a:rPr lang="en-US" sz="1600" b="0" kern="1200" dirty="0">
                <a:solidFill>
                  <a:schemeClr val="tx1"/>
                </a:solidFill>
                <a:effectLst/>
                <a:latin typeface="+mn-lt"/>
                <a:ea typeface="+mn-ea"/>
                <a:cs typeface="+mn-cs"/>
              </a:rPr>
              <a:t>La </a:t>
            </a:r>
            <a:r>
              <a:rPr lang="en-US" sz="1600" b="0" kern="1200" dirty="0" err="1">
                <a:solidFill>
                  <a:schemeClr val="tx1"/>
                </a:solidFill>
                <a:effectLst/>
                <a:latin typeface="+mn-lt"/>
                <a:ea typeface="+mn-ea"/>
                <a:cs typeface="+mn-cs"/>
              </a:rPr>
              <a:t>classe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définit</a:t>
            </a:r>
            <a:r>
              <a:rPr lang="en-US" sz="1600" b="0" kern="1200" dirty="0">
                <a:solidFill>
                  <a:schemeClr val="tx1"/>
                </a:solidFill>
                <a:effectLst/>
                <a:latin typeface="+mn-lt"/>
                <a:ea typeface="+mn-ea"/>
                <a:cs typeface="+mn-cs"/>
              </a:rPr>
              <a:t> un </a:t>
            </a:r>
            <a:r>
              <a:rPr lang="en-US" sz="1600" b="1" kern="1200" dirty="0">
                <a:solidFill>
                  <a:schemeClr val="tx1"/>
                </a:solidFill>
                <a:effectLst/>
                <a:latin typeface="+mn-lt"/>
                <a:ea typeface="+mn-ea"/>
                <a:cs typeface="+mn-cs"/>
              </a:rPr>
              <a:t>type</a:t>
            </a:r>
            <a:endParaRPr lang="fr-FR" dirty="0">
              <a:effectLst/>
            </a:endParaRPr>
          </a:p>
          <a:p>
            <a:pPr rtl="0" eaLnBrk="1" latinLnBrk="0" hangingPunct="1"/>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et </a:t>
            </a:r>
            <a:r>
              <a:rPr lang="en-US" sz="1800" b="0" kern="1200" dirty="0" err="1">
                <a:solidFill>
                  <a:schemeClr val="tx1"/>
                </a:solidFill>
                <a:effectLst/>
                <a:latin typeface="+mn-lt"/>
                <a:ea typeface="+mn-ea"/>
                <a:cs typeface="+mn-cs"/>
              </a:rPr>
              <a:t>comportement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commun</a:t>
            </a:r>
            <a:r>
              <a:rPr lang="en-US" sz="1800" b="0" kern="1200" dirty="0">
                <a:solidFill>
                  <a:schemeClr val="tx1"/>
                </a:solidFill>
                <a:effectLst/>
                <a:latin typeface="+mn-lt"/>
                <a:ea typeface="+mn-ea"/>
                <a:cs typeface="+mn-cs"/>
              </a:rPr>
              <a:t> d’un ensemble </a:t>
            </a:r>
            <a:r>
              <a:rPr lang="en-US" sz="1800" b="0" kern="1200" dirty="0" err="1">
                <a:solidFill>
                  <a:schemeClr val="tx1"/>
                </a:solidFill>
                <a:effectLst/>
                <a:latin typeface="+mn-lt"/>
                <a:ea typeface="+mn-ea"/>
                <a:cs typeface="+mn-cs"/>
              </a:rPr>
              <a:t>d’objets</a:t>
            </a:r>
            <a:endParaRPr lang="en-US" sz="1800" b="0" kern="1200" dirty="0">
              <a:solidFill>
                <a:schemeClr val="tx1"/>
              </a:solidFill>
              <a:effectLst/>
              <a:latin typeface="+mn-lt"/>
              <a:ea typeface="+mn-ea"/>
              <a:cs typeface="+mn-cs"/>
            </a:endParaRPr>
          </a:p>
          <a:p>
            <a:pPr lvl="1" rtl="0" eaLnBrk="1" latinLnBrk="0" hangingPunct="1"/>
            <a:r>
              <a:rPr lang="fr-FR" i="1" dirty="0">
                <a:effectLst/>
              </a:rPr>
              <a:t>Les ingrédients et ustensiles</a:t>
            </a:r>
          </a:p>
          <a:p>
            <a:pPr lvl="1" rtl="0" eaLnBrk="1" latinLnBrk="0" hangingPunct="1"/>
            <a:r>
              <a:rPr lang="fr-FR" i="1" dirty="0">
                <a:effectLst/>
              </a:rPr>
              <a:t>Les étapes</a:t>
            </a:r>
          </a:p>
          <a:p>
            <a:pPr rtl="0" eaLnBrk="1" latinLnBrk="0" hangingPunct="1"/>
            <a:r>
              <a:rPr lang="en-US" sz="1800" b="0" kern="1200" dirty="0">
                <a:solidFill>
                  <a:schemeClr val="tx1"/>
                </a:solidFill>
                <a:effectLst/>
                <a:latin typeface="+mn-lt"/>
                <a:ea typeface="+mn-ea"/>
                <a:cs typeface="+mn-cs"/>
              </a:rPr>
              <a:t>Une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définit</a:t>
            </a:r>
            <a:r>
              <a:rPr lang="en-US" sz="1800" b="0" kern="1200" dirty="0">
                <a:solidFill>
                  <a:schemeClr val="tx1"/>
                </a:solidFill>
                <a:effectLst/>
                <a:latin typeface="+mn-lt"/>
                <a:ea typeface="+mn-ea"/>
                <a:cs typeface="+mn-cs"/>
              </a:rPr>
              <a:t> par :</a:t>
            </a:r>
            <a:endParaRPr lang="fr-FR" dirty="0">
              <a:effectLst/>
            </a:endParaRPr>
          </a:p>
          <a:p>
            <a:pPr lvl="1" rtl="0" eaLnBrk="1" latinLnBrk="0" hangingPunct="1"/>
            <a:r>
              <a:rPr lang="en-US" sz="1600" b="0" kern="1200" dirty="0">
                <a:solidFill>
                  <a:schemeClr val="tx1"/>
                </a:solidFill>
                <a:effectLst/>
                <a:latin typeface="+mn-lt"/>
                <a:ea typeface="+mn-ea"/>
                <a:cs typeface="+mn-cs"/>
              </a:rPr>
              <a:t>Un nom</a:t>
            </a:r>
            <a:endParaRPr lang="fr-FR" dirty="0">
              <a:effectLst/>
            </a:endParaRPr>
          </a:p>
          <a:p>
            <a:pPr lvl="1" rtl="0" eaLnBrk="1" latinLnBrk="0" hangingPunct="1"/>
            <a:r>
              <a:rPr lang="en-US" sz="1600" b="0" kern="1200" dirty="0">
                <a:solidFill>
                  <a:schemeClr val="tx1"/>
                </a:solidFill>
                <a:effectLst/>
                <a:latin typeface="+mn-lt"/>
                <a:ea typeface="+mn-ea"/>
                <a:cs typeface="+mn-cs"/>
              </a:rPr>
              <a:t>La structure de </a:t>
            </a:r>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l’objet</a:t>
            </a:r>
            <a:endParaRPr lang="fr-FR" dirty="0">
              <a:effectLst/>
            </a:endParaRPr>
          </a:p>
          <a:p>
            <a:pPr lvl="2" rtl="0" eaLnBrk="1" latinLnBrk="0" hangingPunct="1"/>
            <a:r>
              <a:rPr lang="en-US" sz="1400" b="0" kern="1200" dirty="0" err="1">
                <a:solidFill>
                  <a:schemeClr val="tx1"/>
                </a:solidFill>
                <a:effectLst/>
                <a:latin typeface="+mn-lt"/>
                <a:ea typeface="+mn-ea"/>
                <a:cs typeface="+mn-cs"/>
              </a:rPr>
              <a:t>En</a:t>
            </a:r>
            <a:r>
              <a:rPr lang="en-US" sz="1400" b="0" kern="1200" dirty="0">
                <a:solidFill>
                  <a:schemeClr val="tx1"/>
                </a:solidFill>
                <a:effectLst/>
                <a:latin typeface="+mn-lt"/>
                <a:ea typeface="+mn-ea"/>
                <a:cs typeface="+mn-cs"/>
              </a:rPr>
              <a:t> C#, </a:t>
            </a:r>
            <a:r>
              <a:rPr lang="en-US" sz="1400" b="0" kern="1200" dirty="0" err="1">
                <a:solidFill>
                  <a:schemeClr val="tx1"/>
                </a:solidFill>
                <a:effectLst/>
                <a:latin typeface="+mn-lt"/>
                <a:ea typeface="+mn-ea"/>
                <a:cs typeface="+mn-cs"/>
              </a:rPr>
              <a:t>Propriétés</a:t>
            </a:r>
            <a:r>
              <a:rPr lang="en-US" sz="1400" b="0" kern="1200" dirty="0">
                <a:solidFill>
                  <a:schemeClr val="tx1"/>
                </a:solidFill>
                <a:effectLst/>
                <a:latin typeface="+mn-lt"/>
                <a:ea typeface="+mn-ea"/>
                <a:cs typeface="+mn-cs"/>
              </a:rPr>
              <a:t> et champs</a:t>
            </a:r>
            <a:endParaRPr lang="fr-FR" dirty="0">
              <a:effectLst/>
            </a:endParaRPr>
          </a:p>
          <a:p>
            <a:pPr rtl="0" eaLnBrk="1" latinLnBrk="0" hangingPunct="1"/>
            <a:r>
              <a:rPr lang="en-US" sz="1800" b="0" kern="1200" dirty="0">
                <a:solidFill>
                  <a:schemeClr val="tx1"/>
                </a:solidFill>
                <a:effectLst/>
                <a:latin typeface="+mn-lt"/>
                <a:ea typeface="+mn-ea"/>
                <a:cs typeface="+mn-cs"/>
              </a:rPr>
              <a:t>Le </a:t>
            </a:r>
            <a:r>
              <a:rPr lang="en-US" sz="1800" b="0" kern="1200" dirty="0" err="1">
                <a:solidFill>
                  <a:schemeClr val="tx1"/>
                </a:solidFill>
                <a:effectLst/>
                <a:latin typeface="+mn-lt"/>
                <a:ea typeface="+mn-ea"/>
                <a:cs typeface="+mn-cs"/>
              </a:rPr>
              <a:t>comportement</a:t>
            </a:r>
            <a:endParaRPr lang="fr-FR" dirty="0">
              <a:effectLst/>
            </a:endParaRPr>
          </a:p>
          <a:p>
            <a:pPr lvl="1"/>
            <a:r>
              <a:rPr lang="en-US" sz="1600" b="0" kern="1200" dirty="0">
                <a:solidFill>
                  <a:schemeClr val="tx1"/>
                </a:solidFill>
                <a:effectLst/>
                <a:latin typeface="+mn-lt"/>
                <a:ea typeface="+mn-ea"/>
                <a:cs typeface="+mn-cs"/>
              </a:rPr>
              <a:t>Un ensemble de </a:t>
            </a:r>
            <a:r>
              <a:rPr lang="en-US" sz="1600" b="0" kern="1200" dirty="0" err="1">
                <a:solidFill>
                  <a:schemeClr val="tx1"/>
                </a:solidFill>
                <a:effectLst/>
                <a:latin typeface="+mn-lt"/>
                <a:ea typeface="+mn-ea"/>
                <a:cs typeface="+mn-cs"/>
              </a:rPr>
              <a:t>fonctions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permettant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manipuler</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l’objet</a:t>
            </a:r>
            <a:endParaRPr lang="fr-FR" dirty="0"/>
          </a:p>
        </p:txBody>
      </p:sp>
      <p:sp>
        <p:nvSpPr>
          <p:cNvPr id="4" name="Espace réservé du numéro de diapositive 3">
            <a:extLst>
              <a:ext uri="{FF2B5EF4-FFF2-40B4-BE49-F238E27FC236}">
                <a16:creationId xmlns:a16="http://schemas.microsoft.com/office/drawing/2014/main" id="{64E4CE68-C4A6-473B-976A-E4820BD3FCE2}"/>
              </a:ext>
            </a:extLst>
          </p:cNvPr>
          <p:cNvSpPr>
            <a:spLocks noGrp="1"/>
          </p:cNvSpPr>
          <p:nvPr>
            <p:ph type="sldNum" sz="quarter" idx="12"/>
          </p:nvPr>
        </p:nvSpPr>
        <p:spPr/>
        <p:txBody>
          <a:bodyPr/>
          <a:lstStyle/>
          <a:p>
            <a:fld id="{C4488D40-6A2B-42CD-9565-99D41B29C2DA}" type="slidenum">
              <a:rPr lang="fr-FR" smtClean="0"/>
              <a:t>7</a:t>
            </a:fld>
            <a:endParaRPr lang="fr-FR"/>
          </a:p>
        </p:txBody>
      </p:sp>
    </p:spTree>
    <p:extLst>
      <p:ext uri="{BB962C8B-B14F-4D97-AF65-F5344CB8AC3E}">
        <p14:creationId xmlns:p14="http://schemas.microsoft.com/office/powerpoint/2010/main" val="3099923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0000" y="-182520"/>
            <a:ext cx="10571760" cy="970200"/>
          </a:xfrm>
          <a:prstGeom prst="rect">
            <a:avLst/>
          </a:prstGeom>
          <a:noFill/>
          <a:ln>
            <a:noFill/>
          </a:ln>
        </p:spPr>
        <p:txBody>
          <a:bodyPr anchor="b"/>
          <a:lstStyle/>
          <a:p>
            <a:pPr>
              <a:lnSpc>
                <a:spcPct val="100000"/>
              </a:lnSpc>
            </a:pPr>
            <a:r>
              <a:rPr lang="en-US" sz="4000" b="1" strike="noStrike" spc="-1">
                <a:solidFill>
                  <a:srgbClr val="FEFEFE"/>
                </a:solidFill>
                <a:uFill>
                  <a:solidFill>
                    <a:srgbClr val="FFFFFF"/>
                  </a:solidFill>
                </a:uFill>
                <a:latin typeface="Century Gothic"/>
              </a:rPr>
              <a:t>Les classes en C#</a:t>
            </a:r>
            <a:endParaRPr lang="en-US" sz="1800" b="0" strike="noStrike" spc="-1">
              <a:solidFill>
                <a:srgbClr val="000000"/>
              </a:solidFill>
              <a:uFill>
                <a:solidFill>
                  <a:srgbClr val="FFFFFF"/>
                </a:solidFill>
              </a:uFill>
              <a:latin typeface="Century Gothic"/>
            </a:endParaRPr>
          </a:p>
        </p:txBody>
      </p:sp>
      <p:sp>
        <p:nvSpPr>
          <p:cNvPr id="105" name="TextShape 2"/>
          <p:cNvSpPr txBox="1"/>
          <p:nvPr/>
        </p:nvSpPr>
        <p:spPr>
          <a:xfrm>
            <a:off x="818640" y="970560"/>
            <a:ext cx="10554120" cy="5809680"/>
          </a:xfrm>
          <a:prstGeom prst="rect">
            <a:avLst/>
          </a:prstGeom>
          <a:noFill/>
          <a:ln>
            <a:noFill/>
          </a:ln>
        </p:spPr>
        <p:txBody>
          <a:bodyPr/>
          <a:lstStyle/>
          <a:p>
            <a:endParaRPr lang="en-US" sz="1800" b="0" strike="noStrike" spc="-1">
              <a:solidFill>
                <a:srgbClr val="000000"/>
              </a:solidFill>
              <a:uFill>
                <a:solidFill>
                  <a:srgbClr val="FFFFFF"/>
                </a:solidFill>
              </a:uFill>
              <a:latin typeface="Century Gothic"/>
            </a:endParaRPr>
          </a:p>
        </p:txBody>
      </p:sp>
      <p:sp>
        <p:nvSpPr>
          <p:cNvPr id="106" name="TextShape 3"/>
          <p:cNvSpPr txBox="1"/>
          <p:nvPr/>
        </p:nvSpPr>
        <p:spPr>
          <a:xfrm>
            <a:off x="11028600" y="6289920"/>
            <a:ext cx="1061640" cy="490320"/>
          </a:xfrm>
          <a:prstGeom prst="rect">
            <a:avLst/>
          </a:prstGeom>
          <a:noFill/>
          <a:ln>
            <a:noFill/>
          </a:ln>
        </p:spPr>
        <p:txBody>
          <a:bodyPr bIns="10800" anchor="b"/>
          <a:lstStyle/>
          <a:p>
            <a:pPr algn="r">
              <a:lnSpc>
                <a:spcPct val="100000"/>
              </a:lnSpc>
            </a:pPr>
            <a:fld id="{DF12105A-0006-431A-9184-291CA92961C8}" type="slidenum">
              <a:rPr lang="en-US" sz="2000" b="0" strike="noStrike" spc="-1">
                <a:solidFill>
                  <a:srgbClr val="00C6BB"/>
                </a:solidFill>
                <a:uFill>
                  <a:solidFill>
                    <a:srgbClr val="FFFFFF"/>
                  </a:solidFill>
                </a:uFill>
                <a:latin typeface="Century Gothic"/>
              </a:rPr>
              <a:t>8</a:t>
            </a:fld>
            <a:endParaRPr lang="en-US" sz="2000" b="0" strike="noStrike" spc="-1">
              <a:solidFill>
                <a:srgbClr val="000000"/>
              </a:solidFill>
              <a:uFill>
                <a:solidFill>
                  <a:srgbClr val="FFFFFF"/>
                </a:solidFill>
              </a:uFill>
              <a:latin typeface="Times New Roman"/>
            </a:endParaRPr>
          </a:p>
        </p:txBody>
      </p:sp>
      <p:pic>
        <p:nvPicPr>
          <p:cNvPr id="107" name="Image 5"/>
          <p:cNvPicPr/>
          <p:nvPr/>
        </p:nvPicPr>
        <p:blipFill>
          <a:blip r:embed="rId2"/>
          <a:stretch/>
        </p:blipFill>
        <p:spPr>
          <a:xfrm>
            <a:off x="810000" y="970560"/>
            <a:ext cx="2009520" cy="933120"/>
          </a:xfrm>
          <a:prstGeom prst="rect">
            <a:avLst/>
          </a:prstGeom>
          <a:ln>
            <a:noFill/>
          </a:ln>
        </p:spPr>
      </p:pic>
      <p:pic>
        <p:nvPicPr>
          <p:cNvPr id="108" name="Image 6"/>
          <p:cNvPicPr/>
          <p:nvPr/>
        </p:nvPicPr>
        <p:blipFill>
          <a:blip r:embed="rId3"/>
          <a:stretch/>
        </p:blipFill>
        <p:spPr>
          <a:xfrm>
            <a:off x="818640" y="2086560"/>
            <a:ext cx="2133360" cy="1437840"/>
          </a:xfrm>
          <a:prstGeom prst="rect">
            <a:avLst/>
          </a:prstGeom>
          <a:ln>
            <a:noFill/>
          </a:ln>
        </p:spPr>
      </p:pic>
      <p:pic>
        <p:nvPicPr>
          <p:cNvPr id="109" name="Image 7"/>
          <p:cNvPicPr/>
          <p:nvPr/>
        </p:nvPicPr>
        <p:blipFill>
          <a:blip r:embed="rId4"/>
          <a:stretch/>
        </p:blipFill>
        <p:spPr>
          <a:xfrm>
            <a:off x="810000" y="3707280"/>
            <a:ext cx="2599920" cy="2199960"/>
          </a:xfrm>
          <a:prstGeom prst="rect">
            <a:avLst/>
          </a:prstGeom>
          <a:ln>
            <a:noFill/>
          </a:ln>
        </p:spPr>
      </p:pic>
      <p:pic>
        <p:nvPicPr>
          <p:cNvPr id="110" name="Image 10"/>
          <p:cNvPicPr/>
          <p:nvPr/>
        </p:nvPicPr>
        <p:blipFill>
          <a:blip r:embed="rId5"/>
          <a:stretch/>
        </p:blipFill>
        <p:spPr>
          <a:xfrm>
            <a:off x="7628400" y="1568160"/>
            <a:ext cx="3400200" cy="3762000"/>
          </a:xfrm>
          <a:prstGeom prst="rect">
            <a:avLst/>
          </a:prstGeom>
          <a:ln>
            <a:noFill/>
          </a:ln>
        </p:spPr>
      </p:pic>
      <p:sp>
        <p:nvSpPr>
          <p:cNvPr id="3" name="Titre 2">
            <a:extLst>
              <a:ext uri="{FF2B5EF4-FFF2-40B4-BE49-F238E27FC236}">
                <a16:creationId xmlns:a16="http://schemas.microsoft.com/office/drawing/2014/main" id="{9B196032-64B9-4371-AA60-1B2DCCEC8697}"/>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Les classes </a:t>
            </a:r>
            <a:r>
              <a:rPr lang="en-US" sz="4000" b="1" kern="1200" dirty="0" err="1">
                <a:solidFill>
                  <a:srgbClr val="FEFEFE"/>
                </a:solidFill>
                <a:effectLst/>
                <a:latin typeface="+mj-lt"/>
                <a:ea typeface="+mj-ea"/>
                <a:cs typeface="+mj-cs"/>
              </a:rPr>
              <a:t>en</a:t>
            </a:r>
            <a:r>
              <a:rPr lang="en-US" sz="4000" b="1" kern="1200" dirty="0">
                <a:solidFill>
                  <a:srgbClr val="FEFEFE"/>
                </a:solidFill>
                <a:effectLst/>
                <a:latin typeface="+mj-lt"/>
                <a:ea typeface="+mj-ea"/>
                <a:cs typeface="+mj-cs"/>
              </a:rPr>
              <a:t> C#</a:t>
            </a:r>
            <a:endParaRPr lang="fr-FR" dirty="0">
              <a:effectLst/>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18DA1-A27C-4892-BBDE-ABA880DC17CD}"/>
              </a:ext>
            </a:extLst>
          </p:cNvPr>
          <p:cNvSpPr>
            <a:spLocks noGrp="1"/>
          </p:cNvSpPr>
          <p:nvPr>
            <p:ph type="title"/>
          </p:nvPr>
        </p:nvSpPr>
        <p:spPr/>
        <p:txBody>
          <a:bodyPr/>
          <a:lstStyle/>
          <a:p>
            <a:r>
              <a:rPr lang="fr-FR" dirty="0"/>
              <a:t>Les instances en C#</a:t>
            </a:r>
          </a:p>
        </p:txBody>
      </p:sp>
      <p:sp>
        <p:nvSpPr>
          <p:cNvPr id="3" name="Espace réservé du contenu 2">
            <a:extLst>
              <a:ext uri="{FF2B5EF4-FFF2-40B4-BE49-F238E27FC236}">
                <a16:creationId xmlns:a16="http://schemas.microsoft.com/office/drawing/2014/main" id="{580FB6D7-E6CC-4FA8-84EE-AE20AAECF772}"/>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77574B6-3C40-4C3C-8C8E-7DC3F401FD1E}"/>
              </a:ext>
            </a:extLst>
          </p:cNvPr>
          <p:cNvSpPr>
            <a:spLocks noGrp="1"/>
          </p:cNvSpPr>
          <p:nvPr>
            <p:ph type="sldNum" sz="quarter" idx="12"/>
          </p:nvPr>
        </p:nvSpPr>
        <p:spPr/>
        <p:txBody>
          <a:bodyPr/>
          <a:lstStyle/>
          <a:p>
            <a:fld id="{C4488D40-6A2B-42CD-9565-99D41B29C2DA}" type="slidenum">
              <a:rPr lang="fr-FR" smtClean="0"/>
              <a:t>9</a:t>
            </a:fld>
            <a:endParaRPr lang="fr-FR"/>
          </a:p>
        </p:txBody>
      </p:sp>
      <p:pic>
        <p:nvPicPr>
          <p:cNvPr id="5" name="Image 4">
            <a:extLst>
              <a:ext uri="{FF2B5EF4-FFF2-40B4-BE49-F238E27FC236}">
                <a16:creationId xmlns:a16="http://schemas.microsoft.com/office/drawing/2014/main" id="{6B4E6436-0DED-4897-9219-7B7D36B8AB1B}"/>
              </a:ext>
            </a:extLst>
          </p:cNvPr>
          <p:cNvPicPr/>
          <p:nvPr/>
        </p:nvPicPr>
        <p:blipFill>
          <a:blip r:embed="rId2"/>
          <a:stretch/>
        </p:blipFill>
        <p:spPr>
          <a:xfrm>
            <a:off x="1071720" y="1910520"/>
            <a:ext cx="9554040" cy="3137760"/>
          </a:xfrm>
          <a:prstGeom prst="rect">
            <a:avLst/>
          </a:prstGeom>
          <a:ln>
            <a:noFill/>
          </a:ln>
        </p:spPr>
      </p:pic>
    </p:spTree>
    <p:extLst>
      <p:ext uri="{BB962C8B-B14F-4D97-AF65-F5344CB8AC3E}">
        <p14:creationId xmlns:p14="http://schemas.microsoft.com/office/powerpoint/2010/main" val="4132875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2409</TotalTime>
  <Words>911</Words>
  <Application>Microsoft Office PowerPoint</Application>
  <PresentationFormat>Grand écran</PresentationFormat>
  <Paragraphs>232</Paragraphs>
  <Slides>33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Calibri</vt:lpstr>
      <vt:lpstr>Century Gothic</vt:lpstr>
      <vt:lpstr>Times New Roman</vt:lpstr>
      <vt:lpstr>Wingdings 2</vt:lpstr>
      <vt:lpstr>Concis</vt:lpstr>
      <vt:lpstr>Complément de cours C#</vt:lpstr>
      <vt:lpstr>Plan du cours</vt:lpstr>
      <vt:lpstr>Programmation orientée objet</vt:lpstr>
      <vt:lpstr>Programmation orientée objet</vt:lpstr>
      <vt:lpstr>Programmation orientée objet</vt:lpstr>
      <vt:lpstr>Recette de cuisine</vt:lpstr>
      <vt:lpstr>Classe en C#</vt:lpstr>
      <vt:lpstr>Les classes en C#</vt:lpstr>
      <vt:lpstr>Les instances en C#</vt:lpstr>
      <vt:lpstr>Exercices</vt:lpstr>
      <vt:lpstr>Relations entre objets</vt:lpstr>
      <vt:lpstr>Où en sommes-nous ?</vt:lpstr>
      <vt:lpstr>Apparté - Enumérations</vt:lpstr>
      <vt:lpstr>Type valeur et type reference</vt:lpstr>
      <vt:lpstr>Type valeur et type référence</vt:lpstr>
      <vt:lpstr>Type valeur et type référence</vt:lpstr>
      <vt:lpstr>Type valeur et type référence</vt:lpstr>
      <vt:lpstr>Type valeur et type référence</vt:lpstr>
      <vt:lpstr>Méthodes – multiples retours (exemple)</vt:lpstr>
      <vt:lpstr>Retour aux classes - constructeur</vt:lpstr>
      <vt:lpstr>Constructeur</vt:lpstr>
      <vt:lpstr>Constructeur</vt:lpstr>
      <vt:lpstr>Constructeur</vt:lpstr>
      <vt:lpstr>Exercices</vt:lpstr>
      <vt:lpstr>Constructeur</vt:lpstr>
      <vt:lpstr>Exercices</vt:lpstr>
      <vt:lpstr>Encapsulation et accessibilité</vt:lpstr>
      <vt:lpstr>Accessibilité</vt:lpstr>
      <vt:lpstr>Accessibilité</vt:lpstr>
      <vt:lpstr>Accessibilité</vt:lpstr>
      <vt:lpstr>Accessibilité</vt:lpstr>
      <vt:lpstr>Accessibilité</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creator>Jean-Christophe Chalté</dc:creator>
  <cp:lastModifiedBy>JC JC</cp:lastModifiedBy>
  <cp:revision>391</cp:revision>
  <cp:lastPrinted>2017-01-08T16:21:41Z</cp:lastPrinted>
  <dcterms:created xsi:type="dcterms:W3CDTF">2016-12-28T07:06:34Z</dcterms:created>
  <dcterms:modified xsi:type="dcterms:W3CDTF">2019-03-05T20:13:12Z</dcterms:modified>
</cp:coreProperties>
</file>