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Lato"/>
      <p:regular r:id="rId36"/>
      <p:bold r:id="rId37"/>
      <p:italic r:id="rId38"/>
      <p:boldItalic r:id="rId39"/>
    </p:embeddedFont>
    <p:embeddedFont>
      <p:font typeface="Merriweather"/>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B38757-8486-4926-BDAE-E0F1E70140B2}">
  <a:tblStyle styleId="{2DB38757-8486-4926-BDAE-E0F1E70140B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regular.fntdata"/><Relationship Id="rId20" Type="http://schemas.openxmlformats.org/officeDocument/2006/relationships/slide" Target="slides/slide14.xml"/><Relationship Id="rId42" Type="http://schemas.openxmlformats.org/officeDocument/2006/relationships/font" Target="fonts/Merriweather-italic.fntdata"/><Relationship Id="rId41" Type="http://schemas.openxmlformats.org/officeDocument/2006/relationships/font" Target="fonts/Merriweather-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erriweather-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cc094fac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cc094fac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cc094fac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cc094fac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3ef4c5df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3ef4c5df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2e960ef7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2e960ef7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2e960ef7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2e960ef7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2ca43c3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2ca43c3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129722e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129722e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129722e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129722e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2ad6a9e1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2ad6a9e1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2e011b46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2e011b46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3ef4c5d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3ef4c5d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129722e8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129722e8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2ca5c73db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2ca5c73db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2ca5c73db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a2ca5c73db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2ad6a9e1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62ad6a9e1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2ad6a9e1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2ad6a9e1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2fb0f53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2fb0f53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cc234b9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cc234b9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cc234b96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cc234b96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3ef4c5df9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3ef4c5df9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cc234b96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cc234b96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3ef4c5df9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3ef4c5df9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cff7f674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cff7f674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cc094fa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cc094fa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1.png"/><Relationship Id="rId9" Type="http://schemas.openxmlformats.org/officeDocument/2006/relationships/image" Target="../media/image26.png"/><Relationship Id="rId5" Type="http://schemas.openxmlformats.org/officeDocument/2006/relationships/image" Target="../media/image23.png"/><Relationship Id="rId6" Type="http://schemas.openxmlformats.org/officeDocument/2006/relationships/image" Target="../media/image28.png"/><Relationship Id="rId7" Type="http://schemas.openxmlformats.org/officeDocument/2006/relationships/image" Target="../media/image24.png"/><Relationship Id="rId8"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500"/>
              <a:t>Comparison of player quality on outcome  for Esports(CS:GO) vs</a:t>
            </a:r>
            <a:r>
              <a:rPr lang="en" sz="3500"/>
              <a:t> </a:t>
            </a:r>
            <a:r>
              <a:rPr lang="en" sz="3500"/>
              <a:t>Sports(basketball)</a:t>
            </a:r>
            <a:endParaRPr sz="3500"/>
          </a:p>
        </p:txBody>
      </p:sp>
      <p:sp>
        <p:nvSpPr>
          <p:cNvPr id="65" name="Google Shape;65;p13"/>
          <p:cNvSpPr txBox="1"/>
          <p:nvPr>
            <p:ph idx="1" type="subTitle"/>
          </p:nvPr>
        </p:nvSpPr>
        <p:spPr>
          <a:xfrm>
            <a:off x="311700" y="1878550"/>
            <a:ext cx="75960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Jhet Cabigas, Saul Mooradian, Jesse Coulson, Adam Sanden</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512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Trend Exploration</a:t>
            </a:r>
            <a:endParaRPr/>
          </a:p>
        </p:txBody>
      </p:sp>
      <p:sp>
        <p:nvSpPr>
          <p:cNvPr id="127" name="Google Shape;127;p22"/>
          <p:cNvSpPr txBox="1"/>
          <p:nvPr>
            <p:ph idx="4294967295" type="body"/>
          </p:nvPr>
        </p:nvSpPr>
        <p:spPr>
          <a:xfrm>
            <a:off x="465000" y="4121075"/>
            <a:ext cx="7969200" cy="6723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chemeClr val="dk1"/>
              </a:buClr>
              <a:buSzPts val="1350"/>
              <a:buChar char="●"/>
            </a:pPr>
            <a:r>
              <a:rPr lang="en" sz="1350">
                <a:solidFill>
                  <a:schemeClr val="dk1"/>
                </a:solidFill>
              </a:rPr>
              <a:t>KDA is the ratio of kills, deaths, and assists. A KDA of 1 means they got just as many kills and assists as deaths.</a:t>
            </a:r>
            <a:endParaRPr sz="1350">
              <a:solidFill>
                <a:schemeClr val="dk1"/>
              </a:solidFill>
            </a:endParaRPr>
          </a:p>
          <a:p>
            <a:pPr indent="-314325" lvl="0" marL="457200" rtl="0" algn="l">
              <a:spcBef>
                <a:spcPts val="0"/>
              </a:spcBef>
              <a:spcAft>
                <a:spcPts val="0"/>
              </a:spcAft>
              <a:buClr>
                <a:schemeClr val="dk1"/>
              </a:buClr>
              <a:buSzPts val="1350"/>
              <a:buChar char="●"/>
            </a:pPr>
            <a:r>
              <a:rPr lang="en" sz="1350">
                <a:solidFill>
                  <a:schemeClr val="dk1"/>
                </a:solidFill>
              </a:rPr>
              <a:t>Since we don’t know know an exact formula for rating we want to see how an important statistic such as KDA relates to it</a:t>
            </a:r>
            <a:endParaRPr sz="1350">
              <a:solidFill>
                <a:schemeClr val="dk1"/>
              </a:solidFill>
            </a:endParaRPr>
          </a:p>
          <a:p>
            <a:pPr indent="0" lvl="0" marL="0" rtl="0" algn="l">
              <a:spcBef>
                <a:spcPts val="1200"/>
              </a:spcBef>
              <a:spcAft>
                <a:spcPts val="1200"/>
              </a:spcAft>
              <a:buNone/>
            </a:pPr>
            <a:r>
              <a:t/>
            </a:r>
            <a:endParaRPr sz="1350">
              <a:solidFill>
                <a:schemeClr val="dk1"/>
              </a:solidFill>
            </a:endParaRPr>
          </a:p>
        </p:txBody>
      </p:sp>
      <p:pic>
        <p:nvPicPr>
          <p:cNvPr id="128" name="Google Shape;128;p22"/>
          <p:cNvPicPr preferRelativeResize="0"/>
          <p:nvPr/>
        </p:nvPicPr>
        <p:blipFill>
          <a:blip r:embed="rId3">
            <a:alphaModFix/>
          </a:blip>
          <a:stretch>
            <a:fillRect/>
          </a:stretch>
        </p:blipFill>
        <p:spPr>
          <a:xfrm>
            <a:off x="2051938" y="1283725"/>
            <a:ext cx="4795326" cy="295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2864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Trend Exploration</a:t>
            </a:r>
            <a:endParaRPr/>
          </a:p>
        </p:txBody>
      </p:sp>
      <p:sp>
        <p:nvSpPr>
          <p:cNvPr id="134" name="Google Shape;134;p23"/>
          <p:cNvSpPr txBox="1"/>
          <p:nvPr>
            <p:ph idx="4294967295" type="body"/>
          </p:nvPr>
        </p:nvSpPr>
        <p:spPr>
          <a:xfrm>
            <a:off x="772225" y="3971500"/>
            <a:ext cx="7688700" cy="1362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 sz="1400">
                <a:solidFill>
                  <a:srgbClr val="000000"/>
                </a:solidFill>
              </a:rPr>
              <a:t>As we can see from these box plots the team with the higher average rating has a significant correlation with being the team that wins the match</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We can also see only a slight negative correlation between the team with the higher number of deaths and winning.</a:t>
            </a:r>
            <a:endParaRPr sz="1400">
              <a:solidFill>
                <a:srgbClr val="000000"/>
              </a:solidFill>
            </a:endParaRPr>
          </a:p>
        </p:txBody>
      </p:sp>
      <p:pic>
        <p:nvPicPr>
          <p:cNvPr id="135" name="Google Shape;135;p23"/>
          <p:cNvPicPr preferRelativeResize="0"/>
          <p:nvPr/>
        </p:nvPicPr>
        <p:blipFill>
          <a:blip r:embed="rId3">
            <a:alphaModFix/>
          </a:blip>
          <a:stretch>
            <a:fillRect/>
          </a:stretch>
        </p:blipFill>
        <p:spPr>
          <a:xfrm>
            <a:off x="5129325" y="1287550"/>
            <a:ext cx="4014675" cy="2477625"/>
          </a:xfrm>
          <a:prstGeom prst="rect">
            <a:avLst/>
          </a:prstGeom>
          <a:noFill/>
          <a:ln>
            <a:noFill/>
          </a:ln>
        </p:spPr>
      </p:pic>
      <p:pic>
        <p:nvPicPr>
          <p:cNvPr id="136" name="Google Shape;136;p23"/>
          <p:cNvPicPr preferRelativeResize="0"/>
          <p:nvPr/>
        </p:nvPicPr>
        <p:blipFill>
          <a:blip r:embed="rId4">
            <a:alphaModFix/>
          </a:blip>
          <a:stretch>
            <a:fillRect/>
          </a:stretch>
        </p:blipFill>
        <p:spPr>
          <a:xfrm>
            <a:off x="0" y="1287548"/>
            <a:ext cx="4014675" cy="24776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Modeling</a:t>
            </a:r>
            <a:endParaRPr/>
          </a:p>
        </p:txBody>
      </p:sp>
      <p:sp>
        <p:nvSpPr>
          <p:cNvPr id="142" name="Google Shape;142;p24"/>
          <p:cNvSpPr txBox="1"/>
          <p:nvPr/>
        </p:nvSpPr>
        <p:spPr>
          <a:xfrm>
            <a:off x="0" y="1330275"/>
            <a:ext cx="4572000" cy="3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We used a linear regression model to see the impact of a few key variables on player rating.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Our model predicts that for each additional kill player rating increases by 0.04.</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relationship between assists and rating is positive.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relationship between deaths and rating is negative.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player rating variable seems like a descent indicator of player skill</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43" name="Google Shape;143;p24"/>
          <p:cNvPicPr preferRelativeResize="0"/>
          <p:nvPr/>
        </p:nvPicPr>
        <p:blipFill>
          <a:blip r:embed="rId3">
            <a:alphaModFix/>
          </a:blip>
          <a:stretch>
            <a:fillRect/>
          </a:stretch>
        </p:blipFill>
        <p:spPr>
          <a:xfrm>
            <a:off x="4744725" y="1693800"/>
            <a:ext cx="3905250" cy="2314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Beginning</a:t>
            </a:r>
            <a:r>
              <a:rPr lang="en"/>
              <a:t> to answer data science question</a:t>
            </a:r>
            <a:endParaRPr/>
          </a:p>
        </p:txBody>
      </p:sp>
      <p:pic>
        <p:nvPicPr>
          <p:cNvPr id="149" name="Google Shape;149;p25"/>
          <p:cNvPicPr preferRelativeResize="0"/>
          <p:nvPr/>
        </p:nvPicPr>
        <p:blipFill>
          <a:blip r:embed="rId3">
            <a:alphaModFix/>
          </a:blip>
          <a:stretch>
            <a:fillRect/>
          </a:stretch>
        </p:blipFill>
        <p:spPr>
          <a:xfrm>
            <a:off x="1583850" y="2036524"/>
            <a:ext cx="4469397" cy="552400"/>
          </a:xfrm>
          <a:prstGeom prst="rect">
            <a:avLst/>
          </a:prstGeom>
          <a:noFill/>
          <a:ln cap="flat" cmpd="sng" w="19050">
            <a:solidFill>
              <a:schemeClr val="dk2"/>
            </a:solidFill>
            <a:prstDash val="solid"/>
            <a:round/>
            <a:headEnd len="sm" w="sm" type="none"/>
            <a:tailEnd len="sm" w="sm" type="none"/>
          </a:ln>
        </p:spPr>
      </p:pic>
      <p:pic>
        <p:nvPicPr>
          <p:cNvPr id="150" name="Google Shape;150;p25"/>
          <p:cNvPicPr preferRelativeResize="0"/>
          <p:nvPr/>
        </p:nvPicPr>
        <p:blipFill>
          <a:blip r:embed="rId4">
            <a:alphaModFix/>
          </a:blip>
          <a:stretch>
            <a:fillRect/>
          </a:stretch>
        </p:blipFill>
        <p:spPr>
          <a:xfrm>
            <a:off x="1583850" y="2763588"/>
            <a:ext cx="4469401" cy="562581"/>
          </a:xfrm>
          <a:prstGeom prst="rect">
            <a:avLst/>
          </a:prstGeom>
          <a:noFill/>
          <a:ln cap="flat" cmpd="sng" w="28575">
            <a:solidFill>
              <a:schemeClr val="dk2"/>
            </a:solidFill>
            <a:prstDash val="solid"/>
            <a:round/>
            <a:headEnd len="sm" w="sm" type="none"/>
            <a:tailEnd len="sm" w="sm" type="none"/>
          </a:ln>
        </p:spPr>
      </p:pic>
      <p:pic>
        <p:nvPicPr>
          <p:cNvPr id="151" name="Google Shape;151;p25"/>
          <p:cNvPicPr preferRelativeResize="0"/>
          <p:nvPr/>
        </p:nvPicPr>
        <p:blipFill>
          <a:blip r:embed="rId5">
            <a:alphaModFix/>
          </a:blip>
          <a:stretch>
            <a:fillRect/>
          </a:stretch>
        </p:blipFill>
        <p:spPr>
          <a:xfrm>
            <a:off x="1583850" y="1390575"/>
            <a:ext cx="4469400" cy="535071"/>
          </a:xfrm>
          <a:prstGeom prst="rect">
            <a:avLst/>
          </a:prstGeom>
          <a:noFill/>
          <a:ln cap="flat" cmpd="sng" w="19050">
            <a:solidFill>
              <a:schemeClr val="dk2"/>
            </a:solidFill>
            <a:prstDash val="solid"/>
            <a:round/>
            <a:headEnd len="sm" w="sm" type="none"/>
            <a:tailEnd len="sm" w="sm" type="none"/>
          </a:ln>
        </p:spPr>
      </p:pic>
      <p:sp>
        <p:nvSpPr>
          <p:cNvPr id="152" name="Google Shape;152;p25"/>
          <p:cNvSpPr txBox="1"/>
          <p:nvPr/>
        </p:nvSpPr>
        <p:spPr>
          <a:xfrm>
            <a:off x="446102" y="2996400"/>
            <a:ext cx="8251800" cy="2147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500">
              <a:solidFill>
                <a:srgbClr val="333333"/>
              </a:solidFill>
              <a:latin typeface="Roboto"/>
              <a:ea typeface="Roboto"/>
              <a:cs typeface="Roboto"/>
              <a:sym typeface="Roboto"/>
            </a:endParaRPr>
          </a:p>
          <a:p>
            <a:pPr indent="-323850" lvl="0" marL="457200" rtl="0" algn="l">
              <a:spcBef>
                <a:spcPts val="0"/>
              </a:spcBef>
              <a:spcAft>
                <a:spcPts val="0"/>
              </a:spcAft>
              <a:buClr>
                <a:srgbClr val="333333"/>
              </a:buClr>
              <a:buSzPts val="1500"/>
              <a:buFont typeface="Roboto"/>
              <a:buChar char="●"/>
            </a:pPr>
            <a:r>
              <a:rPr lang="en" sz="1500">
                <a:solidFill>
                  <a:srgbClr val="333333"/>
                </a:solidFill>
                <a:latin typeface="Roboto"/>
                <a:ea typeface="Roboto"/>
                <a:cs typeface="Roboto"/>
                <a:sym typeface="Roboto"/>
              </a:rPr>
              <a:t>Data science question: Looking for how variations of player skill combinations impact the outcome of a game</a:t>
            </a:r>
            <a:endParaRPr sz="1500">
              <a:solidFill>
                <a:srgbClr val="333333"/>
              </a:solidFill>
              <a:latin typeface="Roboto"/>
              <a:ea typeface="Roboto"/>
              <a:cs typeface="Roboto"/>
              <a:sym typeface="Roboto"/>
            </a:endParaRPr>
          </a:p>
          <a:p>
            <a:pPr indent="0" lvl="0" marL="0" rtl="0" algn="l">
              <a:spcBef>
                <a:spcPts val="0"/>
              </a:spcBef>
              <a:spcAft>
                <a:spcPts val="0"/>
              </a:spcAft>
              <a:buNone/>
            </a:pPr>
            <a:r>
              <a:t/>
            </a:r>
            <a:endParaRPr sz="1500">
              <a:solidFill>
                <a:srgbClr val="333333"/>
              </a:solidFill>
              <a:latin typeface="Roboto"/>
              <a:ea typeface="Roboto"/>
              <a:cs typeface="Roboto"/>
              <a:sym typeface="Roboto"/>
            </a:endParaRPr>
          </a:p>
          <a:p>
            <a:pPr indent="-323850" lvl="0" marL="457200" rtl="0" algn="l">
              <a:spcBef>
                <a:spcPts val="0"/>
              </a:spcBef>
              <a:spcAft>
                <a:spcPts val="0"/>
              </a:spcAft>
              <a:buClr>
                <a:srgbClr val="333333"/>
              </a:buClr>
              <a:buSzPts val="1500"/>
              <a:buFont typeface="Roboto"/>
              <a:buChar char="●"/>
            </a:pPr>
            <a:r>
              <a:rPr lang="en" sz="1500">
                <a:solidFill>
                  <a:srgbClr val="333333"/>
                </a:solidFill>
                <a:latin typeface="Roboto"/>
                <a:ea typeface="Roboto"/>
                <a:cs typeface="Roboto"/>
                <a:sym typeface="Roboto"/>
              </a:rPr>
              <a:t>Calculated the average rating of a player, then created 3 datasets based on one standard deviation above, below, and in the middle of the mean rating</a:t>
            </a:r>
            <a:endParaRPr sz="1500">
              <a:solidFill>
                <a:srgbClr val="333333"/>
              </a:solidFill>
              <a:latin typeface="Roboto"/>
              <a:ea typeface="Roboto"/>
              <a:cs typeface="Roboto"/>
              <a:sym typeface="Roboto"/>
            </a:endParaRPr>
          </a:p>
          <a:p>
            <a:pPr indent="0" lvl="0" marL="457200" rtl="0" algn="l">
              <a:spcBef>
                <a:spcPts val="0"/>
              </a:spcBef>
              <a:spcAft>
                <a:spcPts val="0"/>
              </a:spcAft>
              <a:buNone/>
            </a:pPr>
            <a:r>
              <a:t/>
            </a:r>
            <a:endParaRPr sz="1500">
              <a:solidFill>
                <a:srgbClr val="333333"/>
              </a:solidFill>
              <a:latin typeface="Roboto"/>
              <a:ea typeface="Roboto"/>
              <a:cs typeface="Roboto"/>
              <a:sym typeface="Roboto"/>
            </a:endParaRPr>
          </a:p>
          <a:p>
            <a:pPr indent="-323850" lvl="0" marL="457200" rtl="0" algn="l">
              <a:spcBef>
                <a:spcPts val="0"/>
              </a:spcBef>
              <a:spcAft>
                <a:spcPts val="0"/>
              </a:spcAft>
              <a:buClr>
                <a:srgbClr val="333333"/>
              </a:buClr>
              <a:buSzPts val="1500"/>
              <a:buFont typeface="Roboto"/>
              <a:buChar char="●"/>
            </a:pPr>
            <a:r>
              <a:rPr lang="en" sz="1500">
                <a:solidFill>
                  <a:srgbClr val="333333"/>
                </a:solidFill>
                <a:latin typeface="Roboto"/>
                <a:ea typeface="Roboto"/>
                <a:cs typeface="Roboto"/>
                <a:sym typeface="Roboto"/>
              </a:rPr>
              <a:t>Combined these three datasets into one that holds all players and ratings</a:t>
            </a:r>
            <a:endParaRPr sz="1500">
              <a:solidFill>
                <a:srgbClr val="333333"/>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final dataset</a:t>
            </a:r>
            <a:endParaRPr/>
          </a:p>
        </p:txBody>
      </p:sp>
      <p:pic>
        <p:nvPicPr>
          <p:cNvPr id="158" name="Google Shape;158;p26"/>
          <p:cNvPicPr preferRelativeResize="0"/>
          <p:nvPr/>
        </p:nvPicPr>
        <p:blipFill>
          <a:blip r:embed="rId3">
            <a:alphaModFix/>
          </a:blip>
          <a:stretch>
            <a:fillRect/>
          </a:stretch>
        </p:blipFill>
        <p:spPr>
          <a:xfrm>
            <a:off x="412513" y="1452463"/>
            <a:ext cx="8319022" cy="2238575"/>
          </a:xfrm>
          <a:prstGeom prst="rect">
            <a:avLst/>
          </a:prstGeom>
          <a:noFill/>
          <a:ln cap="flat" cmpd="sng" w="19050">
            <a:solidFill>
              <a:schemeClr val="dk2"/>
            </a:solidFill>
            <a:prstDash val="solid"/>
            <a:round/>
            <a:headEnd len="sm" w="sm" type="none"/>
            <a:tailEnd len="sm" w="sm" type="none"/>
          </a:ln>
        </p:spPr>
      </p:pic>
      <p:sp>
        <p:nvSpPr>
          <p:cNvPr id="159" name="Google Shape;159;p26"/>
          <p:cNvSpPr txBox="1"/>
          <p:nvPr/>
        </p:nvSpPr>
        <p:spPr>
          <a:xfrm>
            <a:off x="668550" y="3691025"/>
            <a:ext cx="7377900" cy="1339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333333"/>
              </a:buClr>
              <a:buSzPts val="1500"/>
              <a:buFont typeface="Roboto"/>
              <a:buChar char="●"/>
            </a:pPr>
            <a:r>
              <a:rPr lang="en" sz="1500">
                <a:solidFill>
                  <a:srgbClr val="333333"/>
                </a:solidFill>
                <a:latin typeface="Roboto"/>
                <a:ea typeface="Roboto"/>
                <a:cs typeface="Roboto"/>
                <a:sym typeface="Roboto"/>
              </a:rPr>
              <a:t>Joined the ratings dataset with </a:t>
            </a:r>
            <a:r>
              <a:rPr lang="en" sz="1500">
                <a:solidFill>
                  <a:srgbClr val="333333"/>
                </a:solidFill>
                <a:latin typeface="Roboto"/>
                <a:ea typeface="Roboto"/>
                <a:cs typeface="Roboto"/>
                <a:sym typeface="Roboto"/>
              </a:rPr>
              <a:t>original</a:t>
            </a:r>
            <a:r>
              <a:rPr lang="en" sz="1500">
                <a:solidFill>
                  <a:srgbClr val="333333"/>
                </a:solidFill>
                <a:latin typeface="Roboto"/>
                <a:ea typeface="Roboto"/>
                <a:cs typeface="Roboto"/>
                <a:sym typeface="Roboto"/>
              </a:rPr>
              <a:t> long data to gain per match information with team composition</a:t>
            </a:r>
            <a:endParaRPr sz="1500">
              <a:solidFill>
                <a:srgbClr val="333333"/>
              </a:solidFill>
              <a:latin typeface="Roboto"/>
              <a:ea typeface="Roboto"/>
              <a:cs typeface="Roboto"/>
              <a:sym typeface="Roboto"/>
            </a:endParaRPr>
          </a:p>
          <a:p>
            <a:pPr indent="-323850" lvl="0" marL="457200" rtl="0" algn="l">
              <a:spcBef>
                <a:spcPts val="0"/>
              </a:spcBef>
              <a:spcAft>
                <a:spcPts val="0"/>
              </a:spcAft>
              <a:buClr>
                <a:srgbClr val="333333"/>
              </a:buClr>
              <a:buSzPts val="1500"/>
              <a:buFont typeface="Roboto"/>
              <a:buChar char="●"/>
            </a:pPr>
            <a:r>
              <a:rPr lang="en" sz="1500">
                <a:solidFill>
                  <a:srgbClr val="333333"/>
                </a:solidFill>
                <a:latin typeface="Roboto"/>
                <a:ea typeface="Roboto"/>
                <a:cs typeface="Roboto"/>
                <a:sym typeface="Roboto"/>
              </a:rPr>
              <a:t>Made a new tibble with necessary variables, combining players into their teams</a:t>
            </a:r>
            <a:endParaRPr sz="1500">
              <a:solidFill>
                <a:srgbClr val="333333"/>
              </a:solidFill>
              <a:latin typeface="Roboto"/>
              <a:ea typeface="Roboto"/>
              <a:cs typeface="Roboto"/>
              <a:sym typeface="Roboto"/>
            </a:endParaRPr>
          </a:p>
          <a:p>
            <a:pPr indent="-323850" lvl="0" marL="457200" rtl="0" algn="l">
              <a:spcBef>
                <a:spcPts val="0"/>
              </a:spcBef>
              <a:spcAft>
                <a:spcPts val="0"/>
              </a:spcAft>
              <a:buClr>
                <a:srgbClr val="333333"/>
              </a:buClr>
              <a:buSzPts val="1500"/>
              <a:buFont typeface="Roboto"/>
              <a:buChar char="●"/>
            </a:pPr>
            <a:r>
              <a:rPr lang="en" sz="1500">
                <a:solidFill>
                  <a:srgbClr val="333333"/>
                </a:solidFill>
                <a:latin typeface="Roboto"/>
                <a:ea typeface="Roboto"/>
                <a:cs typeface="Roboto"/>
                <a:sym typeface="Roboto"/>
              </a:rPr>
              <a:t>Used summarise to get counts of each player type, filter was needed because of a few outlier games where it said there were more than 5 players</a:t>
            </a:r>
            <a:endParaRPr sz="1500">
              <a:solidFill>
                <a:srgbClr val="333333"/>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dataset</a:t>
            </a:r>
            <a:endParaRPr/>
          </a:p>
        </p:txBody>
      </p:sp>
      <p:pic>
        <p:nvPicPr>
          <p:cNvPr id="165" name="Google Shape;165;p27"/>
          <p:cNvPicPr preferRelativeResize="0"/>
          <p:nvPr/>
        </p:nvPicPr>
        <p:blipFill>
          <a:blip r:embed="rId3">
            <a:alphaModFix/>
          </a:blip>
          <a:stretch>
            <a:fillRect/>
          </a:stretch>
        </p:blipFill>
        <p:spPr>
          <a:xfrm>
            <a:off x="152425" y="1571800"/>
            <a:ext cx="8839201" cy="1354276"/>
          </a:xfrm>
          <a:prstGeom prst="rect">
            <a:avLst/>
          </a:prstGeom>
          <a:noFill/>
          <a:ln cap="flat" cmpd="sng" w="19050">
            <a:solidFill>
              <a:schemeClr val="dk2"/>
            </a:solidFill>
            <a:prstDash val="solid"/>
            <a:round/>
            <a:headEnd len="sm" w="sm" type="none"/>
            <a:tailEnd len="sm" w="sm" type="none"/>
          </a:ln>
        </p:spPr>
      </p:pic>
      <p:sp>
        <p:nvSpPr>
          <p:cNvPr id="166" name="Google Shape;166;p27"/>
          <p:cNvSpPr txBox="1"/>
          <p:nvPr/>
        </p:nvSpPr>
        <p:spPr>
          <a:xfrm>
            <a:off x="703425" y="3368675"/>
            <a:ext cx="585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67" name="Google Shape;167;p27"/>
          <p:cNvSpPr txBox="1"/>
          <p:nvPr/>
        </p:nvSpPr>
        <p:spPr>
          <a:xfrm>
            <a:off x="835575" y="3643150"/>
            <a:ext cx="585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68" name="Google Shape;168;p27"/>
          <p:cNvSpPr txBox="1"/>
          <p:nvPr/>
        </p:nvSpPr>
        <p:spPr>
          <a:xfrm>
            <a:off x="398450" y="3317475"/>
            <a:ext cx="68919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333333"/>
              </a:buClr>
              <a:buSzPts val="1500"/>
              <a:buFont typeface="Roboto"/>
              <a:buChar char="●"/>
            </a:pPr>
            <a:r>
              <a:rPr lang="en" sz="1500">
                <a:solidFill>
                  <a:srgbClr val="333333"/>
                </a:solidFill>
                <a:latin typeface="Roboto"/>
                <a:ea typeface="Roboto"/>
                <a:cs typeface="Roboto"/>
                <a:sym typeface="Roboto"/>
              </a:rPr>
              <a:t>Created a composition categorical variable that was one variable to represent the other three</a:t>
            </a:r>
            <a:endParaRPr sz="1500">
              <a:solidFill>
                <a:srgbClr val="333333"/>
              </a:solidFill>
              <a:latin typeface="Roboto"/>
              <a:ea typeface="Roboto"/>
              <a:cs typeface="Roboto"/>
              <a:sym typeface="Roboto"/>
            </a:endParaRPr>
          </a:p>
          <a:p>
            <a:pPr indent="-323850" lvl="0" marL="457200" rtl="0" algn="l">
              <a:lnSpc>
                <a:spcPct val="115000"/>
              </a:lnSpc>
              <a:spcBef>
                <a:spcPts val="0"/>
              </a:spcBef>
              <a:spcAft>
                <a:spcPts val="0"/>
              </a:spcAft>
              <a:buClr>
                <a:srgbClr val="333333"/>
              </a:buClr>
              <a:buSzPts val="1500"/>
              <a:buFont typeface="Roboto"/>
              <a:buChar char="●"/>
            </a:pPr>
            <a:r>
              <a:rPr lang="en" sz="1500">
                <a:solidFill>
                  <a:srgbClr val="333333"/>
                </a:solidFill>
                <a:latin typeface="Roboto"/>
                <a:ea typeface="Roboto"/>
                <a:cs typeface="Roboto"/>
                <a:sym typeface="Roboto"/>
              </a:rPr>
              <a:t>Not every composition is represented, so we had to drop those to run glm, with more data this would not be a problem</a:t>
            </a:r>
            <a:endParaRPr sz="1500">
              <a:solidFill>
                <a:srgbClr val="333333"/>
              </a:solidFill>
              <a:latin typeface="Roboto"/>
              <a:ea typeface="Roboto"/>
              <a:cs typeface="Roboto"/>
              <a:sym typeface="Roboto"/>
            </a:endParaRPr>
          </a:p>
        </p:txBody>
      </p:sp>
      <p:pic>
        <p:nvPicPr>
          <p:cNvPr id="169" name="Google Shape;169;p27"/>
          <p:cNvPicPr preferRelativeResize="0"/>
          <p:nvPr/>
        </p:nvPicPr>
        <p:blipFill>
          <a:blip r:embed="rId4">
            <a:alphaModFix/>
          </a:blip>
          <a:stretch>
            <a:fillRect/>
          </a:stretch>
        </p:blipFill>
        <p:spPr>
          <a:xfrm>
            <a:off x="7374988" y="3115388"/>
            <a:ext cx="1457325" cy="6381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Composition variable</a:t>
            </a:r>
            <a:endParaRPr/>
          </a:p>
        </p:txBody>
      </p:sp>
      <p:sp>
        <p:nvSpPr>
          <p:cNvPr id="175" name="Google Shape;175;p28"/>
          <p:cNvSpPr txBox="1"/>
          <p:nvPr>
            <p:ph idx="4294967295" type="body"/>
          </p:nvPr>
        </p:nvSpPr>
        <p:spPr>
          <a:xfrm>
            <a:off x="-109925" y="2761750"/>
            <a:ext cx="9363900" cy="18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000000"/>
              </a:solidFill>
            </a:endParaRPr>
          </a:p>
          <a:p>
            <a:pPr indent="-323850" lvl="0" marL="457200" rtl="0" algn="l">
              <a:spcBef>
                <a:spcPts val="1200"/>
              </a:spcBef>
              <a:spcAft>
                <a:spcPts val="0"/>
              </a:spcAft>
              <a:buClr>
                <a:srgbClr val="000000"/>
              </a:buClr>
              <a:buSzPts val="1500"/>
              <a:buChar char="●"/>
            </a:pPr>
            <a:r>
              <a:rPr lang="en" sz="1500">
                <a:solidFill>
                  <a:srgbClr val="000000"/>
                </a:solidFill>
              </a:rPr>
              <a:t>The reason we had to make a team composition categorical variable is to deal with </a:t>
            </a:r>
            <a:r>
              <a:rPr lang="en" sz="1500">
                <a:solidFill>
                  <a:srgbClr val="000000"/>
                </a:solidFill>
              </a:rPr>
              <a:t>multicollinearity</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This is when variables are highly correlated with each other e.g. if there are 4 star players there can only be 1 in avg or below avg</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If this is not addressed each variable’s contribution will be </a:t>
            </a:r>
            <a:r>
              <a:rPr lang="en" sz="1500">
                <a:solidFill>
                  <a:srgbClr val="000000"/>
                </a:solidFill>
              </a:rPr>
              <a:t>inaccurately</a:t>
            </a:r>
            <a:r>
              <a:rPr lang="en" sz="1500">
                <a:solidFill>
                  <a:srgbClr val="000000"/>
                </a:solidFill>
              </a:rPr>
              <a:t> represented. Having one categorical variable solves this</a:t>
            </a:r>
            <a:endParaRPr sz="1500">
              <a:solidFill>
                <a:srgbClr val="000000"/>
              </a:solidFill>
            </a:endParaRPr>
          </a:p>
          <a:p>
            <a:pPr indent="0" lvl="0" marL="457200" rtl="0" algn="l">
              <a:spcBef>
                <a:spcPts val="1200"/>
              </a:spcBef>
              <a:spcAft>
                <a:spcPts val="1200"/>
              </a:spcAft>
              <a:buNone/>
            </a:pPr>
            <a:r>
              <a:t/>
            </a:r>
            <a:endParaRPr sz="1500">
              <a:solidFill>
                <a:srgbClr val="000000"/>
              </a:solidFill>
            </a:endParaRPr>
          </a:p>
        </p:txBody>
      </p:sp>
      <p:pic>
        <p:nvPicPr>
          <p:cNvPr id="176" name="Google Shape;176;p28"/>
          <p:cNvPicPr preferRelativeResize="0"/>
          <p:nvPr/>
        </p:nvPicPr>
        <p:blipFill>
          <a:blip r:embed="rId3">
            <a:alphaModFix/>
          </a:blip>
          <a:stretch>
            <a:fillRect/>
          </a:stretch>
        </p:blipFill>
        <p:spPr>
          <a:xfrm>
            <a:off x="516113" y="1400938"/>
            <a:ext cx="1209675" cy="16097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Models </a:t>
            </a:r>
            <a:r>
              <a:rPr lang="en"/>
              <a:t>introduction</a:t>
            </a:r>
            <a:endParaRPr/>
          </a:p>
        </p:txBody>
      </p:sp>
      <p:sp>
        <p:nvSpPr>
          <p:cNvPr id="182" name="Google Shape;182;p29"/>
          <p:cNvSpPr txBox="1"/>
          <p:nvPr>
            <p:ph idx="4294967295" type="body"/>
          </p:nvPr>
        </p:nvSpPr>
        <p:spPr>
          <a:xfrm>
            <a:off x="0" y="2500575"/>
            <a:ext cx="8520600" cy="19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000000"/>
              </a:solidFill>
            </a:endParaRPr>
          </a:p>
          <a:p>
            <a:pPr indent="-323850" lvl="0" marL="914400" rtl="0" algn="l">
              <a:spcBef>
                <a:spcPts val="1200"/>
              </a:spcBef>
              <a:spcAft>
                <a:spcPts val="0"/>
              </a:spcAft>
              <a:buClr>
                <a:srgbClr val="000000"/>
              </a:buClr>
              <a:buSzPts val="1500"/>
              <a:buChar char="●"/>
            </a:pPr>
            <a:r>
              <a:rPr lang="en" sz="1500">
                <a:solidFill>
                  <a:srgbClr val="000000"/>
                </a:solidFill>
              </a:rPr>
              <a:t>Split data into training and testing</a:t>
            </a:r>
            <a:endParaRPr sz="1500">
              <a:solidFill>
                <a:srgbClr val="000000"/>
              </a:solidFill>
            </a:endParaRPr>
          </a:p>
          <a:p>
            <a:pPr indent="-323850" lvl="0" marL="914400" rtl="0" algn="l">
              <a:spcBef>
                <a:spcPts val="0"/>
              </a:spcBef>
              <a:spcAft>
                <a:spcPts val="0"/>
              </a:spcAft>
              <a:buClr>
                <a:srgbClr val="000000"/>
              </a:buClr>
              <a:buSzPts val="1500"/>
              <a:buChar char="●"/>
            </a:pPr>
            <a:r>
              <a:rPr lang="en" sz="1500">
                <a:solidFill>
                  <a:srgbClr val="000000"/>
                </a:solidFill>
              </a:rPr>
              <a:t>Because of </a:t>
            </a:r>
            <a:r>
              <a:rPr lang="en" sz="1500">
                <a:solidFill>
                  <a:srgbClr val="000000"/>
                </a:solidFill>
              </a:rPr>
              <a:t>multicollinearity</a:t>
            </a:r>
            <a:r>
              <a:rPr lang="en" sz="1500">
                <a:solidFill>
                  <a:srgbClr val="000000"/>
                </a:solidFill>
              </a:rPr>
              <a:t>, only doing one categorical variable as input for model</a:t>
            </a:r>
            <a:endParaRPr sz="1500">
              <a:solidFill>
                <a:srgbClr val="000000"/>
              </a:solidFill>
            </a:endParaRPr>
          </a:p>
          <a:p>
            <a:pPr indent="-323850" lvl="0" marL="914400" rtl="0" algn="l">
              <a:spcBef>
                <a:spcPts val="0"/>
              </a:spcBef>
              <a:spcAft>
                <a:spcPts val="0"/>
              </a:spcAft>
              <a:buClr>
                <a:srgbClr val="000000"/>
              </a:buClr>
              <a:buSzPts val="1500"/>
              <a:buChar char="●"/>
            </a:pPr>
            <a:r>
              <a:rPr lang="en" sz="1500">
                <a:solidFill>
                  <a:srgbClr val="000000"/>
                </a:solidFill>
              </a:rPr>
              <a:t>Models are logistic regression with binomial family which means the target variable is binary</a:t>
            </a:r>
            <a:endParaRPr sz="1500">
              <a:solidFill>
                <a:srgbClr val="000000"/>
              </a:solidFill>
            </a:endParaRPr>
          </a:p>
          <a:p>
            <a:pPr indent="-323850" lvl="1" marL="1371600" rtl="0" algn="l">
              <a:spcBef>
                <a:spcPts val="0"/>
              </a:spcBef>
              <a:spcAft>
                <a:spcPts val="0"/>
              </a:spcAft>
              <a:buClr>
                <a:srgbClr val="000000"/>
              </a:buClr>
              <a:buSzPts val="1500"/>
              <a:buChar char="○"/>
            </a:pPr>
            <a:r>
              <a:rPr lang="en" sz="1500">
                <a:solidFill>
                  <a:srgbClr val="000000"/>
                </a:solidFill>
              </a:rPr>
              <a:t>Only allows outcome to be win or loss and not a continuous value like other linear models</a:t>
            </a:r>
            <a:endParaRPr sz="1500">
              <a:solidFill>
                <a:srgbClr val="000000"/>
              </a:solidFill>
            </a:endParaRPr>
          </a:p>
          <a:p>
            <a:pPr indent="-323850" lvl="0" marL="914400" rtl="0" algn="l">
              <a:spcBef>
                <a:spcPts val="0"/>
              </a:spcBef>
              <a:spcAft>
                <a:spcPts val="0"/>
              </a:spcAft>
              <a:buClr>
                <a:srgbClr val="000000"/>
              </a:buClr>
              <a:buSzPts val="1500"/>
              <a:buChar char="●"/>
            </a:pPr>
            <a:r>
              <a:rPr lang="en" sz="1500">
                <a:solidFill>
                  <a:srgbClr val="000000"/>
                </a:solidFill>
              </a:rPr>
              <a:t>For csgo the accuracy on predicting outcomes was 55% and basketball was 54%</a:t>
            </a:r>
            <a:endParaRPr sz="1500">
              <a:solidFill>
                <a:srgbClr val="000000"/>
              </a:solidFill>
            </a:endParaRPr>
          </a:p>
          <a:p>
            <a:pPr indent="0" lvl="0" marL="457200" rtl="0" algn="l">
              <a:spcBef>
                <a:spcPts val="1200"/>
              </a:spcBef>
              <a:spcAft>
                <a:spcPts val="1200"/>
              </a:spcAft>
              <a:buNone/>
            </a:pPr>
            <a:r>
              <a:t/>
            </a:r>
            <a:endParaRPr sz="1500">
              <a:solidFill>
                <a:srgbClr val="000000"/>
              </a:solidFill>
            </a:endParaRPr>
          </a:p>
        </p:txBody>
      </p:sp>
      <p:pic>
        <p:nvPicPr>
          <p:cNvPr id="183" name="Google Shape;183;p29"/>
          <p:cNvPicPr preferRelativeResize="0"/>
          <p:nvPr/>
        </p:nvPicPr>
        <p:blipFill>
          <a:blip r:embed="rId3">
            <a:alphaModFix/>
          </a:blip>
          <a:stretch>
            <a:fillRect/>
          </a:stretch>
        </p:blipFill>
        <p:spPr>
          <a:xfrm>
            <a:off x="616575" y="1585050"/>
            <a:ext cx="8124825" cy="12001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a:t>
            </a:r>
            <a:r>
              <a:rPr lang="en"/>
              <a:t>Interpretation</a:t>
            </a:r>
            <a:endParaRPr/>
          </a:p>
        </p:txBody>
      </p:sp>
      <p:pic>
        <p:nvPicPr>
          <p:cNvPr id="189" name="Google Shape;189;p30"/>
          <p:cNvPicPr preferRelativeResize="0"/>
          <p:nvPr/>
        </p:nvPicPr>
        <p:blipFill>
          <a:blip r:embed="rId3">
            <a:alphaModFix/>
          </a:blip>
          <a:stretch>
            <a:fillRect/>
          </a:stretch>
        </p:blipFill>
        <p:spPr>
          <a:xfrm>
            <a:off x="5111699" y="1568175"/>
            <a:ext cx="4032300" cy="3575326"/>
          </a:xfrm>
          <a:prstGeom prst="rect">
            <a:avLst/>
          </a:prstGeom>
          <a:noFill/>
          <a:ln>
            <a:noFill/>
          </a:ln>
        </p:spPr>
      </p:pic>
      <p:pic>
        <p:nvPicPr>
          <p:cNvPr id="190" name="Google Shape;190;p30"/>
          <p:cNvPicPr preferRelativeResize="0"/>
          <p:nvPr/>
        </p:nvPicPr>
        <p:blipFill>
          <a:blip r:embed="rId4">
            <a:alphaModFix/>
          </a:blip>
          <a:stretch>
            <a:fillRect/>
          </a:stretch>
        </p:blipFill>
        <p:spPr>
          <a:xfrm>
            <a:off x="132375" y="1429425"/>
            <a:ext cx="4742950" cy="3714075"/>
          </a:xfrm>
          <a:prstGeom prst="rect">
            <a:avLst/>
          </a:prstGeom>
          <a:noFill/>
          <a:ln>
            <a:noFill/>
          </a:ln>
        </p:spPr>
      </p:pic>
      <p:sp>
        <p:nvSpPr>
          <p:cNvPr id="191" name="Google Shape;191;p30"/>
          <p:cNvSpPr txBox="1"/>
          <p:nvPr>
            <p:ph type="title"/>
          </p:nvPr>
        </p:nvSpPr>
        <p:spPr>
          <a:xfrm>
            <a:off x="714250" y="6237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Unfiltered vs. Filtered Categories (Basketball)</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Interpretation</a:t>
            </a:r>
            <a:endParaRPr/>
          </a:p>
        </p:txBody>
      </p:sp>
      <p:sp>
        <p:nvSpPr>
          <p:cNvPr id="197" name="Google Shape;197;p31"/>
          <p:cNvSpPr txBox="1"/>
          <p:nvPr>
            <p:ph type="title"/>
          </p:nvPr>
        </p:nvSpPr>
        <p:spPr>
          <a:xfrm>
            <a:off x="714250" y="6237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Unfiltered vs. Filtered Categories (CS:GO)</a:t>
            </a:r>
            <a:endParaRPr sz="1700"/>
          </a:p>
        </p:txBody>
      </p:sp>
      <p:pic>
        <p:nvPicPr>
          <p:cNvPr id="198" name="Google Shape;198;p31"/>
          <p:cNvPicPr preferRelativeResize="0"/>
          <p:nvPr/>
        </p:nvPicPr>
        <p:blipFill>
          <a:blip r:embed="rId3">
            <a:alphaModFix/>
          </a:blip>
          <a:stretch>
            <a:fillRect/>
          </a:stretch>
        </p:blipFill>
        <p:spPr>
          <a:xfrm>
            <a:off x="4752725" y="1423475"/>
            <a:ext cx="4391275" cy="3579060"/>
          </a:xfrm>
          <a:prstGeom prst="rect">
            <a:avLst/>
          </a:prstGeom>
          <a:noFill/>
          <a:ln>
            <a:noFill/>
          </a:ln>
        </p:spPr>
      </p:pic>
      <p:pic>
        <p:nvPicPr>
          <p:cNvPr id="199" name="Google Shape;199;p31"/>
          <p:cNvPicPr preferRelativeResize="0"/>
          <p:nvPr/>
        </p:nvPicPr>
        <p:blipFill>
          <a:blip r:embed="rId4">
            <a:alphaModFix/>
          </a:blip>
          <a:stretch>
            <a:fillRect/>
          </a:stretch>
        </p:blipFill>
        <p:spPr>
          <a:xfrm>
            <a:off x="0" y="1423604"/>
            <a:ext cx="4391276" cy="35787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1" name="Google Shape;71;p14"/>
          <p:cNvSpPr txBox="1"/>
          <p:nvPr/>
        </p:nvSpPr>
        <p:spPr>
          <a:xfrm>
            <a:off x="117900" y="1373550"/>
            <a:ext cx="9026100" cy="365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CS:GO is a first person shooter video game that is round based where the first team to win 16 rounds wins</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Both basketball and CS:GO are 5v5 games and that rely heavily on teamwork, so it lends itself well to comparison</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We want to explore how variations in player skill on a team </a:t>
            </a:r>
            <a:r>
              <a:rPr lang="en">
                <a:latin typeface="Lato"/>
                <a:ea typeface="Lato"/>
                <a:cs typeface="Lato"/>
                <a:sym typeface="Lato"/>
              </a:rPr>
              <a:t>impact the outcome of a game</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e.g. Is </a:t>
            </a:r>
            <a:r>
              <a:rPr lang="en">
                <a:latin typeface="Lato"/>
                <a:ea typeface="Lato"/>
                <a:cs typeface="Lato"/>
                <a:sym typeface="Lato"/>
              </a:rPr>
              <a:t>having</a:t>
            </a:r>
            <a:r>
              <a:rPr lang="en">
                <a:latin typeface="Lato"/>
                <a:ea typeface="Lato"/>
                <a:cs typeface="Lato"/>
                <a:sym typeface="Lato"/>
              </a:rPr>
              <a:t> one star player on a  team with 4 below average better than having 5 average players?</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In this project we want to explore all the player statistics that can contribute towards rating a player then create models based on these ratings</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2"/>
          <p:cNvPicPr preferRelativeResize="0"/>
          <p:nvPr/>
        </p:nvPicPr>
        <p:blipFill>
          <a:blip r:embed="rId3">
            <a:alphaModFix/>
          </a:blip>
          <a:stretch>
            <a:fillRect/>
          </a:stretch>
        </p:blipFill>
        <p:spPr>
          <a:xfrm>
            <a:off x="6748025" y="4018538"/>
            <a:ext cx="2413375" cy="917231"/>
          </a:xfrm>
          <a:prstGeom prst="rect">
            <a:avLst/>
          </a:prstGeom>
          <a:noFill/>
          <a:ln>
            <a:noFill/>
          </a:ln>
        </p:spPr>
      </p:pic>
      <p:sp>
        <p:nvSpPr>
          <p:cNvPr id="205" name="Google Shape;205;p32"/>
          <p:cNvSpPr txBox="1"/>
          <p:nvPr>
            <p:ph type="title"/>
          </p:nvPr>
        </p:nvSpPr>
        <p:spPr>
          <a:xfrm>
            <a:off x="3024475" y="0"/>
            <a:ext cx="2914500" cy="112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Composition Comparison</a:t>
            </a:r>
            <a:endParaRPr/>
          </a:p>
        </p:txBody>
      </p:sp>
      <p:sp>
        <p:nvSpPr>
          <p:cNvPr id="206" name="Google Shape;206;p32"/>
          <p:cNvSpPr txBox="1"/>
          <p:nvPr/>
        </p:nvSpPr>
        <p:spPr>
          <a:xfrm>
            <a:off x="4826125" y="4242325"/>
            <a:ext cx="585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207" name="Google Shape;207;p32"/>
          <p:cNvPicPr preferRelativeResize="0"/>
          <p:nvPr/>
        </p:nvPicPr>
        <p:blipFill rotWithShape="1">
          <a:blip r:embed="rId4">
            <a:alphaModFix/>
          </a:blip>
          <a:srcRect b="-2658" l="0" r="-2658" t="0"/>
          <a:stretch/>
        </p:blipFill>
        <p:spPr>
          <a:xfrm>
            <a:off x="0" y="-56825"/>
            <a:ext cx="2413375" cy="2628575"/>
          </a:xfrm>
          <a:prstGeom prst="rect">
            <a:avLst/>
          </a:prstGeom>
          <a:noFill/>
          <a:ln>
            <a:noFill/>
          </a:ln>
        </p:spPr>
      </p:pic>
      <p:pic>
        <p:nvPicPr>
          <p:cNvPr id="208" name="Google Shape;208;p32"/>
          <p:cNvPicPr preferRelativeResize="0"/>
          <p:nvPr/>
        </p:nvPicPr>
        <p:blipFill>
          <a:blip r:embed="rId5">
            <a:alphaModFix/>
          </a:blip>
          <a:stretch>
            <a:fillRect/>
          </a:stretch>
        </p:blipFill>
        <p:spPr>
          <a:xfrm>
            <a:off x="20600" y="2458763"/>
            <a:ext cx="2372175" cy="730247"/>
          </a:xfrm>
          <a:prstGeom prst="rect">
            <a:avLst/>
          </a:prstGeom>
          <a:noFill/>
          <a:ln>
            <a:noFill/>
          </a:ln>
        </p:spPr>
      </p:pic>
      <p:pic>
        <p:nvPicPr>
          <p:cNvPr id="209" name="Google Shape;209;p32"/>
          <p:cNvPicPr preferRelativeResize="0"/>
          <p:nvPr/>
        </p:nvPicPr>
        <p:blipFill>
          <a:blip r:embed="rId6">
            <a:alphaModFix/>
          </a:blip>
          <a:stretch>
            <a:fillRect/>
          </a:stretch>
        </p:blipFill>
        <p:spPr>
          <a:xfrm>
            <a:off x="-12" y="3128525"/>
            <a:ext cx="2413375" cy="668215"/>
          </a:xfrm>
          <a:prstGeom prst="rect">
            <a:avLst/>
          </a:prstGeom>
          <a:noFill/>
          <a:ln>
            <a:noFill/>
          </a:ln>
        </p:spPr>
      </p:pic>
      <p:pic>
        <p:nvPicPr>
          <p:cNvPr id="210" name="Google Shape;210;p32"/>
          <p:cNvPicPr preferRelativeResize="0"/>
          <p:nvPr/>
        </p:nvPicPr>
        <p:blipFill>
          <a:blip r:embed="rId7">
            <a:alphaModFix/>
          </a:blip>
          <a:stretch>
            <a:fillRect/>
          </a:stretch>
        </p:blipFill>
        <p:spPr>
          <a:xfrm>
            <a:off x="2" y="3735225"/>
            <a:ext cx="2413375" cy="341939"/>
          </a:xfrm>
          <a:prstGeom prst="rect">
            <a:avLst/>
          </a:prstGeom>
          <a:noFill/>
          <a:ln>
            <a:noFill/>
          </a:ln>
        </p:spPr>
      </p:pic>
      <p:pic>
        <p:nvPicPr>
          <p:cNvPr id="211" name="Google Shape;211;p32"/>
          <p:cNvPicPr preferRelativeResize="0"/>
          <p:nvPr/>
        </p:nvPicPr>
        <p:blipFill>
          <a:blip r:embed="rId3">
            <a:alphaModFix/>
          </a:blip>
          <a:stretch>
            <a:fillRect/>
          </a:stretch>
        </p:blipFill>
        <p:spPr>
          <a:xfrm>
            <a:off x="0" y="4018550"/>
            <a:ext cx="2413375" cy="917231"/>
          </a:xfrm>
          <a:prstGeom prst="rect">
            <a:avLst/>
          </a:prstGeom>
          <a:noFill/>
          <a:ln>
            <a:noFill/>
          </a:ln>
        </p:spPr>
      </p:pic>
      <p:sp>
        <p:nvSpPr>
          <p:cNvPr id="212" name="Google Shape;212;p32"/>
          <p:cNvSpPr txBox="1"/>
          <p:nvPr/>
        </p:nvSpPr>
        <p:spPr>
          <a:xfrm>
            <a:off x="-41275" y="4875325"/>
            <a:ext cx="2413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dk2"/>
                </a:solidFill>
                <a:latin typeface="Roboto"/>
                <a:ea typeface="Roboto"/>
                <a:cs typeface="Roboto"/>
                <a:sym typeface="Roboto"/>
              </a:rPr>
              <a:t>Basketball</a:t>
            </a:r>
            <a:endParaRPr b="1" sz="1100">
              <a:solidFill>
                <a:schemeClr val="dk2"/>
              </a:solidFill>
              <a:latin typeface="Roboto"/>
              <a:ea typeface="Roboto"/>
              <a:cs typeface="Roboto"/>
              <a:sym typeface="Roboto"/>
            </a:endParaRPr>
          </a:p>
        </p:txBody>
      </p:sp>
      <p:sp>
        <p:nvSpPr>
          <p:cNvPr id="213" name="Google Shape;213;p32"/>
          <p:cNvSpPr txBox="1"/>
          <p:nvPr/>
        </p:nvSpPr>
        <p:spPr>
          <a:xfrm>
            <a:off x="6687650" y="4875325"/>
            <a:ext cx="2413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dk2"/>
                </a:solidFill>
                <a:latin typeface="Roboto"/>
                <a:ea typeface="Roboto"/>
                <a:cs typeface="Roboto"/>
                <a:sym typeface="Roboto"/>
              </a:rPr>
              <a:t>CS:GO</a:t>
            </a:r>
            <a:endParaRPr b="1" sz="1100">
              <a:solidFill>
                <a:schemeClr val="dk2"/>
              </a:solidFill>
              <a:latin typeface="Roboto"/>
              <a:ea typeface="Roboto"/>
              <a:cs typeface="Roboto"/>
              <a:sym typeface="Roboto"/>
            </a:endParaRPr>
          </a:p>
        </p:txBody>
      </p:sp>
      <p:sp>
        <p:nvSpPr>
          <p:cNvPr id="214" name="Google Shape;214;p32"/>
          <p:cNvSpPr txBox="1"/>
          <p:nvPr/>
        </p:nvSpPr>
        <p:spPr>
          <a:xfrm>
            <a:off x="2593625" y="1411725"/>
            <a:ext cx="3867000" cy="1642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Compositions with less than 30 </a:t>
            </a:r>
            <a:r>
              <a:rPr lang="en" sz="1300">
                <a:latin typeface="Roboto"/>
                <a:ea typeface="Roboto"/>
                <a:cs typeface="Roboto"/>
                <a:sym typeface="Roboto"/>
              </a:rPr>
              <a:t>observations</a:t>
            </a:r>
            <a:r>
              <a:rPr lang="en" sz="1300">
                <a:latin typeface="Roboto"/>
                <a:ea typeface="Roboto"/>
                <a:cs typeface="Roboto"/>
                <a:sym typeface="Roboto"/>
              </a:rPr>
              <a:t> were included in the model, but not reported in the tables.</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CS:GO has a very sharp curve, meaning individual player skill has a more potent effect on game outcome.</a:t>
            </a:r>
            <a:endParaRPr sz="1300">
              <a:latin typeface="Roboto"/>
              <a:ea typeface="Roboto"/>
              <a:cs typeface="Roboto"/>
              <a:sym typeface="Roboto"/>
            </a:endParaRPr>
          </a:p>
          <a:p>
            <a:pPr indent="0" lvl="0" marL="0" rtl="0" algn="l">
              <a:lnSpc>
                <a:spcPct val="150000"/>
              </a:lnSpc>
              <a:spcBef>
                <a:spcPts val="0"/>
              </a:spcBef>
              <a:spcAft>
                <a:spcPts val="0"/>
              </a:spcAft>
              <a:buNone/>
            </a:pPr>
            <a:r>
              <a:t/>
            </a:r>
            <a:endParaRPr sz="1300">
              <a:solidFill>
                <a:schemeClr val="dk1"/>
              </a:solidFill>
              <a:latin typeface="Roboto"/>
              <a:ea typeface="Roboto"/>
              <a:cs typeface="Roboto"/>
              <a:sym typeface="Roboto"/>
            </a:endParaRPr>
          </a:p>
          <a:p>
            <a:pPr indent="0" lvl="0" marL="457200" rtl="0" algn="l">
              <a:spcBef>
                <a:spcPts val="0"/>
              </a:spcBef>
              <a:spcAft>
                <a:spcPts val="0"/>
              </a:spcAft>
              <a:buNone/>
            </a:pPr>
            <a:r>
              <a:t/>
            </a:r>
            <a:endParaRPr b="1" sz="1300">
              <a:solidFill>
                <a:schemeClr val="dk2"/>
              </a:solidFill>
              <a:latin typeface="Roboto"/>
              <a:ea typeface="Roboto"/>
              <a:cs typeface="Roboto"/>
              <a:sym typeface="Roboto"/>
            </a:endParaRPr>
          </a:p>
        </p:txBody>
      </p:sp>
      <p:pic>
        <p:nvPicPr>
          <p:cNvPr id="215" name="Google Shape;215;p32"/>
          <p:cNvPicPr preferRelativeResize="0"/>
          <p:nvPr/>
        </p:nvPicPr>
        <p:blipFill>
          <a:blip r:embed="rId8">
            <a:alphaModFix/>
          </a:blip>
          <a:stretch>
            <a:fillRect/>
          </a:stretch>
        </p:blipFill>
        <p:spPr>
          <a:xfrm>
            <a:off x="6765425" y="0"/>
            <a:ext cx="2378575" cy="3702138"/>
          </a:xfrm>
          <a:prstGeom prst="rect">
            <a:avLst/>
          </a:prstGeom>
          <a:noFill/>
          <a:ln>
            <a:noFill/>
          </a:ln>
        </p:spPr>
      </p:pic>
      <p:pic>
        <p:nvPicPr>
          <p:cNvPr id="216" name="Google Shape;216;p32"/>
          <p:cNvPicPr preferRelativeResize="0"/>
          <p:nvPr/>
        </p:nvPicPr>
        <p:blipFill>
          <a:blip r:embed="rId9">
            <a:alphaModFix/>
          </a:blip>
          <a:stretch>
            <a:fillRect/>
          </a:stretch>
        </p:blipFill>
        <p:spPr>
          <a:xfrm>
            <a:off x="6747964" y="3702150"/>
            <a:ext cx="2413500" cy="9535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Differences and Interpretation</a:t>
            </a:r>
            <a:endParaRPr/>
          </a:p>
        </p:txBody>
      </p:sp>
      <p:sp>
        <p:nvSpPr>
          <p:cNvPr id="222" name="Google Shape;222;p33"/>
          <p:cNvSpPr txBox="1"/>
          <p:nvPr/>
        </p:nvSpPr>
        <p:spPr>
          <a:xfrm>
            <a:off x="5011550" y="1514775"/>
            <a:ext cx="3000000" cy="3559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50"/>
              <a:t>Interpretation</a:t>
            </a:r>
            <a:endParaRPr b="1" sz="1250"/>
          </a:p>
          <a:p>
            <a:pPr indent="0" lvl="0" marL="0" rtl="0" algn="l">
              <a:lnSpc>
                <a:spcPct val="150000"/>
              </a:lnSpc>
              <a:spcBef>
                <a:spcPts val="0"/>
              </a:spcBef>
              <a:spcAft>
                <a:spcPts val="0"/>
              </a:spcAft>
              <a:buNone/>
            </a:pPr>
            <a:r>
              <a:rPr b="1" lang="en" sz="1250"/>
              <a:t>Basketball - </a:t>
            </a:r>
            <a:r>
              <a:rPr lang="en" sz="1250"/>
              <a:t>A team composition with 5 star players</a:t>
            </a:r>
            <a:r>
              <a:rPr lang="en" sz="1250"/>
              <a:t> has 2.81 (2.59, 3.06) times the odds of the game outcome being a win compared to a team composition of 5 average players.</a:t>
            </a:r>
            <a:endParaRPr sz="1250"/>
          </a:p>
          <a:p>
            <a:pPr indent="0" lvl="0" marL="0" rtl="0" algn="l">
              <a:lnSpc>
                <a:spcPct val="150000"/>
              </a:lnSpc>
              <a:spcBef>
                <a:spcPts val="0"/>
              </a:spcBef>
              <a:spcAft>
                <a:spcPts val="0"/>
              </a:spcAft>
              <a:buNone/>
            </a:pPr>
            <a:r>
              <a:rPr b="1" lang="en" sz="1250"/>
              <a:t>CS:GO - </a:t>
            </a:r>
            <a:r>
              <a:rPr lang="en" sz="1250"/>
              <a:t>A team composition with 5 star players has 4.92 (2.71, 9.71) times the odds of the game outcome being a win compared to a team composition of 5 average players.</a:t>
            </a:r>
            <a:endParaRPr sz="1250"/>
          </a:p>
          <a:p>
            <a:pPr indent="0" lvl="0" marL="0" rtl="0" algn="l">
              <a:lnSpc>
                <a:spcPct val="150000"/>
              </a:lnSpc>
              <a:spcBef>
                <a:spcPts val="0"/>
              </a:spcBef>
              <a:spcAft>
                <a:spcPts val="0"/>
              </a:spcAft>
              <a:buNone/>
            </a:pPr>
            <a:r>
              <a:t/>
            </a:r>
            <a:endParaRPr b="1" sz="1300"/>
          </a:p>
        </p:txBody>
      </p:sp>
      <p:graphicFrame>
        <p:nvGraphicFramePr>
          <p:cNvPr id="223" name="Google Shape;223;p33"/>
          <p:cNvGraphicFramePr/>
          <p:nvPr/>
        </p:nvGraphicFramePr>
        <p:xfrm>
          <a:off x="1161475" y="1678950"/>
          <a:ext cx="3000000" cy="3000000"/>
        </p:xfrm>
        <a:graphic>
          <a:graphicData uri="http://schemas.openxmlformats.org/drawingml/2006/table">
            <a:tbl>
              <a:tblPr>
                <a:noFill/>
                <a:tableStyleId>{2DB38757-8486-4926-BDAE-E0F1E70140B2}</a:tableStyleId>
              </a:tblPr>
              <a:tblGrid>
                <a:gridCol w="1140950"/>
                <a:gridCol w="883300"/>
                <a:gridCol w="883300"/>
              </a:tblGrid>
              <a:tr h="340700">
                <a:tc gridSpan="3">
                  <a:txBody>
                    <a:bodyPr/>
                    <a:lstStyle/>
                    <a:p>
                      <a:pPr indent="0" lvl="0" marL="0" rtl="0" algn="ctr">
                        <a:spcBef>
                          <a:spcPts val="0"/>
                        </a:spcBef>
                        <a:spcAft>
                          <a:spcPts val="0"/>
                        </a:spcAft>
                        <a:buNone/>
                      </a:pPr>
                      <a:r>
                        <a:rPr lang="en"/>
                        <a:t>  </a:t>
                      </a:r>
                      <a:r>
                        <a:rPr b="1" lang="en"/>
                        <a:t> Key </a:t>
                      </a:r>
                      <a:r>
                        <a:rPr b="1" lang="en"/>
                        <a:t>Differences </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hMerge="1"/>
                <a:tc hMerge="1"/>
              </a:tr>
              <a:tr h="307625">
                <a:tc>
                  <a:txBody>
                    <a:bodyPr/>
                    <a:lstStyle/>
                    <a:p>
                      <a:pPr indent="0" lvl="0" marL="0" rtl="0" algn="l">
                        <a:spcBef>
                          <a:spcPts val="0"/>
                        </a:spcBef>
                        <a:spcAft>
                          <a:spcPts val="0"/>
                        </a:spcAft>
                        <a:buNone/>
                      </a:pPr>
                      <a:r>
                        <a:rPr b="1" lang="en" sz="1100">
                          <a:solidFill>
                            <a:srgbClr val="FFFFFF"/>
                          </a:solidFill>
                        </a:rPr>
                        <a:t>Composition</a:t>
                      </a:r>
                      <a:endParaRPr b="1" sz="1100">
                        <a:solidFill>
                          <a:srgbClr val="FFFFFF"/>
                        </a:solidFill>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8EA9DB"/>
                    </a:solidFill>
                  </a:tcPr>
                </a:tc>
                <a:tc>
                  <a:txBody>
                    <a:bodyPr/>
                    <a:lstStyle/>
                    <a:p>
                      <a:pPr indent="0" lvl="0" marL="0" rtl="0" algn="l">
                        <a:spcBef>
                          <a:spcPts val="0"/>
                        </a:spcBef>
                        <a:spcAft>
                          <a:spcPts val="0"/>
                        </a:spcAft>
                        <a:buNone/>
                      </a:pPr>
                      <a:r>
                        <a:rPr b="1" lang="en" sz="1100">
                          <a:solidFill>
                            <a:srgbClr val="FFFFFF"/>
                          </a:solidFill>
                        </a:rPr>
                        <a:t>Basketball</a:t>
                      </a:r>
                      <a:endParaRPr b="1" sz="1100">
                        <a:solidFill>
                          <a:srgbClr val="FFFFFF"/>
                        </a:solidFill>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8EA9DB"/>
                    </a:solidFill>
                  </a:tcPr>
                </a:tc>
                <a:tc>
                  <a:txBody>
                    <a:bodyPr/>
                    <a:lstStyle/>
                    <a:p>
                      <a:pPr indent="0" lvl="0" marL="0" rtl="0" algn="l">
                        <a:spcBef>
                          <a:spcPts val="0"/>
                        </a:spcBef>
                        <a:spcAft>
                          <a:spcPts val="0"/>
                        </a:spcAft>
                        <a:buNone/>
                      </a:pPr>
                      <a:r>
                        <a:rPr b="1" lang="en" sz="1100">
                          <a:solidFill>
                            <a:srgbClr val="FFFFFF"/>
                          </a:solidFill>
                        </a:rPr>
                        <a:t>CS:GO</a:t>
                      </a:r>
                      <a:endParaRPr b="1" sz="1100">
                        <a:solidFill>
                          <a:srgbClr val="FFFFFF"/>
                        </a:solidFill>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8EA9DB"/>
                    </a:solidFill>
                  </a:tcPr>
                </a:tc>
              </a:tr>
              <a:tr h="277275">
                <a:tc>
                  <a:txBody>
                    <a:bodyPr/>
                    <a:lstStyle/>
                    <a:p>
                      <a:pPr indent="0" lvl="0" marL="0" rtl="0" algn="l">
                        <a:spcBef>
                          <a:spcPts val="0"/>
                        </a:spcBef>
                        <a:spcAft>
                          <a:spcPts val="0"/>
                        </a:spcAft>
                        <a:buNone/>
                      </a:pPr>
                      <a:r>
                        <a:rPr lang="en"/>
                        <a:t>0-2-3</a:t>
                      </a:r>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a:t>0.45</a:t>
                      </a:r>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a:t>0.04</a:t>
                      </a:r>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D9E1F2"/>
                    </a:solidFill>
                  </a:tcPr>
                </a:tc>
              </a:tr>
              <a:tr h="373800">
                <a:tc>
                  <a:txBody>
                    <a:bodyPr/>
                    <a:lstStyle/>
                    <a:p>
                      <a:pPr indent="0" lvl="0" marL="0" rtl="0" algn="l">
                        <a:spcBef>
                          <a:spcPts val="0"/>
                        </a:spcBef>
                        <a:spcAft>
                          <a:spcPts val="0"/>
                        </a:spcAft>
                        <a:buNone/>
                      </a:pPr>
                      <a:r>
                        <a:rPr lang="en"/>
                        <a:t>0-3-2</a:t>
                      </a:r>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0.61</a:t>
                      </a:r>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0.08</a:t>
                      </a:r>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100000">
                <a:tc>
                  <a:txBody>
                    <a:bodyPr/>
                    <a:lstStyle/>
                    <a:p>
                      <a:pPr indent="0" lvl="0" marL="0" rtl="0" algn="l">
                        <a:spcBef>
                          <a:spcPts val="0"/>
                        </a:spcBef>
                        <a:spcAft>
                          <a:spcPts val="0"/>
                        </a:spcAft>
                        <a:buNone/>
                      </a:pPr>
                      <a:r>
                        <a:rPr lang="en"/>
                        <a:t>0-4-1</a:t>
                      </a:r>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a:t>0.74</a:t>
                      </a:r>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a:t>0.28</a:t>
                      </a:r>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D9E1F2"/>
                    </a:solidFill>
                  </a:tcPr>
                </a:tc>
              </a:tr>
              <a:tr h="373800">
                <a:tc>
                  <a:txBody>
                    <a:bodyPr/>
                    <a:lstStyle/>
                    <a:p>
                      <a:pPr indent="0" lvl="0" marL="0" rtl="0" algn="l">
                        <a:spcBef>
                          <a:spcPts val="0"/>
                        </a:spcBef>
                        <a:spcAft>
                          <a:spcPts val="0"/>
                        </a:spcAft>
                        <a:buNone/>
                      </a:pPr>
                      <a:r>
                        <a:rPr lang="en"/>
                        <a:t>1-4-0</a:t>
                      </a:r>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1.32</a:t>
                      </a:r>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1.81</a:t>
                      </a:r>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73800">
                <a:tc>
                  <a:txBody>
                    <a:bodyPr/>
                    <a:lstStyle/>
                    <a:p>
                      <a:pPr indent="0" lvl="0" marL="0" rtl="0" algn="l">
                        <a:spcBef>
                          <a:spcPts val="0"/>
                        </a:spcBef>
                        <a:spcAft>
                          <a:spcPts val="0"/>
                        </a:spcAft>
                        <a:buNone/>
                      </a:pPr>
                      <a:r>
                        <a:rPr lang="en"/>
                        <a:t>5-0-0</a:t>
                      </a:r>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a:t>2.81</a:t>
                      </a:r>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D9E1F2"/>
                    </a:solidFill>
                  </a:tcPr>
                </a:tc>
                <a:tc>
                  <a:txBody>
                    <a:bodyPr/>
                    <a:lstStyle/>
                    <a:p>
                      <a:pPr indent="0" lvl="0" marL="0" rtl="0" algn="r">
                        <a:lnSpc>
                          <a:spcPct val="115000"/>
                        </a:lnSpc>
                        <a:spcBef>
                          <a:spcPts val="0"/>
                        </a:spcBef>
                        <a:spcAft>
                          <a:spcPts val="0"/>
                        </a:spcAft>
                        <a:buNone/>
                      </a:pPr>
                      <a:r>
                        <a:rPr lang="en"/>
                        <a:t>4.92</a:t>
                      </a:r>
                      <a:endParaRPr/>
                    </a:p>
                  </a:txBody>
                  <a:tcPr marT="91425" marB="91425" marR="91425" marL="914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D9E1F2"/>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251850" y="140675"/>
            <a:ext cx="86403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Comparing Trends</a:t>
            </a:r>
            <a:endParaRPr/>
          </a:p>
        </p:txBody>
      </p:sp>
      <p:pic>
        <p:nvPicPr>
          <p:cNvPr id="229" name="Google Shape;229;p34"/>
          <p:cNvPicPr preferRelativeResize="0"/>
          <p:nvPr/>
        </p:nvPicPr>
        <p:blipFill>
          <a:blip r:embed="rId3">
            <a:alphaModFix/>
          </a:blip>
          <a:stretch>
            <a:fillRect/>
          </a:stretch>
        </p:blipFill>
        <p:spPr>
          <a:xfrm>
            <a:off x="912625" y="1306522"/>
            <a:ext cx="3614274" cy="3085027"/>
          </a:xfrm>
          <a:prstGeom prst="rect">
            <a:avLst/>
          </a:prstGeom>
          <a:noFill/>
          <a:ln>
            <a:noFill/>
          </a:ln>
        </p:spPr>
      </p:pic>
      <p:sp>
        <p:nvSpPr>
          <p:cNvPr id="230" name="Google Shape;230;p34"/>
          <p:cNvSpPr txBox="1"/>
          <p:nvPr>
            <p:ph idx="4294967295" type="body"/>
          </p:nvPr>
        </p:nvSpPr>
        <p:spPr>
          <a:xfrm>
            <a:off x="1102739" y="935032"/>
            <a:ext cx="3003000" cy="549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solidFill>
                  <a:schemeClr val="lt1"/>
                </a:solidFill>
              </a:rPr>
              <a:t>Basketball</a:t>
            </a:r>
            <a:endParaRPr>
              <a:solidFill>
                <a:schemeClr val="lt1"/>
              </a:solidFill>
            </a:endParaRPr>
          </a:p>
        </p:txBody>
      </p:sp>
      <p:sp>
        <p:nvSpPr>
          <p:cNvPr id="231" name="Google Shape;231;p34"/>
          <p:cNvSpPr txBox="1"/>
          <p:nvPr/>
        </p:nvSpPr>
        <p:spPr>
          <a:xfrm>
            <a:off x="1102750" y="4393175"/>
            <a:ext cx="6932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As the overall performance of a composition increases, the odds of winning a CS:GO match increases much faster than in basketball.</a:t>
            </a:r>
            <a:endParaRPr sz="1300">
              <a:latin typeface="Roboto"/>
              <a:ea typeface="Roboto"/>
              <a:cs typeface="Roboto"/>
              <a:sym typeface="Roboto"/>
            </a:endParaRPr>
          </a:p>
        </p:txBody>
      </p:sp>
      <p:sp>
        <p:nvSpPr>
          <p:cNvPr id="232" name="Google Shape;232;p34"/>
          <p:cNvSpPr txBox="1"/>
          <p:nvPr>
            <p:ph idx="4294967295" type="body"/>
          </p:nvPr>
        </p:nvSpPr>
        <p:spPr>
          <a:xfrm>
            <a:off x="4616827" y="894599"/>
            <a:ext cx="3418200" cy="549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solidFill>
                  <a:schemeClr val="lt1"/>
                </a:solidFill>
              </a:rPr>
              <a:t>CS:GO</a:t>
            </a:r>
            <a:endParaRPr>
              <a:solidFill>
                <a:schemeClr val="lt1"/>
              </a:solidFill>
            </a:endParaRPr>
          </a:p>
        </p:txBody>
      </p:sp>
      <p:pic>
        <p:nvPicPr>
          <p:cNvPr id="233" name="Google Shape;233;p34"/>
          <p:cNvPicPr preferRelativeResize="0"/>
          <p:nvPr/>
        </p:nvPicPr>
        <p:blipFill>
          <a:blip r:embed="rId4">
            <a:alphaModFix/>
          </a:blip>
          <a:stretch>
            <a:fillRect/>
          </a:stretch>
        </p:blipFill>
        <p:spPr>
          <a:xfrm>
            <a:off x="4431716" y="1304919"/>
            <a:ext cx="3936033" cy="3088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Performance</a:t>
            </a:r>
            <a:endParaRPr/>
          </a:p>
        </p:txBody>
      </p:sp>
      <p:sp>
        <p:nvSpPr>
          <p:cNvPr id="239" name="Google Shape;239;p35"/>
          <p:cNvSpPr txBox="1"/>
          <p:nvPr/>
        </p:nvSpPr>
        <p:spPr>
          <a:xfrm>
            <a:off x="6081025" y="1291425"/>
            <a:ext cx="2751300" cy="384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333333"/>
              </a:buClr>
              <a:buSzPts val="1300"/>
              <a:buFont typeface="Roboto"/>
              <a:buChar char="●"/>
            </a:pPr>
            <a:r>
              <a:rPr b="1" lang="en" sz="1300">
                <a:solidFill>
                  <a:srgbClr val="333333"/>
                </a:solidFill>
                <a:latin typeface="Roboto"/>
                <a:ea typeface="Roboto"/>
                <a:cs typeface="Roboto"/>
                <a:sym typeface="Roboto"/>
              </a:rPr>
              <a:t>Csgo confusion matrix</a:t>
            </a:r>
            <a:endParaRPr b="1" sz="1300">
              <a:solidFill>
                <a:srgbClr val="333333"/>
              </a:solidFill>
              <a:latin typeface="Roboto"/>
              <a:ea typeface="Roboto"/>
              <a:cs typeface="Roboto"/>
              <a:sym typeface="Roboto"/>
            </a:endParaRPr>
          </a:p>
        </p:txBody>
      </p:sp>
      <p:sp>
        <p:nvSpPr>
          <p:cNvPr id="240" name="Google Shape;240;p35"/>
          <p:cNvSpPr txBox="1"/>
          <p:nvPr/>
        </p:nvSpPr>
        <p:spPr>
          <a:xfrm>
            <a:off x="311725" y="1291425"/>
            <a:ext cx="2751300" cy="384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333333"/>
              </a:buClr>
              <a:buSzPts val="1300"/>
              <a:buFont typeface="Roboto"/>
              <a:buChar char="●"/>
            </a:pPr>
            <a:r>
              <a:rPr b="1" lang="en" sz="1300">
                <a:solidFill>
                  <a:srgbClr val="333333"/>
                </a:solidFill>
                <a:latin typeface="Roboto"/>
                <a:ea typeface="Roboto"/>
                <a:cs typeface="Roboto"/>
                <a:sym typeface="Roboto"/>
              </a:rPr>
              <a:t>Basketball confusion matrix</a:t>
            </a:r>
            <a:endParaRPr b="1" sz="1300">
              <a:solidFill>
                <a:srgbClr val="333333"/>
              </a:solidFill>
              <a:latin typeface="Roboto"/>
              <a:ea typeface="Roboto"/>
              <a:cs typeface="Roboto"/>
              <a:sym typeface="Roboto"/>
            </a:endParaRPr>
          </a:p>
        </p:txBody>
      </p:sp>
      <p:pic>
        <p:nvPicPr>
          <p:cNvPr id="241" name="Google Shape;241;p35"/>
          <p:cNvPicPr preferRelativeResize="0"/>
          <p:nvPr/>
        </p:nvPicPr>
        <p:blipFill rotWithShape="1">
          <a:blip r:embed="rId3">
            <a:alphaModFix/>
          </a:blip>
          <a:srcRect b="55714" l="0" r="0" t="0"/>
          <a:stretch/>
        </p:blipFill>
        <p:spPr>
          <a:xfrm>
            <a:off x="311800" y="1676325"/>
            <a:ext cx="2751150" cy="1444800"/>
          </a:xfrm>
          <a:prstGeom prst="rect">
            <a:avLst/>
          </a:prstGeom>
          <a:noFill/>
          <a:ln cap="flat" cmpd="sng" w="19050">
            <a:solidFill>
              <a:schemeClr val="dk2"/>
            </a:solidFill>
            <a:prstDash val="solid"/>
            <a:round/>
            <a:headEnd len="sm" w="sm" type="none"/>
            <a:tailEnd len="sm" w="sm" type="none"/>
          </a:ln>
        </p:spPr>
      </p:pic>
      <p:pic>
        <p:nvPicPr>
          <p:cNvPr id="242" name="Google Shape;242;p35"/>
          <p:cNvPicPr preferRelativeResize="0"/>
          <p:nvPr/>
        </p:nvPicPr>
        <p:blipFill rotWithShape="1">
          <a:blip r:embed="rId4">
            <a:alphaModFix/>
          </a:blip>
          <a:srcRect b="55504" l="0" r="0" t="0"/>
          <a:stretch/>
        </p:blipFill>
        <p:spPr>
          <a:xfrm>
            <a:off x="6100075" y="1614200"/>
            <a:ext cx="2713200" cy="1506925"/>
          </a:xfrm>
          <a:prstGeom prst="rect">
            <a:avLst/>
          </a:prstGeom>
          <a:noFill/>
          <a:ln cap="flat" cmpd="sng" w="19050">
            <a:solidFill>
              <a:schemeClr val="dk2"/>
            </a:solidFill>
            <a:prstDash val="solid"/>
            <a:round/>
            <a:headEnd len="sm" w="sm" type="none"/>
            <a:tailEnd len="sm" w="sm" type="none"/>
          </a:ln>
        </p:spPr>
      </p:pic>
      <p:sp>
        <p:nvSpPr>
          <p:cNvPr id="243" name="Google Shape;243;p35"/>
          <p:cNvSpPr txBox="1"/>
          <p:nvPr/>
        </p:nvSpPr>
        <p:spPr>
          <a:xfrm>
            <a:off x="3088625" y="1585200"/>
            <a:ext cx="2992500" cy="3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Filtering out compositions with low sample sizes had minimal effects on the model accuracy</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RMSE, R</a:t>
            </a:r>
            <a:r>
              <a:rPr baseline="30000" lang="en" sz="1300">
                <a:solidFill>
                  <a:schemeClr val="dk1"/>
                </a:solidFill>
                <a:latin typeface="Roboto"/>
                <a:ea typeface="Roboto"/>
                <a:cs typeface="Roboto"/>
                <a:sym typeface="Roboto"/>
              </a:rPr>
              <a:t>2</a:t>
            </a:r>
            <a:r>
              <a:rPr lang="en" sz="1300">
                <a:solidFill>
                  <a:schemeClr val="dk1"/>
                </a:solidFill>
                <a:latin typeface="Roboto"/>
                <a:ea typeface="Roboto"/>
                <a:cs typeface="Roboto"/>
                <a:sym typeface="Roboto"/>
              </a:rPr>
              <a:t>, or MAE are not meaningful for logistic regression</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We can look at accuracy instead</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idx="2" type="body"/>
          </p:nvPr>
        </p:nvSpPr>
        <p:spPr>
          <a:xfrm>
            <a:off x="265622" y="1032000"/>
            <a:ext cx="3912300" cy="41115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chemeClr val="lt1"/>
              </a:buClr>
              <a:buSzPts val="1400"/>
              <a:buChar char="●"/>
            </a:pPr>
            <a:r>
              <a:rPr lang="en" sz="1400">
                <a:solidFill>
                  <a:schemeClr val="lt1"/>
                </a:solidFill>
              </a:rPr>
              <a:t>Is our classification of a star good?</a:t>
            </a:r>
            <a:endParaRPr sz="1400">
              <a:solidFill>
                <a:schemeClr val="lt1"/>
              </a:solidFill>
            </a:endParaRPr>
          </a:p>
          <a:p>
            <a:pPr indent="0" lvl="0" marL="457200" rtl="0" algn="l">
              <a:spcBef>
                <a:spcPts val="1200"/>
              </a:spcBef>
              <a:spcAft>
                <a:spcPts val="0"/>
              </a:spcAft>
              <a:buNone/>
            </a:pPr>
            <a:r>
              <a:t/>
            </a:r>
            <a:endParaRPr sz="1400">
              <a:solidFill>
                <a:schemeClr val="lt1"/>
              </a:solidFill>
            </a:endParaRPr>
          </a:p>
          <a:p>
            <a:pPr indent="-317500" lvl="0" marL="457200" rtl="0" algn="l">
              <a:spcBef>
                <a:spcPts val="1200"/>
              </a:spcBef>
              <a:spcAft>
                <a:spcPts val="0"/>
              </a:spcAft>
              <a:buClr>
                <a:schemeClr val="lt1"/>
              </a:buClr>
              <a:buSzPts val="1400"/>
              <a:buChar char="●"/>
            </a:pPr>
            <a:r>
              <a:rPr lang="en" sz="1400">
                <a:solidFill>
                  <a:schemeClr val="lt1"/>
                </a:solidFill>
              </a:rPr>
              <a:t>The basketball performance measures and models did not account for the presence of substitution players.</a:t>
            </a:r>
            <a:endParaRPr sz="1400">
              <a:solidFill>
                <a:schemeClr val="lt1"/>
              </a:solidFill>
            </a:endParaRPr>
          </a:p>
          <a:p>
            <a:pPr indent="0" lvl="0" marL="457200" rtl="0" algn="l">
              <a:spcBef>
                <a:spcPts val="1200"/>
              </a:spcBef>
              <a:spcAft>
                <a:spcPts val="0"/>
              </a:spcAft>
              <a:buNone/>
            </a:pPr>
            <a:r>
              <a:t/>
            </a:r>
            <a:endParaRPr sz="1400">
              <a:solidFill>
                <a:schemeClr val="lt1"/>
              </a:solidFill>
            </a:endParaRPr>
          </a:p>
          <a:p>
            <a:pPr indent="-317500" lvl="0" marL="457200" rtl="0" algn="l">
              <a:spcBef>
                <a:spcPts val="1200"/>
              </a:spcBef>
              <a:spcAft>
                <a:spcPts val="0"/>
              </a:spcAft>
              <a:buClr>
                <a:schemeClr val="lt1"/>
              </a:buClr>
              <a:buSzPts val="1400"/>
              <a:buChar char="●"/>
            </a:pPr>
            <a:r>
              <a:rPr lang="en" sz="1400">
                <a:solidFill>
                  <a:schemeClr val="lt1"/>
                </a:solidFill>
              </a:rPr>
              <a:t>The number of observations for the CS:GO dataset was limited a little bit because we removed all of the data from matches that were best of 3</a:t>
            </a:r>
            <a:endParaRPr sz="1400">
              <a:solidFill>
                <a:schemeClr val="lt1"/>
              </a:solidFill>
            </a:endParaRPr>
          </a:p>
          <a:p>
            <a:pPr indent="0" lvl="0" marL="457200" rtl="0" algn="l">
              <a:spcBef>
                <a:spcPts val="1200"/>
              </a:spcBef>
              <a:spcAft>
                <a:spcPts val="0"/>
              </a:spcAft>
              <a:buNone/>
            </a:pPr>
            <a:r>
              <a:t/>
            </a:r>
            <a:endParaRPr sz="1400">
              <a:solidFill>
                <a:schemeClr val="lt1"/>
              </a:solidFill>
            </a:endParaRPr>
          </a:p>
          <a:p>
            <a:pPr indent="-317500" lvl="0" marL="457200" rtl="0" algn="l">
              <a:spcBef>
                <a:spcPts val="1200"/>
              </a:spcBef>
              <a:spcAft>
                <a:spcPts val="0"/>
              </a:spcAft>
              <a:buClr>
                <a:schemeClr val="lt1"/>
              </a:buClr>
              <a:buSzPts val="1400"/>
              <a:buChar char="●"/>
            </a:pPr>
            <a:r>
              <a:rPr lang="en" sz="1400">
                <a:solidFill>
                  <a:schemeClr val="lt1"/>
                </a:solidFill>
              </a:rPr>
              <a:t>Not enough data to display all composition combinations</a:t>
            </a:r>
            <a:endParaRPr sz="1400">
              <a:solidFill>
                <a:schemeClr val="lt1"/>
              </a:solidFill>
            </a:endParaRPr>
          </a:p>
        </p:txBody>
      </p:sp>
      <p:sp>
        <p:nvSpPr>
          <p:cNvPr id="249" name="Google Shape;249;p36"/>
          <p:cNvSpPr txBox="1"/>
          <p:nvPr>
            <p:ph type="title"/>
          </p:nvPr>
        </p:nvSpPr>
        <p:spPr>
          <a:xfrm>
            <a:off x="0" y="0"/>
            <a:ext cx="4572000" cy="6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Limitations</a:t>
            </a:r>
            <a:endParaRPr/>
          </a:p>
        </p:txBody>
      </p:sp>
      <p:sp>
        <p:nvSpPr>
          <p:cNvPr id="250" name="Google Shape;250;p36"/>
          <p:cNvSpPr txBox="1"/>
          <p:nvPr>
            <p:ph type="title"/>
          </p:nvPr>
        </p:nvSpPr>
        <p:spPr>
          <a:xfrm>
            <a:off x="4572000" y="0"/>
            <a:ext cx="4572000" cy="6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Conclusions</a:t>
            </a:r>
            <a:endParaRPr>
              <a:solidFill>
                <a:schemeClr val="dk1"/>
              </a:solidFill>
            </a:endParaRPr>
          </a:p>
        </p:txBody>
      </p:sp>
      <p:sp>
        <p:nvSpPr>
          <p:cNvPr id="251" name="Google Shape;251;p36"/>
          <p:cNvSpPr txBox="1"/>
          <p:nvPr>
            <p:ph idx="2" type="body"/>
          </p:nvPr>
        </p:nvSpPr>
        <p:spPr>
          <a:xfrm>
            <a:off x="4921613" y="1032000"/>
            <a:ext cx="3954000" cy="4111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Odds of winning increase fairly  proportionally with the overall skill of the team.</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In both data sets having more below average players negatively affects the chances of winning.</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However CS:GO is a much more volatile game than Basketball, where a single player is much more capable of both carrying and throwing the entire game.</a:t>
            </a:r>
            <a:endParaRPr sz="1400">
              <a:solidFill>
                <a:schemeClr val="dk1"/>
              </a:solidFill>
            </a:endParaRPr>
          </a:p>
          <a:p>
            <a:pPr indent="0" lvl="0" marL="457200" rtl="0" algn="l">
              <a:spcBef>
                <a:spcPts val="1200"/>
              </a:spcBef>
              <a:spcAft>
                <a:spcPts val="1200"/>
              </a:spcAft>
              <a:buNone/>
            </a:pPr>
            <a:r>
              <a:rPr lang="en" sz="1400">
                <a:solidFill>
                  <a:schemeClr val="dk1"/>
                </a:solidFill>
              </a:rPr>
              <a:t> </a:t>
            </a:r>
            <a:endParaRPr sz="14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Works</a:t>
            </a:r>
            <a:endParaRPr/>
          </a:p>
        </p:txBody>
      </p:sp>
      <p:sp>
        <p:nvSpPr>
          <p:cNvPr id="257" name="Google Shape;257;p37"/>
          <p:cNvSpPr txBox="1"/>
          <p:nvPr>
            <p:ph idx="4294967295" type="body"/>
          </p:nvPr>
        </p:nvSpPr>
        <p:spPr>
          <a:xfrm>
            <a:off x="1417525" y="1661400"/>
            <a:ext cx="6309000" cy="29253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chemeClr val="dk1"/>
              </a:buClr>
              <a:buSzPts val="1400"/>
              <a:buChar char="●"/>
            </a:pPr>
            <a:r>
              <a:rPr lang="en" sz="1400">
                <a:solidFill>
                  <a:schemeClr val="dk1"/>
                </a:solidFill>
              </a:rPr>
              <a:t>Does the relationship remain in sports with other team sizes?</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At what price point is it no longer optimal to </a:t>
            </a:r>
            <a:r>
              <a:rPr lang="en" sz="1400">
                <a:solidFill>
                  <a:schemeClr val="dk1"/>
                </a:solidFill>
              </a:rPr>
              <a:t>acquire</a:t>
            </a:r>
            <a:r>
              <a:rPr lang="en" sz="1400">
                <a:solidFill>
                  <a:schemeClr val="dk1"/>
                </a:solidFill>
              </a:rPr>
              <a:t> a star player?</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How do other performance measures affect the relationship? </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Exploring the impact of other covariates on outcome.</a:t>
            </a:r>
            <a:endParaRPr sz="1400">
              <a:solidFill>
                <a:schemeClr val="dk1"/>
              </a:solidFill>
            </a:endParaRPr>
          </a:p>
          <a:p>
            <a:pPr indent="-317500" lvl="1" marL="914400" rtl="0" algn="l">
              <a:lnSpc>
                <a:spcPct val="200000"/>
              </a:lnSpc>
              <a:spcBef>
                <a:spcPts val="0"/>
              </a:spcBef>
              <a:spcAft>
                <a:spcPts val="0"/>
              </a:spcAft>
              <a:buClr>
                <a:schemeClr val="dk1"/>
              </a:buClr>
              <a:buSzPts val="1400"/>
              <a:buChar char="○"/>
            </a:pPr>
            <a:r>
              <a:rPr lang="en" sz="1400">
                <a:solidFill>
                  <a:schemeClr val="dk1"/>
                </a:solidFill>
              </a:rPr>
              <a:t>i.e.</a:t>
            </a:r>
            <a:r>
              <a:rPr lang="en" sz="1400">
                <a:solidFill>
                  <a:schemeClr val="dk1"/>
                </a:solidFill>
              </a:rPr>
              <a:t> Home vs. Away</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the NBA Dataset</a:t>
            </a:r>
            <a:endParaRPr/>
          </a:p>
        </p:txBody>
      </p:sp>
      <p:sp>
        <p:nvSpPr>
          <p:cNvPr id="77" name="Google Shape;77;p15"/>
          <p:cNvSpPr txBox="1"/>
          <p:nvPr>
            <p:ph idx="1" type="subTitle"/>
          </p:nvPr>
        </p:nvSpPr>
        <p:spPr>
          <a:xfrm>
            <a:off x="729452" y="21208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Jhet Cabigas, Saul Mooradian</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539150" y="383350"/>
            <a:ext cx="7877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Plus Minus and Player Ranking</a:t>
            </a:r>
            <a:endParaRPr/>
          </a:p>
        </p:txBody>
      </p:sp>
      <p:pic>
        <p:nvPicPr>
          <p:cNvPr id="83" name="Google Shape;83;p16"/>
          <p:cNvPicPr preferRelativeResize="0"/>
          <p:nvPr/>
        </p:nvPicPr>
        <p:blipFill rotWithShape="1">
          <a:blip r:embed="rId3">
            <a:alphaModFix/>
          </a:blip>
          <a:srcRect b="0" l="0" r="0" t="0"/>
          <a:stretch/>
        </p:blipFill>
        <p:spPr>
          <a:xfrm>
            <a:off x="211275" y="1500900"/>
            <a:ext cx="5363851" cy="2771326"/>
          </a:xfrm>
          <a:prstGeom prst="rect">
            <a:avLst/>
          </a:prstGeom>
          <a:noFill/>
          <a:ln cap="flat" cmpd="sng" w="9525">
            <a:solidFill>
              <a:schemeClr val="dk2"/>
            </a:solidFill>
            <a:prstDash val="solid"/>
            <a:round/>
            <a:headEnd len="sm" w="sm" type="none"/>
            <a:tailEnd len="sm" w="sm" type="none"/>
          </a:ln>
        </p:spPr>
      </p:pic>
      <p:sp>
        <p:nvSpPr>
          <p:cNvPr id="84" name="Google Shape;84;p16"/>
          <p:cNvSpPr txBox="1"/>
          <p:nvPr/>
        </p:nvSpPr>
        <p:spPr>
          <a:xfrm>
            <a:off x="5671850" y="1500900"/>
            <a:ext cx="3633900" cy="13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Plus Minus</a:t>
            </a:r>
            <a:r>
              <a:rPr lang="en">
                <a:latin typeface="Lato"/>
                <a:ea typeface="Lato"/>
                <a:cs typeface="Lato"/>
                <a:sym typeface="Lato"/>
              </a:rPr>
              <a:t> -</a:t>
            </a:r>
            <a:r>
              <a:rPr lang="en"/>
              <a:t> The net points scored by the players team while the player is on the court (calculated as the points scored by their team minus the points scored by the opposing team).</a:t>
            </a:r>
            <a:endParaRPr/>
          </a:p>
        </p:txBody>
      </p:sp>
      <p:sp>
        <p:nvSpPr>
          <p:cNvPr id="85" name="Google Shape;85;p16"/>
          <p:cNvSpPr txBox="1"/>
          <p:nvPr/>
        </p:nvSpPr>
        <p:spPr>
          <a:xfrm>
            <a:off x="5671850" y="3042975"/>
            <a:ext cx="3332100" cy="10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Top 10 players - </a:t>
            </a:r>
            <a:r>
              <a:rPr lang="en">
                <a:latin typeface="Lato"/>
                <a:ea typeface="Lato"/>
                <a:cs typeface="Lato"/>
                <a:sym typeface="Lato"/>
              </a:rPr>
              <a:t>Who ranked the best based on this metric?</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727800" y="2942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10 Players </a:t>
            </a:r>
            <a:endParaRPr/>
          </a:p>
        </p:txBody>
      </p:sp>
      <p:pic>
        <p:nvPicPr>
          <p:cNvPr id="91" name="Google Shape;91;p17"/>
          <p:cNvPicPr preferRelativeResize="0"/>
          <p:nvPr/>
        </p:nvPicPr>
        <p:blipFill>
          <a:blip r:embed="rId3">
            <a:alphaModFix/>
          </a:blip>
          <a:stretch>
            <a:fillRect/>
          </a:stretch>
        </p:blipFill>
        <p:spPr>
          <a:xfrm>
            <a:off x="152425" y="1565675"/>
            <a:ext cx="4534874" cy="2216974"/>
          </a:xfrm>
          <a:prstGeom prst="rect">
            <a:avLst/>
          </a:prstGeom>
          <a:noFill/>
          <a:ln cap="flat" cmpd="sng" w="9525">
            <a:solidFill>
              <a:schemeClr val="dk2"/>
            </a:solidFill>
            <a:prstDash val="solid"/>
            <a:round/>
            <a:headEnd len="sm" w="sm" type="none"/>
            <a:tailEnd len="sm" w="sm" type="none"/>
          </a:ln>
        </p:spPr>
      </p:pic>
      <p:pic>
        <p:nvPicPr>
          <p:cNvPr id="92" name="Google Shape;92;p17"/>
          <p:cNvPicPr preferRelativeResize="0"/>
          <p:nvPr/>
        </p:nvPicPr>
        <p:blipFill>
          <a:blip r:embed="rId4">
            <a:alphaModFix/>
          </a:blip>
          <a:stretch>
            <a:fillRect/>
          </a:stretch>
        </p:blipFill>
        <p:spPr>
          <a:xfrm>
            <a:off x="4875129" y="1565675"/>
            <a:ext cx="4171870" cy="2216975"/>
          </a:xfrm>
          <a:prstGeom prst="rect">
            <a:avLst/>
          </a:prstGeom>
          <a:noFill/>
          <a:ln cap="flat" cmpd="sng" w="9525">
            <a:solidFill>
              <a:schemeClr val="dk2"/>
            </a:solidFill>
            <a:prstDash val="solid"/>
            <a:round/>
            <a:headEnd len="sm" w="sm" type="none"/>
            <a:tailEnd len="sm" w="sm" type="none"/>
          </a:ln>
        </p:spPr>
      </p:pic>
      <p:sp>
        <p:nvSpPr>
          <p:cNvPr id="93" name="Google Shape;93;p17"/>
          <p:cNvSpPr txBox="1"/>
          <p:nvPr/>
        </p:nvSpPr>
        <p:spPr>
          <a:xfrm>
            <a:off x="302000" y="3912050"/>
            <a:ext cx="8745000" cy="114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Both top 10 rankings are filled with players that are often considered stars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Lebron James , Dirk Nowitzki, and Kevin Durant all appear when the players were ranked by overall plus minus, but do not show up in the plus minus per minute rankings.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All of these players played well into their thirties. Ranking each basketball player each year may help us avoid this ranking issue. Controlling for overall team strength would be smart if possible.</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197425" y="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 Exploration</a:t>
            </a:r>
            <a:endParaRPr/>
          </a:p>
        </p:txBody>
      </p:sp>
      <p:sp>
        <p:nvSpPr>
          <p:cNvPr id="99" name="Google Shape;99;p18"/>
          <p:cNvSpPr txBox="1"/>
          <p:nvPr/>
        </p:nvSpPr>
        <p:spPr>
          <a:xfrm>
            <a:off x="19450" y="3326250"/>
            <a:ext cx="4572000" cy="204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When plotting plus minus against the big 5 stats (points, steals, rebounds, assists, and turnovers), we see correlations between high </a:t>
            </a:r>
            <a:r>
              <a:rPr lang="en">
                <a:latin typeface="Lato"/>
                <a:ea typeface="Lato"/>
                <a:cs typeface="Lato"/>
                <a:sym typeface="Lato"/>
              </a:rPr>
              <a:t>performance</a:t>
            </a:r>
            <a:r>
              <a:rPr lang="en">
                <a:latin typeface="Lato"/>
                <a:ea typeface="Lato"/>
                <a:cs typeface="Lato"/>
                <a:sym typeface="Lato"/>
              </a:rPr>
              <a:t> in these stats and positive plus minus values.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As a player’s steals increases, their plus minus trends upward.</a:t>
            </a:r>
            <a:endParaRPr>
              <a:latin typeface="Lato"/>
              <a:ea typeface="Lato"/>
              <a:cs typeface="Lato"/>
              <a:sym typeface="Lato"/>
            </a:endParaRPr>
          </a:p>
        </p:txBody>
      </p:sp>
      <p:pic>
        <p:nvPicPr>
          <p:cNvPr id="100" name="Google Shape;100;p18"/>
          <p:cNvPicPr preferRelativeResize="0"/>
          <p:nvPr/>
        </p:nvPicPr>
        <p:blipFill>
          <a:blip r:embed="rId3">
            <a:alphaModFix/>
          </a:blip>
          <a:stretch>
            <a:fillRect/>
          </a:stretch>
        </p:blipFill>
        <p:spPr>
          <a:xfrm>
            <a:off x="4572000" y="523194"/>
            <a:ext cx="4591449" cy="2834918"/>
          </a:xfrm>
          <a:prstGeom prst="rect">
            <a:avLst/>
          </a:prstGeom>
          <a:noFill/>
          <a:ln>
            <a:noFill/>
          </a:ln>
        </p:spPr>
      </p:pic>
      <p:pic>
        <p:nvPicPr>
          <p:cNvPr id="101" name="Google Shape;101;p18"/>
          <p:cNvPicPr preferRelativeResize="0"/>
          <p:nvPr/>
        </p:nvPicPr>
        <p:blipFill>
          <a:blip r:embed="rId4">
            <a:alphaModFix/>
          </a:blip>
          <a:stretch>
            <a:fillRect/>
          </a:stretch>
        </p:blipFill>
        <p:spPr>
          <a:xfrm>
            <a:off x="-19450" y="523189"/>
            <a:ext cx="4591449" cy="2834910"/>
          </a:xfrm>
          <a:prstGeom prst="rect">
            <a:avLst/>
          </a:prstGeom>
          <a:noFill/>
          <a:ln>
            <a:noFill/>
          </a:ln>
        </p:spPr>
      </p:pic>
      <p:sp>
        <p:nvSpPr>
          <p:cNvPr id="102" name="Google Shape;102;p18"/>
          <p:cNvSpPr txBox="1"/>
          <p:nvPr/>
        </p:nvSpPr>
        <p:spPr>
          <a:xfrm>
            <a:off x="4807325" y="3326250"/>
            <a:ext cx="4120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Finally, plotting plus minus against each game’s outcome shows a strong correlation between a positive plus minus and winning.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508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Modeling</a:t>
            </a:r>
            <a:endParaRPr/>
          </a:p>
        </p:txBody>
      </p:sp>
      <p:pic>
        <p:nvPicPr>
          <p:cNvPr id="108" name="Google Shape;108;p19"/>
          <p:cNvPicPr preferRelativeResize="0"/>
          <p:nvPr/>
        </p:nvPicPr>
        <p:blipFill>
          <a:blip r:embed="rId3">
            <a:alphaModFix/>
          </a:blip>
          <a:stretch>
            <a:fillRect/>
          </a:stretch>
        </p:blipFill>
        <p:spPr>
          <a:xfrm>
            <a:off x="5661900" y="1702850"/>
            <a:ext cx="3170400" cy="2883675"/>
          </a:xfrm>
          <a:prstGeom prst="rect">
            <a:avLst/>
          </a:prstGeom>
          <a:noFill/>
          <a:ln>
            <a:noFill/>
          </a:ln>
        </p:spPr>
      </p:pic>
      <p:sp>
        <p:nvSpPr>
          <p:cNvPr id="109" name="Google Shape;109;p19"/>
          <p:cNvSpPr txBox="1"/>
          <p:nvPr/>
        </p:nvSpPr>
        <p:spPr>
          <a:xfrm>
            <a:off x="112075" y="1535050"/>
            <a:ext cx="50835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After picking out variables (</a:t>
            </a:r>
            <a:r>
              <a:rPr lang="en">
                <a:latin typeface="Roboto"/>
                <a:ea typeface="Roboto"/>
                <a:cs typeface="Roboto"/>
                <a:sym typeface="Roboto"/>
              </a:rPr>
              <a:t>best subsets and theory)</a:t>
            </a:r>
            <a:r>
              <a:rPr lang="en">
                <a:latin typeface="Roboto"/>
                <a:ea typeface="Roboto"/>
                <a:cs typeface="Roboto"/>
                <a:sym typeface="Roboto"/>
              </a:rPr>
              <a:t> that seemed important for predicting plus minus, we created a linear regression model to estimate their significance.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Key takeaway: </a:t>
            </a:r>
            <a:r>
              <a:rPr lang="en">
                <a:latin typeface="Roboto"/>
                <a:ea typeface="Roboto"/>
                <a:cs typeface="Roboto"/>
                <a:sym typeface="Roboto"/>
              </a:rPr>
              <a:t>All these important basketball statistics are highly significant in predicting plus minus.</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the CS:GO dataset</a:t>
            </a:r>
            <a:endParaRPr/>
          </a:p>
        </p:txBody>
      </p:sp>
      <p:sp>
        <p:nvSpPr>
          <p:cNvPr id="115" name="Google Shape;115;p20"/>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Jesse Coulson &amp; Adam Sanden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CS:GO dataset</a:t>
            </a:r>
            <a:endParaRPr/>
          </a:p>
        </p:txBody>
      </p:sp>
      <p:sp>
        <p:nvSpPr>
          <p:cNvPr id="121" name="Google Shape;121;p21"/>
          <p:cNvSpPr txBox="1"/>
          <p:nvPr>
            <p:ph idx="4294967295" type="body"/>
          </p:nvPr>
        </p:nvSpPr>
        <p:spPr>
          <a:xfrm>
            <a:off x="1189125" y="1431225"/>
            <a:ext cx="6309000" cy="2925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This dataset looks at  professional matches of CS:GO</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 lot of matches in the dataset were from 3 game series so we filtered for one game series to match the basketball data more closely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 have different variables that will go towards a player statistics such as kills, deaths, assists, kda, and rating</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Rating is a special variable that was native in the dataset, it is derived from hltv.org and is well regarded by the community</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Don’t know the exact formula but we also want to see its relationship to game outcomes</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