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dxNm_dBIwrU?feature=oembe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RBrXGyo0kIw?start=11&amp;feature=oembed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F4A784-5B19-03E3-0C32-AA7B65341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2363" y="1506071"/>
            <a:ext cx="9509759" cy="2380609"/>
          </a:xfrm>
        </p:spPr>
        <p:txBody>
          <a:bodyPr/>
          <a:lstStyle/>
          <a:p>
            <a:r>
              <a:rPr lang="es-MX" sz="8000" b="1" dirty="0">
                <a:solidFill>
                  <a:srgbClr val="002060"/>
                </a:solidFill>
              </a:rPr>
              <a:t>MÉTODOS DE OPTIMIZACIÓN EN IA</a:t>
            </a:r>
            <a:endParaRPr lang="es-MX" b="1" dirty="0">
              <a:solidFill>
                <a:srgbClr val="00206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E12244-2E88-4FD1-4BC1-42B30D2C5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8"/>
            <a:ext cx="6831673" cy="1395651"/>
          </a:xfrm>
        </p:spPr>
        <p:txBody>
          <a:bodyPr>
            <a:normAutofit/>
          </a:bodyPr>
          <a:lstStyle/>
          <a:p>
            <a:r>
              <a:rPr lang="es-MX" sz="3600" dirty="0"/>
              <a:t>Taller 2023</a:t>
            </a:r>
          </a:p>
          <a:p>
            <a:r>
              <a:rPr lang="es-MX" sz="3600" dirty="0"/>
              <a:t>M.C. Jesús Carlos Cárdenas</a:t>
            </a:r>
          </a:p>
        </p:txBody>
      </p:sp>
    </p:spTree>
    <p:extLst>
      <p:ext uri="{BB962C8B-B14F-4D97-AF65-F5344CB8AC3E}">
        <p14:creationId xmlns:p14="http://schemas.microsoft.com/office/powerpoint/2010/main" val="398028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1978D8-3EA6-C4C9-CAA4-CC1FFD5FB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63770"/>
            <a:ext cx="9601200" cy="678766"/>
          </a:xfrm>
        </p:spPr>
        <p:txBody>
          <a:bodyPr>
            <a:normAutofit fontScale="90000"/>
          </a:bodyPr>
          <a:lstStyle/>
          <a:p>
            <a:r>
              <a:rPr lang="es-MX" dirty="0"/>
              <a:t>Descenso de Gradiente</a:t>
            </a:r>
          </a:p>
        </p:txBody>
      </p:sp>
      <p:pic>
        <p:nvPicPr>
          <p:cNvPr id="4" name="Elementos multimedia en línea 3" title="5 Método del Descenso del Gradiente (Gradient Descent) - Explicación">
            <a:hlinkClick r:id="" action="ppaction://media"/>
            <a:extLst>
              <a:ext uri="{FF2B5EF4-FFF2-40B4-BE49-F238E27FC236}">
                <a16:creationId xmlns:a16="http://schemas.microsoft.com/office/drawing/2014/main" id="{8B8B6EE8-02FB-06F7-C48E-4F064BA58A4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371600" y="1026940"/>
            <a:ext cx="9601200" cy="538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56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1978D8-3EA6-C4C9-CAA4-CC1FFD5FB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63770"/>
            <a:ext cx="9601200" cy="678766"/>
          </a:xfrm>
        </p:spPr>
        <p:txBody>
          <a:bodyPr>
            <a:normAutofit fontScale="90000"/>
          </a:bodyPr>
          <a:lstStyle/>
          <a:p>
            <a:r>
              <a:rPr lang="es-MX" dirty="0"/>
              <a:t>Descenso de Gradiente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401279E-F2C9-7F20-4E6B-4DA420C2DDB3}"/>
              </a:ext>
            </a:extLst>
          </p:cNvPr>
          <p:cNvSpPr txBox="1"/>
          <p:nvPr/>
        </p:nvSpPr>
        <p:spPr>
          <a:xfrm>
            <a:off x="1371600" y="1228397"/>
            <a:ext cx="9601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MX" sz="2400" dirty="0"/>
              <a:t>Se elige un punto de salida aleatorio </a:t>
            </a:r>
          </a:p>
          <a:p>
            <a:pPr marL="342900" indent="-342900">
              <a:buAutoNum type="arabicPeriod"/>
            </a:pPr>
            <a:endParaRPr lang="es-MX" sz="2400" dirty="0"/>
          </a:p>
          <a:p>
            <a:pPr marL="342900" indent="-342900">
              <a:buAutoNum type="arabicPeriod"/>
            </a:pPr>
            <a:endParaRPr lang="es-MX" sz="2400" dirty="0"/>
          </a:p>
          <a:p>
            <a:pPr marL="342900" indent="-342900">
              <a:buAutoNum type="arabicPeriod"/>
            </a:pPr>
            <a:r>
              <a:rPr lang="es-MX" sz="2400" dirty="0"/>
              <a:t>Se calcula el gradiente en ese punto: </a:t>
            </a:r>
            <a:r>
              <a:rPr lang="es-MX" sz="2400" b="1" i="1" dirty="0"/>
              <a:t>f ‘(P</a:t>
            </a:r>
            <a:r>
              <a:rPr lang="es-MX" sz="2400" b="1" i="1" baseline="-25000" dirty="0"/>
              <a:t>n</a:t>
            </a:r>
            <a:r>
              <a:rPr lang="es-MX" sz="2400" b="1" i="1" dirty="0"/>
              <a:t>)</a:t>
            </a:r>
            <a:endParaRPr lang="es-MX" sz="2400" dirty="0"/>
          </a:p>
          <a:p>
            <a:pPr marL="342900" indent="-342900">
              <a:buAutoNum type="arabicPeriod"/>
            </a:pPr>
            <a:endParaRPr lang="es-MX" sz="2400" dirty="0"/>
          </a:p>
          <a:p>
            <a:pPr marL="342900" indent="-342900">
              <a:buAutoNum type="arabicPeriod"/>
            </a:pPr>
            <a:endParaRPr lang="es-MX" sz="2400" dirty="0"/>
          </a:p>
          <a:p>
            <a:pPr marL="342900" indent="-342900">
              <a:buAutoNum type="arabicPeriod"/>
            </a:pPr>
            <a:r>
              <a:rPr lang="es-MX" sz="2400" dirty="0"/>
              <a:t>Se determina el siguiente punto con: </a:t>
            </a:r>
            <a:r>
              <a:rPr lang="es-MX" sz="2400" b="1" i="1" dirty="0"/>
              <a:t>P </a:t>
            </a:r>
            <a:r>
              <a:rPr lang="es-MX" sz="2400" b="1" i="1" baseline="-25000" dirty="0"/>
              <a:t>n+1</a:t>
            </a:r>
            <a:r>
              <a:rPr lang="es-MX" sz="2400" b="1" i="1" dirty="0"/>
              <a:t> = P</a:t>
            </a:r>
            <a:r>
              <a:rPr lang="es-MX" sz="2400" b="1" i="1" baseline="-25000" dirty="0"/>
              <a:t>n</a:t>
            </a:r>
            <a:r>
              <a:rPr lang="es-MX" sz="2400" b="1" i="1" dirty="0"/>
              <a:t> – </a:t>
            </a:r>
            <a:r>
              <a:rPr lang="el-GR" sz="2400" b="1" i="1" dirty="0"/>
              <a:t>α</a:t>
            </a:r>
            <a:r>
              <a:rPr lang="es-MX" sz="2400" b="1" i="1" dirty="0"/>
              <a:t> * f ‘(P</a:t>
            </a:r>
            <a:r>
              <a:rPr lang="es-MX" sz="2400" b="1" i="1" baseline="-25000" dirty="0"/>
              <a:t>n</a:t>
            </a:r>
            <a:r>
              <a:rPr lang="es-MX" sz="2400" b="1" i="1" dirty="0"/>
              <a:t>)</a:t>
            </a:r>
          </a:p>
          <a:p>
            <a:pPr marL="342900" indent="-342900">
              <a:buAutoNum type="arabicPeriod"/>
            </a:pPr>
            <a:endParaRPr lang="es-MX" sz="2400" dirty="0"/>
          </a:p>
          <a:p>
            <a:pPr marL="342900" indent="-342900">
              <a:buAutoNum type="arabicPeriod"/>
            </a:pPr>
            <a:endParaRPr lang="es-MX" sz="2400" dirty="0"/>
          </a:p>
          <a:p>
            <a:pPr marL="342900" indent="-342900">
              <a:buAutoNum type="arabicPeriod"/>
            </a:pPr>
            <a:r>
              <a:rPr lang="es-MX" sz="2400" dirty="0"/>
              <a:t>Se detiene el algoritmo con una de las siguientes condiciones: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400" dirty="0"/>
              <a:t>Se llega a un numero máximo de iteraciones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400" dirty="0"/>
              <a:t>El tamaño del paso dado por el algoritmo es menor que un valor de tolerancia</a:t>
            </a:r>
          </a:p>
        </p:txBody>
      </p:sp>
    </p:spTree>
    <p:extLst>
      <p:ext uri="{BB962C8B-B14F-4D97-AF65-F5344CB8AC3E}">
        <p14:creationId xmlns:p14="http://schemas.microsoft.com/office/powerpoint/2010/main" val="2657991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1978D8-3EA6-C4C9-CAA4-CC1FFD5FB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63770"/>
            <a:ext cx="9601200" cy="678766"/>
          </a:xfrm>
        </p:spPr>
        <p:txBody>
          <a:bodyPr>
            <a:normAutofit fontScale="90000"/>
          </a:bodyPr>
          <a:lstStyle/>
          <a:p>
            <a:r>
              <a:rPr lang="es-MX" dirty="0"/>
              <a:t>Algoritmo Genético </a:t>
            </a:r>
          </a:p>
        </p:txBody>
      </p:sp>
      <p:pic>
        <p:nvPicPr>
          <p:cNvPr id="3" name="Elementos multimedia en línea 2" title="Algoritmos Genéticos en 5 minutos">
            <a:hlinkClick r:id="" action="ppaction://media"/>
            <a:extLst>
              <a:ext uri="{FF2B5EF4-FFF2-40B4-BE49-F238E27FC236}">
                <a16:creationId xmlns:a16="http://schemas.microsoft.com/office/drawing/2014/main" id="{BE4538B5-CA45-4B3C-3B14-0BE91F8E6A5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371600" y="942536"/>
            <a:ext cx="9601200" cy="565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21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1978D8-3EA6-C4C9-CAA4-CC1FFD5FB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63770"/>
            <a:ext cx="9601200" cy="678766"/>
          </a:xfrm>
        </p:spPr>
        <p:txBody>
          <a:bodyPr>
            <a:normAutofit fontScale="90000"/>
          </a:bodyPr>
          <a:lstStyle/>
          <a:p>
            <a:r>
              <a:rPr lang="es-MX" dirty="0"/>
              <a:t>Algoritmo Genético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4CF2519-F9AE-EF8B-0DA5-D4A65CFCF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412" y="942536"/>
            <a:ext cx="6977575" cy="565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825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1978D8-3EA6-C4C9-CAA4-CC1FFD5FB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63770"/>
            <a:ext cx="9601200" cy="678766"/>
          </a:xfrm>
        </p:spPr>
        <p:txBody>
          <a:bodyPr>
            <a:normAutofit fontScale="90000"/>
          </a:bodyPr>
          <a:lstStyle/>
          <a:p>
            <a:r>
              <a:rPr lang="es-MX" dirty="0"/>
              <a:t>Algoritmo Genético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1C52272-26B3-FA1C-95DE-F7F86DD194DB}"/>
              </a:ext>
            </a:extLst>
          </p:cNvPr>
          <p:cNvSpPr txBox="1"/>
          <p:nvPr/>
        </p:nvSpPr>
        <p:spPr>
          <a:xfrm>
            <a:off x="1371600" y="1572068"/>
            <a:ext cx="9601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Python:</a:t>
            </a:r>
          </a:p>
          <a:p>
            <a:r>
              <a:rPr lang="es-MX" sz="2400" dirty="0">
                <a:latin typeface="Consolas" panose="020B0609020204030204" pitchFamily="49" charset="0"/>
              </a:rPr>
              <a:t>https://www.python.org/downloads/</a:t>
            </a:r>
          </a:p>
          <a:p>
            <a:endParaRPr lang="es-MX" sz="2400" dirty="0">
              <a:latin typeface="Consolas" panose="020B0609020204030204" pitchFamily="49" charset="0"/>
            </a:endParaRPr>
          </a:p>
          <a:p>
            <a:r>
              <a:rPr lang="es-MX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Gnuplot:</a:t>
            </a:r>
          </a:p>
          <a:p>
            <a:r>
              <a:rPr lang="es-MX" sz="2400" dirty="0">
                <a:latin typeface="Consolas" panose="020B0609020204030204" pitchFamily="49" charset="0"/>
              </a:rPr>
              <a:t>https://sourceforge.net/projects/gnuplot/</a:t>
            </a:r>
          </a:p>
          <a:p>
            <a:endParaRPr lang="es-MX" sz="2400" dirty="0">
              <a:latin typeface="Consolas" panose="020B0609020204030204" pitchFamily="49" charset="0"/>
            </a:endParaRPr>
          </a:p>
          <a:p>
            <a:r>
              <a:rPr lang="es-MX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Descenso de Gradiente:</a:t>
            </a:r>
          </a:p>
          <a:p>
            <a:r>
              <a:rPr lang="es-MX" sz="2400" dirty="0">
                <a:latin typeface="Consolas" panose="020B0609020204030204" pitchFamily="49" charset="0"/>
              </a:rPr>
              <a:t>https://www.youtube.com/watch?v=dxNm_dBIwrU </a:t>
            </a:r>
          </a:p>
          <a:p>
            <a:endParaRPr lang="es-MX" sz="2400" dirty="0">
              <a:latin typeface="Consolas" panose="020B0609020204030204" pitchFamily="49" charset="0"/>
            </a:endParaRPr>
          </a:p>
          <a:p>
            <a:r>
              <a:rPr lang="es-MX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Algoritmos Genéticos:</a:t>
            </a:r>
          </a:p>
          <a:p>
            <a:r>
              <a:rPr lang="es-MX" sz="2400" dirty="0">
                <a:latin typeface="Consolas" panose="020B0609020204030204" pitchFamily="49" charset="0"/>
              </a:rPr>
              <a:t>https://www.youtube.com/watch?v=RBrXGyo0kIw&amp;t=11s</a:t>
            </a:r>
          </a:p>
        </p:txBody>
      </p:sp>
    </p:spTree>
    <p:extLst>
      <p:ext uri="{BB962C8B-B14F-4D97-AF65-F5344CB8AC3E}">
        <p14:creationId xmlns:p14="http://schemas.microsoft.com/office/powerpoint/2010/main" val="4241758202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69</TotalTime>
  <Words>162</Words>
  <Application>Microsoft Office PowerPoint</Application>
  <PresentationFormat>Panorámica</PresentationFormat>
  <Paragraphs>31</Paragraphs>
  <Slides>6</Slides>
  <Notes>0</Notes>
  <HiddenSlides>0</HiddenSlides>
  <MMClips>2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Consolas</vt:lpstr>
      <vt:lpstr>Franklin Gothic Book</vt:lpstr>
      <vt:lpstr>Recorte</vt:lpstr>
      <vt:lpstr>MÉTODOS DE OPTIMIZACIÓN EN IA</vt:lpstr>
      <vt:lpstr>Descenso de Gradiente</vt:lpstr>
      <vt:lpstr>Descenso de Gradiente</vt:lpstr>
      <vt:lpstr>Algoritmo Genético </vt:lpstr>
      <vt:lpstr>Algoritmo Genético </vt:lpstr>
      <vt:lpstr>Algoritmo Genético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MÉTODOS DE OPTIMIZACIÓN EN IA</dc:title>
  <dc:creator>JESÚS CARLOS CÁRDENAS PINUELAS</dc:creator>
  <cp:lastModifiedBy>JESÚS CARLOS CÁRDENAS PINUELAS</cp:lastModifiedBy>
  <cp:revision>8</cp:revision>
  <dcterms:created xsi:type="dcterms:W3CDTF">2023-10-21T09:18:40Z</dcterms:created>
  <dcterms:modified xsi:type="dcterms:W3CDTF">2023-10-21T10:28:00Z</dcterms:modified>
</cp:coreProperties>
</file>