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03" r:id="rId1"/>
  </p:sldMasterIdLst>
  <p:notesMasterIdLst>
    <p:notesMasterId r:id="rId23"/>
  </p:notesMasterIdLst>
  <p:handoutMasterIdLst>
    <p:handoutMasterId r:id="rId24"/>
  </p:handoutMasterIdLst>
  <p:sldIdLst>
    <p:sldId id="265" r:id="rId2"/>
    <p:sldId id="284" r:id="rId3"/>
    <p:sldId id="326" r:id="rId4"/>
    <p:sldId id="297" r:id="rId5"/>
    <p:sldId id="298" r:id="rId6"/>
    <p:sldId id="316" r:id="rId7"/>
    <p:sldId id="317" r:id="rId8"/>
    <p:sldId id="301" r:id="rId9"/>
    <p:sldId id="302" r:id="rId10"/>
    <p:sldId id="327" r:id="rId11"/>
    <p:sldId id="304" r:id="rId12"/>
    <p:sldId id="328" r:id="rId13"/>
    <p:sldId id="305" r:id="rId14"/>
    <p:sldId id="306" r:id="rId15"/>
    <p:sldId id="307" r:id="rId16"/>
    <p:sldId id="308" r:id="rId17"/>
    <p:sldId id="329" r:id="rId18"/>
    <p:sldId id="332" r:id="rId19"/>
    <p:sldId id="330" r:id="rId20"/>
    <p:sldId id="331" r:id="rId21"/>
    <p:sldId id="278"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56"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56"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56"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56" charset="-128"/>
        <a:cs typeface="+mn-cs"/>
      </a:defRPr>
    </a:lvl9pPr>
  </p:defaultTextStyle>
  <p:extLst>
    <p:ext uri="{EFAFB233-063F-42B5-8137-9DF3F51BA10A}">
      <p15:sldGuideLst xmlns:p15="http://schemas.microsoft.com/office/powerpoint/2012/main">
        <p15:guide id="1" orient="horz" pos="3970">
          <p15:clr>
            <a:srgbClr val="A4A3A4"/>
          </p15:clr>
        </p15:guide>
        <p15:guide id="2" pos="29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D2E2EC"/>
    <a:srgbClr val="B7CEDF"/>
    <a:srgbClr val="C0C0C0"/>
    <a:srgbClr val="005595"/>
    <a:srgbClr val="297DB7"/>
    <a:srgbClr val="297DE3"/>
    <a:srgbClr val="6A7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46" autoAdjust="0"/>
    <p:restoredTop sz="95642" autoAdjust="0"/>
  </p:normalViewPr>
  <p:slideViewPr>
    <p:cSldViewPr snapToGrid="0">
      <p:cViewPr varScale="1">
        <p:scale>
          <a:sx n="83" d="100"/>
          <a:sy n="83" d="100"/>
        </p:scale>
        <p:origin x="1061" y="48"/>
      </p:cViewPr>
      <p:guideLst>
        <p:guide orient="horz" pos="3970"/>
        <p:guide pos="2931"/>
      </p:guideLst>
    </p:cSldViewPr>
  </p:slideViewPr>
  <p:outlineViewPr>
    <p:cViewPr>
      <p:scale>
        <a:sx n="33" d="100"/>
        <a:sy n="33" d="100"/>
      </p:scale>
      <p:origin x="0" y="672"/>
    </p:cViewPr>
  </p:outlineViewPr>
  <p:notesTextViewPr>
    <p:cViewPr>
      <p:scale>
        <a:sx n="100" d="100"/>
        <a:sy n="100" d="100"/>
      </p:scale>
      <p:origin x="0" y="0"/>
    </p:cViewPr>
  </p:notesTextViewPr>
  <p:notesViewPr>
    <p:cSldViewPr snapToGrid="0" showGuide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80C057-F1B4-4EE9-BBD0-98721CEE218E}" type="datetimeFigureOut">
              <a:rPr lang="en-US" smtClean="0"/>
              <a:pPr/>
              <a:t>7/26/2018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E33C8F-DD1F-49F8-B81F-675D060413EC}" type="slidenum">
              <a:rPr lang="en-US" smtClean="0"/>
              <a:pPr/>
              <a:t>‹#›</a:t>
            </a:fld>
            <a:endParaRPr lang="en-US"/>
          </a:p>
        </p:txBody>
      </p:sp>
    </p:spTree>
    <p:extLst>
      <p:ext uri="{BB962C8B-B14F-4D97-AF65-F5344CB8AC3E}">
        <p14:creationId xmlns:p14="http://schemas.microsoft.com/office/powerpoint/2010/main" val="2469689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36F7384-BC1F-495A-AC23-52D09E7A932C}" type="slidenum">
              <a:rPr lang="en-US"/>
              <a:pPr/>
              <a:t>‹#›</a:t>
            </a:fld>
            <a:endParaRPr lang="en-US"/>
          </a:p>
        </p:txBody>
      </p:sp>
    </p:spTree>
    <p:extLst>
      <p:ext uri="{BB962C8B-B14F-4D97-AF65-F5344CB8AC3E}">
        <p14:creationId xmlns:p14="http://schemas.microsoft.com/office/powerpoint/2010/main" val="1852541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5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5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5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5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5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0B4A5-060D-41C6-BBD6-1795FD48356D}" type="slidenum">
              <a:rPr lang="en-US"/>
              <a:pPr/>
              <a:t>0</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980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CALL THESE SYNTACTIC PARSES</a:t>
            </a:r>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2</a:t>
            </a:fld>
            <a:endParaRPr lang="en-US"/>
          </a:p>
        </p:txBody>
      </p:sp>
    </p:spTree>
    <p:extLst>
      <p:ext uri="{BB962C8B-B14F-4D97-AF65-F5344CB8AC3E}">
        <p14:creationId xmlns:p14="http://schemas.microsoft.com/office/powerpoint/2010/main" val="144241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pitchFamily="-56" charset="-128"/>
                <a:cs typeface="+mn-cs"/>
              </a:rPr>
              <a:t>Add </a:t>
            </a:r>
            <a:r>
              <a:rPr lang="en-US" sz="1200" kern="1200" smtClean="0">
                <a:solidFill>
                  <a:schemeClr val="tx1"/>
                </a:solidFill>
                <a:effectLst/>
                <a:latin typeface="Arial" charset="0"/>
                <a:ea typeface="ＭＳ Ｐゴシック" pitchFamily="-56" charset="-128"/>
                <a:cs typeface="+mn-cs"/>
              </a:rPr>
              <a:t>bulleted examples</a:t>
            </a:r>
            <a:endParaRPr lang="en-US" dirty="0" smtClean="0"/>
          </a:p>
          <a:p>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3</a:t>
            </a:fld>
            <a:endParaRPr lang="en-US"/>
          </a:p>
        </p:txBody>
      </p:sp>
    </p:spTree>
    <p:extLst>
      <p:ext uri="{BB962C8B-B14F-4D97-AF65-F5344CB8AC3E}">
        <p14:creationId xmlns:p14="http://schemas.microsoft.com/office/powerpoint/2010/main" val="131744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4</a:t>
            </a:fld>
            <a:endParaRPr lang="en-US"/>
          </a:p>
        </p:txBody>
      </p:sp>
    </p:spTree>
    <p:extLst>
      <p:ext uri="{BB962C8B-B14F-4D97-AF65-F5344CB8AC3E}">
        <p14:creationId xmlns:p14="http://schemas.microsoft.com/office/powerpoint/2010/main" val="147274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THIS IS SEMANTIC STRATUM</a:t>
            </a:r>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5</a:t>
            </a:fld>
            <a:endParaRPr lang="en-US"/>
          </a:p>
        </p:txBody>
      </p:sp>
    </p:spTree>
    <p:extLst>
      <p:ext uri="{BB962C8B-B14F-4D97-AF65-F5344CB8AC3E}">
        <p14:creationId xmlns:p14="http://schemas.microsoft.com/office/powerpoint/2010/main" val="428584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with tree slides</a:t>
            </a:r>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10</a:t>
            </a:fld>
            <a:endParaRPr lang="en-US"/>
          </a:p>
        </p:txBody>
      </p:sp>
    </p:spTree>
    <p:extLst>
      <p:ext uri="{BB962C8B-B14F-4D97-AF65-F5344CB8AC3E}">
        <p14:creationId xmlns:p14="http://schemas.microsoft.com/office/powerpoint/2010/main" val="2433654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662" y="2144713"/>
            <a:ext cx="8220763"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74662" y="3886199"/>
            <a:ext cx="8220763" cy="2578395"/>
          </a:xfrm>
        </p:spPr>
        <p:txBody>
          <a:bodyPr>
            <a:noAutofit/>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CRA-LOGO-Large.emf"/>
          <p:cNvPicPr>
            <a:picLocks noChangeAspect="1"/>
          </p:cNvPicPr>
          <p:nvPr userDrawn="1"/>
        </p:nvPicPr>
        <p:blipFill>
          <a:blip r:embed="rId3" cstate="print"/>
          <a:srcRect/>
          <a:stretch>
            <a:fillRect/>
          </a:stretch>
        </p:blipFill>
        <p:spPr>
          <a:xfrm>
            <a:off x="7537123" y="6469661"/>
            <a:ext cx="1618482" cy="3999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Clos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spcBef>
                <a:spcPts val="6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r>
              <a:rPr lang="en-US" smtClean="0"/>
              <a:t>4/22/2010 2:56 PM</a:t>
            </a:r>
            <a:endParaRPr lang="en-US" dirty="0"/>
          </a:p>
        </p:txBody>
      </p:sp>
      <p:sp>
        <p:nvSpPr>
          <p:cNvPr id="11" name="Slide Number Placeholder 10"/>
          <p:cNvSpPr>
            <a:spLocks noGrp="1"/>
          </p:cNvSpPr>
          <p:nvPr>
            <p:ph type="sldNum" sz="quarter" idx="11"/>
          </p:nvPr>
        </p:nvSpPr>
        <p:spPr/>
        <p:txBody>
          <a:bodyPr/>
          <a:lstStyle/>
          <a:p>
            <a:fld id="{D437884E-E6BB-47BF-9E39-055BA69E4404}" type="slidenum">
              <a:rPr lang="en-US" smtClean="0"/>
              <a:pPr/>
              <a:t>‹#›</a:t>
            </a:fld>
            <a:r>
              <a:rPr lang="en-US" dirty="0" smtClean="0"/>
              <a:t> </a:t>
            </a:r>
            <a:endParaRPr lang="en-US" dirty="0"/>
          </a:p>
        </p:txBody>
      </p:sp>
      <p:sp>
        <p:nvSpPr>
          <p:cNvPr id="12" name="Footer Placeholder 11"/>
          <p:cNvSpPr>
            <a:spLocks noGrp="1"/>
          </p:cNvSpPr>
          <p:nvPr>
            <p:ph type="ftr" sz="quarter" idx="12"/>
          </p:nvPr>
        </p:nvSpPr>
        <p:spPr/>
        <p:txBody>
          <a:bodyPr/>
          <a:lstStyle/>
          <a:p>
            <a:r>
              <a:rPr lang="en-US" smtClean="0"/>
              <a:t>Company Confidential and Proprietary</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4/22/2010 2:56 PM</a:t>
            </a:r>
            <a:endParaRPr lang="en-US" dirty="0"/>
          </a:p>
        </p:txBody>
      </p:sp>
      <p:sp>
        <p:nvSpPr>
          <p:cNvPr id="4" name="Footer Placeholder 3"/>
          <p:cNvSpPr>
            <a:spLocks noGrp="1"/>
          </p:cNvSpPr>
          <p:nvPr>
            <p:ph type="ftr" sz="quarter" idx="11"/>
          </p:nvPr>
        </p:nvSpPr>
        <p:spPr/>
        <p:txBody>
          <a:bodyPr/>
          <a:lstStyle/>
          <a:p>
            <a:r>
              <a:rPr lang="en-US" smtClean="0"/>
              <a:t>Company Confidential and Proprietary</a:t>
            </a:r>
            <a:endParaRPr lang="en-US" dirty="0"/>
          </a:p>
        </p:txBody>
      </p:sp>
      <p:sp>
        <p:nvSpPr>
          <p:cNvPr id="5" name="Slide Number Placeholder 4"/>
          <p:cNvSpPr>
            <a:spLocks noGrp="1"/>
          </p:cNvSpPr>
          <p:nvPr>
            <p:ph type="sldNum" sz="quarter" idx="12"/>
          </p:nvPr>
        </p:nvSpPr>
        <p:spPr/>
        <p:txBody>
          <a:bodyPr/>
          <a:lstStyle/>
          <a:p>
            <a:fld id="{D437884E-E6BB-47BF-9E39-055BA69E4404}" type="slidenum">
              <a:rPr lang="en-US" smtClean="0"/>
              <a:pPr/>
              <a:t>‹#›</a:t>
            </a:fld>
            <a:r>
              <a:rPr lang="en-US" dirty="0" smtClean="0"/>
              <a:t> </a:t>
            </a:r>
            <a:endParaRPr lang="en-US" dirty="0"/>
          </a:p>
        </p:txBody>
      </p:sp>
      <p:sp>
        <p:nvSpPr>
          <p:cNvPr id="7" name="Content Placeholder 6"/>
          <p:cNvSpPr>
            <a:spLocks noGrp="1"/>
          </p:cNvSpPr>
          <p:nvPr>
            <p:ph sz="quarter" idx="13"/>
          </p:nvPr>
        </p:nvSpPr>
        <p:spPr>
          <a:xfrm>
            <a:off x="252412" y="1030915"/>
            <a:ext cx="4142232" cy="5257800"/>
          </a:xfrm>
        </p:spPr>
        <p:txBody>
          <a:bodyPr/>
          <a:lstStyle>
            <a:lvl1pPr marL="228600" indent="-228600">
              <a:buFont typeface="Arial" pitchFamily="34" charset="0"/>
              <a:buChar char="•"/>
              <a:defRPr lang="en-US" sz="1800" kern="1200" smtClean="0">
                <a:solidFill>
                  <a:schemeClr val="tx1"/>
                </a:solidFill>
                <a:latin typeface="+mn-lt"/>
                <a:ea typeface="+mn-ea"/>
                <a:cs typeface="+mn-cs"/>
              </a:defRPr>
            </a:lvl1pPr>
            <a:lvl2pPr>
              <a:defRPr sz="1600"/>
            </a:lvl2pPr>
            <a:lvl3pPr>
              <a:defRPr sz="1400"/>
            </a:lvl3pPr>
            <a:lvl4pPr>
              <a:defRPr sz="1300"/>
            </a:lvl4pPr>
            <a:lvl6pPr marL="1143000" indent="-228600">
              <a:defRPr sz="1200"/>
            </a:lvl6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6"/>
          <p:cNvSpPr>
            <a:spLocks noGrp="1"/>
          </p:cNvSpPr>
          <p:nvPr>
            <p:ph sz="quarter" idx="14"/>
          </p:nvPr>
        </p:nvSpPr>
        <p:spPr>
          <a:xfrm>
            <a:off x="4652963" y="1044575"/>
            <a:ext cx="4142232" cy="5257800"/>
          </a:xfrm>
        </p:spPr>
        <p:txBody>
          <a:bodyPr/>
          <a:lstStyle>
            <a:lvl1pPr marL="228600" indent="-228600">
              <a:buFont typeface="Arial" pitchFamily="34" charset="0"/>
              <a:buChar char="•"/>
              <a:defRPr lang="en-US" sz="1800" kern="1200" smtClean="0">
                <a:solidFill>
                  <a:schemeClr val="tx1"/>
                </a:solidFill>
                <a:latin typeface="+mn-lt"/>
                <a:ea typeface="+mn-ea"/>
                <a:cs typeface="+mn-cs"/>
              </a:defRPr>
            </a:lvl1pPr>
            <a:lvl2pPr>
              <a:defRPr sz="1600"/>
            </a:lvl2pPr>
            <a:lvl3pPr>
              <a:defRPr sz="1400"/>
            </a:lvl3pPr>
            <a:lvl4pPr>
              <a:defRPr sz="1300"/>
            </a:lvl4pPr>
            <a:lvl6pPr marL="1143000" indent="-228600">
              <a:defRPr sz="1200"/>
            </a:lvl6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4/22/2010 2:56 PM</a:t>
            </a:r>
            <a:endParaRPr lang="en-US" dirty="0"/>
          </a:p>
        </p:txBody>
      </p:sp>
      <p:sp>
        <p:nvSpPr>
          <p:cNvPr id="7" name="Slide Number Placeholder 6"/>
          <p:cNvSpPr>
            <a:spLocks noGrp="1"/>
          </p:cNvSpPr>
          <p:nvPr>
            <p:ph type="sldNum" sz="quarter" idx="11"/>
          </p:nvPr>
        </p:nvSpPr>
        <p:spPr/>
        <p:txBody>
          <a:bodyPr/>
          <a:lstStyle/>
          <a:p>
            <a:fld id="{D437884E-E6BB-47BF-9E39-055BA69E4404}" type="slidenum">
              <a:rPr lang="en-US" smtClean="0"/>
              <a:pPr/>
              <a:t>‹#›</a:t>
            </a:fld>
            <a:r>
              <a:rPr lang="en-US" dirty="0" smtClean="0"/>
              <a:t> </a:t>
            </a:r>
            <a:endParaRPr lang="en-US" dirty="0"/>
          </a:p>
        </p:txBody>
      </p:sp>
      <p:sp>
        <p:nvSpPr>
          <p:cNvPr id="8" name="Footer Placeholder 7"/>
          <p:cNvSpPr>
            <a:spLocks noGrp="1"/>
          </p:cNvSpPr>
          <p:nvPr>
            <p:ph type="ftr" sz="quarter" idx="12"/>
          </p:nvPr>
        </p:nvSpPr>
        <p:spPr/>
        <p:txBody>
          <a:bodyPr/>
          <a:lstStyle/>
          <a:p>
            <a:r>
              <a:rPr lang="en-US" smtClean="0"/>
              <a:t>Company Confidential and Proprietary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4/22/2010 2:56 PM</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smtClean="0"/>
              <a:t>9</a:t>
            </a:r>
            <a:endParaRPr lang="en-US" dirty="0"/>
          </a:p>
        </p:txBody>
      </p:sp>
      <p:sp>
        <p:nvSpPr>
          <p:cNvPr id="7" name="Footer Placeholder 6"/>
          <p:cNvSpPr>
            <a:spLocks noGrp="1"/>
          </p:cNvSpPr>
          <p:nvPr>
            <p:ph type="ftr" sz="quarter" idx="12"/>
          </p:nvPr>
        </p:nvSpPr>
        <p:spPr/>
        <p:txBody>
          <a:bodyPr/>
          <a:lstStyle/>
          <a:p>
            <a:r>
              <a:rPr lang="en-US" smtClean="0"/>
              <a:t>Company Confidential and Proprietary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0" descr="PPT-SKY-Head-NEW-9.png"/>
          <p:cNvPicPr>
            <a:picLocks noChangeAspect="1"/>
          </p:cNvPicPr>
          <p:nvPr/>
        </p:nvPicPr>
        <p:blipFill>
          <a:blip r:embed="rId8" cstate="print"/>
          <a:srcRect b="5911"/>
          <a:stretch>
            <a:fillRect/>
          </a:stretch>
        </p:blipFill>
        <p:spPr bwMode="auto">
          <a:xfrm>
            <a:off x="0" y="0"/>
            <a:ext cx="9144000" cy="1039813"/>
          </a:xfrm>
          <a:prstGeom prst="rect">
            <a:avLst/>
          </a:prstGeom>
          <a:noFill/>
          <a:ln w="9525">
            <a:noFill/>
            <a:miter lim="800000"/>
            <a:headEnd/>
            <a:tailEnd/>
          </a:ln>
        </p:spPr>
      </p:pic>
      <p:sp>
        <p:nvSpPr>
          <p:cNvPr id="3" name="Text Placeholder 2"/>
          <p:cNvSpPr>
            <a:spLocks noGrp="1"/>
          </p:cNvSpPr>
          <p:nvPr>
            <p:ph type="body" idx="1"/>
          </p:nvPr>
        </p:nvSpPr>
        <p:spPr>
          <a:xfrm>
            <a:off x="231774" y="1039483"/>
            <a:ext cx="8455025" cy="5257800"/>
          </a:xfrm>
          <a:prstGeom prst="rect">
            <a:avLst/>
          </a:prstGeom>
        </p:spPr>
        <p:txBody>
          <a:bodyPr vert="horz" lIns="0" tIns="45720" rIns="45720" bIns="45720" rtlCol="0">
            <a:normAutofit/>
          </a:bodyPr>
          <a:lstStyle/>
          <a:p>
            <a:pPr marL="228600" lvl="0"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Edit Master text styles</a:t>
            </a:r>
          </a:p>
          <a:p>
            <a:pPr marL="228600" lvl="1"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Second level</a:t>
            </a:r>
          </a:p>
          <a:p>
            <a:pPr marL="228600" lvl="2"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Third level</a:t>
            </a:r>
          </a:p>
          <a:p>
            <a:pPr marL="228600" lvl="3"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Fourth level</a:t>
            </a:r>
          </a:p>
          <a:p>
            <a:pPr marL="228600" lvl="4"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Fifth level</a:t>
            </a:r>
            <a:endParaRPr lang="en-US" dirty="0"/>
          </a:p>
        </p:txBody>
      </p:sp>
      <p:sp>
        <p:nvSpPr>
          <p:cNvPr id="4" name="Date Placeholder 3"/>
          <p:cNvSpPr>
            <a:spLocks noGrp="1"/>
          </p:cNvSpPr>
          <p:nvPr>
            <p:ph type="dt" sz="half" idx="2"/>
          </p:nvPr>
        </p:nvSpPr>
        <p:spPr>
          <a:xfrm>
            <a:off x="5909116" y="6599203"/>
            <a:ext cx="2133600" cy="201168"/>
          </a:xfrm>
          <a:prstGeom prst="rect">
            <a:avLst/>
          </a:prstGeom>
        </p:spPr>
        <p:txBody>
          <a:bodyPr vert="horz" lIns="18288" tIns="18288" rIns="18288" bIns="18288" rtlCol="0" anchor="t" anchorCtr="0"/>
          <a:lstStyle>
            <a:lvl1pPr algn="l">
              <a:defRPr sz="1100">
                <a:solidFill>
                  <a:schemeClr val="tx1"/>
                </a:solidFill>
                <a:latin typeface="Arial Narrow" pitchFamily="34" charset="0"/>
              </a:defRPr>
            </a:lvl1pPr>
          </a:lstStyle>
          <a:p>
            <a:r>
              <a:rPr lang="en-US" smtClean="0"/>
              <a:t>4/22/2010 2:56 PM</a:t>
            </a:r>
            <a:endParaRPr lang="en-US" dirty="0"/>
          </a:p>
        </p:txBody>
      </p:sp>
      <p:sp>
        <p:nvSpPr>
          <p:cNvPr id="5" name="Footer Placeholder 4"/>
          <p:cNvSpPr>
            <a:spLocks noGrp="1"/>
          </p:cNvSpPr>
          <p:nvPr>
            <p:ph type="ftr" sz="quarter" idx="3"/>
          </p:nvPr>
        </p:nvSpPr>
        <p:spPr>
          <a:xfrm>
            <a:off x="2684274" y="6607829"/>
            <a:ext cx="2895600" cy="201168"/>
          </a:xfrm>
          <a:prstGeom prst="rect">
            <a:avLst/>
          </a:prstGeom>
        </p:spPr>
        <p:txBody>
          <a:bodyPr vert="horz" lIns="18288" tIns="18288" rIns="18288" bIns="18288" rtlCol="0" anchor="t" anchorCtr="0"/>
          <a:lstStyle>
            <a:lvl1pPr marL="0" marR="0" indent="0" algn="ctr" defTabSz="914400" rtl="0" eaLnBrk="0" fontAlgn="base" latinLnBrk="0" hangingPunct="0">
              <a:lnSpc>
                <a:spcPct val="100000"/>
              </a:lnSpc>
              <a:spcBef>
                <a:spcPct val="0"/>
              </a:spcBef>
              <a:spcAft>
                <a:spcPct val="0"/>
              </a:spcAft>
              <a:buClrTx/>
              <a:buSzTx/>
              <a:buFontTx/>
              <a:buNone/>
              <a:tabLst/>
              <a:defRPr sz="1100">
                <a:solidFill>
                  <a:schemeClr val="tx1"/>
                </a:solidFill>
                <a:latin typeface="Arial Narrow" pitchFamily="34" charset="0"/>
              </a:defRPr>
            </a:lvl1pPr>
          </a:lstStyle>
          <a:p>
            <a:r>
              <a:rPr lang="en-US" sz="1000" dirty="0" smtClean="0">
                <a:solidFill>
                  <a:srgbClr val="000000"/>
                </a:solidFill>
                <a:latin typeface="Verdana" pitchFamily="34" charset="0"/>
              </a:rPr>
              <a:t>Company Confidential and Proprietary</a:t>
            </a:r>
            <a:endParaRPr lang="en-US" dirty="0"/>
          </a:p>
        </p:txBody>
      </p:sp>
      <p:sp>
        <p:nvSpPr>
          <p:cNvPr id="6" name="Slide Number Placeholder 5"/>
          <p:cNvSpPr>
            <a:spLocks noGrp="1"/>
          </p:cNvSpPr>
          <p:nvPr>
            <p:ph type="sldNum" sz="quarter" idx="4"/>
          </p:nvPr>
        </p:nvSpPr>
        <p:spPr>
          <a:xfrm>
            <a:off x="146304" y="6611112"/>
            <a:ext cx="228600" cy="201168"/>
          </a:xfrm>
          <a:prstGeom prst="rect">
            <a:avLst/>
          </a:prstGeom>
        </p:spPr>
        <p:txBody>
          <a:bodyPr vert="horz" lIns="18288" tIns="18288" rIns="18288" bIns="18288" rtlCol="0" anchor="t" anchorCtr="0"/>
          <a:lstStyle>
            <a:lvl1pPr algn="r">
              <a:defRPr sz="1100">
                <a:solidFill>
                  <a:schemeClr val="tx1"/>
                </a:solidFill>
                <a:latin typeface="Arial Narrow" pitchFamily="34" charset="0"/>
              </a:defRPr>
            </a:lvl1pPr>
          </a:lstStyle>
          <a:p>
            <a:fld id="{D437884E-E6BB-47BF-9E39-055BA69E4404}" type="slidenum">
              <a:rPr lang="en-US" smtClean="0"/>
              <a:pPr/>
              <a:t>‹#›</a:t>
            </a:fld>
            <a:endParaRPr lang="en-US" dirty="0"/>
          </a:p>
        </p:txBody>
      </p:sp>
      <p:sp>
        <p:nvSpPr>
          <p:cNvPr id="2" name="Title Placeholder 1"/>
          <p:cNvSpPr>
            <a:spLocks noGrp="1"/>
          </p:cNvSpPr>
          <p:nvPr>
            <p:ph type="title"/>
          </p:nvPr>
        </p:nvSpPr>
        <p:spPr>
          <a:xfrm>
            <a:off x="224298" y="58988"/>
            <a:ext cx="8462502" cy="769158"/>
          </a:xfrm>
          <a:prstGeom prst="rect">
            <a:avLst/>
          </a:prstGeom>
        </p:spPr>
        <p:txBody>
          <a:bodyPr vert="horz" lIns="0" tIns="45720" rIns="45720" bIns="45720" rtlCol="0" anchor="b" anchorCtr="0">
            <a:normAutofit/>
          </a:bodyPr>
          <a:lstStyle/>
          <a:p>
            <a:r>
              <a:rPr lang="en-US" smtClean="0"/>
              <a:t>Click to edit Master title style</a:t>
            </a:r>
            <a:endParaRPr lang="en-US"/>
          </a:p>
        </p:txBody>
      </p:sp>
      <p:sp>
        <p:nvSpPr>
          <p:cNvPr id="14" name="Slide Number Placeholder 5"/>
          <p:cNvSpPr txBox="1">
            <a:spLocks/>
          </p:cNvSpPr>
          <p:nvPr/>
        </p:nvSpPr>
        <p:spPr>
          <a:xfrm>
            <a:off x="393700" y="6611112"/>
            <a:ext cx="1469934" cy="246888"/>
          </a:xfrm>
          <a:prstGeom prst="rect">
            <a:avLst/>
          </a:prstGeom>
        </p:spPr>
        <p:txBody>
          <a:bodyPr vert="horz" lIns="18288" tIns="18288" rIns="18288" bIns="18288" rtlCol="0" anchor="t" anchorCtr="0"/>
          <a:lstStyle>
            <a:lvl1pPr algn="l">
              <a:defRPr sz="1100">
                <a:solidFill>
                  <a:schemeClr val="tx1"/>
                </a:solidFill>
                <a:latin typeface="Arial Narrow"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chemeClr val="tx1"/>
                </a:solidFill>
                <a:effectLst/>
                <a:uLnTx/>
                <a:uFillTx/>
                <a:latin typeface="Arial Narrow" pitchFamily="34" charset="0"/>
                <a:ea typeface="ＭＳ Ｐゴシック" pitchFamily="-56" charset="-128"/>
                <a:cs typeface="+mn-cs"/>
              </a:rPr>
              <a:t>of </a:t>
            </a:r>
            <a:r>
              <a:rPr kumimoji="0" lang="en-US" sz="1100" b="0" i="0" u="none" strike="noStrike" kern="1200" cap="none" spc="0" normalizeH="0" baseline="0" noProof="0" dirty="0" smtClean="0">
                <a:ln>
                  <a:noFill/>
                </a:ln>
                <a:solidFill>
                  <a:schemeClr val="tx1"/>
                </a:solidFill>
                <a:effectLst/>
                <a:uLnTx/>
                <a:uFillTx/>
                <a:latin typeface="Arial Narrow" pitchFamily="34" charset="0"/>
                <a:ea typeface="ＭＳ Ｐゴシック" pitchFamily="-56" charset="-128"/>
                <a:cs typeface="+mn-cs"/>
              </a:rPr>
              <a:t>20 </a:t>
            </a:r>
            <a:r>
              <a:rPr lang="en-US" sz="1100" dirty="0" smtClean="0">
                <a:latin typeface="Arial Narrow" pitchFamily="34" charset="0"/>
              </a:rPr>
              <a:t>SFA8750-17-00111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Arial Narrow" pitchFamily="34" charset="0"/>
              <a:ea typeface="ＭＳ Ｐゴシック" pitchFamily="-56" charset="-128"/>
              <a:cs typeface="+mn-cs"/>
            </a:endParaRPr>
          </a:p>
        </p:txBody>
      </p:sp>
      <p:pic>
        <p:nvPicPr>
          <p:cNvPr id="11" name="Picture 11" descr="CRA-LOGO-Large.emf"/>
          <p:cNvPicPr>
            <a:picLocks noChangeAspect="1"/>
          </p:cNvPicPr>
          <p:nvPr/>
        </p:nvPicPr>
        <p:blipFill>
          <a:blip r:embed="rId9" cstate="print"/>
          <a:srcRect/>
          <a:stretch>
            <a:fillRect/>
          </a:stretch>
        </p:blipFill>
        <p:spPr bwMode="auto">
          <a:xfrm>
            <a:off x="7543800" y="6469063"/>
            <a:ext cx="1617663" cy="400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10" r:id="rId4"/>
    <p:sldLayoutId id="2147483708" r:id="rId5"/>
    <p:sldLayoutId id="2147483709" r:id="rId6"/>
  </p:sldLayoutIdLst>
  <p:hf hdr="0" ftr="0" dt="0"/>
  <p:txStyles>
    <p:titleStyle>
      <a:lvl1pPr algn="l" defTabSz="914400" rtl="0" eaLnBrk="1" latinLnBrk="0" hangingPunct="1">
        <a:spcBef>
          <a:spcPct val="0"/>
        </a:spcBef>
        <a:buNone/>
        <a:defRPr lang="en-US" sz="2400" kern="1200" smtClean="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en-US" dirty="0"/>
              <a:t>Interfacing Systemic Functional Grammars with Frame Semantics</a:t>
            </a:r>
            <a:br>
              <a:rPr lang="en-US" dirty="0"/>
            </a:br>
            <a:endParaRPr lang="en-US" dirty="0"/>
          </a:p>
        </p:txBody>
      </p:sp>
      <p:sp>
        <p:nvSpPr>
          <p:cNvPr id="39939" name="Rectangle 3"/>
          <p:cNvSpPr>
            <a:spLocks noGrp="1" noChangeArrowheads="1"/>
          </p:cNvSpPr>
          <p:nvPr>
            <p:ph type="subTitle" idx="1"/>
          </p:nvPr>
        </p:nvSpPr>
        <p:spPr>
          <a:xfrm>
            <a:off x="458794" y="3886200"/>
            <a:ext cx="8220763" cy="2578395"/>
          </a:xfrm>
        </p:spPr>
        <p:txBody>
          <a:bodyPr>
            <a:normAutofit/>
          </a:bodyPr>
          <a:lstStyle/>
          <a:p>
            <a:r>
              <a:rPr lang="en-US" dirty="0" smtClean="0"/>
              <a:t>Prepared for: </a:t>
            </a:r>
            <a:r>
              <a:rPr lang="en-US" dirty="0"/>
              <a:t/>
            </a:r>
            <a:br>
              <a:rPr lang="en-US" dirty="0"/>
            </a:br>
            <a:r>
              <a:rPr lang="en-US" dirty="0"/>
              <a:t>2018 International Systemic Functional Congress</a:t>
            </a:r>
            <a:r>
              <a:rPr lang="en-US" dirty="0" smtClean="0"/>
              <a:t/>
            </a:r>
            <a:br>
              <a:rPr lang="en-US" dirty="0" smtClean="0"/>
            </a:br>
            <a:endParaRPr lang="en-US" dirty="0" smtClean="0"/>
          </a:p>
          <a:p>
            <a:endParaRPr lang="en-US" dirty="0"/>
          </a:p>
          <a:p>
            <a:r>
              <a:rPr lang="en-US" dirty="0" smtClean="0"/>
              <a:t>26 July 2018</a:t>
            </a:r>
            <a:endParaRPr lang="en-US" dirty="0"/>
          </a:p>
        </p:txBody>
      </p:sp>
      <p:sp>
        <p:nvSpPr>
          <p:cNvPr id="39940" name="Rectangle 4"/>
          <p:cNvSpPr>
            <a:spLocks noChangeArrowheads="1"/>
          </p:cNvSpPr>
          <p:nvPr/>
        </p:nvSpPr>
        <p:spPr bwMode="auto">
          <a:xfrm>
            <a:off x="6604000" y="3886200"/>
            <a:ext cx="2373313" cy="1752600"/>
          </a:xfrm>
          <a:prstGeom prst="rect">
            <a:avLst/>
          </a:prstGeom>
          <a:noFill/>
          <a:ln w="9525">
            <a:noFill/>
            <a:miter lim="800000"/>
            <a:headEnd/>
            <a:tailEnd/>
          </a:ln>
          <a:effectLst/>
        </p:spPr>
        <p:txBody>
          <a:bodyPr/>
          <a:lstStyle/>
          <a:p>
            <a:pPr eaLnBrk="1" hangingPunct="1">
              <a:lnSpc>
                <a:spcPct val="90000"/>
              </a:lnSpc>
              <a:spcBef>
                <a:spcPct val="75000"/>
              </a:spcBef>
              <a:buClr>
                <a:schemeClr val="accent1"/>
              </a:buClr>
              <a:buSzPct val="60000"/>
              <a:buFont typeface="Wingdings" pitchFamily="2" charset="2"/>
              <a:buNone/>
            </a:pPr>
            <a:r>
              <a:rPr lang="en-US" sz="1800" dirty="0">
                <a:solidFill>
                  <a:schemeClr val="tx2"/>
                </a:solidFill>
              </a:rPr>
              <a:t>Presented by:</a:t>
            </a:r>
            <a:br>
              <a:rPr lang="en-US" sz="1800" dirty="0">
                <a:solidFill>
                  <a:schemeClr val="tx2"/>
                </a:solidFill>
              </a:rPr>
            </a:br>
            <a:r>
              <a:rPr lang="en-US" sz="1800" dirty="0" smtClean="0">
                <a:solidFill>
                  <a:schemeClr val="tx2"/>
                </a:solidFill>
              </a:rPr>
              <a:t>Jeremy Dohmann</a:t>
            </a:r>
            <a:r>
              <a:rPr lang="en-US" sz="1800" dirty="0">
                <a:solidFill>
                  <a:schemeClr val="tx2"/>
                </a:solidFill>
              </a:rPr>
              <a:t/>
            </a:r>
            <a:br>
              <a:rPr lang="en-US" sz="1800" dirty="0">
                <a:solidFill>
                  <a:schemeClr val="tx2"/>
                </a:solidFill>
              </a:rPr>
            </a:br>
            <a:r>
              <a:rPr lang="en-US" sz="1800" dirty="0" smtClean="0">
                <a:solidFill>
                  <a:schemeClr val="tx2"/>
                </a:solidFill>
              </a:rPr>
              <a:t>Terry Patten  Ceara Chewning Joe Campolongo</a:t>
            </a:r>
            <a:r>
              <a:rPr lang="en-US" sz="1800" dirty="0">
                <a:solidFill>
                  <a:schemeClr val="tx2"/>
                </a:solidFill>
              </a:rPr>
              <a:t/>
            </a:r>
            <a:br>
              <a:rPr lang="en-US" sz="1800" dirty="0">
                <a:solidFill>
                  <a:schemeClr val="tx2"/>
                </a:solidFill>
              </a:rPr>
            </a:br>
            <a:endParaRPr lang="en-US" sz="1800" dirty="0">
              <a:solidFill>
                <a:schemeClr val="tx2"/>
              </a:solidFill>
            </a:endParaRPr>
          </a:p>
        </p:txBody>
      </p:sp>
      <p:sp>
        <p:nvSpPr>
          <p:cNvPr id="5" name="TextBox 4"/>
          <p:cNvSpPr txBox="1"/>
          <p:nvPr/>
        </p:nvSpPr>
        <p:spPr>
          <a:xfrm>
            <a:off x="371708" y="5543866"/>
            <a:ext cx="8212183" cy="1015663"/>
          </a:xfrm>
          <a:prstGeom prst="rect">
            <a:avLst/>
          </a:prstGeom>
          <a:noFill/>
        </p:spPr>
        <p:txBody>
          <a:bodyPr wrap="square" rtlCol="0">
            <a:spAutoFit/>
          </a:bodyPr>
          <a:lstStyle/>
          <a:p>
            <a:r>
              <a:rPr lang="en-US" sz="1200" dirty="0">
                <a:solidFill>
                  <a:schemeClr val="bg1"/>
                </a:solidFill>
              </a:rPr>
              <a:t>The views, opinions, and/or findings expressed are those of the author(s) and should not be interpreted as representing the official views or policies of the Department of Defense or the U.S. Government. This research was developed with funding from the Defense Advanced Research Projects Agency (DARPA).</a:t>
            </a:r>
          </a:p>
          <a:p>
            <a:endParaRPr lang="en-US" sz="1200" dirty="0">
              <a:solidFill>
                <a:schemeClr val="bg1"/>
              </a:solidFill>
            </a:endParaRPr>
          </a:p>
          <a:p>
            <a:r>
              <a:rPr lang="en-US" sz="1200" dirty="0">
                <a:solidFill>
                  <a:schemeClr val="bg1"/>
                </a:solidFill>
              </a:rPr>
              <a:t>Approved for Public Release, Distribution Unlimited.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frames?</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9</a:t>
            </a:fld>
            <a:r>
              <a:rPr lang="en-US" smtClean="0"/>
              <a:t> </a:t>
            </a:r>
            <a:endParaRPr lang="en-US" dirty="0"/>
          </a:p>
        </p:txBody>
      </p:sp>
      <p:sp>
        <p:nvSpPr>
          <p:cNvPr id="5" name="TextBox 4"/>
          <p:cNvSpPr txBox="1"/>
          <p:nvPr/>
        </p:nvSpPr>
        <p:spPr>
          <a:xfrm>
            <a:off x="374904" y="1371601"/>
            <a:ext cx="7772400" cy="1631216"/>
          </a:xfrm>
          <a:prstGeom prst="rect">
            <a:avLst/>
          </a:prstGeom>
          <a:noFill/>
        </p:spPr>
        <p:txBody>
          <a:bodyPr wrap="square" rtlCol="0">
            <a:spAutoFit/>
          </a:bodyPr>
          <a:lstStyle/>
          <a:p>
            <a:pPr marL="285750" indent="-285750">
              <a:buFont typeface="Arial" panose="020B0604020202020204" pitchFamily="34" charset="0"/>
              <a:buChar char="•"/>
            </a:pPr>
            <a:r>
              <a:rPr lang="en-US" dirty="0"/>
              <a:t>Easily integrated</a:t>
            </a:r>
            <a:r>
              <a:rPr lang="en-US" dirty="0">
                <a:solidFill>
                  <a:srgbClr val="00B050"/>
                </a:solidFill>
              </a:rPr>
              <a:t> </a:t>
            </a:r>
            <a:r>
              <a:rPr lang="en-US" dirty="0"/>
              <a:t>with extant natural language template databases</a:t>
            </a:r>
          </a:p>
          <a:p>
            <a:pPr lvl="1"/>
            <a:r>
              <a:rPr lang="en-US" sz="2000" dirty="0"/>
              <a:t>C.f.: </a:t>
            </a:r>
            <a:r>
              <a:rPr lang="en-US" sz="2000" dirty="0" err="1"/>
              <a:t>FrameNet</a:t>
            </a:r>
            <a:r>
              <a:rPr lang="en-US" sz="2000" dirty="0"/>
              <a:t> (https://framenet.icsi.berkeley.edu) </a:t>
            </a:r>
          </a:p>
          <a:p>
            <a:endParaRPr lang="en-US" sz="3200" dirty="0"/>
          </a:p>
        </p:txBody>
      </p:sp>
      <p:grpSp>
        <p:nvGrpSpPr>
          <p:cNvPr id="9" name="Group 8"/>
          <p:cNvGrpSpPr/>
          <p:nvPr/>
        </p:nvGrpSpPr>
        <p:grpSpPr>
          <a:xfrm>
            <a:off x="2119108" y="2746153"/>
            <a:ext cx="7079483" cy="4121624"/>
            <a:chOff x="0" y="1121419"/>
            <a:chExt cx="7636227" cy="4863125"/>
          </a:xfrm>
        </p:grpSpPr>
        <p:pic>
          <p:nvPicPr>
            <p:cNvPr id="10" name="Picture 9"/>
            <p:cNvPicPr>
              <a:picLocks noChangeAspect="1"/>
            </p:cNvPicPr>
            <p:nvPr/>
          </p:nvPicPr>
          <p:blipFill>
            <a:blip r:embed="rId2"/>
            <a:stretch>
              <a:fillRect/>
            </a:stretch>
          </p:blipFill>
          <p:spPr>
            <a:xfrm>
              <a:off x="0" y="1121419"/>
              <a:ext cx="7636227" cy="4863125"/>
            </a:xfrm>
            <a:prstGeom prst="rect">
              <a:avLst/>
            </a:prstGeom>
          </p:spPr>
        </p:pic>
        <p:sp>
          <p:nvSpPr>
            <p:cNvPr id="11" name="TextBox 10"/>
            <p:cNvSpPr txBox="1"/>
            <p:nvPr/>
          </p:nvSpPr>
          <p:spPr>
            <a:xfrm>
              <a:off x="5036024" y="2067636"/>
              <a:ext cx="1466241" cy="544721"/>
            </a:xfrm>
            <a:prstGeom prst="rect">
              <a:avLst/>
            </a:prstGeom>
            <a:noFill/>
            <a:ln>
              <a:solidFill>
                <a:schemeClr val="tx1"/>
              </a:solidFill>
            </a:ln>
          </p:spPr>
          <p:txBody>
            <a:bodyPr wrap="square" rtlCol="0">
              <a:spAutoFit/>
            </a:bodyPr>
            <a:lstStyle/>
            <a:p>
              <a:r>
                <a:rPr lang="en-US" b="1" dirty="0" smtClean="0"/>
                <a:t>Taking</a:t>
              </a:r>
              <a:endParaRPr lang="en-US" b="1" dirty="0"/>
            </a:p>
          </p:txBody>
        </p:sp>
      </p:grpSp>
    </p:spTree>
    <p:extLst>
      <p:ext uri="{BB962C8B-B14F-4D97-AF65-F5344CB8AC3E}">
        <p14:creationId xmlns:p14="http://schemas.microsoft.com/office/powerpoint/2010/main" val="1395552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how do we integrate frames with SFGs?</a:t>
            </a:r>
          </a:p>
        </p:txBody>
      </p:sp>
      <p:sp>
        <p:nvSpPr>
          <p:cNvPr id="7" name="Slide Number Placeholder 6"/>
          <p:cNvSpPr>
            <a:spLocks noGrp="1"/>
          </p:cNvSpPr>
          <p:nvPr>
            <p:ph type="sldNum" sz="quarter" idx="11"/>
          </p:nvPr>
        </p:nvSpPr>
        <p:spPr/>
        <p:txBody>
          <a:bodyPr/>
          <a:lstStyle/>
          <a:p>
            <a:fld id="{D437884E-E6BB-47BF-9E39-055BA69E4404}" type="slidenum">
              <a:rPr lang="en-US" smtClean="0"/>
              <a:pPr/>
              <a:t>10</a:t>
            </a:fld>
            <a:r>
              <a:rPr lang="en-US" dirty="0" smtClean="0"/>
              <a:t> </a:t>
            </a:r>
            <a:endParaRPr lang="en-US" dirty="0"/>
          </a:p>
        </p:txBody>
      </p:sp>
      <p:sp>
        <p:nvSpPr>
          <p:cNvPr id="6" name="Content Placeholder 1"/>
          <p:cNvSpPr txBox="1">
            <a:spLocks/>
          </p:cNvSpPr>
          <p:nvPr/>
        </p:nvSpPr>
        <p:spPr>
          <a:xfrm>
            <a:off x="231774" y="1039483"/>
            <a:ext cx="8601983"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r>
              <a:rPr lang="en-US" dirty="0" smtClean="0"/>
              <a:t>Two </a:t>
            </a:r>
            <a:r>
              <a:rPr lang="en-US" dirty="0"/>
              <a:t>new realization rules</a:t>
            </a:r>
            <a:r>
              <a:rPr lang="en-US" dirty="0" smtClean="0"/>
              <a:t>:</a:t>
            </a:r>
          </a:p>
          <a:p>
            <a:endParaRPr lang="en-US" dirty="0" smtClean="0"/>
          </a:p>
          <a:p>
            <a:r>
              <a:rPr lang="en-US" b="1" dirty="0"/>
              <a:t>Unification</a:t>
            </a:r>
            <a:r>
              <a:rPr lang="en-US" dirty="0"/>
              <a:t>: Role @ FRAME_SLOT</a:t>
            </a:r>
          </a:p>
          <a:p>
            <a:pPr marL="0" indent="0">
              <a:buNone/>
            </a:pPr>
            <a:endParaRPr lang="en-US" dirty="0"/>
          </a:p>
          <a:p>
            <a:r>
              <a:rPr lang="en-US" b="1" dirty="0" err="1"/>
              <a:t>Semselection</a:t>
            </a:r>
            <a:r>
              <a:rPr lang="en-US" dirty="0"/>
              <a:t>: </a:t>
            </a:r>
          </a:p>
          <a:p>
            <a:pPr lvl="1"/>
            <a:r>
              <a:rPr lang="en-US" dirty="0" err="1">
                <a:solidFill>
                  <a:schemeClr val="tx1">
                    <a:lumMod val="95000"/>
                    <a:lumOff val="5000"/>
                  </a:schemeClr>
                </a:solidFill>
              </a:rPr>
              <a:t>R</a:t>
            </a:r>
            <a:r>
              <a:rPr lang="en-US" dirty="0" err="1" smtClean="0">
                <a:solidFill>
                  <a:schemeClr val="tx1">
                    <a:lumMod val="95000"/>
                    <a:lumOff val="5000"/>
                  </a:schemeClr>
                </a:solidFill>
              </a:rPr>
              <a:t>oled</a:t>
            </a:r>
            <a:r>
              <a:rPr lang="en-US" dirty="0" smtClean="0">
                <a:solidFill>
                  <a:schemeClr val="tx1">
                    <a:lumMod val="95000"/>
                    <a:lumOff val="5000"/>
                  </a:schemeClr>
                </a:solidFill>
              </a:rPr>
              <a:t> </a:t>
            </a:r>
            <a:endParaRPr lang="en-US" dirty="0">
              <a:solidFill>
                <a:schemeClr val="tx1">
                  <a:lumMod val="95000"/>
                  <a:lumOff val="5000"/>
                </a:schemeClr>
              </a:solidFill>
            </a:endParaRPr>
          </a:p>
          <a:p>
            <a:pPr lvl="2"/>
            <a:r>
              <a:rPr lang="en-US" dirty="0">
                <a:solidFill>
                  <a:schemeClr val="tx1">
                    <a:lumMod val="95000"/>
                    <a:lumOff val="5000"/>
                  </a:schemeClr>
                </a:solidFill>
              </a:rPr>
              <a:t> Role $ SEMANTIC_FEATURE </a:t>
            </a:r>
          </a:p>
          <a:p>
            <a:pPr lvl="1"/>
            <a:r>
              <a:rPr lang="en-US" dirty="0" err="1" smtClean="0">
                <a:solidFill>
                  <a:schemeClr val="tx1">
                    <a:lumMod val="95000"/>
                    <a:lumOff val="5000"/>
                  </a:schemeClr>
                </a:solidFill>
              </a:rPr>
              <a:t>Roleless</a:t>
            </a:r>
            <a:r>
              <a:rPr lang="en-US" dirty="0" smtClean="0">
                <a:solidFill>
                  <a:schemeClr val="tx1">
                    <a:lumMod val="95000"/>
                    <a:lumOff val="5000"/>
                  </a:schemeClr>
                </a:solidFill>
              </a:rPr>
              <a:t> </a:t>
            </a:r>
            <a:endParaRPr lang="en-US" dirty="0">
              <a:solidFill>
                <a:schemeClr val="tx1">
                  <a:lumMod val="95000"/>
                  <a:lumOff val="5000"/>
                </a:schemeClr>
              </a:solidFill>
            </a:endParaRPr>
          </a:p>
          <a:p>
            <a:pPr lvl="2"/>
            <a:r>
              <a:rPr lang="en-US" dirty="0">
                <a:solidFill>
                  <a:schemeClr val="tx1">
                    <a:lumMod val="95000"/>
                    <a:lumOff val="5000"/>
                  </a:schemeClr>
                </a:solidFill>
              </a:rPr>
              <a:t> $ </a:t>
            </a:r>
            <a:r>
              <a:rPr lang="en-US" dirty="0" smtClean="0">
                <a:solidFill>
                  <a:schemeClr val="tx1">
                    <a:lumMod val="95000"/>
                    <a:lumOff val="5000"/>
                  </a:schemeClr>
                </a:solidFill>
              </a:rPr>
              <a:t>SEMANTIC_FEATURE</a:t>
            </a:r>
          </a:p>
          <a:p>
            <a:pPr lvl="2"/>
            <a:endParaRPr lang="en-US" dirty="0">
              <a:solidFill>
                <a:schemeClr val="tx1">
                  <a:lumMod val="95000"/>
                  <a:lumOff val="5000"/>
                </a:schemeClr>
              </a:solidFill>
            </a:endParaRPr>
          </a:p>
          <a:p>
            <a:endParaRPr lang="en-US" dirty="0"/>
          </a:p>
          <a:p>
            <a:pPr marL="0" indent="0">
              <a:buNone/>
            </a:pPr>
            <a:endParaRPr lang="en-US" dirty="0"/>
          </a:p>
        </p:txBody>
      </p:sp>
    </p:spTree>
    <p:extLst>
      <p:ext uri="{BB962C8B-B14F-4D97-AF65-F5344CB8AC3E}">
        <p14:creationId xmlns:p14="http://schemas.microsoft.com/office/powerpoint/2010/main" val="840246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frames?</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11</a:t>
            </a:fld>
            <a:r>
              <a:rPr lang="en-US" smtClean="0"/>
              <a:t> </a:t>
            </a:r>
            <a:endParaRPr lang="en-US" dirty="0"/>
          </a:p>
        </p:txBody>
      </p:sp>
      <p:pic>
        <p:nvPicPr>
          <p:cNvPr id="14" name="Picture 13"/>
          <p:cNvPicPr>
            <a:picLocks noChangeAspect="1"/>
          </p:cNvPicPr>
          <p:nvPr/>
        </p:nvPicPr>
        <p:blipFill>
          <a:blip r:embed="rId2"/>
          <a:stretch>
            <a:fillRect/>
          </a:stretch>
        </p:blipFill>
        <p:spPr>
          <a:xfrm>
            <a:off x="637435" y="1288066"/>
            <a:ext cx="7636227" cy="4863125"/>
          </a:xfrm>
          <a:prstGeom prst="rect">
            <a:avLst/>
          </a:prstGeom>
        </p:spPr>
      </p:pic>
      <p:sp>
        <p:nvSpPr>
          <p:cNvPr id="17" name="TextBox 16"/>
          <p:cNvSpPr txBox="1"/>
          <p:nvPr/>
        </p:nvSpPr>
        <p:spPr>
          <a:xfrm>
            <a:off x="5716614" y="2176496"/>
            <a:ext cx="1359340" cy="461665"/>
          </a:xfrm>
          <a:prstGeom prst="rect">
            <a:avLst/>
          </a:prstGeom>
          <a:noFill/>
          <a:ln>
            <a:solidFill>
              <a:schemeClr val="tx1"/>
            </a:solidFill>
          </a:ln>
        </p:spPr>
        <p:txBody>
          <a:bodyPr wrap="square" rtlCol="0">
            <a:spAutoFit/>
          </a:bodyPr>
          <a:lstStyle/>
          <a:p>
            <a:r>
              <a:rPr lang="en-US" b="1" dirty="0" smtClean="0"/>
              <a:t>Taking</a:t>
            </a:r>
            <a:endParaRPr lang="en-US" b="1" dirty="0"/>
          </a:p>
        </p:txBody>
      </p:sp>
    </p:spTree>
    <p:extLst>
      <p:ext uri="{BB962C8B-B14F-4D97-AF65-F5344CB8AC3E}">
        <p14:creationId xmlns:p14="http://schemas.microsoft.com/office/powerpoint/2010/main" val="538411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frames and SFGs: Generation</a:t>
            </a:r>
          </a:p>
        </p:txBody>
      </p:sp>
      <p:sp>
        <p:nvSpPr>
          <p:cNvPr id="7" name="Slide Number Placeholder 6"/>
          <p:cNvSpPr>
            <a:spLocks noGrp="1"/>
          </p:cNvSpPr>
          <p:nvPr>
            <p:ph type="sldNum" sz="quarter" idx="11"/>
          </p:nvPr>
        </p:nvSpPr>
        <p:spPr/>
        <p:txBody>
          <a:bodyPr/>
          <a:lstStyle/>
          <a:p>
            <a:fld id="{D437884E-E6BB-47BF-9E39-055BA69E4404}" type="slidenum">
              <a:rPr lang="en-US" smtClean="0"/>
              <a:pPr/>
              <a:t>12</a:t>
            </a:fld>
            <a:r>
              <a:rPr lang="en-US" dirty="0" smtClean="0"/>
              <a:t> </a:t>
            </a:r>
            <a:endParaRPr lang="en-US" dirty="0"/>
          </a:p>
        </p:txBody>
      </p:sp>
      <p:grpSp>
        <p:nvGrpSpPr>
          <p:cNvPr id="16" name="Group 15"/>
          <p:cNvGrpSpPr/>
          <p:nvPr/>
        </p:nvGrpSpPr>
        <p:grpSpPr>
          <a:xfrm>
            <a:off x="1" y="1037228"/>
            <a:ext cx="8939282" cy="5906311"/>
            <a:chOff x="1" y="1037228"/>
            <a:chExt cx="8939282" cy="5906311"/>
          </a:xfrm>
        </p:grpSpPr>
        <p:pic>
          <p:nvPicPr>
            <p:cNvPr id="8" name="Picture 7"/>
            <p:cNvPicPr>
              <a:picLocks noChangeAspect="1"/>
            </p:cNvPicPr>
            <p:nvPr/>
          </p:nvPicPr>
          <p:blipFill>
            <a:blip r:embed="rId2"/>
            <a:stretch>
              <a:fillRect/>
            </a:stretch>
          </p:blipFill>
          <p:spPr>
            <a:xfrm>
              <a:off x="4073907" y="1037228"/>
              <a:ext cx="4865376" cy="2941093"/>
            </a:xfrm>
            <a:prstGeom prst="rect">
              <a:avLst/>
            </a:prstGeom>
          </p:spPr>
        </p:pic>
        <p:pic>
          <p:nvPicPr>
            <p:cNvPr id="15" name="Picture 14"/>
            <p:cNvPicPr>
              <a:picLocks noChangeAspect="1"/>
            </p:cNvPicPr>
            <p:nvPr/>
          </p:nvPicPr>
          <p:blipFill>
            <a:blip r:embed="rId3"/>
            <a:stretch>
              <a:fillRect/>
            </a:stretch>
          </p:blipFill>
          <p:spPr>
            <a:xfrm>
              <a:off x="1" y="2870765"/>
              <a:ext cx="5192972" cy="4072774"/>
            </a:xfrm>
            <a:prstGeom prst="rect">
              <a:avLst/>
            </a:prstGeom>
          </p:spPr>
        </p:pic>
      </p:grpSp>
    </p:spTree>
    <p:extLst>
      <p:ext uri="{BB962C8B-B14F-4D97-AF65-F5344CB8AC3E}">
        <p14:creationId xmlns:p14="http://schemas.microsoft.com/office/powerpoint/2010/main" val="3063897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437884E-E6BB-47BF-9E39-055BA69E4404}" type="slidenum">
              <a:rPr lang="en-US" smtClean="0"/>
              <a:pPr/>
              <a:t>13</a:t>
            </a:fld>
            <a:r>
              <a:rPr lang="en-US" dirty="0" smtClean="0"/>
              <a:t> </a:t>
            </a:r>
            <a:endParaRPr lang="en-US" dirty="0"/>
          </a:p>
        </p:txBody>
      </p:sp>
      <p:sp>
        <p:nvSpPr>
          <p:cNvPr id="12" name="Rectangle 11"/>
          <p:cNvSpPr/>
          <p:nvPr/>
        </p:nvSpPr>
        <p:spPr>
          <a:xfrm>
            <a:off x="413579" y="312093"/>
            <a:ext cx="5023555" cy="461665"/>
          </a:xfrm>
          <a:prstGeom prst="rect">
            <a:avLst/>
          </a:prstGeom>
        </p:spPr>
        <p:txBody>
          <a:bodyPr wrap="none">
            <a:spAutoFit/>
          </a:bodyPr>
          <a:lstStyle/>
          <a:p>
            <a:r>
              <a:rPr lang="en-US" dirty="0" smtClean="0">
                <a:solidFill>
                  <a:schemeClr val="bg1"/>
                </a:solidFill>
              </a:rPr>
              <a:t>Generating “silly John” from F1</a:t>
            </a:r>
            <a:endParaRPr lang="en-US" dirty="0">
              <a:solidFill>
                <a:schemeClr val="bg1"/>
              </a:solidFill>
            </a:endParaRPr>
          </a:p>
        </p:txBody>
      </p:sp>
      <p:grpSp>
        <p:nvGrpSpPr>
          <p:cNvPr id="13" name="Group 12"/>
          <p:cNvGrpSpPr/>
          <p:nvPr/>
        </p:nvGrpSpPr>
        <p:grpSpPr>
          <a:xfrm>
            <a:off x="0" y="1064524"/>
            <a:ext cx="7929349" cy="5793475"/>
            <a:chOff x="0" y="1034654"/>
            <a:chExt cx="7818739" cy="5823346"/>
          </a:xfrm>
        </p:grpSpPr>
        <p:pic>
          <p:nvPicPr>
            <p:cNvPr id="14" name="Picture 13"/>
            <p:cNvPicPr>
              <a:picLocks noChangeAspect="1"/>
            </p:cNvPicPr>
            <p:nvPr/>
          </p:nvPicPr>
          <p:blipFill>
            <a:blip r:embed="rId2"/>
            <a:stretch>
              <a:fillRect/>
            </a:stretch>
          </p:blipFill>
          <p:spPr>
            <a:xfrm>
              <a:off x="2341864" y="1034654"/>
              <a:ext cx="5476875" cy="3343275"/>
            </a:xfrm>
            <a:prstGeom prst="rect">
              <a:avLst/>
            </a:prstGeom>
          </p:spPr>
        </p:pic>
        <p:pic>
          <p:nvPicPr>
            <p:cNvPr id="15" name="Picture 14"/>
            <p:cNvPicPr>
              <a:picLocks noChangeAspect="1"/>
            </p:cNvPicPr>
            <p:nvPr/>
          </p:nvPicPr>
          <p:blipFill>
            <a:blip r:embed="rId3"/>
            <a:stretch>
              <a:fillRect/>
            </a:stretch>
          </p:blipFill>
          <p:spPr>
            <a:xfrm>
              <a:off x="0" y="3200542"/>
              <a:ext cx="6050442" cy="3657458"/>
            </a:xfrm>
            <a:prstGeom prst="rect">
              <a:avLst/>
            </a:prstGeom>
          </p:spPr>
        </p:pic>
      </p:grpSp>
    </p:spTree>
    <p:extLst>
      <p:ext uri="{BB962C8B-B14F-4D97-AF65-F5344CB8AC3E}">
        <p14:creationId xmlns:p14="http://schemas.microsoft.com/office/powerpoint/2010/main" val="20161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437884E-E6BB-47BF-9E39-055BA69E4404}" type="slidenum">
              <a:rPr lang="en-US" smtClean="0"/>
              <a:pPr/>
              <a:t>14</a:t>
            </a:fld>
            <a:r>
              <a:rPr lang="en-US" dirty="0" smtClean="0"/>
              <a:t> </a:t>
            </a:r>
            <a:endParaRPr lang="en-US" dirty="0"/>
          </a:p>
        </p:txBody>
      </p:sp>
      <p:sp>
        <p:nvSpPr>
          <p:cNvPr id="2" name="Rectangle 1"/>
          <p:cNvSpPr/>
          <p:nvPr/>
        </p:nvSpPr>
        <p:spPr>
          <a:xfrm>
            <a:off x="413579" y="312093"/>
            <a:ext cx="6171305" cy="461665"/>
          </a:xfrm>
          <a:prstGeom prst="rect">
            <a:avLst/>
          </a:prstGeom>
        </p:spPr>
        <p:txBody>
          <a:bodyPr wrap="none">
            <a:spAutoFit/>
          </a:bodyPr>
          <a:lstStyle/>
          <a:p>
            <a:r>
              <a:rPr lang="en-US" dirty="0" smtClean="0">
                <a:solidFill>
                  <a:schemeClr val="bg1"/>
                </a:solidFill>
              </a:rPr>
              <a:t>Generating “silly Queen Mary” from F2</a:t>
            </a:r>
            <a:endParaRPr lang="en-US" dirty="0">
              <a:solidFill>
                <a:schemeClr val="bg1"/>
              </a:solidFill>
            </a:endParaRPr>
          </a:p>
        </p:txBody>
      </p:sp>
      <p:grpSp>
        <p:nvGrpSpPr>
          <p:cNvPr id="4" name="Group 3"/>
          <p:cNvGrpSpPr/>
          <p:nvPr/>
        </p:nvGrpSpPr>
        <p:grpSpPr>
          <a:xfrm>
            <a:off x="0" y="1064524"/>
            <a:ext cx="7929349" cy="5793475"/>
            <a:chOff x="0" y="1034654"/>
            <a:chExt cx="7818739" cy="5823346"/>
          </a:xfrm>
        </p:grpSpPr>
        <p:pic>
          <p:nvPicPr>
            <p:cNvPr id="11" name="Picture 10"/>
            <p:cNvPicPr>
              <a:picLocks noChangeAspect="1"/>
            </p:cNvPicPr>
            <p:nvPr/>
          </p:nvPicPr>
          <p:blipFill>
            <a:blip r:embed="rId2"/>
            <a:stretch>
              <a:fillRect/>
            </a:stretch>
          </p:blipFill>
          <p:spPr>
            <a:xfrm>
              <a:off x="2341864" y="1034654"/>
              <a:ext cx="5476875" cy="3343275"/>
            </a:xfrm>
            <a:prstGeom prst="rect">
              <a:avLst/>
            </a:prstGeom>
          </p:spPr>
        </p:pic>
        <p:pic>
          <p:nvPicPr>
            <p:cNvPr id="12" name="Picture 11"/>
            <p:cNvPicPr>
              <a:picLocks noChangeAspect="1"/>
            </p:cNvPicPr>
            <p:nvPr/>
          </p:nvPicPr>
          <p:blipFill>
            <a:blip r:embed="rId3"/>
            <a:stretch>
              <a:fillRect/>
            </a:stretch>
          </p:blipFill>
          <p:spPr>
            <a:xfrm>
              <a:off x="0" y="3200542"/>
              <a:ext cx="6050442" cy="3657458"/>
            </a:xfrm>
            <a:prstGeom prst="rect">
              <a:avLst/>
            </a:prstGeom>
          </p:spPr>
        </p:pic>
      </p:grpSp>
    </p:spTree>
    <p:extLst>
      <p:ext uri="{BB962C8B-B14F-4D97-AF65-F5344CB8AC3E}">
        <p14:creationId xmlns:p14="http://schemas.microsoft.com/office/powerpoint/2010/main" val="3770130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437884E-E6BB-47BF-9E39-055BA69E4404}" type="slidenum">
              <a:rPr lang="en-US" smtClean="0"/>
              <a:pPr/>
              <a:t>15</a:t>
            </a:fld>
            <a:r>
              <a:rPr lang="en-US" dirty="0" smtClean="0"/>
              <a:t> </a:t>
            </a:r>
            <a:endParaRPr lang="en-US" dirty="0"/>
          </a:p>
        </p:txBody>
      </p:sp>
      <p:sp>
        <p:nvSpPr>
          <p:cNvPr id="2" name="Rectangle 1"/>
          <p:cNvSpPr/>
          <p:nvPr/>
        </p:nvSpPr>
        <p:spPr>
          <a:xfrm>
            <a:off x="-130123" y="282059"/>
            <a:ext cx="9069406" cy="461665"/>
          </a:xfrm>
          <a:prstGeom prst="rect">
            <a:avLst/>
          </a:prstGeom>
        </p:spPr>
        <p:txBody>
          <a:bodyPr wrap="none">
            <a:spAutoFit/>
          </a:bodyPr>
          <a:lstStyle/>
          <a:p>
            <a:pPr lvl="1"/>
            <a:r>
              <a:rPr lang="en-US" dirty="0" smtClean="0">
                <a:solidFill>
                  <a:schemeClr val="bg1"/>
                </a:solidFill>
              </a:rPr>
              <a:t>Generating “silly </a:t>
            </a:r>
            <a:r>
              <a:rPr lang="en-US" dirty="0">
                <a:solidFill>
                  <a:schemeClr val="bg1"/>
                </a:solidFill>
              </a:rPr>
              <a:t>John </a:t>
            </a:r>
            <a:r>
              <a:rPr lang="en-US" dirty="0" smtClean="0">
                <a:solidFill>
                  <a:schemeClr val="bg1"/>
                </a:solidFill>
              </a:rPr>
              <a:t>loves silly Queen Mary” from F0</a:t>
            </a:r>
            <a:endParaRPr lang="en-US" dirty="0">
              <a:solidFill>
                <a:schemeClr val="bg1"/>
              </a:solidFill>
            </a:endParaRPr>
          </a:p>
        </p:txBody>
      </p:sp>
      <p:grpSp>
        <p:nvGrpSpPr>
          <p:cNvPr id="15" name="Group 14"/>
          <p:cNvGrpSpPr/>
          <p:nvPr/>
        </p:nvGrpSpPr>
        <p:grpSpPr>
          <a:xfrm>
            <a:off x="1" y="1037228"/>
            <a:ext cx="8939282" cy="5906311"/>
            <a:chOff x="1" y="1037228"/>
            <a:chExt cx="8939282" cy="5906311"/>
          </a:xfrm>
        </p:grpSpPr>
        <p:pic>
          <p:nvPicPr>
            <p:cNvPr id="16" name="Picture 15"/>
            <p:cNvPicPr>
              <a:picLocks noChangeAspect="1"/>
            </p:cNvPicPr>
            <p:nvPr/>
          </p:nvPicPr>
          <p:blipFill>
            <a:blip r:embed="rId2"/>
            <a:stretch>
              <a:fillRect/>
            </a:stretch>
          </p:blipFill>
          <p:spPr>
            <a:xfrm>
              <a:off x="4073907" y="1037228"/>
              <a:ext cx="4865376" cy="2941093"/>
            </a:xfrm>
            <a:prstGeom prst="rect">
              <a:avLst/>
            </a:prstGeom>
          </p:spPr>
        </p:pic>
        <p:pic>
          <p:nvPicPr>
            <p:cNvPr id="17" name="Picture 16"/>
            <p:cNvPicPr>
              <a:picLocks noChangeAspect="1"/>
            </p:cNvPicPr>
            <p:nvPr/>
          </p:nvPicPr>
          <p:blipFill>
            <a:blip r:embed="rId3"/>
            <a:stretch>
              <a:fillRect/>
            </a:stretch>
          </p:blipFill>
          <p:spPr>
            <a:xfrm>
              <a:off x="1" y="2870765"/>
              <a:ext cx="5192972" cy="4072774"/>
            </a:xfrm>
            <a:prstGeom prst="rect">
              <a:avLst/>
            </a:prstGeom>
          </p:spPr>
        </p:pic>
      </p:grpSp>
    </p:spTree>
    <p:extLst>
      <p:ext uri="{BB962C8B-B14F-4D97-AF65-F5344CB8AC3E}">
        <p14:creationId xmlns:p14="http://schemas.microsoft.com/office/powerpoint/2010/main" val="2724347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86734" y="1050878"/>
            <a:ext cx="5225506" cy="3016154"/>
          </a:xfrm>
          <a:prstGeom prst="rect">
            <a:avLst/>
          </a:prstGeom>
        </p:spPr>
      </p:pic>
      <p:sp>
        <p:nvSpPr>
          <p:cNvPr id="7" name="Slide Number Placeholder 6"/>
          <p:cNvSpPr>
            <a:spLocks noGrp="1"/>
          </p:cNvSpPr>
          <p:nvPr>
            <p:ph type="sldNum" sz="quarter" idx="11"/>
          </p:nvPr>
        </p:nvSpPr>
        <p:spPr/>
        <p:txBody>
          <a:bodyPr/>
          <a:lstStyle/>
          <a:p>
            <a:fld id="{D437884E-E6BB-47BF-9E39-055BA69E4404}" type="slidenum">
              <a:rPr lang="en-US" smtClean="0"/>
              <a:pPr/>
              <a:t>16</a:t>
            </a:fld>
            <a:r>
              <a:rPr lang="en-US" dirty="0" smtClean="0"/>
              <a:t> </a:t>
            </a:r>
            <a:endParaRPr lang="en-US" dirty="0"/>
          </a:p>
        </p:txBody>
      </p:sp>
      <p:sp>
        <p:nvSpPr>
          <p:cNvPr id="2" name="Rectangle 1"/>
          <p:cNvSpPr/>
          <p:nvPr/>
        </p:nvSpPr>
        <p:spPr>
          <a:xfrm>
            <a:off x="0" y="248537"/>
            <a:ext cx="8468409" cy="461665"/>
          </a:xfrm>
          <a:prstGeom prst="rect">
            <a:avLst/>
          </a:prstGeom>
        </p:spPr>
        <p:txBody>
          <a:bodyPr wrap="none">
            <a:spAutoFit/>
          </a:bodyPr>
          <a:lstStyle/>
          <a:p>
            <a:pPr lvl="1"/>
            <a:r>
              <a:rPr lang="en-US" dirty="0" smtClean="0">
                <a:solidFill>
                  <a:schemeClr val="bg1"/>
                </a:solidFill>
              </a:rPr>
              <a:t>Generating “silly </a:t>
            </a:r>
            <a:r>
              <a:rPr lang="en-US" dirty="0">
                <a:solidFill>
                  <a:schemeClr val="bg1"/>
                </a:solidFill>
              </a:rPr>
              <a:t>John </a:t>
            </a:r>
            <a:r>
              <a:rPr lang="en-US" dirty="0" smtClean="0">
                <a:solidFill>
                  <a:schemeClr val="bg1"/>
                </a:solidFill>
              </a:rPr>
              <a:t>christened the Queen Mary”</a:t>
            </a:r>
            <a:endParaRPr lang="en-US" dirty="0">
              <a:solidFill>
                <a:schemeClr val="bg1"/>
              </a:solidFill>
            </a:endParaRPr>
          </a:p>
        </p:txBody>
      </p:sp>
      <p:sp>
        <p:nvSpPr>
          <p:cNvPr id="4" name="Oval 3"/>
          <p:cNvSpPr/>
          <p:nvPr/>
        </p:nvSpPr>
        <p:spPr>
          <a:xfrm>
            <a:off x="7233315" y="3241343"/>
            <a:ext cx="634621" cy="334370"/>
          </a:xfrm>
          <a:prstGeom prst="ellipse">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 y="2905709"/>
            <a:ext cx="5192972" cy="4072774"/>
          </a:xfrm>
          <a:prstGeom prst="rect">
            <a:avLst/>
          </a:prstGeom>
        </p:spPr>
      </p:pic>
      <p:cxnSp>
        <p:nvCxnSpPr>
          <p:cNvPr id="6" name="Straight Arrow Connector 5"/>
          <p:cNvCxnSpPr>
            <a:stCxn id="4" idx="2"/>
          </p:cNvCxnSpPr>
          <p:nvPr/>
        </p:nvCxnSpPr>
        <p:spPr>
          <a:xfrm flipH="1">
            <a:off x="4629581" y="3408528"/>
            <a:ext cx="2603734" cy="1021294"/>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592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437884E-E6BB-47BF-9E39-055BA69E4404}" type="slidenum">
              <a:rPr lang="en-US" smtClean="0"/>
              <a:pPr/>
              <a:t>17</a:t>
            </a:fld>
            <a:r>
              <a:rPr lang="en-US" dirty="0" smtClean="0"/>
              <a:t> </a:t>
            </a:r>
            <a:endParaRPr lang="en-US" dirty="0"/>
          </a:p>
        </p:txBody>
      </p:sp>
      <p:sp>
        <p:nvSpPr>
          <p:cNvPr id="2" name="Rectangle 1"/>
          <p:cNvSpPr/>
          <p:nvPr/>
        </p:nvSpPr>
        <p:spPr>
          <a:xfrm>
            <a:off x="413579" y="312093"/>
            <a:ext cx="6073522" cy="461665"/>
          </a:xfrm>
          <a:prstGeom prst="rect">
            <a:avLst/>
          </a:prstGeom>
        </p:spPr>
        <p:txBody>
          <a:bodyPr wrap="none">
            <a:spAutoFit/>
          </a:bodyPr>
          <a:lstStyle/>
          <a:p>
            <a:r>
              <a:rPr lang="en-US" dirty="0" smtClean="0">
                <a:solidFill>
                  <a:schemeClr val="bg1"/>
                </a:solidFill>
              </a:rPr>
              <a:t>Generating “the Queen Mary” from F2</a:t>
            </a:r>
            <a:endParaRPr lang="en-US" dirty="0">
              <a:solidFill>
                <a:schemeClr val="bg1"/>
              </a:solidFill>
            </a:endParaRPr>
          </a:p>
        </p:txBody>
      </p:sp>
      <p:pic>
        <p:nvPicPr>
          <p:cNvPr id="11" name="Picture 10"/>
          <p:cNvPicPr>
            <a:picLocks noChangeAspect="1"/>
          </p:cNvPicPr>
          <p:nvPr/>
        </p:nvPicPr>
        <p:blipFill>
          <a:blip r:embed="rId2"/>
          <a:stretch>
            <a:fillRect/>
          </a:stretch>
        </p:blipFill>
        <p:spPr>
          <a:xfrm>
            <a:off x="3589645" y="3486154"/>
            <a:ext cx="5554355" cy="3371846"/>
          </a:xfrm>
          <a:prstGeom prst="rect">
            <a:avLst/>
          </a:prstGeom>
        </p:spPr>
      </p:pic>
      <p:pic>
        <p:nvPicPr>
          <p:cNvPr id="8" name="Picture 7"/>
          <p:cNvPicPr>
            <a:picLocks noChangeAspect="1"/>
          </p:cNvPicPr>
          <p:nvPr/>
        </p:nvPicPr>
        <p:blipFill>
          <a:blip r:embed="rId3"/>
          <a:stretch>
            <a:fillRect/>
          </a:stretch>
        </p:blipFill>
        <p:spPr>
          <a:xfrm>
            <a:off x="81886" y="1088505"/>
            <a:ext cx="5539695" cy="3225333"/>
          </a:xfrm>
          <a:prstGeom prst="rect">
            <a:avLst/>
          </a:prstGeom>
        </p:spPr>
      </p:pic>
      <p:sp>
        <p:nvSpPr>
          <p:cNvPr id="3" name="Oval 2"/>
          <p:cNvSpPr/>
          <p:nvPr/>
        </p:nvSpPr>
        <p:spPr>
          <a:xfrm>
            <a:off x="3518578" y="3458859"/>
            <a:ext cx="773643" cy="314747"/>
          </a:xfrm>
          <a:prstGeom prst="ellipse">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4"/>
          </p:cNvCxnSpPr>
          <p:nvPr/>
        </p:nvCxnSpPr>
        <p:spPr>
          <a:xfrm>
            <a:off x="3905400" y="3773606"/>
            <a:ext cx="3853636" cy="26851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338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fld id="{D437884E-E6BB-47BF-9E39-055BA69E4404}" type="slidenum">
              <a:rPr lang="en-US" smtClean="0"/>
              <a:pPr/>
              <a:t>18</a:t>
            </a:fld>
            <a:r>
              <a:rPr lang="en-US"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2363292"/>
              </p:ext>
            </p:extLst>
          </p:nvPr>
        </p:nvGraphicFramePr>
        <p:xfrm>
          <a:off x="0" y="58988"/>
          <a:ext cx="9144000" cy="7105064"/>
        </p:xfrm>
        <a:graphic>
          <a:graphicData uri="http://schemas.openxmlformats.org/drawingml/2006/table">
            <a:tbl>
              <a:tblPr firstRow="1" bandRow="1">
                <a:tableStyleId>{5C22544A-7EE6-4342-B048-85BDC9FD1C3A}</a:tableStyleId>
              </a:tblPr>
              <a:tblGrid>
                <a:gridCol w="1589964">
                  <a:extLst>
                    <a:ext uri="{9D8B030D-6E8A-4147-A177-3AD203B41FA5}">
                      <a16:colId xmlns:a16="http://schemas.microsoft.com/office/drawing/2014/main" val="2956275302"/>
                    </a:ext>
                  </a:extLst>
                </a:gridCol>
                <a:gridCol w="2415654">
                  <a:extLst>
                    <a:ext uri="{9D8B030D-6E8A-4147-A177-3AD203B41FA5}">
                      <a16:colId xmlns:a16="http://schemas.microsoft.com/office/drawing/2014/main" val="1552340510"/>
                    </a:ext>
                  </a:extLst>
                </a:gridCol>
                <a:gridCol w="2982036">
                  <a:extLst>
                    <a:ext uri="{9D8B030D-6E8A-4147-A177-3AD203B41FA5}">
                      <a16:colId xmlns:a16="http://schemas.microsoft.com/office/drawing/2014/main" val="1443709258"/>
                    </a:ext>
                  </a:extLst>
                </a:gridCol>
                <a:gridCol w="2156346">
                  <a:extLst>
                    <a:ext uri="{9D8B030D-6E8A-4147-A177-3AD203B41FA5}">
                      <a16:colId xmlns:a16="http://schemas.microsoft.com/office/drawing/2014/main" val="1598374879"/>
                    </a:ext>
                  </a:extLst>
                </a:gridCol>
              </a:tblGrid>
              <a:tr h="652204">
                <a:tc>
                  <a:txBody>
                    <a:bodyPr/>
                    <a:lstStyle/>
                    <a:p>
                      <a:r>
                        <a:rPr lang="en-US" sz="1600" dirty="0" smtClean="0"/>
                        <a:t>Formalism</a:t>
                      </a:r>
                      <a:endParaRPr lang="en-US" sz="1600" dirty="0"/>
                    </a:p>
                  </a:txBody>
                  <a:tcPr/>
                </a:tc>
                <a:tc>
                  <a:txBody>
                    <a:bodyPr/>
                    <a:lstStyle/>
                    <a:p>
                      <a:r>
                        <a:rPr lang="en-US" dirty="0" smtClean="0"/>
                        <a:t>Agreement</a:t>
                      </a:r>
                      <a:endParaRPr lang="en-US" dirty="0"/>
                    </a:p>
                  </a:txBody>
                  <a:tcPr/>
                </a:tc>
                <a:tc>
                  <a:txBody>
                    <a:bodyPr/>
                    <a:lstStyle/>
                    <a:p>
                      <a:r>
                        <a:rPr lang="en-US" sz="1600" dirty="0" smtClean="0"/>
                        <a:t>Inheritance</a:t>
                      </a:r>
                      <a:endParaRPr lang="en-US" sz="1600" dirty="0"/>
                    </a:p>
                  </a:txBody>
                  <a:tcPr/>
                </a:tc>
                <a:tc>
                  <a:txBody>
                    <a:bodyPr/>
                    <a:lstStyle/>
                    <a:p>
                      <a:r>
                        <a:rPr lang="en-US" dirty="0" smtClean="0"/>
                        <a:t>Types of Feature</a:t>
                      </a:r>
                      <a:endParaRPr lang="en-US" dirty="0"/>
                    </a:p>
                  </a:txBody>
                  <a:tcPr/>
                </a:tc>
                <a:extLst>
                  <a:ext uri="{0D108BD9-81ED-4DB2-BD59-A6C34878D82A}">
                    <a16:rowId xmlns:a16="http://schemas.microsoft.com/office/drawing/2014/main" val="746112092"/>
                  </a:ext>
                </a:extLst>
              </a:tr>
              <a:tr h="2197098">
                <a:tc>
                  <a:txBody>
                    <a:bodyPr/>
                    <a:lstStyle/>
                    <a:p>
                      <a:r>
                        <a:rPr lang="en-US" dirty="0" smtClean="0"/>
                        <a:t>Lexical Functional</a:t>
                      </a:r>
                      <a:r>
                        <a:rPr lang="en-US" baseline="0" dirty="0" smtClean="0"/>
                        <a:t> </a:t>
                      </a:r>
                      <a:r>
                        <a:rPr lang="en-US" dirty="0" smtClean="0"/>
                        <a:t>Grammar</a:t>
                      </a:r>
                      <a:endParaRPr lang="en-US" dirty="0"/>
                    </a:p>
                  </a:txBody>
                  <a:tcPr/>
                </a:tc>
                <a:tc>
                  <a:txBody>
                    <a:bodyPr/>
                    <a:lstStyle/>
                    <a:p>
                      <a:pPr marL="285750" indent="-285750">
                        <a:buFont typeface="Arial" panose="020B0604020202020204" pitchFamily="34" charset="0"/>
                        <a:buChar char="•"/>
                      </a:pPr>
                      <a:r>
                        <a:rPr lang="en-US" sz="1600" dirty="0" smtClean="0"/>
                        <a:t>F-structure</a:t>
                      </a:r>
                      <a:r>
                        <a:rPr lang="en-US" sz="1600" baseline="0" dirty="0" smtClean="0"/>
                        <a:t> </a:t>
                      </a:r>
                      <a:r>
                        <a:rPr lang="en-US" sz="1600" baseline="0" dirty="0" err="1" smtClean="0"/>
                        <a:t>constaints</a:t>
                      </a:r>
                      <a:r>
                        <a:rPr lang="en-US" sz="1600" baseline="0" dirty="0" smtClean="0"/>
                        <a:t> (f_1 = f_2) explicitly state that nodes 1 and 2 have equal features</a:t>
                      </a:r>
                      <a:endParaRPr lang="en-US" sz="16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Metavariables </a:t>
                      </a:r>
                      <a:r>
                        <a:rPr lang="en-US" sz="1600" dirty="0" smtClean="0">
                          <a:solidFill>
                            <a:schemeClr val="tx1">
                              <a:lumMod val="95000"/>
                              <a:lumOff val="5000"/>
                            </a:schemeClr>
                          </a:solidFill>
                        </a:rPr>
                        <a:t>↑ ↓ to refer to features of parent/self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lumMod val="95000"/>
                              <a:lumOff val="5000"/>
                            </a:schemeClr>
                          </a:solidFill>
                        </a:rPr>
                        <a:t>Explicitly project</a:t>
                      </a:r>
                      <a:r>
                        <a:rPr lang="en-US" sz="1600" baseline="0" dirty="0" smtClean="0">
                          <a:solidFill>
                            <a:schemeClr val="tx1">
                              <a:lumMod val="95000"/>
                              <a:lumOff val="5000"/>
                            </a:schemeClr>
                          </a:solidFill>
                        </a:rPr>
                        <a:t> features as high as they need to be w/ chains of metavariable references and F-structure constraints</a:t>
                      </a:r>
                      <a:endParaRPr lang="en-US" sz="1600" dirty="0" smtClean="0">
                        <a:solidFill>
                          <a:schemeClr val="tx1">
                            <a:lumMod val="95000"/>
                            <a:lumOff val="5000"/>
                          </a:schemeClr>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highlight>
                            <a:srgbClr val="FFFF00"/>
                          </a:highlight>
                          <a:latin typeface="+mn-lt"/>
                          <a:ea typeface="Calibri" panose="020F0502020204030204" pitchFamily="34" charset="0"/>
                          <a:cs typeface="Times New Roman" panose="02020603050405020304" pitchFamily="18" charset="0"/>
                        </a:rPr>
                        <a:t>Arbitrary strings</a:t>
                      </a:r>
                      <a:endParaRPr lang="en-US" sz="1600" dirty="0"/>
                    </a:p>
                  </a:txBody>
                  <a:tcPr/>
                </a:tc>
                <a:extLst>
                  <a:ext uri="{0D108BD9-81ED-4DB2-BD59-A6C34878D82A}">
                    <a16:rowId xmlns:a16="http://schemas.microsoft.com/office/drawing/2014/main" val="3801162826"/>
                  </a:ext>
                </a:extLst>
              </a:tr>
              <a:tr h="2080842">
                <a:tc>
                  <a:txBody>
                    <a:bodyPr/>
                    <a:lstStyle/>
                    <a:p>
                      <a:r>
                        <a:rPr lang="en-US" sz="2000" dirty="0" smtClean="0"/>
                        <a:t>Functional Unification Grammar</a:t>
                      </a:r>
                      <a:endParaRPr lang="en-US" sz="2000" dirty="0"/>
                    </a:p>
                  </a:txBody>
                  <a:tcPr/>
                </a:tc>
                <a:tc>
                  <a:txBody>
                    <a:bodyPr/>
                    <a:lstStyle/>
                    <a:p>
                      <a:pPr marL="285750" indent="-285750">
                        <a:buFont typeface="Arial" panose="020B0604020202020204" pitchFamily="34" charset="0"/>
                        <a:buChar char="•"/>
                      </a:pPr>
                      <a:r>
                        <a:rPr lang="en-US" sz="1600" dirty="0" smtClean="0"/>
                        <a:t>Constraints of the form:</a:t>
                      </a:r>
                      <a:r>
                        <a:rPr lang="en-US" sz="1600" baseline="0" dirty="0" smtClean="0"/>
                        <a:t> </a:t>
                      </a:r>
                      <a:r>
                        <a:rPr lang="en-US" sz="1600" b="1" dirty="0" smtClean="0"/>
                        <a:t>child1.f_x=child2.f_x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Where </a:t>
                      </a:r>
                      <a:r>
                        <a:rPr lang="en-US" sz="1600" b="1" dirty="0" smtClean="0"/>
                        <a:t>f</a:t>
                      </a:r>
                      <a:r>
                        <a:rPr lang="en-US" sz="1600" dirty="0" smtClean="0"/>
                        <a:t> varies over classes</a:t>
                      </a:r>
                      <a:r>
                        <a:rPr lang="en-US" sz="1600" baseline="0" dirty="0" smtClean="0"/>
                        <a:t> and </a:t>
                      </a:r>
                      <a:r>
                        <a:rPr lang="en-US" sz="1600" b="1" baseline="0" dirty="0" smtClean="0"/>
                        <a:t>x</a:t>
                      </a:r>
                      <a:r>
                        <a:rPr lang="en-US" sz="1600" baseline="0" dirty="0" smtClean="0"/>
                        <a:t> over values</a:t>
                      </a:r>
                      <a:endParaRPr lang="en-US" sz="1600" dirty="0"/>
                    </a:p>
                  </a:txBody>
                  <a:tcPr/>
                </a:tc>
                <a:tc>
                  <a: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smtClean="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Assumes agreement information is projected from heads up to constituents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smtClean="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Available for parents to impose constraints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smtClean="0"/>
                        <a:t>Specific </a:t>
                      </a:r>
                      <a:r>
                        <a:rPr lang="en-US" sz="1600" dirty="0" err="1" smtClean="0"/>
                        <a:t>featural</a:t>
                      </a:r>
                      <a:r>
                        <a:rPr lang="en-US" sz="1600" dirty="0" smtClean="0"/>
                        <a:t> classes with specified values</a:t>
                      </a:r>
                      <a:endParaRPr lang="en-US" sz="1600" dirty="0"/>
                    </a:p>
                  </a:txBody>
                  <a:tcPr/>
                </a:tc>
                <a:extLst>
                  <a:ext uri="{0D108BD9-81ED-4DB2-BD59-A6C34878D82A}">
                    <a16:rowId xmlns:a16="http://schemas.microsoft.com/office/drawing/2014/main" val="89803584"/>
                  </a:ext>
                </a:extLst>
              </a:tr>
              <a:tr h="2174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Our Formalism</a:t>
                      </a:r>
                    </a:p>
                    <a:p>
                      <a:endParaRPr lang="en-US" dirty="0"/>
                    </a:p>
                  </a:txBody>
                  <a:tcPr/>
                </a:tc>
                <a:tc>
                  <a:txBody>
                    <a:bodyPr/>
                    <a:lstStyle/>
                    <a:p>
                      <a:pPr marL="285750" indent="-285750">
                        <a:buFont typeface="Arial" panose="020B0604020202020204" pitchFamily="34" charset="0"/>
                        <a:buChar char="•"/>
                      </a:pPr>
                      <a:r>
                        <a:rPr lang="en-US" sz="1600" dirty="0" smtClean="0"/>
                        <a:t>Constraints of the form: </a:t>
                      </a:r>
                    </a:p>
                    <a:p>
                      <a:pPr marL="0" indent="0">
                        <a:buFont typeface="Arial" panose="020B0604020202020204" pitchFamily="34" charset="0"/>
                        <a:buNone/>
                      </a:pPr>
                      <a:r>
                        <a:rPr lang="en-US" sz="1600" dirty="0" smtClean="0"/>
                        <a:t>    this</a:t>
                      </a:r>
                      <a:r>
                        <a:rPr lang="en-US" sz="1600" baseline="0" dirty="0" smtClean="0"/>
                        <a:t> = “FEAT”</a:t>
                      </a:r>
                    </a:p>
                    <a:p>
                      <a:pPr marL="0" indent="0">
                        <a:buFont typeface="Arial" panose="020B0604020202020204" pitchFamily="34" charset="0"/>
                        <a:buNone/>
                      </a:pPr>
                      <a:r>
                        <a:rPr lang="en-US" sz="1600" baseline="0" dirty="0" smtClean="0"/>
                        <a:t>    </a:t>
                      </a:r>
                      <a:r>
                        <a:rPr lang="en-US" sz="1600" baseline="0" dirty="0" err="1" smtClean="0"/>
                        <a:t>this.child</a:t>
                      </a:r>
                      <a:r>
                        <a:rPr lang="en-US" sz="1600" baseline="0" dirty="0" smtClean="0"/>
                        <a:t> = “FEAT”</a:t>
                      </a:r>
                    </a:p>
                    <a:p>
                      <a:pPr marL="285750" indent="-285750">
                        <a:buFont typeface="Arial" panose="020B0604020202020204" pitchFamily="34" charset="0"/>
                        <a:buChar char="•"/>
                      </a:pPr>
                      <a:endParaRPr lang="en-US" dirty="0" smtClean="0"/>
                    </a:p>
                    <a:p>
                      <a:pPr marL="0" indent="0">
                        <a:buFont typeface="Arial" panose="020B0604020202020204" pitchFamily="34" charset="0"/>
                        <a:buNone/>
                      </a:pPr>
                      <a:endParaRPr lang="en-US" dirty="0"/>
                    </a:p>
                  </a:txBody>
                  <a:tcPr/>
                </a:tc>
                <a:tc>
                  <a: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smtClean="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Assumes agreement information is projected from heads up to constituents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smtClean="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Available for parents to impose constraints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smtClean="0">
                          <a:effectLst/>
                          <a:highlight>
                            <a:srgbClr val="FFFF00"/>
                          </a:highlight>
                          <a:latin typeface="+mn-lt"/>
                          <a:ea typeface="Calibri" panose="020F0502020204030204" pitchFamily="34" charset="0"/>
                          <a:cs typeface="Times New Roman" panose="02020603050405020304" pitchFamily="18" charset="0"/>
                        </a:rPr>
                        <a:t>Arbitrary strings</a:t>
                      </a:r>
                      <a:endParaRPr lang="en-US" sz="1600" dirty="0" smtClean="0">
                        <a:effectLst/>
                        <a:latin typeface="+mn-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kern="1200" dirty="0">
                        <a:solidFill>
                          <a:schemeClr val="tx1"/>
                        </a:solidFill>
                        <a:latin typeface="+mn-lt"/>
                        <a:ea typeface="+mn-ea"/>
                        <a:cs typeface="+mn-cs"/>
                      </a:endParaRPr>
                    </a:p>
                  </a:txBody>
                  <a:tcPr>
                    <a:solidFill>
                      <a:srgbClr val="E7E9EF"/>
                    </a:solidFill>
                  </a:tcPr>
                </a:tc>
                <a:extLst>
                  <a:ext uri="{0D108BD9-81ED-4DB2-BD59-A6C34878D82A}">
                    <a16:rowId xmlns:a16="http://schemas.microsoft.com/office/drawing/2014/main" val="1909387335"/>
                  </a:ext>
                </a:extLst>
              </a:tr>
            </a:tbl>
          </a:graphicData>
        </a:graphic>
      </p:graphicFrame>
    </p:spTree>
    <p:extLst>
      <p:ext uri="{BB962C8B-B14F-4D97-AF65-F5344CB8AC3E}">
        <p14:creationId xmlns:p14="http://schemas.microsoft.com/office/powerpoint/2010/main" val="257621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Adjacency</a:t>
            </a:r>
            <a:r>
              <a:rPr lang="en-US" dirty="0"/>
              <a:t>: Role1 ^ Role2</a:t>
            </a:r>
          </a:p>
          <a:p>
            <a:endParaRPr lang="en-US" dirty="0" smtClean="0"/>
          </a:p>
          <a:p>
            <a:r>
              <a:rPr lang="en-US" dirty="0" smtClean="0"/>
              <a:t>Partition</a:t>
            </a:r>
            <a:r>
              <a:rPr lang="en-US" dirty="0"/>
              <a:t>: Role1 | Role2</a:t>
            </a:r>
          </a:p>
          <a:p>
            <a:endParaRPr lang="en-US" dirty="0" smtClean="0"/>
          </a:p>
          <a:p>
            <a:r>
              <a:rPr lang="en-US" dirty="0" smtClean="0"/>
              <a:t>Conflation</a:t>
            </a:r>
            <a:r>
              <a:rPr lang="en-US" dirty="0"/>
              <a:t>: Role1 / Role2</a:t>
            </a:r>
          </a:p>
          <a:p>
            <a:endParaRPr lang="en-US" dirty="0" smtClean="0"/>
          </a:p>
          <a:p>
            <a:r>
              <a:rPr lang="en-US" dirty="0" smtClean="0"/>
              <a:t>Expansion</a:t>
            </a:r>
            <a:r>
              <a:rPr lang="en-US" dirty="0"/>
              <a:t>: Role (</a:t>
            </a:r>
            <a:r>
              <a:rPr lang="en-US" dirty="0" err="1"/>
              <a:t>Subrole</a:t>
            </a:r>
            <a:r>
              <a:rPr lang="en-US" dirty="0"/>
              <a:t>)</a:t>
            </a:r>
          </a:p>
          <a:p>
            <a:endParaRPr lang="en-US" dirty="0" smtClean="0"/>
          </a:p>
          <a:p>
            <a:r>
              <a:rPr lang="en-US" dirty="0" smtClean="0"/>
              <a:t>Lexification</a:t>
            </a:r>
            <a:r>
              <a:rPr lang="en-US" dirty="0"/>
              <a:t>: Role = “text”</a:t>
            </a:r>
          </a:p>
          <a:p>
            <a:endParaRPr lang="en-US" dirty="0" smtClean="0"/>
          </a:p>
          <a:p>
            <a:r>
              <a:rPr lang="en-US" dirty="0" smtClean="0"/>
              <a:t>Preselection</a:t>
            </a:r>
            <a:r>
              <a:rPr lang="en-US" dirty="0"/>
              <a:t>: Role : </a:t>
            </a:r>
            <a:r>
              <a:rPr lang="en-US" dirty="0" err="1"/>
              <a:t>subnetwork_class</a:t>
            </a:r>
            <a:endParaRPr lang="en-US" dirty="0">
              <a:solidFill>
                <a:srgbClr val="00B050"/>
              </a:solidFill>
            </a:endParaRPr>
          </a:p>
        </p:txBody>
      </p:sp>
      <p:sp>
        <p:nvSpPr>
          <p:cNvPr id="3" name="Slide Number Placeholder 2"/>
          <p:cNvSpPr>
            <a:spLocks noGrp="1"/>
          </p:cNvSpPr>
          <p:nvPr>
            <p:ph type="sldNum" sz="quarter" idx="11"/>
          </p:nvPr>
        </p:nvSpPr>
        <p:spPr/>
        <p:txBody>
          <a:bodyPr/>
          <a:lstStyle/>
          <a:p>
            <a:fld id="{D437884E-E6BB-47BF-9E39-055BA69E4404}" type="slidenum">
              <a:rPr lang="en-US" smtClean="0"/>
              <a:pPr/>
              <a:t>1</a:t>
            </a:fld>
            <a:r>
              <a:rPr lang="en-US" smtClean="0"/>
              <a:t> </a:t>
            </a:r>
            <a:endParaRPr lang="en-US" dirty="0"/>
          </a:p>
        </p:txBody>
      </p:sp>
      <p:sp>
        <p:nvSpPr>
          <p:cNvPr id="5" name="Title 4"/>
          <p:cNvSpPr>
            <a:spLocks noGrp="1"/>
          </p:cNvSpPr>
          <p:nvPr>
            <p:ph type="title"/>
          </p:nvPr>
        </p:nvSpPr>
        <p:spPr/>
        <p:txBody>
          <a:bodyPr>
            <a:normAutofit/>
          </a:bodyPr>
          <a:lstStyle/>
          <a:p>
            <a:r>
              <a:rPr lang="en-US" dirty="0"/>
              <a:t>Conventional realization </a:t>
            </a:r>
            <a:r>
              <a:rPr lang="en-US" dirty="0" smtClean="0"/>
              <a:t>rules</a:t>
            </a:r>
            <a:endParaRPr lang="en-US" dirty="0"/>
          </a:p>
        </p:txBody>
      </p:sp>
    </p:spTree>
    <p:extLst>
      <p:ext uri="{BB962C8B-B14F-4D97-AF65-F5344CB8AC3E}">
        <p14:creationId xmlns:p14="http://schemas.microsoft.com/office/powerpoint/2010/main" val="2930814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Slide Number Placeholder 2"/>
          <p:cNvSpPr>
            <a:spLocks noGrp="1"/>
          </p:cNvSpPr>
          <p:nvPr>
            <p:ph type="sldNum" sz="quarter" idx="11"/>
          </p:nvPr>
        </p:nvSpPr>
        <p:spPr/>
        <p:txBody>
          <a:bodyPr/>
          <a:lstStyle/>
          <a:p>
            <a:fld id="{D437884E-E6BB-47BF-9E39-055BA69E4404}" type="slidenum">
              <a:rPr lang="en-US" smtClean="0"/>
              <a:pPr/>
              <a:t>19</a:t>
            </a:fld>
            <a:r>
              <a:rPr lang="en-US" smtClean="0"/>
              <a:t> </a:t>
            </a:r>
            <a:endParaRPr lang="en-US" dirty="0"/>
          </a:p>
        </p:txBody>
      </p:sp>
      <p:sp>
        <p:nvSpPr>
          <p:cNvPr id="4" name="Content Placeholder 2"/>
          <p:cNvSpPr txBox="1">
            <a:spLocks/>
          </p:cNvSpPr>
          <p:nvPr/>
        </p:nvSpPr>
        <p:spPr>
          <a:xfrm>
            <a:off x="231774" y="1039483"/>
            <a:ext cx="8455025" cy="5257800"/>
          </a:xfrm>
          <a:prstGeom prst="rect">
            <a:avLst/>
          </a:prstGeom>
        </p:spPr>
        <p:txBody>
          <a:bodyPr>
            <a:normAutofit/>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pitchFamily="2" charset="2"/>
              <a:buNone/>
            </a:pPr>
            <a:r>
              <a:rPr lang="en-US" dirty="0" smtClean="0"/>
              <a:t> </a:t>
            </a:r>
          </a:p>
          <a:p>
            <a:pPr lvl="1" fontAlgn="auto">
              <a:spcAft>
                <a:spcPts val="0"/>
              </a:spcAft>
              <a:buFont typeface="Wingdings" pitchFamily="2" charset="2"/>
              <a:buChar char="ü"/>
            </a:pPr>
            <a:r>
              <a:rPr lang="en-US" dirty="0" smtClean="0"/>
              <a:t>Devise </a:t>
            </a:r>
            <a:r>
              <a:rPr lang="en-US" i="1" dirty="0" smtClean="0"/>
              <a:t>uniform </a:t>
            </a:r>
            <a:r>
              <a:rPr lang="en-US" dirty="0" smtClean="0"/>
              <a:t>model of representation for semantics interoperable with conventional external storage of semantics, e.g. </a:t>
            </a:r>
            <a:r>
              <a:rPr lang="en-US" dirty="0" err="1" smtClean="0"/>
              <a:t>FrameNet</a:t>
            </a:r>
            <a:r>
              <a:rPr lang="en-US" dirty="0" smtClean="0"/>
              <a:t>, propositional logic, databases</a:t>
            </a:r>
          </a:p>
          <a:p>
            <a:pPr marL="228600" lvl="1" indent="0" fontAlgn="auto">
              <a:spcAft>
                <a:spcPts val="0"/>
              </a:spcAft>
              <a:buFont typeface="Wingdings" pitchFamily="2" charset="2"/>
              <a:buNone/>
            </a:pPr>
            <a:endParaRPr lang="en-US" dirty="0" smtClean="0"/>
          </a:p>
          <a:p>
            <a:pPr marL="228600" lvl="1" indent="0" fontAlgn="auto">
              <a:spcAft>
                <a:spcPts val="0"/>
              </a:spcAft>
              <a:buFont typeface="Wingdings" pitchFamily="2" charset="2"/>
              <a:buNone/>
            </a:pPr>
            <a:endParaRPr lang="en-US" dirty="0" smtClean="0"/>
          </a:p>
          <a:p>
            <a:pPr lvl="1" fontAlgn="auto">
              <a:spcAft>
                <a:spcPts val="0"/>
              </a:spcAft>
              <a:buFont typeface="Wingdings" pitchFamily="2" charset="2"/>
              <a:buChar char="ü"/>
            </a:pPr>
            <a:r>
              <a:rPr lang="en-US" dirty="0" smtClean="0"/>
              <a:t>Create a compositional, </a:t>
            </a:r>
            <a:r>
              <a:rPr lang="en-US" dirty="0" err="1" smtClean="0"/>
              <a:t>Montagovian</a:t>
            </a:r>
            <a:r>
              <a:rPr lang="en-US" dirty="0" smtClean="0"/>
              <a:t> interpretation of a network traversal</a:t>
            </a:r>
          </a:p>
          <a:p>
            <a:pPr lvl="1" fontAlgn="auto">
              <a:spcAft>
                <a:spcPts val="0"/>
              </a:spcAft>
              <a:buFont typeface="Wingdings" pitchFamily="2" charset="2"/>
              <a:buChar char="ü"/>
            </a:pPr>
            <a:endParaRPr lang="en-US" dirty="0" smtClean="0"/>
          </a:p>
          <a:p>
            <a:pPr marL="228600" lvl="1" indent="0" fontAlgn="auto">
              <a:spcAft>
                <a:spcPts val="0"/>
              </a:spcAft>
              <a:buFont typeface="Wingdings" pitchFamily="2" charset="2"/>
              <a:buNone/>
            </a:pPr>
            <a:endParaRPr lang="en-US" dirty="0" smtClean="0"/>
          </a:p>
          <a:p>
            <a:pPr lvl="1" fontAlgn="auto">
              <a:spcAft>
                <a:spcPts val="0"/>
              </a:spcAft>
              <a:buFont typeface="Wingdings" pitchFamily="2" charset="2"/>
              <a:buChar char="ü"/>
            </a:pPr>
            <a:r>
              <a:rPr lang="en-US" dirty="0" smtClean="0"/>
              <a:t>Be flexible enough to handle the semantics of any user-defined language (whether it be natural language, gestural commands for a robot, or computer programming instructions)</a:t>
            </a:r>
          </a:p>
          <a:p>
            <a:pPr lvl="1" fontAlgn="auto">
              <a:spcAft>
                <a:spcPts val="0"/>
              </a:spcAft>
              <a:buFont typeface="Wingdings" pitchFamily="2" charset="2"/>
              <a:buChar char="ü"/>
            </a:pPr>
            <a:endParaRPr lang="en-US" dirty="0" smtClean="0"/>
          </a:p>
          <a:p>
            <a:pPr lvl="1" fontAlgn="auto">
              <a:spcAft>
                <a:spcPts val="0"/>
              </a:spcAft>
              <a:buFont typeface="Wingdings" pitchFamily="2" charset="2"/>
              <a:buChar char="ü"/>
            </a:pPr>
            <a:r>
              <a:rPr lang="en-US" dirty="0" smtClean="0"/>
              <a:t>Impose agreement constraints in a way well-motivated by current linguistic research</a:t>
            </a:r>
          </a:p>
          <a:p>
            <a:pPr lvl="1" fontAlgn="auto">
              <a:spcAft>
                <a:spcPts val="0"/>
              </a:spcAft>
            </a:pPr>
            <a:endParaRPr lang="en-US" dirty="0" smtClean="0"/>
          </a:p>
          <a:p>
            <a:pPr lvl="1" fontAlgn="auto">
              <a:spcAft>
                <a:spcPts val="0"/>
              </a:spcAft>
            </a:pPr>
            <a:endParaRPr lang="en-US" dirty="0"/>
          </a:p>
        </p:txBody>
      </p:sp>
    </p:spTree>
    <p:extLst>
      <p:ext uri="{BB962C8B-B14F-4D97-AF65-F5344CB8AC3E}">
        <p14:creationId xmlns:p14="http://schemas.microsoft.com/office/powerpoint/2010/main" val="2012112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 River Analytics Points of Contact</a:t>
            </a:r>
          </a:p>
        </p:txBody>
      </p:sp>
      <p:sp>
        <p:nvSpPr>
          <p:cNvPr id="3" name="Slide Number Placeholder 2"/>
          <p:cNvSpPr>
            <a:spLocks noGrp="1"/>
          </p:cNvSpPr>
          <p:nvPr>
            <p:ph type="sldNum" sz="quarter" idx="11"/>
          </p:nvPr>
        </p:nvSpPr>
        <p:spPr/>
        <p:txBody>
          <a:bodyPr/>
          <a:lstStyle/>
          <a:p>
            <a:fld id="{D437884E-E6BB-47BF-9E39-055BA69E4404}" type="slidenum">
              <a:rPr lang="en-US" smtClean="0"/>
              <a:pPr/>
              <a:t>20</a:t>
            </a:fld>
            <a:r>
              <a:rPr lang="en-US" smtClean="0"/>
              <a:t> </a:t>
            </a:r>
            <a:endParaRPr lang="en-US" dirty="0"/>
          </a:p>
        </p:txBody>
      </p:sp>
      <p:sp>
        <p:nvSpPr>
          <p:cNvPr id="5" name="Text Box 3"/>
          <p:cNvSpPr txBox="1">
            <a:spLocks noChangeArrowheads="1"/>
          </p:cNvSpPr>
          <p:nvPr/>
        </p:nvSpPr>
        <p:spPr bwMode="auto">
          <a:xfrm>
            <a:off x="450850" y="1463675"/>
            <a:ext cx="8226425" cy="3414713"/>
          </a:xfrm>
          <a:prstGeom prst="rect">
            <a:avLst/>
          </a:prstGeom>
          <a:noFill/>
          <a:ln w="9525">
            <a:noFill/>
            <a:miter lim="800000"/>
            <a:headEnd/>
            <a:tailEnd/>
          </a:ln>
          <a:effectLst/>
        </p:spPr>
        <p:txBody>
          <a:bodyPr/>
          <a:lstStyle/>
          <a:p>
            <a:pPr algn="ctr">
              <a:spcBef>
                <a:spcPct val="50000"/>
              </a:spcBef>
            </a:pPr>
            <a:r>
              <a:rPr lang="en-US" sz="1800" dirty="0" smtClean="0">
                <a:solidFill>
                  <a:schemeClr val="accent1"/>
                </a:solidFill>
              </a:rPr>
              <a:t>Jeremy Dohmann</a:t>
            </a:r>
            <a:r>
              <a:rPr lang="en-US" sz="1800" dirty="0">
                <a:solidFill>
                  <a:schemeClr val="accent1"/>
                </a:solidFill>
              </a:rPr>
              <a:t/>
            </a:r>
            <a:br>
              <a:rPr lang="en-US" sz="1800" dirty="0">
                <a:solidFill>
                  <a:schemeClr val="accent1"/>
                </a:solidFill>
              </a:rPr>
            </a:br>
            <a:r>
              <a:rPr lang="en-US" sz="1800" dirty="0" smtClean="0">
                <a:solidFill>
                  <a:schemeClr val="accent1"/>
                </a:solidFill>
              </a:rPr>
              <a:t>Software Development Intern</a:t>
            </a:r>
            <a:br>
              <a:rPr lang="en-US" sz="1800" dirty="0" smtClean="0">
                <a:solidFill>
                  <a:schemeClr val="accent1"/>
                </a:solidFill>
              </a:rPr>
            </a:br>
            <a:r>
              <a:rPr lang="en-US" sz="1400" dirty="0" smtClean="0">
                <a:solidFill>
                  <a:schemeClr val="accent1"/>
                </a:solidFill>
              </a:rPr>
              <a:t>617.491.3474</a:t>
            </a:r>
            <a:br>
              <a:rPr lang="en-US" sz="1400" dirty="0" smtClean="0">
                <a:solidFill>
                  <a:schemeClr val="accent1"/>
                </a:solidFill>
              </a:rPr>
            </a:br>
            <a:r>
              <a:rPr lang="en-US" sz="1400" dirty="0" smtClean="0">
                <a:solidFill>
                  <a:schemeClr val="accent1"/>
                </a:solidFill>
              </a:rPr>
              <a:t>jdohmann@cra.com</a:t>
            </a:r>
          </a:p>
          <a:p>
            <a:pPr algn="ctr">
              <a:spcBef>
                <a:spcPct val="50000"/>
              </a:spcBef>
            </a:pPr>
            <a:r>
              <a:rPr lang="en-US" sz="1800" dirty="0" smtClean="0">
                <a:solidFill>
                  <a:schemeClr val="accent1"/>
                </a:solidFill>
              </a:rPr>
              <a:t>Terry Patten</a:t>
            </a:r>
            <a:r>
              <a:rPr lang="en-US" sz="1800" dirty="0">
                <a:solidFill>
                  <a:schemeClr val="accent1"/>
                </a:solidFill>
              </a:rPr>
              <a:t/>
            </a:r>
            <a:br>
              <a:rPr lang="en-US" sz="1800" dirty="0">
                <a:solidFill>
                  <a:schemeClr val="accent1"/>
                </a:solidFill>
              </a:rPr>
            </a:br>
            <a:r>
              <a:rPr lang="en-US" sz="1800" dirty="0" smtClean="0">
                <a:solidFill>
                  <a:schemeClr val="accent1"/>
                </a:solidFill>
              </a:rPr>
              <a:t>Principal Scientist</a:t>
            </a:r>
            <a:r>
              <a:rPr lang="en-US" sz="1800" dirty="0">
                <a:solidFill>
                  <a:schemeClr val="accent1"/>
                </a:solidFill>
              </a:rPr>
              <a:t/>
            </a:r>
            <a:br>
              <a:rPr lang="en-US" sz="1800" dirty="0">
                <a:solidFill>
                  <a:schemeClr val="accent1"/>
                </a:solidFill>
              </a:rPr>
            </a:br>
            <a:r>
              <a:rPr lang="en-US" sz="1400" dirty="0" smtClean="0">
                <a:solidFill>
                  <a:schemeClr val="accent1"/>
                </a:solidFill>
              </a:rPr>
              <a:t>617.491.3474 x582</a:t>
            </a:r>
            <a:r>
              <a:rPr lang="en-US" sz="1400" dirty="0">
                <a:solidFill>
                  <a:schemeClr val="accent1"/>
                </a:solidFill>
              </a:rPr>
              <a:t/>
            </a:r>
            <a:br>
              <a:rPr lang="en-US" sz="1400" dirty="0">
                <a:solidFill>
                  <a:schemeClr val="accent1"/>
                </a:solidFill>
              </a:rPr>
            </a:br>
            <a:r>
              <a:rPr lang="en-US" sz="1400" dirty="0" smtClean="0">
                <a:solidFill>
                  <a:schemeClr val="accent1"/>
                </a:solidFill>
              </a:rPr>
              <a:t>tpatten@cra.com</a:t>
            </a:r>
            <a:endParaRPr lang="en-US" sz="1400" dirty="0">
              <a:solidFill>
                <a:schemeClr val="accent1"/>
              </a:solidFill>
            </a:endParaRPr>
          </a:p>
          <a:p>
            <a:pPr algn="ctr">
              <a:spcBef>
                <a:spcPct val="50000"/>
              </a:spcBef>
            </a:pPr>
            <a:endParaRPr lang="en-US" sz="1400" dirty="0">
              <a:solidFill>
                <a:schemeClr val="accent1"/>
              </a:solidFill>
            </a:endParaRPr>
          </a:p>
          <a:p>
            <a:pPr algn="ctr">
              <a:spcBef>
                <a:spcPct val="50000"/>
              </a:spcBef>
            </a:pPr>
            <a:endParaRPr lang="en-US" sz="1400" dirty="0">
              <a:solidFill>
                <a:schemeClr val="accent1"/>
              </a:solidFill>
            </a:endParaRPr>
          </a:p>
          <a:p>
            <a:pPr algn="ctr">
              <a:spcBef>
                <a:spcPct val="50000"/>
              </a:spcBef>
            </a:pPr>
            <a:endParaRPr lang="en-US" sz="1800" dirty="0">
              <a:solidFill>
                <a:schemeClr val="accent1"/>
              </a:solidFill>
            </a:endParaRPr>
          </a:p>
        </p:txBody>
      </p:sp>
      <p:grpSp>
        <p:nvGrpSpPr>
          <p:cNvPr id="12" name="Group 11"/>
          <p:cNvGrpSpPr/>
          <p:nvPr/>
        </p:nvGrpSpPr>
        <p:grpSpPr>
          <a:xfrm>
            <a:off x="260604" y="4949632"/>
            <a:ext cx="8159680" cy="1563352"/>
            <a:chOff x="268648" y="4969289"/>
            <a:chExt cx="8159680" cy="1563352"/>
          </a:xfrm>
        </p:grpSpPr>
        <p:pic>
          <p:nvPicPr>
            <p:cNvPr id="10" name="Picture 9" descr="CRA-LOGO-Large.emf"/>
            <p:cNvPicPr>
              <a:picLocks noChangeAspect="1"/>
            </p:cNvPicPr>
            <p:nvPr/>
          </p:nvPicPr>
          <p:blipFill>
            <a:blip r:embed="rId2" cstate="print"/>
            <a:stretch>
              <a:fillRect/>
            </a:stretch>
          </p:blipFill>
          <p:spPr>
            <a:xfrm>
              <a:off x="268648" y="4969289"/>
              <a:ext cx="2788920" cy="689165"/>
            </a:xfrm>
            <a:prstGeom prst="rect">
              <a:avLst/>
            </a:prstGeom>
          </p:spPr>
        </p:pic>
        <p:pic>
          <p:nvPicPr>
            <p:cNvPr id="11" name="Picture 10" descr="CRA-Address-Stacked.emf"/>
            <p:cNvPicPr>
              <a:picLocks noChangeAspect="1"/>
            </p:cNvPicPr>
            <p:nvPr/>
          </p:nvPicPr>
          <p:blipFill>
            <a:blip r:embed="rId3" cstate="print"/>
            <a:stretch>
              <a:fillRect/>
            </a:stretch>
          </p:blipFill>
          <p:spPr>
            <a:xfrm>
              <a:off x="6078320" y="4969289"/>
              <a:ext cx="2350008" cy="1563352"/>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Parsing natural language</a:t>
            </a:r>
          </a:p>
          <a:p>
            <a:endParaRPr lang="en-US" dirty="0" smtClean="0"/>
          </a:p>
          <a:p>
            <a:r>
              <a:rPr lang="en-US" dirty="0" smtClean="0"/>
              <a:t>Information </a:t>
            </a:r>
            <a:r>
              <a:rPr lang="en-US" dirty="0"/>
              <a:t>extraction</a:t>
            </a:r>
          </a:p>
          <a:p>
            <a:endParaRPr lang="en-US" dirty="0" smtClean="0"/>
          </a:p>
          <a:p>
            <a:r>
              <a:rPr lang="en-US" dirty="0" smtClean="0"/>
              <a:t>Natural language generation</a:t>
            </a:r>
            <a:endParaRPr lang="en-US" dirty="0"/>
          </a:p>
          <a:p>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2</a:t>
            </a:fld>
            <a:r>
              <a:rPr lang="en-US" smtClean="0"/>
              <a:t> </a:t>
            </a:r>
            <a:endParaRPr lang="en-US" dirty="0"/>
          </a:p>
        </p:txBody>
      </p:sp>
      <p:sp>
        <p:nvSpPr>
          <p:cNvPr id="5" name="Title 4"/>
          <p:cNvSpPr>
            <a:spLocks noGrp="1"/>
          </p:cNvSpPr>
          <p:nvPr>
            <p:ph type="title"/>
          </p:nvPr>
        </p:nvSpPr>
        <p:spPr/>
        <p:txBody>
          <a:bodyPr>
            <a:normAutofit fontScale="90000"/>
          </a:bodyPr>
          <a:lstStyle/>
          <a:p>
            <a:r>
              <a:rPr lang="en-US" dirty="0"/>
              <a:t>Using conventional realization rules</a:t>
            </a:r>
            <a:br>
              <a:rPr lang="en-US" dirty="0"/>
            </a:br>
            <a:r>
              <a:rPr lang="en-US" dirty="0"/>
              <a:t>for computational tasks</a:t>
            </a:r>
          </a:p>
        </p:txBody>
      </p:sp>
    </p:spTree>
    <p:extLst>
      <p:ext uri="{BB962C8B-B14F-4D97-AF65-F5344CB8AC3E}">
        <p14:creationId xmlns:p14="http://schemas.microsoft.com/office/powerpoint/2010/main" val="402645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conventional r</a:t>
            </a:r>
            <a:r>
              <a:rPr lang="en-US" dirty="0" smtClean="0"/>
              <a:t>ealization rules </a:t>
            </a:r>
            <a:r>
              <a:rPr lang="en-US" dirty="0"/>
              <a:t>are insufficient</a:t>
            </a:r>
          </a:p>
        </p:txBody>
      </p:sp>
      <p:sp>
        <p:nvSpPr>
          <p:cNvPr id="7" name="Slide Number Placeholder 6"/>
          <p:cNvSpPr>
            <a:spLocks noGrp="1"/>
          </p:cNvSpPr>
          <p:nvPr>
            <p:ph type="sldNum" sz="quarter" idx="11"/>
          </p:nvPr>
        </p:nvSpPr>
        <p:spPr/>
        <p:txBody>
          <a:bodyPr/>
          <a:lstStyle/>
          <a:p>
            <a:fld id="{D437884E-E6BB-47BF-9E39-055BA69E4404}" type="slidenum">
              <a:rPr lang="en-US" smtClean="0"/>
              <a:pPr/>
              <a:t>3</a:t>
            </a:fld>
            <a:r>
              <a:rPr lang="en-US" dirty="0" smtClean="0"/>
              <a:t> </a:t>
            </a:r>
            <a:endParaRPr lang="en-US" dirty="0"/>
          </a:p>
        </p:txBody>
      </p:sp>
      <p:sp>
        <p:nvSpPr>
          <p:cNvPr id="6" name="Content Placeholder 1"/>
          <p:cNvSpPr txBox="1">
            <a:spLocks/>
          </p:cNvSpPr>
          <p:nvPr/>
        </p:nvSpPr>
        <p:spPr>
          <a:xfrm>
            <a:off x="231774" y="1062181"/>
            <a:ext cx="8455025" cy="5235101"/>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r>
              <a:rPr lang="en-US" dirty="0" smtClean="0"/>
              <a:t>How </a:t>
            </a:r>
            <a:r>
              <a:rPr lang="en-US" dirty="0"/>
              <a:t>should we interact with databases of </a:t>
            </a:r>
            <a:r>
              <a:rPr lang="en-US" dirty="0" smtClean="0"/>
              <a:t>propositional knowledge? </a:t>
            </a:r>
          </a:p>
          <a:p>
            <a:endParaRPr lang="en-US" dirty="0"/>
          </a:p>
          <a:p>
            <a:r>
              <a:rPr lang="en-US" dirty="0" smtClean="0"/>
              <a:t>What about proper nouns?</a:t>
            </a:r>
          </a:p>
          <a:p>
            <a:endParaRPr lang="en-US" dirty="0"/>
          </a:p>
          <a:p>
            <a:r>
              <a:rPr lang="en-US" dirty="0" smtClean="0"/>
              <a:t>In </a:t>
            </a:r>
            <a:r>
              <a:rPr lang="en-US" dirty="0"/>
              <a:t>general how </a:t>
            </a:r>
            <a:r>
              <a:rPr lang="en-US" dirty="0" smtClean="0"/>
              <a:t>do we integrate </a:t>
            </a:r>
            <a:r>
              <a:rPr lang="en-US" dirty="0"/>
              <a:t>world-knowledge</a:t>
            </a:r>
            <a:r>
              <a:rPr lang="en-US" dirty="0" smtClean="0"/>
              <a:t>?</a:t>
            </a:r>
          </a:p>
          <a:p>
            <a:pPr lvl="1"/>
            <a:r>
              <a:rPr lang="en-US" dirty="0" smtClean="0"/>
              <a:t>How do we associate non-grammatical information </a:t>
            </a:r>
            <a:r>
              <a:rPr lang="en-US" dirty="0"/>
              <a:t>with our </a:t>
            </a:r>
            <a:r>
              <a:rPr lang="en-US" dirty="0" smtClean="0"/>
              <a:t>parses? E.g. that John is Mary’s father or that a hammer is a tool</a:t>
            </a:r>
          </a:p>
          <a:p>
            <a:pPr lvl="1"/>
            <a:r>
              <a:rPr lang="en-US" dirty="0" smtClean="0"/>
              <a:t>How do we enforce thematic filtering in our grammar? E.g. Enforcing that a verb such as “Taking” only accepts Sentient Agents and Objects which are Physical or that John can only felicitously issue a command to Bill if John is Bill’s superior</a:t>
            </a:r>
          </a:p>
          <a:p>
            <a:pPr lvl="1"/>
            <a:r>
              <a:rPr lang="en-US" dirty="0" smtClean="0"/>
              <a:t>How do we compare information extracted from an SFG parse to external knowledge stored as propositions or in a database?</a:t>
            </a:r>
            <a:endParaRPr lang="en-US" dirty="0" smtClean="0"/>
          </a:p>
          <a:p>
            <a:pPr marL="0" indent="0" fontAlgn="auto">
              <a:spcAft>
                <a:spcPts val="0"/>
              </a:spcAft>
              <a:buNone/>
            </a:pPr>
            <a:endParaRPr lang="en-US" dirty="0"/>
          </a:p>
        </p:txBody>
      </p:sp>
    </p:spTree>
    <p:extLst>
      <p:ext uri="{BB962C8B-B14F-4D97-AF65-F5344CB8AC3E}">
        <p14:creationId xmlns:p14="http://schemas.microsoft.com/office/powerpoint/2010/main" val="65339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Interfacing with world-knowledge</a:t>
            </a:r>
          </a:p>
        </p:txBody>
      </p:sp>
      <p:sp>
        <p:nvSpPr>
          <p:cNvPr id="7" name="Slide Number Placeholder 6"/>
          <p:cNvSpPr>
            <a:spLocks noGrp="1"/>
          </p:cNvSpPr>
          <p:nvPr>
            <p:ph type="sldNum" sz="quarter" idx="11"/>
          </p:nvPr>
        </p:nvSpPr>
        <p:spPr/>
        <p:txBody>
          <a:bodyPr/>
          <a:lstStyle/>
          <a:p>
            <a:fld id="{D437884E-E6BB-47BF-9E39-055BA69E4404}" type="slidenum">
              <a:rPr lang="en-US" smtClean="0"/>
              <a:pPr/>
              <a:t>4</a:t>
            </a:fld>
            <a:r>
              <a:rPr lang="en-US" dirty="0" smtClean="0"/>
              <a:t> </a:t>
            </a:r>
            <a:endParaRPr lang="en-US" dirty="0"/>
          </a:p>
        </p:txBody>
      </p:sp>
      <p:sp>
        <p:nvSpPr>
          <p:cNvPr id="6" name="Content Placeholder 1"/>
          <p:cNvSpPr txBox="1">
            <a:spLocks/>
          </p:cNvSpPr>
          <p:nvPr/>
        </p:nvSpPr>
        <p:spPr>
          <a:xfrm>
            <a:off x="231774" y="1039483"/>
            <a:ext cx="8455025"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r>
              <a:rPr lang="en-US" dirty="0" smtClean="0"/>
              <a:t>Consider interacting with propositions such as</a:t>
            </a:r>
          </a:p>
          <a:p>
            <a:endParaRPr lang="en-US" sz="1800" dirty="0"/>
          </a:p>
          <a:p>
            <a:pPr marL="0" indent="0">
              <a:buNone/>
            </a:pPr>
            <a:r>
              <a:rPr lang="en-US" dirty="0" smtClean="0"/>
              <a:t>PROCESS(DeepRole1</a:t>
            </a:r>
            <a:r>
              <a:rPr lang="en-US" dirty="0"/>
              <a:t>: </a:t>
            </a:r>
            <a:r>
              <a:rPr lang="en-US" dirty="0" smtClean="0"/>
              <a:t>Argument1, </a:t>
            </a:r>
            <a:r>
              <a:rPr lang="en-US" dirty="0"/>
              <a:t>DeepRole2: </a:t>
            </a:r>
            <a:r>
              <a:rPr lang="en-US" dirty="0" smtClean="0"/>
              <a:t>Argument2,…)</a:t>
            </a:r>
            <a:endParaRPr lang="en-US" dirty="0" smtClean="0"/>
          </a:p>
          <a:p>
            <a:pPr marL="0" indent="0">
              <a:buNone/>
            </a:pPr>
            <a:endParaRPr lang="en-US" dirty="0"/>
          </a:p>
          <a:p>
            <a:r>
              <a:rPr lang="en-US" dirty="0" smtClean="0"/>
              <a:t>… with </a:t>
            </a:r>
            <a:r>
              <a:rPr lang="en-US" dirty="0"/>
              <a:t>annotations of the </a:t>
            </a:r>
            <a:r>
              <a:rPr lang="en-US" dirty="0" smtClean="0"/>
              <a:t>type</a:t>
            </a:r>
          </a:p>
          <a:p>
            <a:pPr marL="0" indent="0">
              <a:buNone/>
            </a:pPr>
            <a:endParaRPr lang="en-US" dirty="0"/>
          </a:p>
          <a:p>
            <a:pPr marL="0" indent="0">
              <a:buNone/>
            </a:pPr>
            <a:r>
              <a:rPr lang="en-US" dirty="0" smtClean="0"/>
              <a:t>[TENSE</a:t>
            </a:r>
            <a:r>
              <a:rPr lang="en-US" dirty="0"/>
              <a:t>, </a:t>
            </a:r>
            <a:r>
              <a:rPr lang="en-US" dirty="0" smtClean="0"/>
              <a:t>SEMANTIC_INFO, PROCESS_TYPE, ANIMACY, …]</a:t>
            </a:r>
          </a:p>
          <a:p>
            <a:pPr marL="0" indent="0">
              <a:buNone/>
            </a:pPr>
            <a:endParaRPr lang="en-US" dirty="0"/>
          </a:p>
          <a:p>
            <a:r>
              <a:rPr lang="en-US" dirty="0"/>
              <a:t>We have two tasks: </a:t>
            </a:r>
            <a:endParaRPr lang="en-US" dirty="0" smtClean="0"/>
          </a:p>
          <a:p>
            <a:pPr lvl="1"/>
            <a:r>
              <a:rPr lang="en-US" dirty="0" smtClean="0"/>
              <a:t>Parse </a:t>
            </a:r>
            <a:r>
              <a:rPr lang="en-US" dirty="0"/>
              <a:t>input sequences and compare them to entries in the </a:t>
            </a:r>
            <a:r>
              <a:rPr lang="en-US" dirty="0" smtClean="0"/>
              <a:t>database</a:t>
            </a:r>
          </a:p>
          <a:p>
            <a:pPr lvl="1"/>
            <a:r>
              <a:rPr lang="en-US" dirty="0" smtClean="0"/>
              <a:t>Take </a:t>
            </a:r>
            <a:r>
              <a:rPr lang="en-US" dirty="0"/>
              <a:t>entries in the database and generate sentences from them</a:t>
            </a:r>
          </a:p>
          <a:p>
            <a:endParaRPr lang="en-US" dirty="0"/>
          </a:p>
        </p:txBody>
      </p:sp>
    </p:spTree>
    <p:extLst>
      <p:ext uri="{BB962C8B-B14F-4D97-AF65-F5344CB8AC3E}">
        <p14:creationId xmlns:p14="http://schemas.microsoft.com/office/powerpoint/2010/main" val="274059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Interfacing with world-knowledge</a:t>
            </a:r>
          </a:p>
        </p:txBody>
      </p:sp>
      <p:sp>
        <p:nvSpPr>
          <p:cNvPr id="7" name="Slide Number Placeholder 6"/>
          <p:cNvSpPr>
            <a:spLocks noGrp="1"/>
          </p:cNvSpPr>
          <p:nvPr>
            <p:ph type="sldNum" sz="quarter" idx="11"/>
          </p:nvPr>
        </p:nvSpPr>
        <p:spPr/>
        <p:txBody>
          <a:bodyPr/>
          <a:lstStyle/>
          <a:p>
            <a:fld id="{D437884E-E6BB-47BF-9E39-055BA69E4404}" type="slidenum">
              <a:rPr lang="en-US" smtClean="0"/>
              <a:pPr/>
              <a:t>5</a:t>
            </a:fld>
            <a:r>
              <a:rPr lang="en-US" dirty="0" smtClean="0"/>
              <a:t> </a:t>
            </a:r>
            <a:endParaRPr lang="en-US" dirty="0"/>
          </a:p>
        </p:txBody>
      </p:sp>
      <p:sp>
        <p:nvSpPr>
          <p:cNvPr id="6" name="Content Placeholder 1"/>
          <p:cNvSpPr txBox="1">
            <a:spLocks/>
          </p:cNvSpPr>
          <p:nvPr/>
        </p:nvSpPr>
        <p:spPr>
          <a:xfrm>
            <a:off x="231774" y="1039483"/>
            <a:ext cx="8455025"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r>
              <a:rPr lang="en-US" dirty="0" smtClean="0"/>
              <a:t>As </a:t>
            </a:r>
            <a:r>
              <a:rPr lang="en-US" dirty="0"/>
              <a:t>long as all of the terminal symbols in the database are part of our vocabulary we </a:t>
            </a:r>
            <a:r>
              <a:rPr lang="en-US" dirty="0" smtClean="0"/>
              <a:t>could </a:t>
            </a:r>
            <a:r>
              <a:rPr lang="en-US" dirty="0"/>
              <a:t>(</a:t>
            </a:r>
            <a:r>
              <a:rPr lang="en-US" dirty="0" smtClean="0"/>
              <a:t>inelegantly)…</a:t>
            </a:r>
          </a:p>
          <a:p>
            <a:endParaRPr lang="en-US" dirty="0" smtClean="0"/>
          </a:p>
          <a:p>
            <a:r>
              <a:rPr lang="en-US" dirty="0" smtClean="0"/>
              <a:t>Perform </a:t>
            </a:r>
            <a:r>
              <a:rPr lang="en-US" dirty="0"/>
              <a:t>text generation using conventional </a:t>
            </a:r>
            <a:r>
              <a:rPr lang="en-US" dirty="0" smtClean="0"/>
              <a:t>realization rules</a:t>
            </a:r>
          </a:p>
          <a:p>
            <a:endParaRPr lang="en-US" dirty="0" smtClean="0"/>
          </a:p>
          <a:p>
            <a:r>
              <a:rPr lang="en-US" dirty="0" smtClean="0"/>
              <a:t>Convert </a:t>
            </a:r>
            <a:r>
              <a:rPr lang="en-US" dirty="0" smtClean="0"/>
              <a:t>propositions into a series of contextual stratum </a:t>
            </a:r>
            <a:r>
              <a:rPr lang="en-US" dirty="0" smtClean="0"/>
              <a:t>choices that </a:t>
            </a:r>
            <a:r>
              <a:rPr lang="en-US" dirty="0" smtClean="0"/>
              <a:t>are preselected down through (cluttered) networks</a:t>
            </a:r>
          </a:p>
          <a:p>
            <a:endParaRPr lang="en-US" dirty="0"/>
          </a:p>
          <a:p>
            <a:r>
              <a:rPr lang="en-US" dirty="0"/>
              <a:t>We can even take a parse in our grammar and construct a </a:t>
            </a:r>
            <a:r>
              <a:rPr lang="en-US" dirty="0" smtClean="0"/>
              <a:t>compositional proposition </a:t>
            </a:r>
            <a:r>
              <a:rPr lang="en-US" dirty="0"/>
              <a:t>from </a:t>
            </a:r>
            <a:r>
              <a:rPr lang="en-US" dirty="0" smtClean="0"/>
              <a:t>the </a:t>
            </a:r>
            <a:r>
              <a:rPr lang="en-US" dirty="0" err="1" smtClean="0"/>
              <a:t>preselections</a:t>
            </a:r>
            <a:r>
              <a:rPr lang="en-US" dirty="0" smtClean="0"/>
              <a:t> and </a:t>
            </a:r>
            <a:r>
              <a:rPr lang="en-US" dirty="0" err="1" smtClean="0"/>
              <a:t>lexifications</a:t>
            </a:r>
            <a:endParaRPr lang="en-US" dirty="0"/>
          </a:p>
          <a:p>
            <a:endParaRPr lang="en-US" dirty="0" smtClean="0"/>
          </a:p>
        </p:txBody>
      </p:sp>
    </p:spTree>
    <p:extLst>
      <p:ext uri="{BB962C8B-B14F-4D97-AF65-F5344CB8AC3E}">
        <p14:creationId xmlns:p14="http://schemas.microsoft.com/office/powerpoint/2010/main" val="1947868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Interfacing with world-knowledge</a:t>
            </a:r>
          </a:p>
        </p:txBody>
      </p:sp>
      <p:sp>
        <p:nvSpPr>
          <p:cNvPr id="7" name="Slide Number Placeholder 6"/>
          <p:cNvSpPr>
            <a:spLocks noGrp="1"/>
          </p:cNvSpPr>
          <p:nvPr>
            <p:ph type="sldNum" sz="quarter" idx="11"/>
          </p:nvPr>
        </p:nvSpPr>
        <p:spPr/>
        <p:txBody>
          <a:bodyPr/>
          <a:lstStyle/>
          <a:p>
            <a:fld id="{D437884E-E6BB-47BF-9E39-055BA69E4404}" type="slidenum">
              <a:rPr lang="en-US" smtClean="0"/>
              <a:pPr/>
              <a:t>6</a:t>
            </a:fld>
            <a:r>
              <a:rPr lang="en-US" dirty="0" smtClean="0"/>
              <a:t> </a:t>
            </a:r>
            <a:endParaRPr lang="en-US" dirty="0"/>
          </a:p>
        </p:txBody>
      </p:sp>
      <p:sp>
        <p:nvSpPr>
          <p:cNvPr id="6" name="Content Placeholder 1"/>
          <p:cNvSpPr txBox="1">
            <a:spLocks/>
          </p:cNvSpPr>
          <p:nvPr/>
        </p:nvSpPr>
        <p:spPr>
          <a:xfrm>
            <a:off x="231774" y="1039483"/>
            <a:ext cx="8455025"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r>
              <a:rPr lang="en-US" dirty="0" smtClean="0"/>
              <a:t>Introducing </a:t>
            </a:r>
            <a:r>
              <a:rPr lang="en-US" dirty="0"/>
              <a:t>words that aren’t in our vocabulary would render </a:t>
            </a:r>
            <a:r>
              <a:rPr lang="en-US" dirty="0" smtClean="0"/>
              <a:t>these solutions </a:t>
            </a:r>
            <a:r>
              <a:rPr lang="en-US" dirty="0" smtClean="0"/>
              <a:t>untenable</a:t>
            </a:r>
            <a:endParaRPr lang="en-US" dirty="0"/>
          </a:p>
          <a:p>
            <a:pPr lvl="1"/>
            <a:r>
              <a:rPr lang="en-US" dirty="0" smtClean="0"/>
              <a:t>E.g.: </a:t>
            </a:r>
            <a:r>
              <a:rPr lang="en-US" dirty="0"/>
              <a:t>SLEPT(</a:t>
            </a:r>
            <a:r>
              <a:rPr lang="en-US" dirty="0" err="1"/>
              <a:t>Agent:John</a:t>
            </a:r>
            <a:r>
              <a:rPr lang="en-US" dirty="0"/>
              <a:t>, </a:t>
            </a:r>
            <a:r>
              <a:rPr lang="en-US" dirty="0" err="1"/>
              <a:t>Location:The</a:t>
            </a:r>
            <a:r>
              <a:rPr lang="en-US" dirty="0"/>
              <a:t> Plaza</a:t>
            </a:r>
            <a:r>
              <a:rPr lang="en-US" dirty="0" smtClean="0"/>
              <a:t>)</a:t>
            </a:r>
          </a:p>
          <a:p>
            <a:endParaRPr lang="en-US" sz="1800" dirty="0"/>
          </a:p>
          <a:p>
            <a:r>
              <a:rPr lang="en-US" dirty="0"/>
              <a:t>In general, </a:t>
            </a:r>
            <a:r>
              <a:rPr lang="en-US" dirty="0" smtClean="0"/>
              <a:t>world-knowledge:</a:t>
            </a:r>
          </a:p>
          <a:p>
            <a:pPr lvl="1"/>
            <a:r>
              <a:rPr lang="en-US" dirty="0" smtClean="0"/>
              <a:t>Contains </a:t>
            </a:r>
            <a:r>
              <a:rPr lang="en-US" dirty="0"/>
              <a:t>semantic content that our grammars should be agnostic </a:t>
            </a:r>
            <a:r>
              <a:rPr lang="en-US" dirty="0" smtClean="0"/>
              <a:t>of …</a:t>
            </a:r>
          </a:p>
          <a:p>
            <a:pPr lvl="2"/>
            <a:r>
              <a:rPr lang="en-US" dirty="0" smtClean="0"/>
              <a:t>Because </a:t>
            </a:r>
            <a:r>
              <a:rPr lang="en-US" dirty="0"/>
              <a:t>they are semantic in </a:t>
            </a:r>
            <a:r>
              <a:rPr lang="en-US" dirty="0" smtClean="0"/>
              <a:t>nature, or</a:t>
            </a:r>
          </a:p>
          <a:p>
            <a:pPr lvl="2"/>
            <a:r>
              <a:rPr lang="en-US" dirty="0"/>
              <a:t>B</a:t>
            </a:r>
            <a:r>
              <a:rPr lang="en-US" dirty="0" smtClean="0"/>
              <a:t>ecause </a:t>
            </a:r>
            <a:r>
              <a:rPr lang="en-US" dirty="0"/>
              <a:t>they cannot be elegantly expressed (e.g. </a:t>
            </a:r>
            <a:r>
              <a:rPr lang="en-US" dirty="0" err="1"/>
              <a:t>animacy</a:t>
            </a:r>
            <a:r>
              <a:rPr lang="en-US" dirty="0"/>
              <a:t>, proper nouns, etc</a:t>
            </a:r>
            <a:r>
              <a:rPr lang="en-US" dirty="0" smtClean="0"/>
              <a:t>.)</a:t>
            </a:r>
          </a:p>
          <a:p>
            <a:pPr lvl="1"/>
            <a:r>
              <a:rPr lang="en-US" dirty="0"/>
              <a:t>I</a:t>
            </a:r>
            <a:r>
              <a:rPr lang="en-US" dirty="0" smtClean="0"/>
              <a:t>s </a:t>
            </a:r>
            <a:r>
              <a:rPr lang="en-US" dirty="0"/>
              <a:t>stored in formats that don’t correspond to SFG parses</a:t>
            </a:r>
          </a:p>
        </p:txBody>
      </p:sp>
    </p:spTree>
    <p:extLst>
      <p:ext uri="{BB962C8B-B14F-4D97-AF65-F5344CB8AC3E}">
        <p14:creationId xmlns:p14="http://schemas.microsoft.com/office/powerpoint/2010/main" val="2461654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16697" y="4019266"/>
            <a:ext cx="4775071" cy="2886503"/>
          </a:xfrm>
          <a:prstGeom prst="rect">
            <a:avLst/>
          </a:prstGeom>
        </p:spPr>
      </p:pic>
      <p:sp>
        <p:nvSpPr>
          <p:cNvPr id="2" name="Title 1"/>
          <p:cNvSpPr>
            <a:spLocks noGrp="1"/>
          </p:cNvSpPr>
          <p:nvPr>
            <p:ph type="title"/>
          </p:nvPr>
        </p:nvSpPr>
        <p:spPr/>
        <p:txBody>
          <a:bodyPr/>
          <a:lstStyle/>
          <a:p>
            <a:r>
              <a:rPr lang="en-US" dirty="0"/>
              <a:t>Our formalism</a:t>
            </a:r>
          </a:p>
        </p:txBody>
      </p:sp>
      <p:sp>
        <p:nvSpPr>
          <p:cNvPr id="7" name="Slide Number Placeholder 6"/>
          <p:cNvSpPr>
            <a:spLocks noGrp="1"/>
          </p:cNvSpPr>
          <p:nvPr>
            <p:ph type="sldNum" sz="quarter" idx="11"/>
          </p:nvPr>
        </p:nvSpPr>
        <p:spPr/>
        <p:txBody>
          <a:bodyPr/>
          <a:lstStyle/>
          <a:p>
            <a:fld id="{D437884E-E6BB-47BF-9E39-055BA69E4404}" type="slidenum">
              <a:rPr lang="en-US" smtClean="0"/>
              <a:pPr/>
              <a:t>7</a:t>
            </a:fld>
            <a:r>
              <a:rPr lang="en-US" dirty="0" smtClean="0"/>
              <a:t> </a:t>
            </a:r>
            <a:endParaRPr lang="en-US" dirty="0"/>
          </a:p>
        </p:txBody>
      </p:sp>
      <p:sp>
        <p:nvSpPr>
          <p:cNvPr id="6" name="Content Placeholder 1"/>
          <p:cNvSpPr txBox="1">
            <a:spLocks/>
          </p:cNvSpPr>
          <p:nvPr/>
        </p:nvSpPr>
        <p:spPr>
          <a:xfrm>
            <a:off x="146304" y="1249953"/>
            <a:ext cx="8469376"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Frames </a:t>
            </a:r>
            <a:r>
              <a:rPr lang="en-US" sz="1800" dirty="0"/>
              <a:t>consist of FEATURES and </a:t>
            </a:r>
            <a:r>
              <a:rPr lang="en-US" sz="1800" dirty="0" smtClean="0"/>
              <a:t>SLOTS</a:t>
            </a:r>
          </a:p>
          <a:p>
            <a:endParaRPr lang="en-US" sz="1800" dirty="0"/>
          </a:p>
          <a:p>
            <a:r>
              <a:rPr lang="en-US" sz="1800" dirty="0"/>
              <a:t>FEATURES are sets of strings describing syntactic/semantic/pragmatic features of frame </a:t>
            </a:r>
            <a:endParaRPr lang="en-US" sz="1800" dirty="0" smtClean="0"/>
          </a:p>
          <a:p>
            <a:endParaRPr lang="en-US" sz="1800" dirty="0"/>
          </a:p>
          <a:p>
            <a:r>
              <a:rPr lang="en-US" sz="1800" dirty="0"/>
              <a:t>SLOTS are labeled edges pointing to subordinate </a:t>
            </a:r>
            <a:r>
              <a:rPr lang="en-US" sz="1800" dirty="0" smtClean="0"/>
              <a:t>FRAMES or TERMINAL VALUES (e.g. proper nouns)</a:t>
            </a:r>
          </a:p>
          <a:p>
            <a:endParaRPr lang="en-US" sz="1800" dirty="0"/>
          </a:p>
          <a:p>
            <a:r>
              <a:rPr lang="en-US" sz="1800" dirty="0" smtClean="0"/>
              <a:t>This </a:t>
            </a:r>
            <a:r>
              <a:rPr lang="en-US" sz="1800" dirty="0"/>
              <a:t>is critical for proper nouns OR </a:t>
            </a:r>
            <a:r>
              <a:rPr lang="en-US" sz="1800" dirty="0" smtClean="0"/>
              <a:t>storing semantic </a:t>
            </a:r>
            <a:r>
              <a:rPr lang="en-US" sz="1800" dirty="0"/>
              <a:t>features which have no grammatical reflex</a:t>
            </a:r>
          </a:p>
        </p:txBody>
      </p:sp>
    </p:spTree>
    <p:extLst>
      <p:ext uri="{BB962C8B-B14F-4D97-AF65-F5344CB8AC3E}">
        <p14:creationId xmlns:p14="http://schemas.microsoft.com/office/powerpoint/2010/main" val="2658179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frames?</a:t>
            </a:r>
          </a:p>
        </p:txBody>
      </p:sp>
      <p:sp>
        <p:nvSpPr>
          <p:cNvPr id="7" name="Slide Number Placeholder 6"/>
          <p:cNvSpPr>
            <a:spLocks noGrp="1"/>
          </p:cNvSpPr>
          <p:nvPr>
            <p:ph type="sldNum" sz="quarter" idx="11"/>
          </p:nvPr>
        </p:nvSpPr>
        <p:spPr/>
        <p:txBody>
          <a:bodyPr/>
          <a:lstStyle/>
          <a:p>
            <a:fld id="{D437884E-E6BB-47BF-9E39-055BA69E4404}" type="slidenum">
              <a:rPr lang="en-US" smtClean="0"/>
              <a:pPr/>
              <a:t>8</a:t>
            </a:fld>
            <a:r>
              <a:rPr lang="en-US" dirty="0" smtClean="0"/>
              <a:t> </a:t>
            </a:r>
            <a:endParaRPr lang="en-US" dirty="0"/>
          </a:p>
        </p:txBody>
      </p:sp>
      <p:sp>
        <p:nvSpPr>
          <p:cNvPr id="6" name="Content Placeholder 1"/>
          <p:cNvSpPr txBox="1">
            <a:spLocks/>
          </p:cNvSpPr>
          <p:nvPr/>
        </p:nvSpPr>
        <p:spPr>
          <a:xfrm>
            <a:off x="231774" y="1039483"/>
            <a:ext cx="8601983" cy="5257800"/>
          </a:xfrm>
          <a:prstGeom prst="rect">
            <a:avLst/>
          </a:prstGeom>
        </p:spPr>
        <p:txBody>
          <a:bodyPr/>
          <a:lst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r>
              <a:rPr lang="en-US" sz="1800" dirty="0" smtClean="0"/>
              <a:t>Based </a:t>
            </a:r>
            <a:r>
              <a:rPr lang="en-US" sz="1800" dirty="0"/>
              <a:t>on cognitive theory that we store expectations about situations as compositional frame-like templates, making recognition tasks more </a:t>
            </a:r>
            <a:r>
              <a:rPr lang="en-US" sz="1800" dirty="0" smtClean="0"/>
              <a:t>feasible</a:t>
            </a:r>
          </a:p>
          <a:p>
            <a:endParaRPr lang="en-US" sz="1800" dirty="0"/>
          </a:p>
          <a:p>
            <a:r>
              <a:rPr lang="en-US" sz="1800" dirty="0"/>
              <a:t>Frames represent external semantics compositionally (in terms of feature-annotated trees</a:t>
            </a:r>
            <a:r>
              <a:rPr lang="en-US" sz="1800" dirty="0" smtClean="0"/>
              <a:t>)</a:t>
            </a:r>
          </a:p>
          <a:p>
            <a:endParaRPr lang="en-US" sz="1800" dirty="0"/>
          </a:p>
          <a:p>
            <a:r>
              <a:rPr lang="en-US" sz="1800" dirty="0">
                <a:solidFill>
                  <a:schemeClr val="tx1">
                    <a:lumMod val="95000"/>
                    <a:lumOff val="5000"/>
                  </a:schemeClr>
                </a:solidFill>
              </a:rPr>
              <a:t>Stores arbitrary semantic information independent of linguistic realization; thus resolves issues mentioned earlier about interfacing with </a:t>
            </a:r>
            <a:r>
              <a:rPr lang="en-US" sz="1800" dirty="0" smtClean="0">
                <a:solidFill>
                  <a:schemeClr val="tx1">
                    <a:lumMod val="95000"/>
                    <a:lumOff val="5000"/>
                  </a:schemeClr>
                </a:solidFill>
              </a:rPr>
              <a:t>world-knowledge</a:t>
            </a:r>
          </a:p>
          <a:p>
            <a:endParaRPr lang="en-US" sz="1800" dirty="0"/>
          </a:p>
          <a:p>
            <a:r>
              <a:rPr lang="en-US" sz="1800" dirty="0"/>
              <a:t>Allows us to represent information as instantiations of more general semantic </a:t>
            </a:r>
            <a:r>
              <a:rPr lang="en-US" sz="1800" dirty="0" smtClean="0"/>
              <a:t>templates</a:t>
            </a:r>
          </a:p>
          <a:p>
            <a:endParaRPr lang="en-US" sz="1800" dirty="0"/>
          </a:p>
          <a:p>
            <a:pPr marL="228600" lvl="1" indent="0">
              <a:buNone/>
            </a:pPr>
            <a:endParaRPr lang="en-US" sz="1200" dirty="0" smtClean="0"/>
          </a:p>
          <a:p>
            <a:pPr marL="228600" lvl="1" indent="0">
              <a:buNone/>
            </a:pPr>
            <a:endParaRPr lang="en-US" sz="1400" dirty="0"/>
          </a:p>
          <a:p>
            <a:pPr marL="0" indent="0">
              <a:buNone/>
            </a:pPr>
            <a:endParaRPr lang="en-US" sz="1400" dirty="0"/>
          </a:p>
          <a:p>
            <a:endParaRPr lang="en-US" sz="1400" dirty="0"/>
          </a:p>
          <a:p>
            <a:endParaRPr lang="en-US" sz="1400" dirty="0"/>
          </a:p>
        </p:txBody>
      </p:sp>
    </p:spTree>
    <p:extLst>
      <p:ext uri="{BB962C8B-B14F-4D97-AF65-F5344CB8AC3E}">
        <p14:creationId xmlns:p14="http://schemas.microsoft.com/office/powerpoint/2010/main" val="628473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A Template-Confidential">
  <a:themeElements>
    <a:clrScheme name="CRA">
      <a:dk1>
        <a:srgbClr val="000000"/>
      </a:dk1>
      <a:lt1>
        <a:srgbClr val="FFFFFF"/>
      </a:lt1>
      <a:dk2>
        <a:srgbClr val="FFFFFF"/>
      </a:dk2>
      <a:lt2>
        <a:srgbClr val="FFFFFF"/>
      </a:lt2>
      <a:accent1>
        <a:srgbClr val="005595"/>
      </a:accent1>
      <a:accent2>
        <a:srgbClr val="C1D72E"/>
      </a:accent2>
      <a:accent3>
        <a:srgbClr val="F8981C"/>
      </a:accent3>
      <a:accent4>
        <a:srgbClr val="CEE3F3"/>
      </a:accent4>
      <a:accent5>
        <a:srgbClr val="0B9BDE"/>
      </a:accent5>
      <a:accent6>
        <a:srgbClr val="7D81BE"/>
      </a:accent6>
      <a:hlink>
        <a:srgbClr val="0000FF"/>
      </a:hlink>
      <a:folHlink>
        <a:srgbClr val="800080"/>
      </a:folHlink>
    </a:clrScheme>
    <a:fontScheme name="CRA_PPT">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 Template</Template>
  <TotalTime>1089</TotalTime>
  <Words>919</Words>
  <Application>Microsoft Office PowerPoint</Application>
  <PresentationFormat>On-screen Show (4:3)</PresentationFormat>
  <Paragraphs>183</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Arial Narrow</vt:lpstr>
      <vt:lpstr>Calibri</vt:lpstr>
      <vt:lpstr>Times New Roman</vt:lpstr>
      <vt:lpstr>Verdana</vt:lpstr>
      <vt:lpstr>Wingdings</vt:lpstr>
      <vt:lpstr>CRA Template-Confidential</vt:lpstr>
      <vt:lpstr>Interfacing Systemic Functional Grammars with Frame Semantics </vt:lpstr>
      <vt:lpstr>Conventional realization rules</vt:lpstr>
      <vt:lpstr>Using conventional realization rules for computational tasks</vt:lpstr>
      <vt:lpstr>Why conventional realization rules are insufficient</vt:lpstr>
      <vt:lpstr>Interfacing with world-knowledge</vt:lpstr>
      <vt:lpstr>Interfacing with world-knowledge</vt:lpstr>
      <vt:lpstr>Interfacing with world-knowledge</vt:lpstr>
      <vt:lpstr>Our formalism</vt:lpstr>
      <vt:lpstr>Why frames?</vt:lpstr>
      <vt:lpstr>Why frames?</vt:lpstr>
      <vt:lpstr>But how do we integrate frames with SFGs?</vt:lpstr>
      <vt:lpstr>Why frames?</vt:lpstr>
      <vt:lpstr>Integrating frames and SFGs: Generation</vt:lpstr>
      <vt:lpstr>PowerPoint Presentation</vt:lpstr>
      <vt:lpstr>PowerPoint Presentation</vt:lpstr>
      <vt:lpstr>PowerPoint Presentation</vt:lpstr>
      <vt:lpstr>PowerPoint Presentation</vt:lpstr>
      <vt:lpstr>PowerPoint Presentation</vt:lpstr>
      <vt:lpstr>PowerPoint Presentation</vt:lpstr>
      <vt:lpstr>Recap</vt:lpstr>
      <vt:lpstr>Charles River Analytics Points of Contact</vt:lpstr>
    </vt:vector>
  </TitlesOfParts>
  <Company>Charles River Analytics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Dohmann</dc:creator>
  <cp:lastModifiedBy>Jeremy Dohmann</cp:lastModifiedBy>
  <cp:revision>169</cp:revision>
  <cp:lastPrinted>2007-04-18T19:05:41Z</cp:lastPrinted>
  <dcterms:created xsi:type="dcterms:W3CDTF">2018-07-19T15:55:39Z</dcterms:created>
  <dcterms:modified xsi:type="dcterms:W3CDTF">2018-07-26T18:39:11Z</dcterms:modified>
</cp:coreProperties>
</file>