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0" autoAdjust="0"/>
  </p:normalViewPr>
  <p:slideViewPr>
    <p:cSldViewPr snapToGrid="0" snapToObjects="1">
      <p:cViewPr varScale="1">
        <p:scale>
          <a:sx n="148" d="100"/>
          <a:sy n="148" d="100"/>
        </p:scale>
        <p:origin x="30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Medical Disinformation wit</a:t>
            </a:r>
            <a:r>
              <a:rPr lang="es-ES" dirty="0"/>
              <a:t>h</a:t>
            </a:r>
            <a:r>
              <a:rPr dirty="0"/>
              <a:t> Political I</a:t>
            </a:r>
            <a:r>
              <a:rPr lang="en-US" dirty="0"/>
              <a:t>n</a:t>
            </a:r>
            <a:r>
              <a:rPr dirty="0"/>
              <a:t>tent</a:t>
            </a:r>
            <a:br>
              <a:rPr lang="es-ES" dirty="0"/>
            </a:br>
            <a:br>
              <a:rPr lang="en-US"/>
            </a:br>
            <a:r>
              <a:rPr lang="en-US"/>
              <a:t>RESULTS: PLOTS AND 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Google Trends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[Insert text here]</a:t>
            </a:r>
          </a:p>
        </p:txBody>
      </p:sp>
      <p:pic>
        <p:nvPicPr>
          <p:cNvPr id="3" name="Picture 1" descr="DeOrellana_sinoph_disinf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8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8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8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8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8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Google Trends Plots</a:t>
            </a:r>
          </a:p>
        </p:txBody>
      </p:sp>
      <p:pic>
        <p:nvPicPr>
          <p:cNvPr id="3" name="Picture 1" descr="DeOrellana_sinoph_disinf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11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11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11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 of views per video (descending)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6813A0-8D23-A324-E9E7-A0BE587E3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03260"/>
              </p:ext>
            </p:extLst>
          </p:nvPr>
        </p:nvGraphicFramePr>
        <p:xfrm>
          <a:off x="2095242" y="1154868"/>
          <a:ext cx="4953515" cy="3484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645">
                  <a:extLst>
                    <a:ext uri="{9D8B030D-6E8A-4147-A177-3AD203B41FA5}">
                      <a16:colId xmlns:a16="http://schemas.microsoft.com/office/drawing/2014/main" val="1545268006"/>
                    </a:ext>
                  </a:extLst>
                </a:gridCol>
                <a:gridCol w="707645">
                  <a:extLst>
                    <a:ext uri="{9D8B030D-6E8A-4147-A177-3AD203B41FA5}">
                      <a16:colId xmlns:a16="http://schemas.microsoft.com/office/drawing/2014/main" val="2218710847"/>
                    </a:ext>
                  </a:extLst>
                </a:gridCol>
                <a:gridCol w="707645">
                  <a:extLst>
                    <a:ext uri="{9D8B030D-6E8A-4147-A177-3AD203B41FA5}">
                      <a16:colId xmlns:a16="http://schemas.microsoft.com/office/drawing/2014/main" val="913668201"/>
                    </a:ext>
                  </a:extLst>
                </a:gridCol>
                <a:gridCol w="707645">
                  <a:extLst>
                    <a:ext uri="{9D8B030D-6E8A-4147-A177-3AD203B41FA5}">
                      <a16:colId xmlns:a16="http://schemas.microsoft.com/office/drawing/2014/main" val="2823181599"/>
                    </a:ext>
                  </a:extLst>
                </a:gridCol>
                <a:gridCol w="707645">
                  <a:extLst>
                    <a:ext uri="{9D8B030D-6E8A-4147-A177-3AD203B41FA5}">
                      <a16:colId xmlns:a16="http://schemas.microsoft.com/office/drawing/2014/main" val="3081051887"/>
                    </a:ext>
                  </a:extLst>
                </a:gridCol>
                <a:gridCol w="707645">
                  <a:extLst>
                    <a:ext uri="{9D8B030D-6E8A-4147-A177-3AD203B41FA5}">
                      <a16:colId xmlns:a16="http://schemas.microsoft.com/office/drawing/2014/main" val="430155722"/>
                    </a:ext>
                  </a:extLst>
                </a:gridCol>
                <a:gridCol w="707645">
                  <a:extLst>
                    <a:ext uri="{9D8B030D-6E8A-4147-A177-3AD203B41FA5}">
                      <a16:colId xmlns:a16="http://schemas.microsoft.com/office/drawing/2014/main" val="4027126795"/>
                    </a:ext>
                  </a:extLst>
                </a:gridCol>
              </a:tblGrid>
              <a:tr h="9173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channel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publish_date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Program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title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views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comments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likes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2074596725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C840C0"/>
                          </a:highlight>
                        </a:rPr>
                        <a:t>2021-03-04</a:t>
                      </a:r>
                      <a:endParaRPr lang="en-US" sz="700">
                        <a:effectLst/>
                        <a:highlight>
                          <a:srgbClr val="C840C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EL ESCÁNDALO DE PFIZER - MAR 03 - 1/4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000000"/>
                          </a:highlight>
                        </a:rPr>
                        <a:t>282752</a:t>
                      </a:r>
                      <a:endParaRPr lang="en-US" sz="7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1986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4561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956618445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78C4DD"/>
                          </a:highlight>
                        </a:rPr>
                        <a:t>2021-03-06</a:t>
                      </a:r>
                      <a:endParaRPr lang="en-US" sz="700">
                        <a:effectLst/>
                        <a:highlight>
                          <a:srgbClr val="78C4DD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LA VACUNA RUSA - MAR 05 - 1/4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2FCBE6"/>
                          </a:highlight>
                        </a:rPr>
                        <a:t>199737</a:t>
                      </a:r>
                      <a:endParaRPr lang="en-US" sz="700">
                        <a:effectLst/>
                        <a:highlight>
                          <a:srgbClr val="2FCBE6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1966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4269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310397658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973C4A"/>
                          </a:highlight>
                        </a:rPr>
                        <a:t>2021-05-05</a:t>
                      </a:r>
                      <a:endParaRPr lang="en-US" sz="700">
                        <a:effectLst/>
                        <a:highlight>
                          <a:srgbClr val="973C4A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MAY 04 - 1/3 - ¿A MÍ CON CUENTOS CHINOS?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E36493"/>
                          </a:highlight>
                        </a:rPr>
                        <a:t>162797</a:t>
                      </a:r>
                      <a:endParaRPr lang="en-US" sz="700">
                        <a:effectLst/>
                        <a:highlight>
                          <a:srgbClr val="E36493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1128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2878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956629018"/>
                  </a:ext>
                </a:extLst>
              </a:tr>
              <a:tr h="36692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2FBCE6"/>
                          </a:highlight>
                        </a:rPr>
                        <a:t>2021-03-09</a:t>
                      </a:r>
                      <a:endParaRPr lang="en-US" sz="700">
                        <a:effectLst/>
                        <a:highlight>
                          <a:srgbClr val="2FBCE6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"EL ESTUDIO DEBIÓ HACERSE PREVIO A LA COMPRA" - MAR 08 - 1/4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EB807C"/>
                          </a:highlight>
                        </a:rPr>
                        <a:t>158916</a:t>
                      </a:r>
                      <a:endParaRPr lang="en-US" sz="700">
                        <a:effectLst/>
                        <a:highlight>
                          <a:srgbClr val="EB807C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1988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4551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3040253654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EE8E6F"/>
                          </a:highlight>
                        </a:rPr>
                        <a:t>2021-03-03</a:t>
                      </a:r>
                      <a:endParaRPr lang="en-US" sz="700">
                        <a:effectLst/>
                        <a:highlight>
                          <a:srgbClr val="EE8E6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LA RULETA RUSA DE SAGASTI - MAR 02 - 1/4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F09865"/>
                          </a:highlight>
                        </a:rPr>
                        <a:t>155371</a:t>
                      </a:r>
                      <a:endParaRPr lang="en-US" sz="700">
                        <a:effectLst/>
                        <a:highlight>
                          <a:srgbClr val="F09865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1220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3909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2674034475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4CA2CA"/>
                          </a:highlight>
                        </a:rPr>
                        <a:t>2021-03-11</a:t>
                      </a:r>
                      <a:endParaRPr lang="en-US" sz="700">
                        <a:effectLst/>
                        <a:highlight>
                          <a:srgbClr val="4CA2CA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JUGADA DE LABORATORIO - MAR 10 - 1/4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F2A654"/>
                          </a:highlight>
                        </a:rPr>
                        <a:t>153119</a:t>
                      </a:r>
                      <a:endParaRPr lang="en-US" sz="700">
                        <a:effectLst/>
                        <a:highlight>
                          <a:srgbClr val="F2A654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1149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4058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3885752117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64CA61"/>
                          </a:highlight>
                        </a:rPr>
                        <a:t>2021-04-06</a:t>
                      </a:r>
                      <a:endParaRPr lang="en-US" sz="700">
                        <a:effectLst/>
                        <a:highlight>
                          <a:srgbClr val="64CA61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ABR 05 - 1/4 - CUENTO CHINO, PÁGINA 22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F5C41D"/>
                          </a:highlight>
                        </a:rPr>
                        <a:t>148413</a:t>
                      </a:r>
                      <a:endParaRPr lang="en-US" sz="700">
                        <a:effectLst/>
                        <a:highlight>
                          <a:srgbClr val="F5C41D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772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2447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1119400459"/>
                  </a:ext>
                </a:extLst>
              </a:tr>
              <a:tr h="36692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78C4DD"/>
                          </a:highlight>
                        </a:rPr>
                        <a:t>2021-03-06</a:t>
                      </a:r>
                      <a:endParaRPr lang="en-US" sz="700">
                        <a:effectLst/>
                        <a:highlight>
                          <a:srgbClr val="78C4DD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RESULTADO DEL ESTUDIO CLÍNICO - MAR 05 - 2/4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F1C524"/>
                          </a:highlight>
                        </a:rPr>
                        <a:t>146713</a:t>
                      </a:r>
                      <a:endParaRPr lang="en-US" sz="700">
                        <a:effectLst/>
                        <a:highlight>
                          <a:srgbClr val="F1C524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1300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2524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3325063547"/>
                  </a:ext>
                </a:extLst>
              </a:tr>
              <a:tr h="18346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9E9E9E"/>
                          </a:highlight>
                        </a:rPr>
                        <a:t>2020-12-15</a:t>
                      </a:r>
                      <a:endParaRPr lang="en-US" sz="7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MIRA QUIÉN HABLA - DIC 14 - 2/3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EEC32F"/>
                          </a:highlight>
                        </a:rPr>
                        <a:t>145626</a:t>
                      </a:r>
                      <a:endParaRPr lang="en-US" sz="700">
                        <a:effectLst/>
                        <a:highlight>
                          <a:srgbClr val="EEC32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901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2062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2226107272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DFBA50"/>
                          </a:highlight>
                        </a:rPr>
                        <a:t>2021-02-16</a:t>
                      </a:r>
                      <a:endParaRPr lang="en-US" sz="700">
                        <a:effectLst/>
                        <a:highlight>
                          <a:srgbClr val="DFBA5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OTRO ESCÁNDALO: LAVACUNA RUSA - FEB 15 - 3/4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EDC231"/>
                          </a:highlight>
                        </a:rPr>
                        <a:t>145463</a:t>
                      </a:r>
                      <a:endParaRPr lang="en-US" sz="700">
                        <a:effectLst/>
                        <a:highlight>
                          <a:srgbClr val="EDC231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1255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2588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1446900040"/>
                  </a:ext>
                </a:extLst>
              </a:tr>
              <a:tr h="18346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000000"/>
                          </a:highlight>
                        </a:rPr>
                        <a:t>2021-05-29</a:t>
                      </a:r>
                      <a:endParaRPr lang="en-US" sz="7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MAY 28 - 1/3 -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D8B65C"/>
                          </a:highlight>
                        </a:rPr>
                        <a:t>139149</a:t>
                      </a:r>
                      <a:endParaRPr lang="en-US" sz="700">
                        <a:effectLst/>
                        <a:highlight>
                          <a:srgbClr val="D8B65C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1366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3172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3552316687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BD9062"/>
                          </a:highlight>
                        </a:rPr>
                        <a:t>2021-04-10</a:t>
                      </a:r>
                      <a:endParaRPr lang="en-US" sz="700">
                        <a:effectLst/>
                        <a:highlight>
                          <a:srgbClr val="BD9062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Beto a Saber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ABR 09 - 1/3 - EL LARGARTO, ES OTRA PESTE | Willax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highlight>
                            <a:srgbClr val="9E9E9E"/>
                          </a:highlight>
                        </a:rPr>
                        <a:t>125446</a:t>
                      </a:r>
                      <a:endParaRPr lang="en-US" sz="7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</a:rPr>
                        <a:t>759</a:t>
                      </a:r>
                      <a:endParaRPr lang="en-US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</a:rPr>
                        <a:t>2957</a:t>
                      </a:r>
                      <a:endParaRPr lang="en-US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933" marR="22933" marT="0" marB="0"/>
                </a:tc>
                <a:extLst>
                  <a:ext uri="{0D108BD9-81ED-4DB2-BD59-A6C34878D82A}">
                    <a16:rowId xmlns:a16="http://schemas.microsoft.com/office/drawing/2014/main" val="2130819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11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11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11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 of views per video (tail)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7A5EBD-33B2-2456-7D02-10B43349F8AE}"/>
              </a:ext>
            </a:extLst>
          </p:cNvPr>
          <p:cNvGraphicFramePr>
            <a:graphicFrameLocks noGrp="1"/>
          </p:cNvGraphicFramePr>
          <p:nvPr/>
        </p:nvGraphicFramePr>
        <p:xfrm>
          <a:off x="2662834" y="839788"/>
          <a:ext cx="3818332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476">
                  <a:extLst>
                    <a:ext uri="{9D8B030D-6E8A-4147-A177-3AD203B41FA5}">
                      <a16:colId xmlns:a16="http://schemas.microsoft.com/office/drawing/2014/main" val="3941594132"/>
                    </a:ext>
                  </a:extLst>
                </a:gridCol>
                <a:gridCol w="545476">
                  <a:extLst>
                    <a:ext uri="{9D8B030D-6E8A-4147-A177-3AD203B41FA5}">
                      <a16:colId xmlns:a16="http://schemas.microsoft.com/office/drawing/2014/main" val="3838701224"/>
                    </a:ext>
                  </a:extLst>
                </a:gridCol>
                <a:gridCol w="545476">
                  <a:extLst>
                    <a:ext uri="{9D8B030D-6E8A-4147-A177-3AD203B41FA5}">
                      <a16:colId xmlns:a16="http://schemas.microsoft.com/office/drawing/2014/main" val="1242434697"/>
                    </a:ext>
                  </a:extLst>
                </a:gridCol>
                <a:gridCol w="545476">
                  <a:extLst>
                    <a:ext uri="{9D8B030D-6E8A-4147-A177-3AD203B41FA5}">
                      <a16:colId xmlns:a16="http://schemas.microsoft.com/office/drawing/2014/main" val="1130728464"/>
                    </a:ext>
                  </a:extLst>
                </a:gridCol>
                <a:gridCol w="545476">
                  <a:extLst>
                    <a:ext uri="{9D8B030D-6E8A-4147-A177-3AD203B41FA5}">
                      <a16:colId xmlns:a16="http://schemas.microsoft.com/office/drawing/2014/main" val="2826525861"/>
                    </a:ext>
                  </a:extLst>
                </a:gridCol>
                <a:gridCol w="545476">
                  <a:extLst>
                    <a:ext uri="{9D8B030D-6E8A-4147-A177-3AD203B41FA5}">
                      <a16:colId xmlns:a16="http://schemas.microsoft.com/office/drawing/2014/main" val="2652713837"/>
                    </a:ext>
                  </a:extLst>
                </a:gridCol>
                <a:gridCol w="545476">
                  <a:extLst>
                    <a:ext uri="{9D8B030D-6E8A-4147-A177-3AD203B41FA5}">
                      <a16:colId xmlns:a16="http://schemas.microsoft.com/office/drawing/2014/main" val="31386301"/>
                    </a:ext>
                  </a:extLst>
                </a:gridCol>
              </a:tblGrid>
              <a:tr h="7071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channel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publish_date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Program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title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views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comments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likes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2992978158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9E9E9E"/>
                          </a:highlight>
                        </a:rPr>
                        <a:t>2021-07-13</a:t>
                      </a:r>
                      <a:endParaRPr lang="en-US" sz="6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Combutters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JUL 12 - 4/4 | MÉDICOS PIDEN VACUNA PFIZER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9E9E9E"/>
                          </a:highlight>
                        </a:rPr>
                        <a:t>6390</a:t>
                      </a:r>
                      <a:endParaRPr lang="en-US" sz="6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217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1627683599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EE8E6F"/>
                          </a:highlight>
                        </a:rPr>
                        <a:t>2021-01-26</a:t>
                      </a:r>
                      <a:endParaRPr lang="en-US" sz="600">
                        <a:effectLst/>
                        <a:highlight>
                          <a:srgbClr val="EE8E6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19 "ESTÁ CASI INCONTROLABLE"-ENE25 -1/4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EF9667"/>
                          </a:highlight>
                        </a:rPr>
                        <a:t>5285</a:t>
                      </a:r>
                      <a:endParaRPr lang="en-US" sz="600">
                        <a:effectLst/>
                        <a:highlight>
                          <a:srgbClr val="EF9667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51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1860500833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78C4DD"/>
                          </a:highlight>
                        </a:rPr>
                        <a:t>2021-01-19</a:t>
                      </a:r>
                      <a:endParaRPr lang="en-US" sz="600">
                        <a:effectLst/>
                        <a:highlight>
                          <a:srgbClr val="78C4DD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SOLO QUEDAN 125 CAMAS UCI EN TODO EL PAÍS - ENE 18 - 2/4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EC8677"/>
                          </a:highlight>
                        </a:rPr>
                        <a:t>5194</a:t>
                      </a:r>
                      <a:endParaRPr lang="en-US" sz="600">
                        <a:effectLst/>
                        <a:highlight>
                          <a:srgbClr val="EC8677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26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109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3711706166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973C4A"/>
                          </a:highlight>
                        </a:rPr>
                        <a:t>2020-10-29</a:t>
                      </a:r>
                      <a:endParaRPr lang="en-US" sz="600">
                        <a:effectLst/>
                        <a:highlight>
                          <a:srgbClr val="973C4A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Combutters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Segunda ola llegó a europa - OCT 28 - 3/4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CE10BB"/>
                          </a:highlight>
                        </a:rPr>
                        <a:t>4750</a:t>
                      </a:r>
                      <a:endParaRPr lang="en-US" sz="600">
                        <a:effectLst/>
                        <a:highlight>
                          <a:srgbClr val="CE10BB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111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3392663428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C840C0"/>
                          </a:highlight>
                        </a:rPr>
                        <a:t>2021-01-23</a:t>
                      </a:r>
                      <a:endParaRPr lang="en-US" sz="600">
                        <a:effectLst/>
                        <a:highlight>
                          <a:srgbClr val="C840C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LA EFICACIA DE LAS VACUNAS QUE LLEGARÁN AL PERÚ - ENE 22 - 3/4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AD8BCE"/>
                          </a:highlight>
                        </a:rPr>
                        <a:t>4379</a:t>
                      </a:r>
                      <a:endParaRPr lang="en-US" sz="600">
                        <a:effectLst/>
                        <a:highlight>
                          <a:srgbClr val="AD8BC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84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827361192"/>
                  </a:ext>
                </a:extLst>
              </a:tr>
              <a:tr h="21213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DFBA50"/>
                          </a:highlight>
                        </a:rPr>
                        <a:t>2021-01-27</a:t>
                      </a:r>
                      <a:endParaRPr lang="en-US" sz="600">
                        <a:effectLst/>
                        <a:highlight>
                          <a:srgbClr val="DFBA5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¿Y LA VACUNA PA' CUANDO? - ENE 26 - 1/4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97AAD6"/>
                          </a:highlight>
                        </a:rPr>
                        <a:t>4225</a:t>
                      </a:r>
                      <a:endParaRPr lang="en-US" sz="600">
                        <a:effectLst/>
                        <a:highlight>
                          <a:srgbClr val="97AAD6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80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888184342"/>
                  </a:ext>
                </a:extLst>
              </a:tr>
              <a:tr h="49496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2FBCE6"/>
                          </a:highlight>
                        </a:rPr>
                        <a:t>2020-12-29</a:t>
                      </a:r>
                      <a:endParaRPr lang="en-US" sz="600">
                        <a:effectLst/>
                        <a:highlight>
                          <a:srgbClr val="2FBCE6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Entrevista-¿QUIÉNES SON LOS RESPONSABLES DE QUE NO TENGAMOS VACUNA?-DIC 28-4/4|Willax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30C3E6"/>
                          </a:highlight>
                        </a:rPr>
                        <a:t>3586</a:t>
                      </a:r>
                      <a:endParaRPr lang="en-US" sz="600">
                        <a:effectLst/>
                        <a:highlight>
                          <a:srgbClr val="30C3E6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446569445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4CA2CA"/>
                          </a:highlight>
                        </a:rPr>
                        <a:t>2020-12-03</a:t>
                      </a:r>
                      <a:endParaRPr lang="en-US" sz="600">
                        <a:effectLst/>
                        <a:highlight>
                          <a:srgbClr val="4CA2CA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Combutters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VACUNA: HAY LUZ AL FINAL DEL TÚNEL - DIC 02 - 3/4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64CB5E"/>
                          </a:highlight>
                        </a:rPr>
                        <a:t>2340</a:t>
                      </a:r>
                      <a:endParaRPr lang="en-US" sz="600">
                        <a:effectLst/>
                        <a:highlight>
                          <a:srgbClr val="64CB5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60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2659362576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EE8E6F"/>
                          </a:highlight>
                        </a:rPr>
                        <a:t>2021-01-26</a:t>
                      </a:r>
                      <a:endParaRPr lang="en-US" sz="600">
                        <a:effectLst/>
                        <a:highlight>
                          <a:srgbClr val="EE8E6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81C254"/>
                          </a:highlight>
                        </a:rPr>
                        <a:t>2157</a:t>
                      </a:r>
                      <a:endParaRPr lang="en-US" sz="600">
                        <a:effectLst/>
                        <a:highlight>
                          <a:srgbClr val="81C254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49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2067255718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64CA61"/>
                          </a:highlight>
                        </a:rPr>
                        <a:t>2020-11-17</a:t>
                      </a:r>
                      <a:endParaRPr lang="en-US" sz="600">
                        <a:effectLst/>
                        <a:highlight>
                          <a:srgbClr val="64CA61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Combutters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Vacuna estadounidense pasa a la delantera - NOV 16 - 4/4 | 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8FB957"/>
                          </a:highlight>
                        </a:rPr>
                        <a:t>2090</a:t>
                      </a:r>
                      <a:endParaRPr lang="en-US" sz="600">
                        <a:effectLst/>
                        <a:highlight>
                          <a:srgbClr val="8FB957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41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2059131127"/>
                  </a:ext>
                </a:extLst>
              </a:tr>
              <a:tr h="35354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000000"/>
                          </a:highlight>
                        </a:rPr>
                        <a:t>2020-10-07</a:t>
                      </a:r>
                      <a:endParaRPr lang="en-US" sz="6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Milagros Leiva Entrevista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Ernesto Bustamante anuncia participación en lista congresal de Fuerza Popular - OCT 06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  <a:highlight>
                            <a:srgbClr val="030101"/>
                          </a:highlight>
                        </a:rPr>
                        <a:t>636</a:t>
                      </a:r>
                      <a:endParaRPr lang="en-US" sz="600" dirty="0">
                        <a:effectLst/>
                        <a:highlight>
                          <a:srgbClr val="030101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343625152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Willax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BD9062"/>
                          </a:highlight>
                        </a:rPr>
                        <a:t>2020-11-07</a:t>
                      </a:r>
                      <a:endParaRPr lang="en-US" sz="600">
                        <a:effectLst/>
                        <a:highlight>
                          <a:srgbClr val="BD9062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Beto a Saber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Ernesto Bustamante: "La propaganda de Vizcarra es de mal gusto" - NOV 05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  <a:highlight>
                            <a:srgbClr val="000000"/>
                          </a:highlight>
                        </a:rPr>
                        <a:t>630</a:t>
                      </a:r>
                      <a:endParaRPr lang="en-US" sz="6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</a:rPr>
                        <a:t>10</a:t>
                      </a:r>
                      <a:endParaRPr lang="en-US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7" marR="17677" marT="0" marB="0"/>
                </a:tc>
                <a:extLst>
                  <a:ext uri="{0D108BD9-81ED-4DB2-BD59-A6C34878D82A}">
                    <a16:rowId xmlns:a16="http://schemas.microsoft.com/office/drawing/2014/main" val="5308653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ECA3-6284-2D9A-A2DD-9F2E5986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Data March 2021 Videos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E2A318-068A-8D29-75E2-0CED4A2ACF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6658" y="1200148"/>
          <a:ext cx="2510683" cy="3394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69">
                  <a:extLst>
                    <a:ext uri="{9D8B030D-6E8A-4147-A177-3AD203B41FA5}">
                      <a16:colId xmlns:a16="http://schemas.microsoft.com/office/drawing/2014/main" val="964929219"/>
                    </a:ext>
                  </a:extLst>
                </a:gridCol>
                <a:gridCol w="358669">
                  <a:extLst>
                    <a:ext uri="{9D8B030D-6E8A-4147-A177-3AD203B41FA5}">
                      <a16:colId xmlns:a16="http://schemas.microsoft.com/office/drawing/2014/main" val="3564671981"/>
                    </a:ext>
                  </a:extLst>
                </a:gridCol>
                <a:gridCol w="358669">
                  <a:extLst>
                    <a:ext uri="{9D8B030D-6E8A-4147-A177-3AD203B41FA5}">
                      <a16:colId xmlns:a16="http://schemas.microsoft.com/office/drawing/2014/main" val="2748921500"/>
                    </a:ext>
                  </a:extLst>
                </a:gridCol>
                <a:gridCol w="358669">
                  <a:extLst>
                    <a:ext uri="{9D8B030D-6E8A-4147-A177-3AD203B41FA5}">
                      <a16:colId xmlns:a16="http://schemas.microsoft.com/office/drawing/2014/main" val="896177426"/>
                    </a:ext>
                  </a:extLst>
                </a:gridCol>
                <a:gridCol w="358669">
                  <a:extLst>
                    <a:ext uri="{9D8B030D-6E8A-4147-A177-3AD203B41FA5}">
                      <a16:colId xmlns:a16="http://schemas.microsoft.com/office/drawing/2014/main" val="1136407445"/>
                    </a:ext>
                  </a:extLst>
                </a:gridCol>
                <a:gridCol w="358669">
                  <a:extLst>
                    <a:ext uri="{9D8B030D-6E8A-4147-A177-3AD203B41FA5}">
                      <a16:colId xmlns:a16="http://schemas.microsoft.com/office/drawing/2014/main" val="851064213"/>
                    </a:ext>
                  </a:extLst>
                </a:gridCol>
                <a:gridCol w="358669">
                  <a:extLst>
                    <a:ext uri="{9D8B030D-6E8A-4147-A177-3AD203B41FA5}">
                      <a16:colId xmlns:a16="http://schemas.microsoft.com/office/drawing/2014/main" val="1206993127"/>
                    </a:ext>
                  </a:extLst>
                </a:gridCol>
              </a:tblGrid>
              <a:tr h="4649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channel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publish_date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Program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title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views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comments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likes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687017353"/>
                  </a:ext>
                </a:extLst>
              </a:tr>
              <a:tr h="13948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2021-03-03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LA RULETA RUSA DE SAGASTI - MAR 02 - 1/4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155371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1220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3909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3408546182"/>
                  </a:ext>
                </a:extLst>
              </a:tr>
              <a:tr h="13948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EL ESCÁNDALO DE PFIZER - MAR 03 - 1/4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282752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1986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4561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655458786"/>
                  </a:ext>
                </a:extLst>
              </a:tr>
              <a:tr h="27896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PBO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PBO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Ortiz reveló que vacuna contra COVID de Sinopharm que Perú compró tiene bajo nivel de eficacia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24665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356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385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1634308280"/>
                  </a:ext>
                </a:extLst>
              </a:tr>
              <a:tr h="13948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LA VACUNA RUSA - MAR 05 - 1/4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199737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1966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4269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2307695496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RESULTADO DEL ESTUDIO CLÍNICO - MAR 05 - 2/4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146713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1300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2524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2601145418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¿Y LA SEGUNDA LISTA DE VACUNADOS? - MAR 05 - 3/4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63115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1309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1828123556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LA EFICACIA DE LA VACUNA DE SINOPHARM - MAR 08 - 1/4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14423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129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359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599565773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¿SIRVE O NO SIRVE LA VACUNA DE SINOPHARM? - MAR 08 - 2/4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16024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146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375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2909524098"/>
                  </a:ext>
                </a:extLst>
              </a:tr>
              <a:tr h="37195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LeivaEntrevista-VACUNA SINOPHARM: MÁS DUDAS QUE CERTEZAS SOBRE SU EFICACIA-MAR08-3/4|Willax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13752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141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369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3257526520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2021-03-09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"EL ESTUDIO DEBIÓ HACERSE PREVIO A LA COMPRA" - MAR 08 - 1/4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158916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1988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4551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3412162493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LA BRILLANTE COMUNICACIÓN DEL GOBIERNO - MAR 09 - 1/4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24783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174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520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2305544620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VACUNAGATE: LA TERCERA DOSIS - MAR 09 - 1/4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111714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924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2789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450331477"/>
                  </a:ext>
                </a:extLst>
              </a:tr>
              <a:tr h="13948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EFICACIA VS. PRECIO - MAR 09 - 2/4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74903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510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1644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1236568934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2021-03-11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MINSA OFRECE VACUNAS COMO CANCHA - MAR 10 - 1/4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20194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58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414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4190895299"/>
                  </a:ext>
                </a:extLst>
              </a:tr>
              <a:tr h="13948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2021-03-11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Beto a Saber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JUGADA DE LABORATORIO - MAR 10 - 1/4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153119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1149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4058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3144708253"/>
                  </a:ext>
                </a:extLst>
              </a:tr>
              <a:tr h="18597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A UN AÑO DE LA PRIMERA CUARENTENA - MAR 15 - 2/4 | 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10796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34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228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3783176305"/>
                  </a:ext>
                </a:extLst>
              </a:tr>
              <a:tr h="32545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2021-03-16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Milagros Leiva Entrevista-¿CUÁNTO CAMBIÓ NUESTRA VIDA DESDE LA PRIMERA CUARENTENA?-MAR 15-3/4|Willax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16489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>
                          <a:effectLst/>
                        </a:rPr>
                        <a:t>83</a:t>
                      </a:r>
                      <a:endParaRPr lang="en-US" sz="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300" dirty="0">
                          <a:effectLst/>
                        </a:rPr>
                        <a:t>310</a:t>
                      </a:r>
                      <a:endParaRPr lang="en-US" sz="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4" marR="11624" marT="0" marB="0"/>
                </a:tc>
                <a:extLst>
                  <a:ext uri="{0D108BD9-81ED-4DB2-BD59-A6C34878D82A}">
                    <a16:rowId xmlns:a16="http://schemas.microsoft.com/office/drawing/2014/main" val="245753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2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E2C-9418-FAE2-35CC-4B6A6996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Video Statistics Summary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51FF4D-FF41-4101-57C0-629A0CF8F5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363787"/>
          <a:ext cx="82296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9597733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494041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47953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777614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55308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15119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Videos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Publish Date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Views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Comments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Likes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Dislikes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96220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Length:101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Min. :2020-10-07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Min. : 630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Min. : 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Min. : 10.0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Min. :0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4390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Class :character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1st Qu.:2021-01-07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1st Qu.: 10796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1st Qu.: 58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1st Qu.: 266.0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1st Qu.:0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363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Mode :character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Median :2021-02-13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Median : 19823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Median : 129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Median : 439.0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Median :0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3257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Mean :2021-02-16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Mean : 44700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Mean : 337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Mean : 942.2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Mean :0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808408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3rd Qu.:2021-03-09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3rd Qu.: 63115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3rd Qu.: 429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3rd Qu.:1309.0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3rd Qu.:0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4136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Max. :2021-12-17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Max. :282752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Max. :1988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Max. :4561.0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Max. :0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1172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43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1A4B-058D-D8F5-CD59-6A72EBA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Attitude Totals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Comments Summary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DC32E1-ED38-5AE9-6961-556E7597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69656"/>
              </p:ext>
            </p:extLst>
          </p:nvPr>
        </p:nvGraphicFramePr>
        <p:xfrm>
          <a:off x="457200" y="2516187"/>
          <a:ext cx="479629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258">
                  <a:extLst>
                    <a:ext uri="{9D8B030D-6E8A-4147-A177-3AD203B41FA5}">
                      <a16:colId xmlns:a16="http://schemas.microsoft.com/office/drawing/2014/main" val="4063204034"/>
                    </a:ext>
                  </a:extLst>
                </a:gridCol>
                <a:gridCol w="959258">
                  <a:extLst>
                    <a:ext uri="{9D8B030D-6E8A-4147-A177-3AD203B41FA5}">
                      <a16:colId xmlns:a16="http://schemas.microsoft.com/office/drawing/2014/main" val="1820365841"/>
                    </a:ext>
                  </a:extLst>
                </a:gridCol>
                <a:gridCol w="959258">
                  <a:extLst>
                    <a:ext uri="{9D8B030D-6E8A-4147-A177-3AD203B41FA5}">
                      <a16:colId xmlns:a16="http://schemas.microsoft.com/office/drawing/2014/main" val="2093245269"/>
                    </a:ext>
                  </a:extLst>
                </a:gridCol>
                <a:gridCol w="959258">
                  <a:extLst>
                    <a:ext uri="{9D8B030D-6E8A-4147-A177-3AD203B41FA5}">
                      <a16:colId xmlns:a16="http://schemas.microsoft.com/office/drawing/2014/main" val="347808763"/>
                    </a:ext>
                  </a:extLst>
                </a:gridCol>
                <a:gridCol w="959258">
                  <a:extLst>
                    <a:ext uri="{9D8B030D-6E8A-4147-A177-3AD203B41FA5}">
                      <a16:colId xmlns:a16="http://schemas.microsoft.com/office/drawing/2014/main" val="3235836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Attitude Toward Video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Total Commenters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Unique Commenters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Recurrent Commenters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Total Likes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3466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Against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129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9E9E9E"/>
                          </a:highlight>
                        </a:rPr>
                        <a:t>99</a:t>
                      </a:r>
                      <a:endParaRPr lang="en-US" sz="12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0000"/>
                          </a:highlight>
                        </a:rPr>
                        <a:t>30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40981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Favor (Politically)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301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9E9E9E"/>
                          </a:highlight>
                        </a:rPr>
                        <a:t>251</a:t>
                      </a:r>
                      <a:endParaRPr lang="en-US" sz="12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0000"/>
                          </a:highlight>
                        </a:rPr>
                        <a:t>50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2882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67990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Favor (Sinopharm/Genocide)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312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9E9E9E"/>
                          </a:highlight>
                        </a:rPr>
                        <a:t>239</a:t>
                      </a:r>
                      <a:endParaRPr lang="en-US" sz="12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0000"/>
                          </a:highlight>
                        </a:rPr>
                        <a:t>73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4246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467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Neutral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257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9E9E9E"/>
                          </a:highlight>
                        </a:rPr>
                        <a:t>204</a:t>
                      </a:r>
                      <a:endParaRPr lang="en-US" sz="12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0000"/>
                          </a:highlight>
                        </a:rPr>
                        <a:t>53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580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476946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C2E412-10C9-DE04-EF3C-7C43B259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48729"/>
              </p:ext>
            </p:extLst>
          </p:nvPr>
        </p:nvGraphicFramePr>
        <p:xfrm>
          <a:off x="457200" y="1723043"/>
          <a:ext cx="4796288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144">
                  <a:extLst>
                    <a:ext uri="{9D8B030D-6E8A-4147-A177-3AD203B41FA5}">
                      <a16:colId xmlns:a16="http://schemas.microsoft.com/office/drawing/2014/main" val="553110587"/>
                    </a:ext>
                  </a:extLst>
                </a:gridCol>
                <a:gridCol w="2398144">
                  <a:extLst>
                    <a:ext uri="{9D8B030D-6E8A-4147-A177-3AD203B41FA5}">
                      <a16:colId xmlns:a16="http://schemas.microsoft.com/office/drawing/2014/main" val="4063134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Coded Observations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NAs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32519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999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967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9483286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135B9B0-B252-898A-58EC-B02A3C252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292331"/>
              </p:ext>
            </p:extLst>
          </p:nvPr>
        </p:nvGraphicFramePr>
        <p:xfrm>
          <a:off x="6176513" y="1830387"/>
          <a:ext cx="2449902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951">
                  <a:extLst>
                    <a:ext uri="{9D8B030D-6E8A-4147-A177-3AD203B41FA5}">
                      <a16:colId xmlns:a16="http://schemas.microsoft.com/office/drawing/2014/main" val="4008785184"/>
                    </a:ext>
                  </a:extLst>
                </a:gridCol>
                <a:gridCol w="1224951">
                  <a:extLst>
                    <a:ext uri="{9D8B030D-6E8A-4147-A177-3AD203B41FA5}">
                      <a16:colId xmlns:a16="http://schemas.microsoft.com/office/drawing/2014/main" val="1864590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Commenters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Posts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45351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867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9E9E9E"/>
                          </a:highlight>
                        </a:rPr>
                        <a:t>1</a:t>
                      </a:r>
                      <a:endParaRPr lang="en-US" sz="1200">
                        <a:effectLst/>
                        <a:highlight>
                          <a:srgbClr val="9E9E9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86476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151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A6A197"/>
                          </a:highlight>
                        </a:rPr>
                        <a:t>2</a:t>
                      </a:r>
                      <a:endParaRPr lang="en-US" sz="1200">
                        <a:effectLst/>
                        <a:highlight>
                          <a:srgbClr val="A6A197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12279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AEA48F"/>
                          </a:highlight>
                        </a:rPr>
                        <a:t>3</a:t>
                      </a:r>
                      <a:endParaRPr lang="en-US" sz="1200">
                        <a:effectLst/>
                        <a:highlight>
                          <a:srgbClr val="AEA48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5254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B6A788"/>
                          </a:highlight>
                        </a:rPr>
                        <a:t>4</a:t>
                      </a:r>
                      <a:endParaRPr lang="en-US" sz="1200">
                        <a:effectLst/>
                        <a:highlight>
                          <a:srgbClr val="B6A788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04551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BDA980"/>
                          </a:highlight>
                        </a:rPr>
                        <a:t>5</a:t>
                      </a:r>
                      <a:endParaRPr lang="en-US" sz="1200" dirty="0">
                        <a:effectLst/>
                        <a:highlight>
                          <a:srgbClr val="BDA98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1022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C3AC78"/>
                          </a:highlight>
                        </a:rPr>
                        <a:t>6</a:t>
                      </a:r>
                      <a:endParaRPr lang="en-US" sz="1200">
                        <a:effectLst/>
                        <a:highlight>
                          <a:srgbClr val="C3AC78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3148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CAAF70"/>
                          </a:highlight>
                        </a:rPr>
                        <a:t>7</a:t>
                      </a:r>
                      <a:endParaRPr lang="en-US" sz="1200">
                        <a:effectLst/>
                        <a:highlight>
                          <a:srgbClr val="CAAF7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2646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0B267"/>
                          </a:highlight>
                        </a:rPr>
                        <a:t>8</a:t>
                      </a:r>
                      <a:endParaRPr lang="en-US" sz="1200">
                        <a:effectLst/>
                        <a:highlight>
                          <a:srgbClr val="D0B267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54718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6B65E"/>
                          </a:highlight>
                        </a:rPr>
                        <a:t>9</a:t>
                      </a:r>
                      <a:endParaRPr lang="en-US" sz="1200">
                        <a:effectLst/>
                        <a:highlight>
                          <a:srgbClr val="D6B65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267647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CB955"/>
                          </a:highlight>
                        </a:rPr>
                        <a:t>10</a:t>
                      </a:r>
                      <a:endParaRPr lang="en-US" sz="1200">
                        <a:effectLst/>
                        <a:highlight>
                          <a:srgbClr val="DCB955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068577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E2BC4B"/>
                          </a:highlight>
                        </a:rPr>
                        <a:t>11</a:t>
                      </a:r>
                      <a:endParaRPr lang="en-US" sz="1200">
                        <a:effectLst/>
                        <a:highlight>
                          <a:srgbClr val="E2BC4B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849826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E7BF3F"/>
                          </a:highlight>
                        </a:rPr>
                        <a:t>12</a:t>
                      </a:r>
                      <a:endParaRPr lang="en-US" sz="1200">
                        <a:effectLst/>
                        <a:highlight>
                          <a:srgbClr val="E7BF3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828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2A358"/>
                          </a:highlight>
                        </a:rPr>
                        <a:t>18</a:t>
                      </a:r>
                      <a:endParaRPr lang="en-US" sz="1200">
                        <a:effectLst/>
                        <a:highlight>
                          <a:srgbClr val="F2A358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385148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30B2"/>
                          </a:highlight>
                        </a:rPr>
                        <a:t>27</a:t>
                      </a:r>
                      <a:endParaRPr lang="en-US" sz="1200">
                        <a:effectLst/>
                        <a:highlight>
                          <a:srgbClr val="D330B2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76869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AF89CE"/>
                          </a:highlight>
                        </a:rPr>
                        <a:t>34</a:t>
                      </a:r>
                      <a:endParaRPr lang="en-US" sz="1200">
                        <a:effectLst/>
                        <a:highlight>
                          <a:srgbClr val="AF89CE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837706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00"/>
                          </a:highlight>
                        </a:rPr>
                        <a:t>96</a:t>
                      </a:r>
                      <a:endParaRPr lang="en-US" sz="1200" dirty="0">
                        <a:effectLst/>
                        <a:highlight>
                          <a:srgbClr val="0000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646642896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6364DB98-F69D-75F1-2A57-920980795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514" y="1235710"/>
            <a:ext cx="244990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Table 1: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Commenter Frequency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Data frame and table with the statistics</a:t>
            </a:r>
          </a:p>
        </p:txBody>
      </p:sp>
      <p:pic>
        <p:nvPicPr>
          <p:cNvPr id="3" name="Picture 1" descr="DeOrellana_sinoph_disinf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6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Orellana_sinoph_disinf_files/figure-pptx/unnamed-chunk-6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Macintosh PowerPoint</Application>
  <PresentationFormat>On-screen Show (16:9)</PresentationFormat>
  <Paragraphs>425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Office Theme</vt:lpstr>
      <vt:lpstr>Medical Disinformation with Political Intent  RESULTS: PLOTS AND TABLES</vt:lpstr>
      <vt:lpstr>Table 1: Total of views per video (descending)</vt:lpstr>
      <vt:lpstr>Table 1: Total of views per video (tail)</vt:lpstr>
      <vt:lpstr>Table 1: Data March 2021 Videos</vt:lpstr>
      <vt:lpstr>Table 1: Video Statistics Summary</vt:lpstr>
      <vt:lpstr>Table 1: Attitude Totals Table 1: Comments Summary</vt:lpstr>
      <vt:lpstr>Data frame and table with the statistics</vt:lpstr>
      <vt:lpstr>PowerPoint Presentation</vt:lpstr>
      <vt:lpstr>PowerPoint Presentation</vt:lpstr>
      <vt:lpstr>Google Trends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Trends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Disinformation wit Political Itent</dc:title>
  <dc:creator/>
  <cp:keywords/>
  <cp:lastModifiedBy>De Orellana Sanchez, Juan Carlos</cp:lastModifiedBy>
  <cp:revision>1</cp:revision>
  <dcterms:created xsi:type="dcterms:W3CDTF">2024-05-08T23:45:44Z</dcterms:created>
  <dcterms:modified xsi:type="dcterms:W3CDTF">2024-05-08T23:55:41Z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