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964" r:id="rId5"/>
    <p:sldId id="3960" r:id="rId6"/>
    <p:sldId id="3966" r:id="rId7"/>
    <p:sldId id="3974" r:id="rId8"/>
    <p:sldId id="3971" r:id="rId9"/>
    <p:sldId id="3972" r:id="rId10"/>
    <p:sldId id="3973" r:id="rId11"/>
    <p:sldId id="3969" r:id="rId12"/>
    <p:sldId id="39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shed, Sylvia" initials="NS" lastIdx="7" clrIdx="0">
    <p:extLst>
      <p:ext uri="{19B8F6BF-5375-455C-9EA6-DF929625EA0E}">
        <p15:presenceInfo xmlns:p15="http://schemas.microsoft.com/office/powerpoint/2012/main" userId="S-1-5-21-1085031214-73586283-839522115-711955" providerId="AD"/>
      </p:ext>
    </p:extLst>
  </p:cmAuthor>
  <p:cmAuthor id="2" name="Deutsch, Maria" initials="DM" lastIdx="9" clrIdx="1">
    <p:extLst>
      <p:ext uri="{19B8F6BF-5375-455C-9EA6-DF929625EA0E}">
        <p15:presenceInfo xmlns:p15="http://schemas.microsoft.com/office/powerpoint/2012/main" userId="S-1-5-21-1085031214-73586283-839522115-637243" providerId="AD"/>
      </p:ext>
    </p:extLst>
  </p:cmAuthor>
  <p:cmAuthor id="3" name="Fontan, Cynthia" initials="FC" lastIdx="10" clrIdx="2">
    <p:extLst>
      <p:ext uri="{19B8F6BF-5375-455C-9EA6-DF929625EA0E}">
        <p15:presenceInfo xmlns:p15="http://schemas.microsoft.com/office/powerpoint/2012/main" userId="Fontan, Cynth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AFD8959-9B3F-4D47-BAAB-44C6AA61CEA2}">
  <a:tblStyle styleId="{7AFD8959-9B3F-4D47-BAAB-44C6AA61CEA2}" styleName="BMS Table Gray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chemeClr val="tx1"/>
              </a:solidFill>
            </a:ln>
          </a:top>
          <a:bottom>
            <a:ln w="6350">
              <a:solidFill>
                <a:schemeClr val="tx1"/>
              </a:solidFill>
            </a:ln>
          </a:bottom>
          <a:insideH>
            <a:ln w="6350">
              <a:solidFill>
                <a:schemeClr val="tx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EEE7E7"/>
          </a:solidFill>
        </a:fill>
      </a:tcStyle>
    </a:band2H>
    <a:band1V>
      <a:tcStyle>
        <a:tcBdr/>
        <a:fill>
          <a:solidFill>
            <a:srgbClr val="EEE7E7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chemeClr val="tx1"/>
              </a:solidFill>
            </a:ln>
          </a:top>
          <a:bottom>
            <a:ln w="19050">
              <a:solidFill>
                <a:schemeClr val="tx1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bg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tx1"/>
          </a:solidFill>
        </a:fill>
      </a:tcStyle>
    </a:firstRow>
  </a:tblStyle>
  <a:tblStyle styleId="{AB131486-7932-478D-BA04-5426E13E8524}" styleName="BMS Table Amber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FFD186"/>
              </a:solidFill>
            </a:ln>
          </a:top>
          <a:bottom>
            <a:ln w="6350">
              <a:solidFill>
                <a:srgbClr val="FFD186"/>
              </a:solidFill>
            </a:ln>
          </a:bottom>
          <a:insideH>
            <a:ln w="6350">
              <a:solidFill>
                <a:srgbClr val="FFD186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FFECCD"/>
          </a:solidFill>
        </a:fill>
      </a:tcStyle>
    </a:band2H>
    <a:band1V>
      <a:tcStyle>
        <a:tcBdr/>
        <a:fill>
          <a:solidFill>
            <a:srgbClr val="FFECCD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rgbClr val="FFD186"/>
              </a:solidFill>
            </a:ln>
          </a:top>
          <a:bottom>
            <a:ln w="19050">
              <a:solidFill>
                <a:srgbClr val="FFD186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FFD186"/>
          </a:solidFill>
        </a:fill>
      </a:tcStyle>
    </a:firstRow>
  </a:tblStyle>
  <a:tblStyle styleId="{17987A09-FBC6-4D12-BA78-BE2ACF4811F2}" styleName="BMS Table Peach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FDA97D"/>
              </a:solidFill>
            </a:ln>
          </a:top>
          <a:bottom>
            <a:ln w="6350">
              <a:solidFill>
                <a:srgbClr val="FDA97D"/>
              </a:solidFill>
            </a:ln>
          </a:bottom>
          <a:insideH>
            <a:ln w="6350">
              <a:solidFill>
                <a:srgbClr val="FDA97D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FEDCCA"/>
          </a:solidFill>
        </a:fill>
      </a:tcStyle>
    </a:band2H>
    <a:band1V>
      <a:tcStyle>
        <a:tcBdr/>
        <a:fill>
          <a:solidFill>
            <a:srgbClr val="FEDCCA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rgbClr val="FDA97D"/>
              </a:solidFill>
            </a:ln>
          </a:top>
          <a:bottom>
            <a:ln w="19050">
              <a:solidFill>
                <a:srgbClr val="FDA97D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FDA97D"/>
          </a:solidFill>
        </a:fill>
      </a:tcStyle>
    </a:firstRow>
  </a:tblStyle>
  <a:tblStyle styleId="{3FB51E2C-7BFB-4B95-B8AA-B85EA3A58659}" styleName="BMS Table Sienna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CB7C78"/>
              </a:solidFill>
            </a:ln>
          </a:top>
          <a:bottom>
            <a:ln w="6350">
              <a:solidFill>
                <a:srgbClr val="CB7C78"/>
              </a:solidFill>
            </a:ln>
          </a:bottom>
          <a:insideH>
            <a:ln w="6350">
              <a:solidFill>
                <a:srgbClr val="CB7C78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DAC5C5"/>
          </a:solidFill>
        </a:fill>
      </a:tcStyle>
    </a:band2H>
    <a:band1V>
      <a:tcStyle>
        <a:tcBdr/>
        <a:fill>
          <a:solidFill>
            <a:srgbClr val="DAC5C5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rgbClr val="CB7C78"/>
              </a:solidFill>
            </a:ln>
          </a:top>
          <a:bottom>
            <a:ln w="19050">
              <a:solidFill>
                <a:srgbClr val="CB7C78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bg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CB7C78"/>
          </a:solidFill>
        </a:fill>
      </a:tcStyle>
    </a:firstRow>
  </a:tblStyle>
  <a:tblStyle styleId="{341639D1-FA1C-4AE1-8705-CAF77B6581E0}" styleName="BMS Table Mint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59FFB9"/>
              </a:solidFill>
            </a:ln>
          </a:top>
          <a:bottom>
            <a:ln w="6350">
              <a:solidFill>
                <a:srgbClr val="59FFB9"/>
              </a:solidFill>
            </a:ln>
          </a:bottom>
          <a:insideH>
            <a:ln w="6350">
              <a:solidFill>
                <a:srgbClr val="59FFB9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C5FFE6"/>
          </a:solidFill>
        </a:fill>
      </a:tcStyle>
    </a:band2H>
    <a:band1V>
      <a:tcStyle>
        <a:tcBdr/>
        <a:fill>
          <a:solidFill>
            <a:srgbClr val="C5FFE6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rgbClr val="59FFB9"/>
              </a:solidFill>
            </a:ln>
          </a:top>
          <a:bottom>
            <a:ln w="19050">
              <a:solidFill>
                <a:srgbClr val="59FFB9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59FFB9"/>
          </a:solidFill>
        </a:fill>
      </a:tcStyle>
    </a:firstRow>
  </a:tblStyle>
  <a:tblStyle styleId="{634F3CDC-9E1D-4E82-9B7D-985DE547036D}" styleName="BMS Table Aqua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33D6F1"/>
              </a:solidFill>
            </a:ln>
          </a:top>
          <a:bottom>
            <a:ln w="6350">
              <a:solidFill>
                <a:srgbClr val="33D6F1"/>
              </a:solidFill>
            </a:ln>
          </a:bottom>
          <a:insideH>
            <a:ln w="6350">
              <a:solidFill>
                <a:srgbClr val="33D6F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C0F2FB"/>
          </a:solidFill>
        </a:fill>
      </a:tcStyle>
    </a:band2H>
    <a:band1V>
      <a:tcStyle>
        <a:tcBdr/>
        <a:fill>
          <a:solidFill>
            <a:srgbClr val="C0F2FB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rgbClr val="33D6F1"/>
              </a:solidFill>
            </a:ln>
          </a:top>
          <a:bottom>
            <a:ln w="19050">
              <a:solidFill>
                <a:srgbClr val="33D6F1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33D6F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/>
    <p:restoredTop sz="83179" autoAdjust="0"/>
  </p:normalViewPr>
  <p:slideViewPr>
    <p:cSldViewPr snapToGrid="0">
      <p:cViewPr varScale="1">
        <p:scale>
          <a:sx n="141" d="100"/>
          <a:sy n="141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6B232A-A90B-0843-9FE3-CD41AEF1F4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EF4F6-6352-EF49-8B94-F88281AD3C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A1003-23F1-F848-ABD7-AA279ACD1B1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22398-7E15-714C-85A0-DACC6DC3F1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B2665-97EF-CE47-ABE4-18D4D76C98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B60F0-68D7-274B-9B3A-8BD634CF5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1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6C0D1-008B-C245-AF1E-F6ADA8BEAF3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B8535-DC0F-AF47-A510-8461A80C0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2880" indent="-182880" algn="l" defTabSz="914400" rtl="0" eaLnBrk="1" latinLnBrk="0" hangingPunct="1">
      <a:spcBef>
        <a:spcPts val="600"/>
      </a:spcBef>
      <a:buFont typeface="Trebuchet MS" panose="020B0603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576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4864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3152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09728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28016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46304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64592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B8535-DC0F-AF47-A510-8461A80C0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B8535-DC0F-AF47-A510-8461A80C0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34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45C69-5A03-FC8A-4575-61646AD3B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192BBD-C5F4-70A4-38B7-41E81BF35E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37357A-CF64-CC55-9325-50A554E6F0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29C1-545E-D071-E92B-2507E7218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B8535-DC0F-AF47-A510-8461A80C0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7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2F3B8-5DAD-D29F-A282-EF9601440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82CBB1-DC25-D176-E260-C470D01AA4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387FAB-3D72-FEE4-9DE6-AFAB54B61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88412-F6A4-8E5E-91C4-C4252E7B2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B8535-DC0F-AF47-A510-8461A80C0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8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92E5CDC-3F8F-AF4C-BDBB-F6335CB85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365760"/>
            <a:ext cx="7543165" cy="457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None/>
              <a:tabLst/>
              <a:defRPr b="1"/>
            </a:lvl1pPr>
            <a:lvl2pPr marL="0" indent="0">
              <a:spcBef>
                <a:spcPts val="0"/>
              </a:spcBef>
              <a:buNone/>
              <a:defRPr b="1"/>
            </a:lvl2pPr>
            <a:lvl3pPr marL="0" indent="0">
              <a:spcBef>
                <a:spcPts val="0"/>
              </a:spcBef>
              <a:buNone/>
              <a:defRPr b="1"/>
            </a:lvl3pPr>
            <a:lvl4pPr marL="0" indent="0">
              <a:spcBef>
                <a:spcPts val="0"/>
              </a:spcBef>
              <a:buNone/>
              <a:defRPr b="1"/>
            </a:lvl4pPr>
            <a:lvl5pPr marL="0" indent="0">
              <a:spcBef>
                <a:spcPts val="0"/>
              </a:spcBef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rPr lang="en-US"/>
              <a:t>Division/Therapeutic Area [Edit here]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7543165" cy="2560320"/>
          </a:xfrm>
        </p:spPr>
        <p:txBody>
          <a:bodyPr anchor="t" anchorCtr="0"/>
          <a:lstStyle>
            <a:lvl1pPr algn="l">
              <a:defRPr sz="6000" b="0" spc="0" baseline="0"/>
            </a:lvl1pPr>
          </a:lstStyle>
          <a:p>
            <a:r>
              <a:rPr lang="en-US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343400"/>
            <a:ext cx="75438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0" indent="0" algn="l">
              <a:spcBef>
                <a:spcPts val="0"/>
              </a:spcBef>
              <a:buNone/>
              <a:defRPr sz="2000"/>
            </a:lvl2pPr>
            <a:lvl3pPr marL="0" indent="0" algn="l">
              <a:spcBef>
                <a:spcPts val="0"/>
              </a:spcBef>
              <a:buNone/>
              <a:defRPr sz="2000"/>
            </a:lvl3pPr>
            <a:lvl4pPr marL="0" indent="0" algn="l">
              <a:spcBef>
                <a:spcPts val="0"/>
              </a:spcBef>
              <a:buNone/>
              <a:defRPr sz="2000"/>
            </a:lvl4pPr>
            <a:lvl5pPr marL="0" indent="0" algn="l">
              <a:spcBef>
                <a:spcPts val="0"/>
              </a:spcBef>
              <a:buNone/>
              <a:defRPr sz="2000"/>
            </a:lvl5pPr>
            <a:lvl6pPr marL="0" indent="0" algn="l">
              <a:spcBef>
                <a:spcPts val="0"/>
              </a:spcBef>
              <a:buNone/>
              <a:defRPr sz="2000"/>
            </a:lvl6pPr>
            <a:lvl7pPr marL="0" indent="0" algn="l">
              <a:spcBef>
                <a:spcPts val="0"/>
              </a:spcBef>
              <a:buNone/>
              <a:defRPr sz="2000"/>
            </a:lvl7pPr>
            <a:lvl8pPr marL="0" indent="0" algn="l">
              <a:spcBef>
                <a:spcPts val="0"/>
              </a:spcBef>
              <a:buNone/>
              <a:defRPr sz="2000"/>
            </a:lvl8pPr>
            <a:lvl9pPr marL="0" indent="0" algn="l">
              <a:spcBef>
                <a:spcPts val="0"/>
              </a:spcBef>
              <a:buNone/>
              <a:defRPr sz="2000"/>
            </a:lvl9pPr>
          </a:lstStyle>
          <a:p>
            <a:r>
              <a:rPr lang="en-US"/>
              <a:t>[Month 00, 0000]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E39BE-06F7-7349-BF12-45D065ED8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7" y="4937760"/>
            <a:ext cx="7543167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  <a:lvl2pPr marL="0" indent="0">
              <a:spcBef>
                <a:spcPts val="0"/>
              </a:spcBef>
              <a:buNone/>
              <a:defRPr b="0"/>
            </a:lvl2pPr>
            <a:lvl3pPr marL="0" indent="0">
              <a:spcBef>
                <a:spcPts val="0"/>
              </a:spcBef>
              <a:buNone/>
              <a:defRPr b="0"/>
            </a:lvl3pPr>
            <a:lvl4pPr marL="0" indent="0">
              <a:spcBef>
                <a:spcPts val="0"/>
              </a:spcBef>
              <a:buNone/>
              <a:defRPr b="0"/>
            </a:lvl4pPr>
            <a:lvl5pPr marL="0" indent="0">
              <a:spcBef>
                <a:spcPts val="0"/>
              </a:spcBef>
              <a:buNone/>
              <a:defRPr b="0"/>
            </a:lvl5pPr>
            <a:lvl6pPr marL="0" indent="0">
              <a:spcBef>
                <a:spcPts val="0"/>
              </a:spcBef>
              <a:buNone/>
              <a:defRPr b="0"/>
            </a:lvl6pPr>
            <a:lvl7pPr marL="0" indent="0">
              <a:spcBef>
                <a:spcPts val="0"/>
              </a:spcBef>
              <a:buNone/>
              <a:defRPr b="0"/>
            </a:lvl7pPr>
            <a:lvl8pPr marL="0" indent="0">
              <a:spcBef>
                <a:spcPts val="0"/>
              </a:spcBef>
              <a:buNone/>
              <a:defRPr b="0"/>
            </a:lvl8pPr>
            <a:lvl9pPr marL="0" indent="0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/>
              <a:t>[Presenter Name]</a:t>
            </a:r>
            <a:br>
              <a:rPr lang="en-US"/>
            </a:br>
            <a:r>
              <a:rPr lang="en-US"/>
              <a:t>[Title]</a:t>
            </a:r>
          </a:p>
        </p:txBody>
      </p:sp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6" cy="822960"/>
          </a:xfrm>
          <a:prstGeom prst="rect">
            <a:avLst/>
          </a:prstGeom>
          <a:noFill/>
        </p:spPr>
      </p:pic>
      <p:sp>
        <p:nvSpPr>
          <p:cNvPr id="10" name="Disclaimer">
            <a:extLst>
              <a:ext uri="{FF2B5EF4-FFF2-40B4-BE49-F238E27FC236}">
                <a16:creationId xmlns:a16="http://schemas.microsoft.com/office/drawing/2014/main" id="{0411BC70-4820-DF40-90C3-6ACD451ADD60}"/>
              </a:ext>
            </a:extLst>
          </p:cNvPr>
          <p:cNvSpPr txBox="1"/>
          <p:nvPr userDrawn="1"/>
        </p:nvSpPr>
        <p:spPr>
          <a:xfrm>
            <a:off x="8205215" y="6257290"/>
            <a:ext cx="3621659" cy="228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800" b="0"/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60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6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Amber">
    <p:bg>
      <p:bgPr>
        <a:gradFill>
          <a:gsLst>
            <a:gs pos="0">
              <a:srgbClr val="FFFBF4"/>
            </a:gs>
            <a:gs pos="100000">
              <a:srgbClr val="FFEC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1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Peach">
    <p:bg>
      <p:bgPr>
        <a:gradFill>
          <a:gsLst>
            <a:gs pos="0">
              <a:srgbClr val="FFF7F3"/>
            </a:gs>
            <a:gs pos="100000">
              <a:srgbClr val="FEDCC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34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Olive">
    <p:bg>
      <p:bgPr>
        <a:gradFill>
          <a:gsLst>
            <a:gs pos="0">
              <a:srgbClr val="FAF6F3"/>
            </a:gs>
            <a:gs pos="100000">
              <a:srgbClr val="EAD5C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9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Almond">
    <p:bg>
      <p:bgPr>
        <a:gradFill>
          <a:gsLst>
            <a:gs pos="0">
              <a:srgbClr val="F8F3F1"/>
            </a:gs>
            <a:gs pos="100000">
              <a:srgbClr val="DFCBC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9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Sienna">
    <p:bg>
      <p:bgPr>
        <a:gradFill>
          <a:gsLst>
            <a:gs pos="0">
              <a:srgbClr val="F5F0F0"/>
            </a:gs>
            <a:gs pos="100000">
              <a:srgbClr val="DAC5C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89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Chocolate">
    <p:bg>
      <p:bgPr>
        <a:gradFill>
          <a:gsLst>
            <a:gs pos="0">
              <a:srgbClr val="F6F4F3"/>
            </a:gs>
            <a:gs pos="100000">
              <a:srgbClr val="D2CAC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0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Mint">
    <p:bg>
      <p:bgPr>
        <a:gradFill>
          <a:gsLst>
            <a:gs pos="0">
              <a:srgbClr val="F2FFF9"/>
            </a:gs>
            <a:gs pos="100000">
              <a:srgbClr val="C5FF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91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Aqua">
    <p:bg>
      <p:bgPr>
        <a:gradFill>
          <a:gsLst>
            <a:gs pos="0">
              <a:srgbClr val="EFFCFE"/>
            </a:gs>
            <a:gs pos="100000">
              <a:srgbClr val="C0F2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08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nent - Light Gray">
    <p:bg>
      <p:bgPr>
        <a:solidFill>
          <a:srgbClr val="E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14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ght Gray">
    <p:bg>
      <p:bgPr>
        <a:solidFill>
          <a:srgbClr val="E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92E5CDC-3F8F-AF4C-BDBB-F6335CB85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365760"/>
            <a:ext cx="7543165" cy="457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None/>
              <a:tabLst/>
              <a:defRPr b="1"/>
            </a:lvl1pPr>
            <a:lvl2pPr marL="0" indent="0">
              <a:spcBef>
                <a:spcPts val="0"/>
              </a:spcBef>
              <a:buNone/>
              <a:defRPr b="1"/>
            </a:lvl2pPr>
            <a:lvl3pPr marL="0" indent="0">
              <a:spcBef>
                <a:spcPts val="0"/>
              </a:spcBef>
              <a:buNone/>
              <a:defRPr b="1"/>
            </a:lvl3pPr>
            <a:lvl4pPr marL="0" indent="0">
              <a:spcBef>
                <a:spcPts val="0"/>
              </a:spcBef>
              <a:buNone/>
              <a:defRPr b="1"/>
            </a:lvl4pPr>
            <a:lvl5pPr marL="0" indent="0">
              <a:spcBef>
                <a:spcPts val="0"/>
              </a:spcBef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rPr lang="en-US"/>
              <a:t>Division/Therapeutic Area [Edit here]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7543165" cy="2560320"/>
          </a:xfrm>
        </p:spPr>
        <p:txBody>
          <a:bodyPr anchor="t" anchorCtr="0"/>
          <a:lstStyle>
            <a:lvl1pPr algn="l">
              <a:defRPr sz="6000" b="0" spc="0" baseline="0"/>
            </a:lvl1pPr>
          </a:lstStyle>
          <a:p>
            <a:r>
              <a:rPr lang="en-US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343400"/>
            <a:ext cx="75438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0" indent="0" algn="l">
              <a:spcBef>
                <a:spcPts val="0"/>
              </a:spcBef>
              <a:buNone/>
              <a:defRPr sz="2000"/>
            </a:lvl2pPr>
            <a:lvl3pPr marL="0" indent="0" algn="l">
              <a:spcBef>
                <a:spcPts val="0"/>
              </a:spcBef>
              <a:buNone/>
              <a:defRPr sz="2000"/>
            </a:lvl3pPr>
            <a:lvl4pPr marL="0" indent="0" algn="l">
              <a:spcBef>
                <a:spcPts val="0"/>
              </a:spcBef>
              <a:buNone/>
              <a:defRPr sz="2000"/>
            </a:lvl4pPr>
            <a:lvl5pPr marL="0" indent="0" algn="l">
              <a:spcBef>
                <a:spcPts val="0"/>
              </a:spcBef>
              <a:buNone/>
              <a:defRPr sz="2000"/>
            </a:lvl5pPr>
            <a:lvl6pPr marL="0" indent="0" algn="l">
              <a:spcBef>
                <a:spcPts val="0"/>
              </a:spcBef>
              <a:buNone/>
              <a:defRPr sz="2000"/>
            </a:lvl6pPr>
            <a:lvl7pPr marL="0" indent="0" algn="l">
              <a:spcBef>
                <a:spcPts val="0"/>
              </a:spcBef>
              <a:buNone/>
              <a:defRPr sz="2000"/>
            </a:lvl7pPr>
            <a:lvl8pPr marL="0" indent="0" algn="l">
              <a:spcBef>
                <a:spcPts val="0"/>
              </a:spcBef>
              <a:buNone/>
              <a:defRPr sz="2000"/>
            </a:lvl8pPr>
            <a:lvl9pPr marL="0" indent="0" algn="l">
              <a:spcBef>
                <a:spcPts val="0"/>
              </a:spcBef>
              <a:buNone/>
              <a:defRPr sz="2000"/>
            </a:lvl9pPr>
          </a:lstStyle>
          <a:p>
            <a:r>
              <a:rPr lang="en-US"/>
              <a:t>[Month 00, 0000]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1E892DE-B840-A64B-91A1-1B18F6037C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7" y="4937760"/>
            <a:ext cx="7543167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  <a:lvl2pPr marL="0" indent="0">
              <a:spcBef>
                <a:spcPts val="0"/>
              </a:spcBef>
              <a:buNone/>
              <a:defRPr b="0"/>
            </a:lvl2pPr>
            <a:lvl3pPr marL="0" indent="0">
              <a:spcBef>
                <a:spcPts val="0"/>
              </a:spcBef>
              <a:buNone/>
              <a:defRPr b="0"/>
            </a:lvl3pPr>
            <a:lvl4pPr marL="0" indent="0">
              <a:spcBef>
                <a:spcPts val="0"/>
              </a:spcBef>
              <a:buNone/>
              <a:defRPr b="0"/>
            </a:lvl4pPr>
            <a:lvl5pPr marL="0" indent="0">
              <a:spcBef>
                <a:spcPts val="0"/>
              </a:spcBef>
              <a:buNone/>
              <a:defRPr b="0"/>
            </a:lvl5pPr>
            <a:lvl6pPr marL="0" indent="0">
              <a:spcBef>
                <a:spcPts val="0"/>
              </a:spcBef>
              <a:buNone/>
              <a:defRPr b="0"/>
            </a:lvl6pPr>
            <a:lvl7pPr marL="0" indent="0">
              <a:spcBef>
                <a:spcPts val="0"/>
              </a:spcBef>
              <a:buNone/>
              <a:defRPr b="0"/>
            </a:lvl7pPr>
            <a:lvl8pPr marL="0" indent="0">
              <a:spcBef>
                <a:spcPts val="0"/>
              </a:spcBef>
              <a:buNone/>
              <a:defRPr b="0"/>
            </a:lvl8pPr>
            <a:lvl9pPr marL="0" indent="0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/>
              <a:t>[Presenter Name]</a:t>
            </a:r>
            <a:br>
              <a:rPr lang="en-US"/>
            </a:br>
            <a:r>
              <a:rPr lang="en-US"/>
              <a:t>[Title]</a:t>
            </a:r>
          </a:p>
        </p:txBody>
      </p:sp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6" cy="822960"/>
          </a:xfrm>
          <a:prstGeom prst="rect">
            <a:avLst/>
          </a:prstGeom>
          <a:noFill/>
        </p:spPr>
      </p:pic>
      <p:sp>
        <p:nvSpPr>
          <p:cNvPr id="8" name="Disclaimer">
            <a:extLst>
              <a:ext uri="{FF2B5EF4-FFF2-40B4-BE49-F238E27FC236}">
                <a16:creationId xmlns:a16="http://schemas.microsoft.com/office/drawing/2014/main" id="{F95EDC5C-ABEE-824D-9A00-482457322324}"/>
              </a:ext>
            </a:extLst>
          </p:cNvPr>
          <p:cNvSpPr txBox="1"/>
          <p:nvPr userDrawn="1"/>
        </p:nvSpPr>
        <p:spPr>
          <a:xfrm>
            <a:off x="8205215" y="6257290"/>
            <a:ext cx="3621659" cy="228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800" b="0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9629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n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8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6096000" cy="342900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3044952" cy="342900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2AB3B13-24B5-EA40-92B2-665869E465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0952" y="3429000"/>
            <a:ext cx="3051048" cy="3429000"/>
          </a:xfrm>
          <a:solidFill>
            <a:srgbClr val="BFBFBF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4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ur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3044952" cy="342900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2AB3B13-24B5-EA40-92B2-665869E465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0952" y="3429000"/>
            <a:ext cx="3051048" cy="1719072"/>
          </a:xfrm>
          <a:solidFill>
            <a:srgbClr val="BFBFBF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26BC3F3-33EB-F346-B70E-DE269C6819E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0952" y="5148072"/>
            <a:ext cx="3051048" cy="170992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861D7D-0CE3-D447-AB46-E7F0601A9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B9E9C5D-8364-0D47-AF90-417652D3C1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126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8A87F8F-2D9A-B243-A5FB-6E555C2704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576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797D6E4-4FD3-FB41-AC2F-B0BC446609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01999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8504504-7E85-584D-A20B-448D0D56BB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0200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8B42205D-9591-3C43-8A71-9811FC49A76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8400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BC915BB-BDF2-BD44-8C3A-2C34D2A9A6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840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DD93C7F7-3C80-DA48-9BC2-95DD73DF878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83624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A585D99-3BCE-844A-8969-7E2EFD217B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8210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080">
          <p15:clr>
            <a:srgbClr val="FBAE40"/>
          </p15:clr>
        </p15:guide>
        <p15:guide id="2" pos="1896">
          <p15:clr>
            <a:srgbClr val="FBAE40"/>
          </p15:clr>
        </p15:guide>
        <p15:guide id="3" pos="5600">
          <p15:clr>
            <a:srgbClr val="FBAE40"/>
          </p15:clr>
        </p15:guide>
        <p15:guide id="4" pos="5784">
          <p15:clr>
            <a:srgbClr val="FBAE40"/>
          </p15:clr>
        </p15:guide>
        <p15:guide id="5" pos="3744">
          <p15:clr>
            <a:srgbClr val="FBAE40"/>
          </p15:clr>
        </p15:guide>
        <p15:guide id="6" pos="3936">
          <p15:clr>
            <a:srgbClr val="FBAE40"/>
          </p15:clr>
        </p15:guide>
        <p15:guide id="7" orient="horz" pos="2074" userDrawn="1">
          <p15:clr>
            <a:srgbClr val="FBAE40"/>
          </p15:clr>
        </p15:guide>
        <p15:guide id="8" orient="horz" pos="218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3F25E4DD-7BAF-CF43-9AF5-512CC54177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DC9E62E-3AF4-C24D-8B08-8A7FCB7ED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E3D7CA1-C89E-E24C-B557-52A1F9AEBF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mber">
    <p:bg>
      <p:bgPr>
        <a:gradFill>
          <a:gsLst>
            <a:gs pos="0">
              <a:srgbClr val="FFFBF4"/>
            </a:gs>
            <a:gs pos="100000">
              <a:srgbClr val="FFEC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3841D-7F55-D1AE-7EB7-607630A0346D}"/>
              </a:ext>
            </a:extLst>
          </p:cNvPr>
          <p:cNvSpPr txBox="1"/>
          <p:nvPr userDrawn="1"/>
        </p:nvSpPr>
        <p:spPr>
          <a:xfrm>
            <a:off x="1457325" y="654367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200"/>
              </a:spcBef>
              <a:buSzPct val="100000"/>
              <a:buFont typeface="Trebuchet MS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317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each">
    <p:bg>
      <p:bgPr>
        <a:gradFill>
          <a:gsLst>
            <a:gs pos="0">
              <a:srgbClr val="FFF7F3"/>
            </a:gs>
            <a:gs pos="100000">
              <a:srgbClr val="FEDCC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CFEAC-EA00-A7E6-3931-934F90E7B8A1}"/>
              </a:ext>
            </a:extLst>
          </p:cNvPr>
          <p:cNvSpPr txBox="1"/>
          <p:nvPr userDrawn="1"/>
        </p:nvSpPr>
        <p:spPr>
          <a:xfrm>
            <a:off x="762000" y="652272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200"/>
              </a:spcBef>
              <a:buSzPct val="100000"/>
              <a:buFont typeface="Trebuchet MS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519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live">
    <p:bg>
      <p:bgPr>
        <a:gradFill>
          <a:gsLst>
            <a:gs pos="0">
              <a:srgbClr val="FAF6F3"/>
            </a:gs>
            <a:gs pos="100000">
              <a:srgbClr val="EAD5C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7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Ins="0" numCol="2" spcCol="301752"/>
          <a:lstStyle>
            <a:lvl1pPr marL="411480" indent="-411480">
              <a:buFont typeface="+mj-lt"/>
              <a:buAutoNum type="arabicPeriod"/>
              <a:tabLst/>
              <a:defRPr/>
            </a:lvl1pPr>
            <a:lvl2pPr marL="640080" indent="-228600">
              <a:tabLst/>
              <a:defRPr/>
            </a:lvl2pPr>
            <a:lvl3pPr marL="868680" indent="-228600">
              <a:tabLst/>
              <a:defRPr/>
            </a:lvl3pPr>
            <a:lvl4pPr marL="1097280" indent="-228600">
              <a:tabLst/>
              <a:defRPr/>
            </a:lvl4pPr>
            <a:lvl5pPr marL="1325880" indent="-228600">
              <a:tabLst/>
              <a:defRPr/>
            </a:lvl5pPr>
            <a:lvl6pPr marL="1554480" indent="-228600">
              <a:tabLst/>
              <a:defRPr/>
            </a:lvl6pPr>
            <a:lvl7pPr marL="1783080" indent="-228600">
              <a:tabLst/>
              <a:defRPr/>
            </a:lvl7pPr>
            <a:lvl8pPr marL="2011680" indent="-228600">
              <a:tabLst/>
              <a:defRPr/>
            </a:lvl8pPr>
            <a:lvl9pPr marL="2240280" indent="-228600">
              <a:tabLst/>
              <a:defRPr/>
            </a:lvl9pPr>
          </a:lstStyle>
          <a:p>
            <a:pPr lvl="0"/>
            <a:r>
              <a:rPr lang="en-US"/>
              <a:t>[Agenda item]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5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lmond">
    <p:bg>
      <p:bgPr>
        <a:gradFill>
          <a:gsLst>
            <a:gs pos="0">
              <a:srgbClr val="F8F3F1"/>
            </a:gs>
            <a:gs pos="100000">
              <a:srgbClr val="DFCBC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ienna">
    <p:bg>
      <p:bgPr>
        <a:gradFill>
          <a:gsLst>
            <a:gs pos="0">
              <a:srgbClr val="F5F0F0"/>
            </a:gs>
            <a:gs pos="100000">
              <a:srgbClr val="DAC5C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0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Chocolate">
    <p:bg>
      <p:bgPr>
        <a:gradFill>
          <a:gsLst>
            <a:gs pos="0">
              <a:srgbClr val="F6F4F3"/>
            </a:gs>
            <a:gs pos="100000">
              <a:srgbClr val="D2CAC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2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Mint">
    <p:bg>
      <p:bgPr>
        <a:gradFill>
          <a:gsLst>
            <a:gs pos="0">
              <a:srgbClr val="F2FFF9"/>
            </a:gs>
            <a:gs pos="100000">
              <a:srgbClr val="C5FF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qua">
    <p:bg>
      <p:bgPr>
        <a:gradFill>
          <a:gsLst>
            <a:gs pos="0">
              <a:srgbClr val="EFFCFE"/>
            </a:gs>
            <a:gs pos="100000">
              <a:srgbClr val="C0F2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ight Gray">
    <p:bg>
      <p:bgPr>
        <a:solidFill>
          <a:srgbClr val="E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D8B1-1581-4488-A1A4-886D01EEFD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CF9CDAC-EC28-4BA6-9827-D58133E1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6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5BF3E53-7A3D-40D5-AE68-3CE44909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9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ristol Myers Squibb" descr="Bristol Myers Squibb">
            <a:extLst>
              <a:ext uri="{FF2B5EF4-FFF2-40B4-BE49-F238E27FC236}">
                <a16:creationId xmlns:a16="http://schemas.microsoft.com/office/drawing/2014/main" id="{B50985CD-7333-F343-85B8-C4893E81FC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645920" y="2194560"/>
            <a:ext cx="9056906" cy="2286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4445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4" cy="822960"/>
          </a:xfrm>
          <a:prstGeom prst="rect">
            <a:avLst/>
          </a:prstGeom>
          <a:noFill/>
        </p:spPr>
      </p:pic>
      <p:sp>
        <p:nvSpPr>
          <p:cNvPr id="8" name="Thank You">
            <a:extLst>
              <a:ext uri="{FF2B5EF4-FFF2-40B4-BE49-F238E27FC236}">
                <a16:creationId xmlns:a16="http://schemas.microsoft.com/office/drawing/2014/main" id="{2DF7BC51-D766-5D44-8D23-2A1F0BF208B3}"/>
              </a:ext>
            </a:extLst>
          </p:cNvPr>
          <p:cNvSpPr txBox="1">
            <a:spLocks/>
          </p:cNvSpPr>
          <p:nvPr userDrawn="1"/>
        </p:nvSpPr>
        <p:spPr>
          <a:xfrm>
            <a:off x="365760" y="1554480"/>
            <a:ext cx="7543165" cy="182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3D75AF2-C99D-9247-B7AF-B859D95DB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434840"/>
            <a:ext cx="7543165" cy="1371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6241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2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7543165" cy="2560320"/>
          </a:xfrm>
        </p:spPr>
        <p:txBody>
          <a:bodyPr anchor="t" anchorCtr="0"/>
          <a:lstStyle>
            <a:lvl1pPr algn="l">
              <a:defRPr sz="6000" b="1" spc="0" baseline="0">
                <a:solidFill>
                  <a:srgbClr val="BE2BBB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343400"/>
            <a:ext cx="75438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0" indent="0" algn="l">
              <a:spcBef>
                <a:spcPts val="0"/>
              </a:spcBef>
              <a:buNone/>
              <a:defRPr sz="2000"/>
            </a:lvl2pPr>
            <a:lvl3pPr marL="0" indent="0" algn="l">
              <a:spcBef>
                <a:spcPts val="0"/>
              </a:spcBef>
              <a:buNone/>
              <a:defRPr sz="2000"/>
            </a:lvl3pPr>
            <a:lvl4pPr marL="0" indent="0" algn="l">
              <a:spcBef>
                <a:spcPts val="0"/>
              </a:spcBef>
              <a:buNone/>
              <a:defRPr sz="2000"/>
            </a:lvl4pPr>
            <a:lvl5pPr marL="0" indent="0" algn="l">
              <a:spcBef>
                <a:spcPts val="0"/>
              </a:spcBef>
              <a:buNone/>
              <a:defRPr sz="2000"/>
            </a:lvl5pPr>
            <a:lvl6pPr marL="0" indent="0" algn="l">
              <a:spcBef>
                <a:spcPts val="0"/>
              </a:spcBef>
              <a:buNone/>
              <a:defRPr sz="2000"/>
            </a:lvl6pPr>
            <a:lvl7pPr marL="0" indent="0" algn="l">
              <a:spcBef>
                <a:spcPts val="0"/>
              </a:spcBef>
              <a:buNone/>
              <a:defRPr sz="2000"/>
            </a:lvl7pPr>
            <a:lvl8pPr marL="0" indent="0" algn="l">
              <a:spcBef>
                <a:spcPts val="0"/>
              </a:spcBef>
              <a:buNone/>
              <a:defRPr sz="2000"/>
            </a:lvl8pPr>
            <a:lvl9pPr marL="0" indent="0" algn="l">
              <a:spcBef>
                <a:spcPts val="0"/>
              </a:spcBef>
              <a:buNone/>
              <a:defRPr sz="2000"/>
            </a:lvl9pPr>
          </a:lstStyle>
          <a:p>
            <a:r>
              <a:rPr lang="en-US"/>
              <a:t>[Month 00, 0000]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E39BE-06F7-7349-BF12-45D065ED8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7" y="4937760"/>
            <a:ext cx="7543167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  <a:lvl2pPr marL="0" indent="0">
              <a:spcBef>
                <a:spcPts val="0"/>
              </a:spcBef>
              <a:buNone/>
              <a:defRPr b="0"/>
            </a:lvl2pPr>
            <a:lvl3pPr marL="0" indent="0">
              <a:spcBef>
                <a:spcPts val="0"/>
              </a:spcBef>
              <a:buNone/>
              <a:defRPr b="0"/>
            </a:lvl3pPr>
            <a:lvl4pPr marL="0" indent="0">
              <a:spcBef>
                <a:spcPts val="0"/>
              </a:spcBef>
              <a:buNone/>
              <a:defRPr b="0"/>
            </a:lvl4pPr>
            <a:lvl5pPr marL="0" indent="0">
              <a:spcBef>
                <a:spcPts val="0"/>
              </a:spcBef>
              <a:buNone/>
              <a:defRPr b="0"/>
            </a:lvl5pPr>
            <a:lvl6pPr marL="0" indent="0">
              <a:spcBef>
                <a:spcPts val="0"/>
              </a:spcBef>
              <a:buNone/>
              <a:defRPr b="0"/>
            </a:lvl6pPr>
            <a:lvl7pPr marL="0" indent="0">
              <a:spcBef>
                <a:spcPts val="0"/>
              </a:spcBef>
              <a:buNone/>
              <a:defRPr b="0"/>
            </a:lvl7pPr>
            <a:lvl8pPr marL="0" indent="0">
              <a:spcBef>
                <a:spcPts val="0"/>
              </a:spcBef>
              <a:buNone/>
              <a:defRPr b="0"/>
            </a:lvl8pPr>
            <a:lvl9pPr marL="0" indent="0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/>
              <a:t>[Presenter Name]</a:t>
            </a:r>
            <a:br>
              <a:rPr lang="en-US"/>
            </a:br>
            <a:r>
              <a:rPr lang="en-US"/>
              <a:t>[Title]</a:t>
            </a:r>
          </a:p>
        </p:txBody>
      </p:sp>
      <p:pic>
        <p:nvPicPr>
          <p:cNvPr id="6" name="Picture 5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8ACD0095-C476-4F19-4272-9C636076E0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404" t="30881" r="47011" b="36882"/>
          <a:stretch/>
        </p:blipFill>
        <p:spPr>
          <a:xfrm>
            <a:off x="197081" y="136718"/>
            <a:ext cx="2419119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F4C8E8-7E9A-224F-8714-AB4216A9C1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8" y="1554480"/>
            <a:ext cx="557784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554480"/>
            <a:ext cx="557784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A65C3A-C556-7B4E-9098-E1FD19D432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362102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488" y="1554480"/>
            <a:ext cx="362102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8592F68-1A92-1442-9565-3EF907A57B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05216" y="1554480"/>
            <a:ext cx="362102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4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98" userDrawn="1">
          <p15:clr>
            <a:srgbClr val="FBAE40"/>
          </p15:clr>
        </p15:guide>
        <p15:guide id="2" pos="2512" userDrawn="1">
          <p15:clr>
            <a:srgbClr val="FBAE40"/>
          </p15:clr>
        </p15:guide>
        <p15:guide id="3" pos="4982" userDrawn="1">
          <p15:clr>
            <a:srgbClr val="FBAE40"/>
          </p15:clr>
        </p15:guide>
        <p15:guide id="4" pos="51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861D7D-0CE3-D447-AB46-E7F0601A9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2642616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02001" y="1554480"/>
            <a:ext cx="2641598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8592F68-1A92-1442-9565-3EF907A57B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8400" y="1554480"/>
            <a:ext cx="26416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4198CF4-E51B-2147-88D7-1228A1479B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83624" y="1554480"/>
            <a:ext cx="2642616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9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080" userDrawn="1">
          <p15:clr>
            <a:srgbClr val="FBAE40"/>
          </p15:clr>
        </p15:guide>
        <p15:guide id="2" pos="1896" userDrawn="1">
          <p15:clr>
            <a:srgbClr val="FBAE40"/>
          </p15:clr>
        </p15:guide>
        <p15:guide id="3" pos="5600" userDrawn="1">
          <p15:clr>
            <a:srgbClr val="FBAE40"/>
          </p15:clr>
        </p15:guide>
        <p15:guide id="4" pos="5784" userDrawn="1">
          <p15:clr>
            <a:srgbClr val="FBAE40"/>
          </p15:clr>
        </p15:guide>
        <p15:guide id="5" pos="3744" userDrawn="1">
          <p15:clr>
            <a:srgbClr val="FBAE40"/>
          </p15:clr>
        </p15:guide>
        <p15:guide id="6" pos="39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903699-153C-AD47-95F6-16E2B3016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3618992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6504" y="1554480"/>
            <a:ext cx="7539736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0" userDrawn="1">
          <p15:clr>
            <a:srgbClr val="FBAE40"/>
          </p15:clr>
        </p15:guide>
        <p15:guide id="2" pos="25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F123-E2C1-8448-BA4B-9ECBEA28E8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7539736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7248" y="1554480"/>
            <a:ext cx="3618992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67FB1D32-3E1C-554A-A887-047CEBF6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4980" userDrawn="1">
          <p15:clr>
            <a:srgbClr val="FBAE40"/>
          </p15:clr>
        </p15:guide>
        <p15:guide id="4" pos="51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C88FF-867A-4400-B205-E69EFB35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[Slide title]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E4FC5-C208-4061-8E32-8B795BC19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554480"/>
            <a:ext cx="11460480" cy="4572000"/>
          </a:xfrm>
          <a:prstGeom prst="rect">
            <a:avLst/>
          </a:prstGeom>
        </p:spPr>
        <p:txBody>
          <a:bodyPr vert="horz" lIns="0" tIns="0" rIns="0" bIns="0" spcCol="301752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Line">
            <a:extLst>
              <a:ext uri="{FF2B5EF4-FFF2-40B4-BE49-F238E27FC236}">
                <a16:creationId xmlns:a16="http://schemas.microsoft.com/office/drawing/2014/main" id="{B202EDA2-849C-5746-B520-4E5047A7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365760" y="6355080"/>
            <a:ext cx="11460480" cy="0"/>
          </a:xfrm>
          <a:prstGeom prst="line">
            <a:avLst/>
          </a:prstGeom>
          <a:ln w="63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pic>
        <p:nvPicPr>
          <p:cNvPr id="5" name="Bristol Myers Squibb" descr="Bristol Myers Squibb">
            <a:extLst>
              <a:ext uri="{FF2B5EF4-FFF2-40B4-BE49-F238E27FC236}">
                <a16:creationId xmlns:a16="http://schemas.microsoft.com/office/drawing/2014/main" id="{B7697988-37C6-7C4A-AA57-C36971D11EEC}"/>
              </a:ext>
            </a:extLst>
          </p:cNvPr>
          <p:cNvPicPr>
            <a:picLocks noChangeAspect="1"/>
          </p:cNvPicPr>
          <p:nvPr userDrawn="1"/>
        </p:nvPicPr>
        <p:blipFill>
          <a:blip r:embed="rId42"/>
          <a:stretch>
            <a:fillRect/>
          </a:stretch>
        </p:blipFill>
        <p:spPr bwMode="black">
          <a:xfrm>
            <a:off x="258318" y="6355080"/>
            <a:ext cx="1627632" cy="410821"/>
          </a:xfrm>
          <a:prstGeom prst="rect">
            <a:avLst/>
          </a:prstGeom>
          <a:noFill/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9012A93-F35D-41B8-A960-2FAFDF3C47A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06200" y="6429375"/>
            <a:ext cx="320040" cy="228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9" r:id="rId2"/>
    <p:sldLayoutId id="2147483662" r:id="rId3"/>
    <p:sldLayoutId id="2147483650" r:id="rId4"/>
    <p:sldLayoutId id="2147483652" r:id="rId5"/>
    <p:sldLayoutId id="2147483656" r:id="rId6"/>
    <p:sldLayoutId id="2147483657" r:id="rId7"/>
    <p:sldLayoutId id="2147483660" r:id="rId8"/>
    <p:sldLayoutId id="2147483661" r:id="rId9"/>
    <p:sldLayoutId id="2147483694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2" r:id="rId17"/>
    <p:sldLayoutId id="2147483709" r:id="rId18"/>
    <p:sldLayoutId id="2147483710" r:id="rId19"/>
    <p:sldLayoutId id="2147483690" r:id="rId20"/>
    <p:sldLayoutId id="2147483691" r:id="rId21"/>
    <p:sldLayoutId id="2147483692" r:id="rId22"/>
    <p:sldLayoutId id="2147483693" r:id="rId23"/>
    <p:sldLayoutId id="2147483698" r:id="rId24"/>
    <p:sldLayoutId id="2147483695" r:id="rId25"/>
    <p:sldLayoutId id="214748365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700" r:id="rId35"/>
    <p:sldLayoutId id="2147483654" r:id="rId36"/>
    <p:sldLayoutId id="2147483655" r:id="rId37"/>
    <p:sldLayoutId id="2147483696" r:id="rId38"/>
    <p:sldLayoutId id="2147483697" r:id="rId39"/>
    <p:sldLayoutId id="2147483754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Trebuchet MS" panose="020B0603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" userDrawn="1">
          <p15:clr>
            <a:srgbClr val="F26B43"/>
          </p15:clr>
        </p15:guide>
        <p15:guide id="2" pos="230" userDrawn="1">
          <p15:clr>
            <a:srgbClr val="F26B43"/>
          </p15:clr>
        </p15:guide>
        <p15:guide id="3" pos="7450" userDrawn="1">
          <p15:clr>
            <a:srgbClr val="F26B43"/>
          </p15:clr>
        </p15:guide>
        <p15:guide id="5" orient="horz" pos="978" userDrawn="1">
          <p15:clr>
            <a:srgbClr val="F26B43"/>
          </p15:clr>
        </p15:guide>
        <p15:guide id="6" orient="horz" pos="38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ADBC-52B9-AE6D-E604-5C023CE14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MSL Companion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3209D-41B8-4837-6B86-C2EE16B8F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 18, 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C502E-D724-0649-04C2-72C00915FF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Jose de la Garza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31895-2605-A71C-1E22-C5B6888D0233}"/>
              </a:ext>
            </a:extLst>
          </p:cNvPr>
          <p:cNvSpPr txBox="1">
            <a:spLocks/>
          </p:cNvSpPr>
          <p:nvPr/>
        </p:nvSpPr>
        <p:spPr>
          <a:xfrm>
            <a:off x="365757" y="2413364"/>
            <a:ext cx="8675373" cy="1637211"/>
          </a:xfrm>
          <a:prstGeom prst="rect">
            <a:avLst/>
          </a:prstGeom>
        </p:spPr>
        <p:txBody>
          <a:bodyPr vert="horz" lIns="0" tIns="0" rIns="0" bIns="0" spcCol="301752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Trebuchet MS" panose="020B0603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Trebuchet MS" panose="020B0603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Trebuchet MS" panose="020B0603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Trebuchet MS" panose="020B0603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Trebuchet MS" panose="020B0603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Trebuchet MS" panose="020B0603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Trebuchet MS" panose="020B0603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Trebuchet MS" panose="020B0603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Trebuchet MS" panose="020B0603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case study on how to use LLMs to empower MSL teams at Bristol Myers Squibb.</a:t>
            </a:r>
          </a:p>
        </p:txBody>
      </p:sp>
    </p:spTree>
    <p:extLst>
      <p:ext uri="{BB962C8B-B14F-4D97-AF65-F5344CB8AC3E}">
        <p14:creationId xmlns:p14="http://schemas.microsoft.com/office/powerpoint/2010/main" val="48019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3730B6-E88C-4CC4-993F-7D4057144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5823" y="1247179"/>
            <a:ext cx="4606290" cy="2181822"/>
          </a:xfrm>
          <a:solidFill>
            <a:srgbClr val="BE2BBB"/>
          </a:solidFill>
          <a:ln w="19050">
            <a:solidFill>
              <a:srgbClr val="BE2BBB"/>
            </a:solidFill>
          </a:ln>
        </p:spPr>
        <p:txBody>
          <a:bodyPr>
            <a:normAutofit/>
          </a:bodyPr>
          <a:lstStyle/>
          <a:p>
            <a:pPr marL="0" marR="0" indent="0" algn="ctr">
              <a:lnSpc>
                <a:spcPct val="110000"/>
              </a:lnSpc>
              <a:spcAft>
                <a:spcPts val="800"/>
              </a:spcAft>
              <a:buSzPct val="100000"/>
              <a:buNone/>
            </a:pPr>
            <a:r>
              <a:rPr lang="en-US" sz="2800" dirty="0">
                <a:solidFill>
                  <a:schemeClr val="bg1"/>
                </a:solidFill>
              </a:rPr>
              <a:t>Identify a solution that uses LLMs to inform, train and empower MSL teams by using </a:t>
            </a:r>
            <a:r>
              <a:rPr lang="en-US" sz="2800" dirty="0">
                <a:highlight>
                  <a:srgbClr val="FFFF00"/>
                </a:highlight>
              </a:rPr>
              <a:t>custom data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66188-A415-4C37-AD59-8CDA83CB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Objectives</a:t>
            </a:r>
            <a:br>
              <a:rPr lang="en-US" dirty="0">
                <a:solidFill>
                  <a:srgbClr val="595454"/>
                </a:solidFill>
              </a:rPr>
            </a:br>
            <a:endParaRPr lang="en-US" dirty="0">
              <a:solidFill>
                <a:srgbClr val="595454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C30BC-26C5-4807-9EA0-C510FF43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3FE2715-B229-4E6F-8B19-26F63ACE2CBE}"/>
              </a:ext>
            </a:extLst>
          </p:cNvPr>
          <p:cNvSpPr txBox="1">
            <a:spLocks/>
          </p:cNvSpPr>
          <p:nvPr/>
        </p:nvSpPr>
        <p:spPr>
          <a:xfrm>
            <a:off x="6777038" y="1247179"/>
            <a:ext cx="4606289" cy="2181821"/>
          </a:xfrm>
          <a:prstGeom prst="rect">
            <a:avLst/>
          </a:prstGeom>
          <a:solidFill>
            <a:srgbClr val="BE2BBB"/>
          </a:solidFill>
          <a:ln w="19050">
            <a:solidFill>
              <a:srgbClr val="BE2BBB"/>
            </a:solidFill>
          </a:ln>
        </p:spPr>
        <p:txBody>
          <a:bodyPr vert="horz" lIns="0" tIns="0" rIns="0" bIns="0" spcCol="301752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BE2BBB"/>
              </a:buClr>
              <a:buFont typeface="Trebuchet MS" panose="020B0603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Trebuchet MS" panose="020B060302020202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Trebuchet MS" panose="020B060302020202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Trebuchet MS" panose="020B060302020202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Trebuchet MS" panose="020B060302020202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Trebuchet MS" panose="020B060302020202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Trebuchet MS" panose="020B060302020202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Trebuchet MS" panose="020B060302020202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Trebuchet MS" panose="020B060302020202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00000"/>
              <a:buNone/>
            </a:pPr>
            <a:r>
              <a:rPr lang="en-US" sz="2800">
                <a:solidFill>
                  <a:schemeClr val="bg1"/>
                </a:solidFill>
              </a:rPr>
              <a:t>Create a prototype that will showcase the benefits of an MSL companion to </a:t>
            </a:r>
            <a:r>
              <a:rPr lang="en-US" sz="2800">
                <a:solidFill>
                  <a:schemeClr val="accent1"/>
                </a:solidFill>
                <a:highlight>
                  <a:srgbClr val="FFFF00"/>
                </a:highlight>
              </a:rPr>
              <a:t>drive further investment in AI</a:t>
            </a:r>
            <a:r>
              <a:rPr lang="en-US" sz="280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25EC8-C966-73F7-2076-AD7E21A057DA}"/>
              </a:ext>
            </a:extLst>
          </p:cNvPr>
          <p:cNvSpPr txBox="1"/>
          <p:nvPr/>
        </p:nvSpPr>
        <p:spPr>
          <a:xfrm>
            <a:off x="6124575" y="187166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200"/>
              </a:spcBef>
              <a:buSzPct val="100000"/>
              <a:buFont typeface="Trebuchet MS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195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E6A5-7029-7259-3BF4-CCAC7780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914400"/>
          </a:xfrm>
        </p:spPr>
        <p:txBody>
          <a:bodyPr anchor="t">
            <a:normAutofit/>
          </a:bodyPr>
          <a:lstStyle/>
          <a:p>
            <a:r>
              <a:rPr lang="en-US" dirty="0"/>
              <a:t>MSL Companion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A20177B-3BCF-A623-A069-7500154F2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280160"/>
            <a:ext cx="6274883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MSL Companion </a:t>
            </a:r>
            <a:r>
              <a:rPr lang="en-US" dirty="0"/>
              <a:t>can make indication information available at the fingertips.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web-based solution using the latest technology: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Streamlit.io</a:t>
            </a:r>
            <a:r>
              <a:rPr lang="en-US" dirty="0"/>
              <a:t>, a Python library to build data apps.</a:t>
            </a:r>
          </a:p>
          <a:p>
            <a:pPr marL="0" indent="0">
              <a:buNone/>
            </a:pPr>
            <a:r>
              <a:rPr lang="en-US" dirty="0"/>
              <a:t>… and the latest LLM modeling:</a:t>
            </a:r>
          </a:p>
          <a:p>
            <a:pPr lvl="1"/>
            <a:r>
              <a:rPr lang="en-US" dirty="0"/>
              <a:t>OpenAI GPT-4o.</a:t>
            </a:r>
          </a:p>
          <a:p>
            <a:pPr lvl="1"/>
            <a:r>
              <a:rPr lang="en-US" dirty="0"/>
              <a:t>Prompt tuning.</a:t>
            </a:r>
          </a:p>
          <a:p>
            <a:pPr lvl="1"/>
            <a:r>
              <a:rPr lang="en-US" dirty="0"/>
              <a:t>RAG (Retrieval-Augmented Generation) document search, top 17 drugs manufactured by BMS.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B947947E-F7F2-1230-0A81-BF3ACA051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169" y="365760"/>
            <a:ext cx="5189940" cy="634855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F73A4-2724-E814-B179-1200AF41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29375"/>
            <a:ext cx="320040" cy="228600"/>
          </a:xfrm>
        </p:spPr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fld id="{B58DE5F1-E0F9-4CCA-92B7-7A6FC4DFEE1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1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444044-C9D8-23C7-22A8-71744AEF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&amp; Code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3AFBC-FB9D-7412-ABC2-72492FCC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4EC45403-D2AF-5D29-EBE7-7E0A2C3C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MSL Companion vs ChatGPT:</a:t>
            </a:r>
            <a:br>
              <a:rPr lang="en-US" dirty="0"/>
            </a:br>
            <a:r>
              <a:rPr lang="en-US" dirty="0"/>
              <a:t>Results Are More Relevant to BMS MSL team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CBA9DEBF-E33C-9D95-B405-644D0401C4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43" r="3" b="7706"/>
          <a:stretch/>
        </p:blipFill>
        <p:spPr>
          <a:xfrm>
            <a:off x="365758" y="1554480"/>
            <a:ext cx="5577840" cy="4572000"/>
          </a:xfrm>
          <a:prstGeom prst="rect">
            <a:avLst/>
          </a:prstGeom>
          <a:noFill/>
        </p:spPr>
      </p:pic>
      <p:pic>
        <p:nvPicPr>
          <p:cNvPr id="21" name="Picture 20" descr="A screenshot of a chat&#10;&#10;Description automatically generated">
            <a:extLst>
              <a:ext uri="{FF2B5EF4-FFF2-40B4-BE49-F238E27FC236}">
                <a16:creationId xmlns:a16="http://schemas.microsoft.com/office/drawing/2014/main" id="{28787BA8-273E-691D-DDCB-CEAF9F3928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440" r="3" b="7949"/>
          <a:stretch/>
        </p:blipFill>
        <p:spPr>
          <a:xfrm>
            <a:off x="6248400" y="1554480"/>
            <a:ext cx="5577840" cy="4572000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734A1-1557-8215-E0DC-4950D965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29375"/>
            <a:ext cx="320040" cy="228600"/>
          </a:xfrm>
        </p:spPr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fld id="{B58DE5F1-E0F9-4CCA-92B7-7A6FC4DFEE1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2801C-4E19-61C7-4920-55CC9C062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>
            <a:extLst>
              <a:ext uri="{FF2B5EF4-FFF2-40B4-BE49-F238E27FC236}">
                <a16:creationId xmlns:a16="http://schemas.microsoft.com/office/drawing/2014/main" id="{7B45883A-1A56-9420-DD6C-F0279B06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MSL Companion vs ChatGPT:</a:t>
            </a:r>
            <a:br>
              <a:rPr lang="en-US" dirty="0"/>
            </a:br>
            <a:r>
              <a:rPr lang="en-US" dirty="0"/>
              <a:t>Limited Breadth of Answers Improves Reliability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C960F7C-7285-7468-52C8-CF2E2704D4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04" r="3" b="7945"/>
          <a:stretch/>
        </p:blipFill>
        <p:spPr>
          <a:xfrm>
            <a:off x="365758" y="1554480"/>
            <a:ext cx="5577840" cy="4572000"/>
          </a:xfrm>
          <a:prstGeom prst="rect">
            <a:avLst/>
          </a:prstGeom>
          <a:noFill/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3D28A4B-7DEC-437C-7B98-6A10318986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429" r="3" b="7960"/>
          <a:stretch/>
        </p:blipFill>
        <p:spPr>
          <a:xfrm>
            <a:off x="6248400" y="1554480"/>
            <a:ext cx="5577840" cy="4572000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B3750-D26E-ED33-F38C-44DD924B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29375"/>
            <a:ext cx="320040" cy="228600"/>
          </a:xfrm>
        </p:spPr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fld id="{B58DE5F1-E0F9-4CCA-92B7-7A6FC4DFEE1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A279F-8DEE-B9CD-AA4E-4DB6BD6D6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842BCF5A-6733-999C-C34E-375CDFAC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MSL Companion vs ChatGPT</a:t>
            </a:r>
            <a:br>
              <a:rPr lang="en-US" dirty="0"/>
            </a:br>
            <a:r>
              <a:rPr lang="en-US" sz="2400" dirty="0"/>
              <a:t>Mitigate Incorrect Answers (Hallucination)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BBE0F-25D7-F9FC-DF7C-D19867F2E5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215" r="-2" b="15857"/>
          <a:stretch/>
        </p:blipFill>
        <p:spPr>
          <a:xfrm>
            <a:off x="518160" y="1568767"/>
            <a:ext cx="5577840" cy="4572000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9213D-A937-4269-4978-27DC1CD0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29375"/>
            <a:ext cx="320040" cy="228600"/>
          </a:xfrm>
        </p:spPr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fld id="{B58DE5F1-E0F9-4CCA-92B7-7A6FC4DFEE1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DD646-AEA8-5092-E08D-B165BADE6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98" y="365760"/>
            <a:ext cx="5992637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9B08E6-73A8-F8A8-C0EF-FE6D8E6FA42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970"/>
          <a:stretch/>
        </p:blipFill>
        <p:spPr>
          <a:xfrm>
            <a:off x="313921" y="5289233"/>
            <a:ext cx="5782079" cy="1068747"/>
          </a:xfrm>
          <a:prstGeom prst="rect">
            <a:avLst/>
          </a:prstGeom>
          <a:ln w="57150">
            <a:solidFill>
              <a:srgbClr val="92D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BB8239-D3F1-1918-FFAD-DC6A7C81F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921" y="2703858"/>
            <a:ext cx="5782079" cy="1123137"/>
          </a:xfrm>
          <a:prstGeom prst="rect">
            <a:avLst/>
          </a:prstGeom>
          <a:ln w="57150">
            <a:solidFill>
              <a:srgbClr val="92D050"/>
            </a:solidFill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6856DC8-75F9-7720-22E6-16149EB6F779}"/>
              </a:ext>
            </a:extLst>
          </p:cNvPr>
          <p:cNvGrpSpPr/>
          <p:nvPr/>
        </p:nvGrpSpPr>
        <p:grpSpPr>
          <a:xfrm>
            <a:off x="6244813" y="3503650"/>
            <a:ext cx="5480864" cy="2901862"/>
            <a:chOff x="5943597" y="3250838"/>
            <a:chExt cx="5992637" cy="31728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052286-A3FA-9B88-73D7-B69070AE1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3597" y="5156182"/>
              <a:ext cx="5992637" cy="1267478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rgbClr val="FF0000"/>
              </a:solidFill>
            </a:ln>
          </p:spPr>
        </p:pic>
        <p:sp>
          <p:nvSpPr>
            <p:cNvPr id="19" name="Multiply 18">
              <a:extLst>
                <a:ext uri="{FF2B5EF4-FFF2-40B4-BE49-F238E27FC236}">
                  <a16:creationId xmlns:a16="http://schemas.microsoft.com/office/drawing/2014/main" id="{16777C33-196D-F078-1146-4E5B7A8634DF}"/>
                </a:ext>
              </a:extLst>
            </p:cNvPr>
            <p:cNvSpPr/>
            <p:nvPr/>
          </p:nvSpPr>
          <p:spPr>
            <a:xfrm>
              <a:off x="6788275" y="3250838"/>
              <a:ext cx="4876800" cy="1674580"/>
            </a:xfrm>
            <a:prstGeom prst="mathMultiply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7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14ED-2F63-194B-070D-7B2049B1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Potential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FFB3-E09A-3921-A87B-74AF88A3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web links to each source PI. </a:t>
            </a:r>
          </a:p>
          <a:p>
            <a:r>
              <a:rPr lang="en-US" dirty="0"/>
              <a:t>Enable other information in the PI.</a:t>
            </a:r>
          </a:p>
          <a:p>
            <a:r>
              <a:rPr lang="en-US" dirty="0"/>
              <a:t>Enable other information relevant to MSLs, including proprietary information.</a:t>
            </a:r>
          </a:p>
          <a:p>
            <a:r>
              <a:rPr lang="en-US" dirty="0"/>
              <a:t>Enable open-source models like Llama that can be hosted in-house to limit the risk of proprietary data being sent externally.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8B5-643C-1D5D-5D5C-EFA71B1A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7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59A338-8AA1-D2DC-6ED8-60504AA67E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Jose de la Garza</a:t>
            </a:r>
          </a:p>
          <a:p>
            <a:r>
              <a:rPr lang="en-US" dirty="0" err="1"/>
              <a:t>jose.delagarza@gmx.net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1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istol Myers Squibb">
  <a:themeElements>
    <a:clrScheme name="Bristol Myers Squibb Colors">
      <a:dk1>
        <a:srgbClr val="595454"/>
      </a:dk1>
      <a:lt1>
        <a:srgbClr val="FFFFFF"/>
      </a:lt1>
      <a:dk2>
        <a:srgbClr val="595454"/>
      </a:dk2>
      <a:lt2>
        <a:srgbClr val="EEE7E7"/>
      </a:lt2>
      <a:accent1>
        <a:srgbClr val="595454"/>
      </a:accent1>
      <a:accent2>
        <a:srgbClr val="FFD186"/>
      </a:accent2>
      <a:accent3>
        <a:srgbClr val="59FFB9"/>
      </a:accent3>
      <a:accent4>
        <a:srgbClr val="A69F9F"/>
      </a:accent4>
      <a:accent5>
        <a:srgbClr val="33D6F1"/>
      </a:accent5>
      <a:accent6>
        <a:srgbClr val="FDA97D"/>
      </a:accent6>
      <a:hlink>
        <a:srgbClr val="595454"/>
      </a:hlink>
      <a:folHlink>
        <a:srgbClr val="595454"/>
      </a:folHlink>
    </a:clrScheme>
    <a:fontScheme name="Bristol Myers Squibb Fon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ristol Myers Squibb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20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Trebuchet MS"/>
          <a:buChar char="•"/>
          <a:defRPr sz="2000"/>
        </a:defPPr>
      </a:lstStyle>
    </a:txDef>
  </a:objectDefaults>
  <a:extraClrSchemeLst/>
  <a:custClrLst>
    <a:custClr name="Purple">
      <a:srgbClr val="BE2BBB"/>
    </a:custClr>
    <a:custClr name="Dark Gray">
      <a:srgbClr val="595454"/>
    </a:custClr>
    <a:custClr name="Gray">
      <a:srgbClr val="A69F9F"/>
    </a:custClr>
    <a:custClr name="Light Gray">
      <a:srgbClr val="EEE7E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Amber 2">
      <a:srgbClr val="FFD186"/>
    </a:custClr>
    <a:custClr name="Amber 1">
      <a:srgbClr val="FFECCD"/>
    </a:custClr>
    <a:custClr name="Peach 2">
      <a:srgbClr val="FDA97D"/>
    </a:custClr>
    <a:custClr name="Peach 1">
      <a:srgbClr val="FEDCCA"/>
    </a:custClr>
    <a:custClr name="Sienna 2">
      <a:srgbClr val="CB7C78"/>
    </a:custClr>
    <a:custClr name="Sienna 1">
      <a:srgbClr val="DAC5C5"/>
    </a:custClr>
    <a:custClr name="Mint 2">
      <a:srgbClr val="59FFB9"/>
    </a:custClr>
    <a:custClr name="Mint 1">
      <a:srgbClr val="C5FFE6"/>
    </a:custClr>
    <a:custClr name="Aqua 2">
      <a:srgbClr val="33D6F1"/>
    </a:custClr>
    <a:custClr name="Aqua 1">
      <a:srgbClr val="C0F2FB"/>
    </a:custClr>
  </a:custClrLst>
  <a:extLst>
    <a:ext uri="{05A4C25C-085E-4340-85A3-A5531E510DB2}">
      <thm15:themeFamily xmlns:thm15="http://schemas.microsoft.com/office/thememl/2012/main" name="BMS PowerPoint Template 28Feb2020" id="{0895FA39-87D9-4FFB-AE45-CFAF2734F0F6}" vid="{A72F8218-4743-4B1B-A885-BA1DCF34E058}"/>
    </a:ext>
  </a:extLst>
</a:theme>
</file>

<file path=ppt/theme/theme2.xml><?xml version="1.0" encoding="utf-8"?>
<a:theme xmlns:a="http://schemas.openxmlformats.org/drawingml/2006/main" name="Bristol Myers Squibb">
  <a:themeElements>
    <a:clrScheme name="Bristol Myers Squibb Colors">
      <a:dk1>
        <a:srgbClr val="595454"/>
      </a:dk1>
      <a:lt1>
        <a:srgbClr val="FFFFFF"/>
      </a:lt1>
      <a:dk2>
        <a:srgbClr val="595454"/>
      </a:dk2>
      <a:lt2>
        <a:srgbClr val="EEE7E7"/>
      </a:lt2>
      <a:accent1>
        <a:srgbClr val="595454"/>
      </a:accent1>
      <a:accent2>
        <a:srgbClr val="FFD186"/>
      </a:accent2>
      <a:accent3>
        <a:srgbClr val="59FFB9"/>
      </a:accent3>
      <a:accent4>
        <a:srgbClr val="A69F9F"/>
      </a:accent4>
      <a:accent5>
        <a:srgbClr val="33D6F1"/>
      </a:accent5>
      <a:accent6>
        <a:srgbClr val="FDA97D"/>
      </a:accent6>
      <a:hlink>
        <a:srgbClr val="595454"/>
      </a:hlink>
      <a:folHlink>
        <a:srgbClr val="595454"/>
      </a:folHlink>
    </a:clrScheme>
    <a:fontScheme name="Bristol Myers Squibb Fon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ristol Myers Squibb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20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Trebuchet MS"/>
          <a:buChar char="•"/>
          <a:defRPr sz="2000"/>
        </a:defPPr>
      </a:lstStyle>
    </a:txDef>
  </a:objectDefaults>
  <a:extraClrSchemeLst/>
  <a:custClrLst>
    <a:custClr name="Purple">
      <a:srgbClr val="BE2BBB"/>
    </a:custClr>
    <a:custClr name="Dark Gray">
      <a:srgbClr val="595454"/>
    </a:custClr>
    <a:custClr name="Gray">
      <a:srgbClr val="A69F9F"/>
    </a:custClr>
    <a:custClr name="Light Gray">
      <a:srgbClr val="EEE7E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Amber 2">
      <a:srgbClr val="FFD186"/>
    </a:custClr>
    <a:custClr name="Amber 1">
      <a:srgbClr val="FFECCD"/>
    </a:custClr>
    <a:custClr name="Peach 2">
      <a:srgbClr val="FDA97D"/>
    </a:custClr>
    <a:custClr name="Peach 1">
      <a:srgbClr val="FEDCCA"/>
    </a:custClr>
    <a:custClr name="Sienna 2">
      <a:srgbClr val="CB7C78"/>
    </a:custClr>
    <a:custClr name="Sienna 1">
      <a:srgbClr val="DAC5C5"/>
    </a:custClr>
    <a:custClr name="Mint 2">
      <a:srgbClr val="59FFB9"/>
    </a:custClr>
    <a:custClr name="Mint 1">
      <a:srgbClr val="C5FFE6"/>
    </a:custClr>
    <a:custClr name="Aqua 2">
      <a:srgbClr val="33D6F1"/>
    </a:custClr>
    <a:custClr name="Aqua 1">
      <a:srgbClr val="C0F2FB"/>
    </a:custClr>
  </a:custClrLst>
</a:theme>
</file>

<file path=ppt/theme/theme3.xml><?xml version="1.0" encoding="utf-8"?>
<a:theme xmlns:a="http://schemas.openxmlformats.org/drawingml/2006/main" name="Bristol Myers Squibb">
  <a:themeElements>
    <a:clrScheme name="Bristol Myers Squibb Colors">
      <a:dk1>
        <a:srgbClr val="595454"/>
      </a:dk1>
      <a:lt1>
        <a:srgbClr val="FFFFFF"/>
      </a:lt1>
      <a:dk2>
        <a:srgbClr val="595454"/>
      </a:dk2>
      <a:lt2>
        <a:srgbClr val="EEE7E7"/>
      </a:lt2>
      <a:accent1>
        <a:srgbClr val="595454"/>
      </a:accent1>
      <a:accent2>
        <a:srgbClr val="FFD186"/>
      </a:accent2>
      <a:accent3>
        <a:srgbClr val="59FFB9"/>
      </a:accent3>
      <a:accent4>
        <a:srgbClr val="A69F9F"/>
      </a:accent4>
      <a:accent5>
        <a:srgbClr val="33D6F1"/>
      </a:accent5>
      <a:accent6>
        <a:srgbClr val="FDA97D"/>
      </a:accent6>
      <a:hlink>
        <a:srgbClr val="595454"/>
      </a:hlink>
      <a:folHlink>
        <a:srgbClr val="595454"/>
      </a:folHlink>
    </a:clrScheme>
    <a:fontScheme name="Bristol Myers Squibb Fon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ristol Myers Squibb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20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Trebuchet MS"/>
          <a:buChar char="•"/>
          <a:defRPr sz="2000"/>
        </a:defPPr>
      </a:lstStyle>
    </a:txDef>
  </a:objectDefaults>
  <a:extraClrSchemeLst/>
  <a:custClrLst>
    <a:custClr name="Purple">
      <a:srgbClr val="BE2BBB"/>
    </a:custClr>
    <a:custClr name="Dark Gray">
      <a:srgbClr val="595454"/>
    </a:custClr>
    <a:custClr name="Gray">
      <a:srgbClr val="A69F9F"/>
    </a:custClr>
    <a:custClr name="Light Gray">
      <a:srgbClr val="EEE7E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Amber 2">
      <a:srgbClr val="FFD186"/>
    </a:custClr>
    <a:custClr name="Amber 1">
      <a:srgbClr val="FFECCD"/>
    </a:custClr>
    <a:custClr name="Peach 2">
      <a:srgbClr val="FDA97D"/>
    </a:custClr>
    <a:custClr name="Peach 1">
      <a:srgbClr val="FEDCCA"/>
    </a:custClr>
    <a:custClr name="Sienna 2">
      <a:srgbClr val="CB7C78"/>
    </a:custClr>
    <a:custClr name="Sienna 1">
      <a:srgbClr val="DAC5C5"/>
    </a:custClr>
    <a:custClr name="Mint 2">
      <a:srgbClr val="59FFB9"/>
    </a:custClr>
    <a:custClr name="Mint 1">
      <a:srgbClr val="C5FFE6"/>
    </a:custClr>
    <a:custClr name="Aqua 2">
      <a:srgbClr val="33D6F1"/>
    </a:custClr>
    <a:custClr name="Aqua 1">
      <a:srgbClr val="C0F2FB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B9754C4B43054D988D9B81C3214548" ma:contentTypeVersion="4" ma:contentTypeDescription="Create a new document." ma:contentTypeScope="" ma:versionID="dc8d208ac27287993e1e0b12aad31131">
  <xsd:schema xmlns:xsd="http://www.w3.org/2001/XMLSchema" xmlns:xs="http://www.w3.org/2001/XMLSchema" xmlns:p="http://schemas.microsoft.com/office/2006/metadata/properties" xmlns:ns2="ca98b4d8-1747-4b28-9733-c8d9fea40dce" targetNamespace="http://schemas.microsoft.com/office/2006/metadata/properties" ma:root="true" ma:fieldsID="525ac1188b81648aa45e4461ad8a844c" ns2:_="">
    <xsd:import namespace="ca98b4d8-1747-4b28-9733-c8d9fea40d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98b4d8-1747-4b28-9733-c8d9fea40d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B00162-309F-4D1B-8754-18FAD4441E48}">
  <ds:schemaRefs>
    <ds:schemaRef ds:uri="ca98b4d8-1747-4b28-9733-c8d9fea40dc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C248F9-A2B3-45DC-BA51-51E7E0F20631}">
  <ds:schemaRefs>
    <ds:schemaRef ds:uri="ca98b4d8-1747-4b28-9733-c8d9fea40d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1E69F9A-4417-4DBD-980A-BB1D5C479E9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1e34cb8-3a56-4fd5-a259-4acadab6e4ac}" enabled="0" method="" siteId="{71e34cb8-3a56-4fd5-a259-4acadab6e4a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Bristol Myers Squibb</Template>
  <TotalTime>1383</TotalTime>
  <Words>243</Words>
  <Application>Microsoft Macintosh PowerPoint</Application>
  <PresentationFormat>Widescreen</PresentationFormat>
  <Paragraphs>40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Trebuchet MS</vt:lpstr>
      <vt:lpstr>Bristol Myers Squibb</vt:lpstr>
      <vt:lpstr>MSL Companion</vt:lpstr>
      <vt:lpstr>Objectives </vt:lpstr>
      <vt:lpstr>MSL Companion</vt:lpstr>
      <vt:lpstr>Demo &amp; Code Review</vt:lpstr>
      <vt:lpstr>MSL Companion vs ChatGPT: Results Are More Relevant to BMS MSL team</vt:lpstr>
      <vt:lpstr>MSL Companion vs ChatGPT: Limited Breadth of Answers Improves Reliability </vt:lpstr>
      <vt:lpstr>MSL Companion vs ChatGPT Mitigate Incorrect Answers (Hallucination)</vt:lpstr>
      <vt:lpstr>Future Potential Enhancements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Bristol Myers Squibb  PowerPoint template</dc:title>
  <dc:subject/>
  <dc:creator>McLuckie, Jessica</dc:creator>
  <cp:keywords/>
  <dc:description/>
  <cp:lastModifiedBy>Jose de la Garza</cp:lastModifiedBy>
  <cp:revision>44</cp:revision>
  <cp:lastPrinted>2019-10-06T00:46:52Z</cp:lastPrinted>
  <dcterms:created xsi:type="dcterms:W3CDTF">2020-03-05T11:45:29Z</dcterms:created>
  <dcterms:modified xsi:type="dcterms:W3CDTF">2024-10-17T21:57:13Z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0x010100B1B9754C4B43054D988D9B81C3214548</vt:lpwstr>
  </property>
</Properties>
</file>