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34"/>
  </p:normalViewPr>
  <p:slideViewPr>
    <p:cSldViewPr snapToGrid="0" snapToObjects="1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7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4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5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2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6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36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0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3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88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245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jcdunne@ncsu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507E8-7EE0-6444-A209-35EAE52A7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10099"/>
            <a:ext cx="10993549" cy="1066801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Working with linear models Sas &amp;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09435-168E-5945-A01B-1B2D57D48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697215"/>
            <a:ext cx="10993546" cy="525565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007ED9"/>
                </a:solidFill>
              </a:rPr>
              <a:t>Analyzing, Interpreting and presenting Applied research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A662B2-29D1-4E23-AD17-9CFFE051EA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007E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DC9F8D5-BF3E-4B69-8F17-AE72302BE1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9CFA32-D96C-C146-8EAA-5BFE302E4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863" y="1320104"/>
            <a:ext cx="3014297" cy="234051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3C98417-D50B-4AA2-9624-E78A6120EC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14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E945F2-E9C6-457A-A5A6-46D9ABF095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0685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7EBEA3-861A-EB43-982B-06E23213D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189" y="1586071"/>
            <a:ext cx="3014297" cy="180857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D1FF191-71A7-48F6-8069-4B5DB0F5FE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8951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475C3-AF3D-064D-963C-7409E1BB7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083" y="1697892"/>
            <a:ext cx="3014297" cy="158493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E051B9BE-1550-4F91-A22E-F5818696CD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48660" y="4432079"/>
            <a:ext cx="83731" cy="19607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4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BA2EE-30A2-1249-90A8-48707A21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Which software to use for research analysis?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EFD7FC-A94C-F94B-A93E-7C8A009D72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SAS Programming Language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7A68D-EF76-CC4C-9B52-98FE39D118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Advantages</a:t>
            </a:r>
          </a:p>
          <a:p>
            <a:r>
              <a:rPr lang="en-US" dirty="0"/>
              <a:t>NCSU Licensed Software</a:t>
            </a:r>
          </a:p>
          <a:p>
            <a:r>
              <a:rPr lang="en-US" dirty="0"/>
              <a:t>Certified Analytical Procedures</a:t>
            </a:r>
          </a:p>
          <a:p>
            <a:r>
              <a:rPr lang="en-US" dirty="0"/>
              <a:t>Supported with Technical Team</a:t>
            </a:r>
          </a:p>
          <a:p>
            <a:r>
              <a:rPr lang="en-US" dirty="0"/>
              <a:t>User Defined Output</a:t>
            </a:r>
          </a:p>
          <a:p>
            <a:pPr marL="0" indent="0">
              <a:buNone/>
            </a:pPr>
            <a:r>
              <a:rPr lang="en-US" b="1" dirty="0"/>
              <a:t>Disadvantages</a:t>
            </a:r>
          </a:p>
          <a:p>
            <a:r>
              <a:rPr lang="en-US" dirty="0"/>
              <a:t>Processing Speed</a:t>
            </a:r>
          </a:p>
          <a:p>
            <a:r>
              <a:rPr lang="en-US" dirty="0"/>
              <a:t>Availability of License</a:t>
            </a:r>
          </a:p>
          <a:p>
            <a:r>
              <a:rPr lang="en-US" dirty="0"/>
              <a:t>Intuitive Programming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B3E7AA-5F3C-324A-A677-57AC69828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R Programming Language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54C8D5-233B-D249-9B14-A8CF64F2B17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Advantages</a:t>
            </a:r>
          </a:p>
          <a:p>
            <a:r>
              <a:rPr lang="en-US" dirty="0"/>
              <a:t>Intuitive Programming</a:t>
            </a:r>
          </a:p>
          <a:p>
            <a:r>
              <a:rPr lang="en-US" dirty="0"/>
              <a:t>Diversity of Packages</a:t>
            </a:r>
          </a:p>
          <a:p>
            <a:r>
              <a:rPr lang="en-US" dirty="0"/>
              <a:t>Open-Source</a:t>
            </a:r>
          </a:p>
          <a:p>
            <a:r>
              <a:rPr lang="en-US" dirty="0"/>
              <a:t>Visualization Packages</a:t>
            </a:r>
          </a:p>
          <a:p>
            <a:pPr marL="0" indent="0">
              <a:buNone/>
            </a:pPr>
            <a:r>
              <a:rPr lang="en-US" b="1" dirty="0"/>
              <a:t>Disadvantages</a:t>
            </a:r>
          </a:p>
          <a:p>
            <a:r>
              <a:rPr lang="en-US" dirty="0"/>
              <a:t>Supported via Package Manager</a:t>
            </a:r>
          </a:p>
          <a:p>
            <a:r>
              <a:rPr lang="en-US" dirty="0"/>
              <a:t>Verification of Statistical Tools</a:t>
            </a:r>
          </a:p>
          <a:p>
            <a:r>
              <a:rPr lang="en-US" dirty="0"/>
              <a:t>Parsed Output by Functions</a:t>
            </a:r>
          </a:p>
        </p:txBody>
      </p:sp>
    </p:spTree>
    <p:extLst>
      <p:ext uri="{BB962C8B-B14F-4D97-AF65-F5344CB8AC3E}">
        <p14:creationId xmlns:p14="http://schemas.microsoft.com/office/powerpoint/2010/main" val="109237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BE77F9-2B2D-AC4E-8C29-D93C178B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DATA in sas and 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5861E91-0F7A-6149-B8C4-B69F59B8A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104363"/>
              </p:ext>
            </p:extLst>
          </p:nvPr>
        </p:nvGraphicFramePr>
        <p:xfrm>
          <a:off x="3653882" y="1889028"/>
          <a:ext cx="4884235" cy="4828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322">
                  <a:extLst>
                    <a:ext uri="{9D8B030D-6E8A-4147-A177-3AD203B41FA5}">
                      <a16:colId xmlns:a16="http://schemas.microsoft.com/office/drawing/2014/main" val="437193848"/>
                    </a:ext>
                  </a:extLst>
                </a:gridCol>
                <a:gridCol w="472503">
                  <a:extLst>
                    <a:ext uri="{9D8B030D-6E8A-4147-A177-3AD203B41FA5}">
                      <a16:colId xmlns:a16="http://schemas.microsoft.com/office/drawing/2014/main" val="3006725260"/>
                    </a:ext>
                  </a:extLst>
                </a:gridCol>
                <a:gridCol w="813825">
                  <a:extLst>
                    <a:ext uri="{9D8B030D-6E8A-4147-A177-3AD203B41FA5}">
                      <a16:colId xmlns:a16="http://schemas.microsoft.com/office/drawing/2014/main" val="2897187604"/>
                    </a:ext>
                  </a:extLst>
                </a:gridCol>
                <a:gridCol w="1131325">
                  <a:extLst>
                    <a:ext uri="{9D8B030D-6E8A-4147-A177-3AD203B41FA5}">
                      <a16:colId xmlns:a16="http://schemas.microsoft.com/office/drawing/2014/main" val="41178349"/>
                    </a:ext>
                  </a:extLst>
                </a:gridCol>
                <a:gridCol w="427977">
                  <a:extLst>
                    <a:ext uri="{9D8B030D-6E8A-4147-A177-3AD203B41FA5}">
                      <a16:colId xmlns:a16="http://schemas.microsoft.com/office/drawing/2014/main" val="1270901435"/>
                    </a:ext>
                  </a:extLst>
                </a:gridCol>
                <a:gridCol w="570963">
                  <a:extLst>
                    <a:ext uri="{9D8B030D-6E8A-4147-A177-3AD203B41FA5}">
                      <a16:colId xmlns:a16="http://schemas.microsoft.com/office/drawing/2014/main" val="3354573258"/>
                    </a:ext>
                  </a:extLst>
                </a:gridCol>
                <a:gridCol w="759320">
                  <a:extLst>
                    <a:ext uri="{9D8B030D-6E8A-4147-A177-3AD203B41FA5}">
                      <a16:colId xmlns:a16="http://schemas.microsoft.com/office/drawing/2014/main" val="4229428065"/>
                    </a:ext>
                  </a:extLst>
                </a:gridCol>
              </a:tblGrid>
              <a:tr h="268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Location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Entry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NC_Cross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NC_Accession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Rep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Stand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Yield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5219711"/>
                  </a:ext>
                </a:extLst>
              </a:tr>
              <a:tr h="268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LEW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X11077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N19001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3297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168021"/>
                  </a:ext>
                </a:extLst>
              </a:tr>
              <a:tr h="268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LEW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X11077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N19001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4749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9159358"/>
                  </a:ext>
                </a:extLst>
              </a:tr>
              <a:tr h="268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RMT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X11077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N19001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5082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2721866"/>
                  </a:ext>
                </a:extLst>
              </a:tr>
              <a:tr h="268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RMT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X11077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N19001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3449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7291405"/>
                  </a:ext>
                </a:extLst>
              </a:tr>
              <a:tr h="268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LEW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X11083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N19002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3328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8029384"/>
                  </a:ext>
                </a:extLst>
              </a:tr>
              <a:tr h="268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LEW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X11083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N19002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4507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6226021"/>
                  </a:ext>
                </a:extLst>
              </a:tr>
              <a:tr h="268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RMT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X11083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N19002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54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5627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59235041"/>
                  </a:ext>
                </a:extLst>
              </a:tr>
              <a:tr h="268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RMT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X11083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N19002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4598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0451327"/>
                  </a:ext>
                </a:extLst>
              </a:tr>
              <a:tr h="268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LEW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X11093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N19003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4689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3590009"/>
                  </a:ext>
                </a:extLst>
              </a:tr>
              <a:tr h="268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LEW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X11093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N19003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4961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892730"/>
                  </a:ext>
                </a:extLst>
              </a:tr>
              <a:tr h="268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RMT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X11093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N19003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4477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0722536"/>
                  </a:ext>
                </a:extLst>
              </a:tr>
              <a:tr h="268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RMT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X11093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N19003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3721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685817"/>
                  </a:ext>
                </a:extLst>
              </a:tr>
              <a:tr h="268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408438"/>
                  </a:ext>
                </a:extLst>
              </a:tr>
              <a:tr h="268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X14108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N19050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8376373"/>
                  </a:ext>
                </a:extLst>
              </a:tr>
              <a:tr h="268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X14108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N19050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4453262"/>
                  </a:ext>
                </a:extLst>
              </a:tr>
              <a:tr h="268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RMT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X14108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N19050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2294779"/>
                  </a:ext>
                </a:extLst>
              </a:tr>
              <a:tr h="2682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RMT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X14108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N19050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2074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98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BE77F9-2B2D-AC4E-8C29-D93C178B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DATA in sas and 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1F8A86-AA11-D846-9F23-EA775CD00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12774"/>
              </p:ext>
            </p:extLst>
          </p:nvPr>
        </p:nvGraphicFramePr>
        <p:xfrm>
          <a:off x="2729571" y="2180477"/>
          <a:ext cx="673285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0146">
                  <a:extLst>
                    <a:ext uri="{9D8B030D-6E8A-4147-A177-3AD203B41FA5}">
                      <a16:colId xmlns:a16="http://schemas.microsoft.com/office/drawing/2014/main" val="3996522762"/>
                    </a:ext>
                  </a:extLst>
                </a:gridCol>
                <a:gridCol w="3362713">
                  <a:extLst>
                    <a:ext uri="{9D8B030D-6E8A-4147-A177-3AD203B41FA5}">
                      <a16:colId xmlns:a16="http://schemas.microsoft.com/office/drawing/2014/main" val="907490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38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 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of Progeny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1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Number for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0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NC_Cross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56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NC_Accession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NC Accession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60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 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Replication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12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Plot Stand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928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Yield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Plot Yield Weight (lbs. / acre)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9935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DAAA06-AFAE-8842-BA0A-DDD16EBCD713}"/>
                  </a:ext>
                </a:extLst>
              </p:cNvPr>
              <p:cNvSpPr txBox="1"/>
              <p:nvPr/>
            </p:nvSpPr>
            <p:spPr>
              <a:xfrm>
                <a:off x="2714208" y="5611718"/>
                <a:ext cx="6763583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DAAA06-AFAE-8842-BA0A-DDD16EBCD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208" y="5611718"/>
                <a:ext cx="6763583" cy="465577"/>
              </a:xfrm>
              <a:prstGeom prst="rect">
                <a:avLst/>
              </a:prstGeom>
              <a:blipFill>
                <a:blip r:embed="rId2"/>
                <a:stretch>
                  <a:fillRect l="-563" t="-5263" r="-188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60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BE77F9-2B2D-AC4E-8C29-D93C178B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DATA in sas and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50BD5A0-E6A2-DA4A-924D-3D7F693D4F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9541981"/>
                  </p:ext>
                </p:extLst>
              </p:nvPr>
            </p:nvGraphicFramePr>
            <p:xfrm>
              <a:off x="1340669" y="2163313"/>
              <a:ext cx="9510662" cy="27602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52911">
                      <a:extLst>
                        <a:ext uri="{9D8B030D-6E8A-4147-A177-3AD203B41FA5}">
                          <a16:colId xmlns:a16="http://schemas.microsoft.com/office/drawing/2014/main" val="2973105108"/>
                        </a:ext>
                      </a:extLst>
                    </a:gridCol>
                    <a:gridCol w="2720898">
                      <a:extLst>
                        <a:ext uri="{9D8B030D-6E8A-4147-A177-3AD203B41FA5}">
                          <a16:colId xmlns:a16="http://schemas.microsoft.com/office/drawing/2014/main" val="1432641154"/>
                        </a:ext>
                      </a:extLst>
                    </a:gridCol>
                    <a:gridCol w="3736853">
                      <a:extLst>
                        <a:ext uri="{9D8B030D-6E8A-4147-A177-3AD203B41FA5}">
                          <a16:colId xmlns:a16="http://schemas.microsoft.com/office/drawing/2014/main" val="37288480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Source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Degrees of Freedom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Expected Mean Squares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4882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Location (L)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𝐺𝐿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7390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Rep(Location) (R)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−1)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80162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NC_Accession (G)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𝐺𝐿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2593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NC_Accession*Location (GL)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1)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𝐺𝐿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8628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Error (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1)</m:t>
                              </m:r>
                            </m:oMath>
                          </a14:m>
                          <a:r>
                            <a:rPr lang="en-US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−1)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88588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16492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50BD5A0-E6A2-DA4A-924D-3D7F693D4F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9541981"/>
                  </p:ext>
                </p:extLst>
              </p:nvPr>
            </p:nvGraphicFramePr>
            <p:xfrm>
              <a:off x="1340669" y="2163313"/>
              <a:ext cx="9510662" cy="27602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52911">
                      <a:extLst>
                        <a:ext uri="{9D8B030D-6E8A-4147-A177-3AD203B41FA5}">
                          <a16:colId xmlns:a16="http://schemas.microsoft.com/office/drawing/2014/main" val="2973105108"/>
                        </a:ext>
                      </a:extLst>
                    </a:gridCol>
                    <a:gridCol w="2720898">
                      <a:extLst>
                        <a:ext uri="{9D8B030D-6E8A-4147-A177-3AD203B41FA5}">
                          <a16:colId xmlns:a16="http://schemas.microsoft.com/office/drawing/2014/main" val="1432641154"/>
                        </a:ext>
                      </a:extLst>
                    </a:gridCol>
                    <a:gridCol w="3736853">
                      <a:extLst>
                        <a:ext uri="{9D8B030D-6E8A-4147-A177-3AD203B41FA5}">
                          <a16:colId xmlns:a16="http://schemas.microsoft.com/office/drawing/2014/main" val="37288480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Source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Degrees of Freedom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Expected Mean Squares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4882162"/>
                      </a:ext>
                    </a:extLst>
                  </a:tr>
                  <a:tr h="41846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Location (L)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3084" t="-93939" r="-138318" b="-4878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4576" t="-93939" r="-339" b="-4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7390694"/>
                      </a:ext>
                    </a:extLst>
                  </a:tr>
                  <a:tr h="41846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Rep(Location) (R)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3084" t="-193939" r="-138318" b="-3878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4576" t="-193939" r="-339" b="-3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016229"/>
                      </a:ext>
                    </a:extLst>
                  </a:tr>
                  <a:tr h="38811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NC_Accession (G)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3084" t="-312903" r="-138318" b="-3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4576" t="-312903" r="-339" b="-3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2593568"/>
                      </a:ext>
                    </a:extLst>
                  </a:tr>
                  <a:tr h="38811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NC_Accession*Location (GL)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3084" t="-412903" r="-138318" b="-2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4576" t="-412903" r="-339" b="-2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8628605"/>
                      </a:ext>
                    </a:extLst>
                  </a:tr>
                  <a:tr h="3881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5" t="-530000" r="-21161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3084" t="-530000" r="-13831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4576" t="-530000" r="-339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8858832"/>
                      </a:ext>
                    </a:extLst>
                  </a:tr>
                  <a:tr h="38811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3084" t="-609677" r="-138318" b="-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16492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615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819243-3891-C748-ADAE-086BA2FA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Which software to use for data visualizations?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4862F19-3221-DE44-997C-52ED72A60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R Programming Language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91391B6-F390-3E4A-AB6B-012C3FD27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32022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Advantages</a:t>
            </a:r>
          </a:p>
          <a:p>
            <a:r>
              <a:rPr lang="en-US" dirty="0"/>
              <a:t>User Controlled Parameters</a:t>
            </a:r>
          </a:p>
          <a:p>
            <a:r>
              <a:rPr lang="en-US" dirty="0"/>
              <a:t>Plot Diversity</a:t>
            </a:r>
          </a:p>
          <a:p>
            <a:r>
              <a:rPr lang="en-US" dirty="0"/>
              <a:t>Scientific Output/Themes</a:t>
            </a:r>
          </a:p>
          <a:p>
            <a:r>
              <a:rPr lang="en-US" dirty="0"/>
              <a:t>Open-Source Availability</a:t>
            </a:r>
          </a:p>
          <a:p>
            <a:pPr marL="0" indent="0">
              <a:buNone/>
            </a:pPr>
            <a:r>
              <a:rPr lang="en-US" dirty="0"/>
              <a:t>Disadvantages</a:t>
            </a:r>
          </a:p>
          <a:p>
            <a:r>
              <a:rPr lang="en-US" dirty="0"/>
              <a:t>Programming Knowledge</a:t>
            </a:r>
          </a:p>
          <a:p>
            <a:r>
              <a:rPr lang="en-US" dirty="0"/>
              <a:t>Interactive Limitations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D8D19BB-D725-A243-8325-0C1C70D59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Tableau Software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A703BB0-F3D2-2745-A123-EFCEC331235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Advantages</a:t>
            </a:r>
          </a:p>
          <a:p>
            <a:r>
              <a:rPr lang="en-US" dirty="0"/>
              <a:t>”Point-Click-Drag” Visualization </a:t>
            </a:r>
            <a:r>
              <a:rPr lang="en-US" dirty="0" err="1"/>
              <a:t>Capabilites</a:t>
            </a:r>
            <a:endParaRPr lang="en-US" dirty="0"/>
          </a:p>
          <a:p>
            <a:r>
              <a:rPr lang="en-US" dirty="0"/>
              <a:t>Free (Public, Student, and Research Licenses)</a:t>
            </a:r>
          </a:p>
          <a:p>
            <a:r>
              <a:rPr lang="en-US" dirty="0"/>
              <a:t>Plot Diversity</a:t>
            </a:r>
          </a:p>
          <a:p>
            <a:r>
              <a:rPr lang="en-US" dirty="0"/>
              <a:t>Interactive Capabilities</a:t>
            </a:r>
          </a:p>
          <a:p>
            <a:pPr marL="0" indent="0">
              <a:buNone/>
            </a:pPr>
            <a:r>
              <a:rPr lang="en-US" dirty="0"/>
              <a:t>Disadvantages</a:t>
            </a:r>
          </a:p>
          <a:p>
            <a:r>
              <a:rPr lang="en-US" dirty="0"/>
              <a:t>Non-research Availability (Company Licenses)</a:t>
            </a:r>
          </a:p>
          <a:p>
            <a:r>
              <a:rPr lang="en-US" dirty="0"/>
              <a:t>Difficult Advanced Plotting Methods</a:t>
            </a:r>
          </a:p>
        </p:txBody>
      </p:sp>
    </p:spTree>
    <p:extLst>
      <p:ext uri="{BB962C8B-B14F-4D97-AF65-F5344CB8AC3E}">
        <p14:creationId xmlns:p14="http://schemas.microsoft.com/office/powerpoint/2010/main" val="300794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Office Location: Room 210, Method Road Greenhouse Unit #</a:t>
            </a:r>
            <a:r>
              <a:rPr lang="en-US" sz="2400" dirty="0" smtClean="0"/>
              <a:t>3</a:t>
            </a:r>
          </a:p>
          <a:p>
            <a:pPr marL="0" indent="0">
              <a:buNone/>
            </a:pPr>
            <a:r>
              <a:rPr lang="en-US" sz="2400" dirty="0" smtClean="0"/>
              <a:t>Email</a:t>
            </a:r>
            <a:r>
              <a:rPr lang="en-US" sz="2400" dirty="0"/>
              <a:t>: </a:t>
            </a:r>
            <a:r>
              <a:rPr lang="en-US" sz="2400" dirty="0" smtClean="0">
                <a:hlinkClick r:id="rId2"/>
              </a:rPr>
              <a:t>jcdunne@ncsu.edu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Phone</a:t>
            </a:r>
            <a:r>
              <a:rPr lang="en-US" sz="2400" dirty="0"/>
              <a:t>: 314.610.6568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325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5091</TotalTime>
  <Words>382</Words>
  <Application>Microsoft Office PowerPoint</Application>
  <PresentationFormat>Widescreen</PresentationFormat>
  <Paragraphs>212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Cambria Math</vt:lpstr>
      <vt:lpstr>Gill Sans MT</vt:lpstr>
      <vt:lpstr>Wingdings 2</vt:lpstr>
      <vt:lpstr>Dividend</vt:lpstr>
      <vt:lpstr>Working with linear models Sas &amp; r</vt:lpstr>
      <vt:lpstr>Which software to use for research analysis?</vt:lpstr>
      <vt:lpstr>Modeling DATA in sas and R</vt:lpstr>
      <vt:lpstr>Modeling DATA in sas and R</vt:lpstr>
      <vt:lpstr>Modeling DATA in sas and R</vt:lpstr>
      <vt:lpstr>Which software to use for data visualizations?</vt:lpstr>
      <vt:lpstr>Contact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linear models Sas &amp; r</dc:title>
  <dc:creator>Microsoft Office User</dc:creator>
  <cp:lastModifiedBy>Jeffrey Colin Dunne</cp:lastModifiedBy>
  <cp:revision>14</cp:revision>
  <dcterms:created xsi:type="dcterms:W3CDTF">2019-11-15T18:37:55Z</dcterms:created>
  <dcterms:modified xsi:type="dcterms:W3CDTF">2019-11-19T19:28:49Z</dcterms:modified>
</cp:coreProperties>
</file>