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83" r:id="rId4"/>
    <p:sldId id="258" r:id="rId5"/>
    <p:sldId id="259" r:id="rId6"/>
    <p:sldId id="273" r:id="rId7"/>
    <p:sldId id="260" r:id="rId8"/>
    <p:sldId id="262" r:id="rId9"/>
    <p:sldId id="285" r:id="rId10"/>
    <p:sldId id="284" r:id="rId11"/>
    <p:sldId id="286" r:id="rId12"/>
    <p:sldId id="287" r:id="rId13"/>
    <p:sldId id="288" r:id="rId14"/>
    <p:sldId id="289" r:id="rId15"/>
    <p:sldId id="291" r:id="rId16"/>
    <p:sldId id="264" r:id="rId17"/>
    <p:sldId id="275" r:id="rId18"/>
    <p:sldId id="276" r:id="rId19"/>
    <p:sldId id="277" r:id="rId20"/>
    <p:sldId id="266" r:id="rId21"/>
    <p:sldId id="280" r:id="rId22"/>
    <p:sldId id="279" r:id="rId23"/>
    <p:sldId id="278" r:id="rId24"/>
    <p:sldId id="274" r:id="rId25"/>
    <p:sldId id="281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2F21353-8D2B-4071-94CB-AEE667B0D74A}" type="datetimeFigureOut">
              <a:rPr lang="he-IL" smtClean="0"/>
              <a:t>ג'/טבת/תשע"ח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6847F8D-5D3B-4E7A-A032-F968430EDD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6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47F8D-5D3B-4E7A-A032-F968430EDDB2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6710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 </a:t>
            </a:r>
            <a:r>
              <a:rPr lang="en-US" dirty="0"/>
              <a:t>Unity</a:t>
            </a:r>
            <a:r>
              <a:rPr lang="he-IL" dirty="0"/>
              <a:t>תצוגת מערכת של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47F8D-5D3B-4E7A-A032-F968430EDDB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330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47F8D-5D3B-4E7A-A032-F968430EDDB2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9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F7DC58-072D-4398-A286-18330B0C53F2}" type="datetime8">
              <a:rPr lang="he-IL" smtClean="0"/>
              <a:t>21 דצמבר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19C3BFF-ABC3-48B9-A817-D6BF838A15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23148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DC58-072D-4398-A286-18330B0C53F2}" type="datetime8">
              <a:rPr lang="he-IL" smtClean="0"/>
              <a:t>21 דצמבר 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BFF-ABC3-48B9-A817-D6BF838A15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325729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DC58-072D-4398-A286-18330B0C53F2}" type="datetime8">
              <a:rPr lang="he-IL" smtClean="0"/>
              <a:t>21 דצמבר 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BFF-ABC3-48B9-A817-D6BF838A15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15987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DC58-072D-4398-A286-18330B0C53F2}" type="datetime8">
              <a:rPr lang="he-IL" smtClean="0"/>
              <a:t>21 דצמבר 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BFF-ABC3-48B9-A817-D6BF838A15F6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02064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DC58-072D-4398-A286-18330B0C53F2}" type="datetime8">
              <a:rPr lang="he-IL" smtClean="0"/>
              <a:t>21 דצמבר 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BFF-ABC3-48B9-A817-D6BF838A15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442794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DC58-072D-4398-A286-18330B0C53F2}" type="datetime8">
              <a:rPr lang="he-IL" smtClean="0"/>
              <a:t>21 דצמבר 17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BFF-ABC3-48B9-A817-D6BF838A15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521145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DC58-072D-4398-A286-18330B0C53F2}" type="datetime8">
              <a:rPr lang="he-IL" smtClean="0"/>
              <a:t>21 דצמבר 17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BFF-ABC3-48B9-A817-D6BF838A15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2156488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DC58-072D-4398-A286-18330B0C53F2}" type="datetime8">
              <a:rPr lang="he-IL" smtClean="0"/>
              <a:t>21 דצמבר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BFF-ABC3-48B9-A817-D6BF838A15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0593772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DC58-072D-4398-A286-18330B0C53F2}" type="datetime8">
              <a:rPr lang="he-IL" smtClean="0"/>
              <a:t>21 דצמבר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BFF-ABC3-48B9-A817-D6BF838A15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379671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DC58-072D-4398-A286-18330B0C53F2}" type="datetime8">
              <a:rPr lang="he-IL" smtClean="0"/>
              <a:t>21 דצמבר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BFF-ABC3-48B9-A817-D6BF838A15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468776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DC58-072D-4398-A286-18330B0C53F2}" type="datetime8">
              <a:rPr lang="he-IL" smtClean="0"/>
              <a:t>21 דצמבר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BFF-ABC3-48B9-A817-D6BF838A15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72512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DC58-072D-4398-A286-18330B0C53F2}" type="datetime8">
              <a:rPr lang="he-IL" smtClean="0"/>
              <a:t>21 דצמבר 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BFF-ABC3-48B9-A817-D6BF838A15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534627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DC58-072D-4398-A286-18330B0C53F2}" type="datetime8">
              <a:rPr lang="he-IL" smtClean="0"/>
              <a:t>21 דצמבר 17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BFF-ABC3-48B9-A817-D6BF838A15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550075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DC58-072D-4398-A286-18330B0C53F2}" type="datetime8">
              <a:rPr lang="he-IL" smtClean="0"/>
              <a:t>21 דצמבר 17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BFF-ABC3-48B9-A817-D6BF838A15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980609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DC58-072D-4398-A286-18330B0C53F2}" type="datetime8">
              <a:rPr lang="he-IL" smtClean="0"/>
              <a:t>21 דצמבר 17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BFF-ABC3-48B9-A817-D6BF838A15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950615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DC58-072D-4398-A286-18330B0C53F2}" type="datetime8">
              <a:rPr lang="he-IL" smtClean="0"/>
              <a:t>21 דצמבר 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BFF-ABC3-48B9-A817-D6BF838A15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62769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DC58-072D-4398-A286-18330B0C53F2}" type="datetime8">
              <a:rPr lang="he-IL" smtClean="0"/>
              <a:t>21 דצמבר 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BFF-ABC3-48B9-A817-D6BF838A15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787919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DC58-072D-4398-A286-18330B0C53F2}" type="datetime8">
              <a:rPr lang="he-IL" smtClean="0"/>
              <a:t>21 דצמבר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C3BFF-ABC3-48B9-A817-D6BF838A15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953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explain_git_in_js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3E5E1-2BFB-4EE2-B2F9-5790671E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מגישים : זאב </a:t>
            </a:r>
            <a:r>
              <a:rPr lang="he-IL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מלומיאן</a:t>
            </a:r>
            <a:r>
              <a:rPr lang="he-IL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וקארין </a:t>
            </a:r>
            <a:r>
              <a:rPr lang="he-IL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בנסון</a:t>
            </a:r>
            <a:endParaRPr lang="he-IL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7B489A2-83D2-46C6-A603-C9A717446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186" y="-152400"/>
            <a:ext cx="12323346" cy="7091648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46B81629-ECD0-42AA-BDA5-B932D4C91D8C}"/>
              </a:ext>
            </a:extLst>
          </p:cNvPr>
          <p:cNvSpPr/>
          <p:nvPr/>
        </p:nvSpPr>
        <p:spPr>
          <a:xfrm>
            <a:off x="1701414" y="1006455"/>
            <a:ext cx="911429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Flow Revision Management for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Software-Defined Networks</a:t>
            </a:r>
            <a:endParaRPr lang="he-I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6796717-F0BF-4BAA-A979-B2D549E5AA25}"/>
              </a:ext>
            </a:extLst>
          </p:cNvPr>
          <p:cNvSpPr/>
          <p:nvPr/>
        </p:nvSpPr>
        <p:spPr>
          <a:xfrm>
            <a:off x="3501585" y="6276364"/>
            <a:ext cx="501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PRESENTING: ZEEV MELUMIAN &amp; KARIN BENSON</a:t>
            </a:r>
            <a:endParaRPr lang="he-IL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6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A9BC4-56E2-4E3A-8E87-578FE02B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FC80E-87A2-4028-B8EC-94E68F5F6968}"/>
              </a:ext>
            </a:extLst>
          </p:cNvPr>
          <p:cNvSpPr/>
          <p:nvPr/>
        </p:nvSpPr>
        <p:spPr>
          <a:xfrm>
            <a:off x="136073" y="1426028"/>
            <a:ext cx="2579914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500" dirty="0">
                <a:ln w="9525">
                  <a:noFill/>
                </a:ln>
                <a:solidFill>
                  <a:schemeClr val="tx1"/>
                </a:solidFill>
              </a:rPr>
              <a:t>סביבת העבודה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9F2B8-C17F-46C1-B989-0A87A5E7625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26030" y="2579914"/>
            <a:ext cx="0" cy="4060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4A763-ED71-45F6-98EB-ACB9AE16C369}"/>
              </a:ext>
            </a:extLst>
          </p:cNvPr>
          <p:cNvSpPr/>
          <p:nvPr/>
        </p:nvSpPr>
        <p:spPr>
          <a:xfrm>
            <a:off x="3309258" y="1426028"/>
            <a:ext cx="2579914" cy="1153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Staging </a:t>
            </a:r>
            <a:r>
              <a:rPr lang="he-IL" sz="2500" dirty="0">
                <a:solidFill>
                  <a:schemeClr val="tx1"/>
                </a:solidFill>
              </a:rPr>
              <a:t>אזור ה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309EE3-45AA-4BD9-9BE7-2CFEC98054CD}"/>
              </a:ext>
            </a:extLst>
          </p:cNvPr>
          <p:cNvCxnSpPr>
            <a:cxnSpLocks/>
          </p:cNvCxnSpPr>
          <p:nvPr/>
        </p:nvCxnSpPr>
        <p:spPr>
          <a:xfrm>
            <a:off x="4599215" y="2579914"/>
            <a:ext cx="0" cy="4060372"/>
          </a:xfrm>
          <a:prstGeom prst="line">
            <a:avLst/>
          </a:prstGeom>
          <a:ln w="762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CBF474-3EA6-44C8-B14A-F412938EF183}"/>
              </a:ext>
            </a:extLst>
          </p:cNvPr>
          <p:cNvSpPr/>
          <p:nvPr/>
        </p:nvSpPr>
        <p:spPr>
          <a:xfrm>
            <a:off x="6415027" y="1426028"/>
            <a:ext cx="2579914" cy="11538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Local Repository</a:t>
            </a:r>
            <a:endParaRPr lang="he-IL" sz="25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63AB94-D060-4012-A0AB-5D7D75E76E4F}"/>
              </a:ext>
            </a:extLst>
          </p:cNvPr>
          <p:cNvCxnSpPr>
            <a:cxnSpLocks/>
          </p:cNvCxnSpPr>
          <p:nvPr/>
        </p:nvCxnSpPr>
        <p:spPr>
          <a:xfrm>
            <a:off x="7683211" y="2471057"/>
            <a:ext cx="0" cy="427808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D165AA4-F711-4144-8E1A-A75308CE0245}"/>
              </a:ext>
            </a:extLst>
          </p:cNvPr>
          <p:cNvSpPr/>
          <p:nvPr/>
        </p:nvSpPr>
        <p:spPr>
          <a:xfrm>
            <a:off x="9476013" y="1426028"/>
            <a:ext cx="2579914" cy="11538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Remote Repository</a:t>
            </a:r>
            <a:endParaRPr lang="he-IL" sz="25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FF13DE-3167-42FE-9DB7-97B9114A6D09}"/>
              </a:ext>
            </a:extLst>
          </p:cNvPr>
          <p:cNvCxnSpPr>
            <a:cxnSpLocks/>
          </p:cNvCxnSpPr>
          <p:nvPr/>
        </p:nvCxnSpPr>
        <p:spPr>
          <a:xfrm>
            <a:off x="10765970" y="2579914"/>
            <a:ext cx="0" cy="427808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4B6F48-6CCD-4104-A738-AC4E708B9CCB}"/>
              </a:ext>
            </a:extLst>
          </p:cNvPr>
          <p:cNvSpPr txBox="1"/>
          <p:nvPr/>
        </p:nvSpPr>
        <p:spPr>
          <a:xfrm>
            <a:off x="136073" y="709563"/>
            <a:ext cx="257991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התיקייה </a:t>
            </a:r>
            <a:r>
              <a:rPr lang="he-IL" b="1" dirty="0"/>
              <a:t>במחשב</a:t>
            </a:r>
            <a:r>
              <a:rPr lang="he-IL" dirty="0"/>
              <a:t> בה </a:t>
            </a:r>
          </a:p>
          <a:p>
            <a:pPr algn="ctr"/>
            <a:r>
              <a:rPr lang="he-IL" dirty="0"/>
              <a:t>נערוך את הקוד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49BB4-098A-45F3-A559-ECF9A739989E}"/>
              </a:ext>
            </a:extLst>
          </p:cNvPr>
          <p:cNvSpPr txBox="1"/>
          <p:nvPr/>
        </p:nvSpPr>
        <p:spPr>
          <a:xfrm>
            <a:off x="3095458" y="759870"/>
            <a:ext cx="302864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אזור בו נשמרים שינויים בקבצים</a:t>
            </a:r>
          </a:p>
          <a:p>
            <a:pPr algn="ctr"/>
            <a:r>
              <a:rPr lang="he-IL" dirty="0"/>
              <a:t> לפני ההחתמה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5FECB2-FBE7-4726-8600-03DCD6838049}"/>
              </a:ext>
            </a:extLst>
          </p:cNvPr>
          <p:cNvSpPr txBox="1"/>
          <p:nvPr/>
        </p:nvSpPr>
        <p:spPr>
          <a:xfrm>
            <a:off x="6100828" y="709563"/>
            <a:ext cx="351731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אזור </a:t>
            </a:r>
            <a:r>
              <a:rPr lang="he-IL" b="1" dirty="0"/>
              <a:t>במחשב</a:t>
            </a:r>
            <a:r>
              <a:rPr lang="he-IL" dirty="0"/>
              <a:t> המייצג את המאגר שלנו</a:t>
            </a:r>
          </a:p>
          <a:p>
            <a:pPr algn="ctr"/>
            <a:r>
              <a:rPr lang="he-IL" dirty="0"/>
              <a:t>כפי שהוא מיוצג במערכת </a:t>
            </a:r>
            <a:r>
              <a:rPr lang="he-IL" dirty="0" err="1"/>
              <a:t>גיטהאב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23F1A8-A914-47DE-9A65-D843CBA8E5F5}"/>
              </a:ext>
            </a:extLst>
          </p:cNvPr>
          <p:cNvSpPr txBox="1"/>
          <p:nvPr/>
        </p:nvSpPr>
        <p:spPr>
          <a:xfrm>
            <a:off x="9618138" y="744630"/>
            <a:ext cx="25806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מאגר הפרויקט שלנו</a:t>
            </a:r>
          </a:p>
          <a:p>
            <a:pPr algn="ctr"/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he-IL" dirty="0"/>
              <a:t> בשרת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CCD82-634A-4348-B773-7F69DACEB1A0}"/>
              </a:ext>
            </a:extLst>
          </p:cNvPr>
          <p:cNvSpPr txBox="1"/>
          <p:nvPr/>
        </p:nvSpPr>
        <p:spPr>
          <a:xfrm>
            <a:off x="1056409" y="270097"/>
            <a:ext cx="24818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פקודות יסוד </a:t>
            </a:r>
            <a:r>
              <a:rPr lang="he-IL" dirty="0" err="1">
                <a:solidFill>
                  <a:srgbClr val="FF0000"/>
                </a:solidFill>
              </a:rPr>
              <a:t>בגיט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7">
            <a:extLst>
              <a:ext uri="{FF2B5EF4-FFF2-40B4-BE49-F238E27FC236}">
                <a16:creationId xmlns:a16="http://schemas.microsoft.com/office/drawing/2014/main" id="{6D94DA2D-C1DA-4D5A-B40D-9BF1DE04D498}"/>
              </a:ext>
            </a:extLst>
          </p:cNvPr>
          <p:cNvCxnSpPr>
            <a:cxnSpLocks/>
          </p:cNvCxnSpPr>
          <p:nvPr/>
        </p:nvCxnSpPr>
        <p:spPr>
          <a:xfrm flipH="1">
            <a:off x="1426030" y="3135086"/>
            <a:ext cx="933994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9C35D18-DCE1-4AEE-8894-F9D99292E7B1}"/>
              </a:ext>
            </a:extLst>
          </p:cNvPr>
          <p:cNvSpPr txBox="1"/>
          <p:nvPr/>
        </p:nvSpPr>
        <p:spPr>
          <a:xfrm>
            <a:off x="5626590" y="2626667"/>
            <a:ext cx="124906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git clone</a:t>
            </a:r>
            <a:endParaRPr lang="he-IL" sz="2400" dirty="0"/>
          </a:p>
        </p:txBody>
      </p:sp>
      <p:cxnSp>
        <p:nvCxnSpPr>
          <p:cNvPr id="26" name="Straight Arrow Connector 14">
            <a:extLst>
              <a:ext uri="{FF2B5EF4-FFF2-40B4-BE49-F238E27FC236}">
                <a16:creationId xmlns:a16="http://schemas.microsoft.com/office/drawing/2014/main" id="{9B74AE45-EC67-4AC9-95FA-5E3F0F5C5C2C}"/>
              </a:ext>
            </a:extLst>
          </p:cNvPr>
          <p:cNvCxnSpPr>
            <a:cxnSpLocks/>
          </p:cNvCxnSpPr>
          <p:nvPr/>
        </p:nvCxnSpPr>
        <p:spPr>
          <a:xfrm flipH="1">
            <a:off x="1507282" y="4125686"/>
            <a:ext cx="305888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66678B-5464-48E4-BE1D-06BC49A4FF54}"/>
              </a:ext>
            </a:extLst>
          </p:cNvPr>
          <p:cNvSpPr txBox="1"/>
          <p:nvPr/>
        </p:nvSpPr>
        <p:spPr>
          <a:xfrm>
            <a:off x="2417419" y="3664021"/>
            <a:ext cx="109998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git add</a:t>
            </a:r>
            <a:endParaRPr lang="he-IL" sz="24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142783B-1DB0-4646-934A-A6F005696358}"/>
              </a:ext>
            </a:extLst>
          </p:cNvPr>
          <p:cNvSpPr txBox="1">
            <a:spLocks/>
          </p:cNvSpPr>
          <p:nvPr/>
        </p:nvSpPr>
        <p:spPr>
          <a:xfrm>
            <a:off x="838200" y="-39802"/>
            <a:ext cx="10515600" cy="92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5400">
                <a:latin typeface="Calibri" panose="020F0502020204030204" pitchFamily="34" charset="0"/>
                <a:cs typeface="Calibri" panose="020F0502020204030204" pitchFamily="34" charset="0"/>
              </a:rPr>
              <a:t> - הליך עבודה</a:t>
            </a:r>
            <a:endParaRPr lang="he-I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0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A9BC4-56E2-4E3A-8E87-578FE02B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FC80E-87A2-4028-B8EC-94E68F5F6968}"/>
              </a:ext>
            </a:extLst>
          </p:cNvPr>
          <p:cNvSpPr/>
          <p:nvPr/>
        </p:nvSpPr>
        <p:spPr>
          <a:xfrm>
            <a:off x="136073" y="1426028"/>
            <a:ext cx="2579914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500" dirty="0">
                <a:ln w="9525">
                  <a:noFill/>
                </a:ln>
                <a:solidFill>
                  <a:schemeClr val="tx1"/>
                </a:solidFill>
              </a:rPr>
              <a:t>סביבת העבודה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9F2B8-C17F-46C1-B989-0A87A5E7625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26030" y="2579914"/>
            <a:ext cx="0" cy="4060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4A763-ED71-45F6-98EB-ACB9AE16C369}"/>
              </a:ext>
            </a:extLst>
          </p:cNvPr>
          <p:cNvSpPr/>
          <p:nvPr/>
        </p:nvSpPr>
        <p:spPr>
          <a:xfrm>
            <a:off x="3309258" y="1426028"/>
            <a:ext cx="2579914" cy="1153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Staging </a:t>
            </a:r>
            <a:r>
              <a:rPr lang="he-IL" sz="2500" dirty="0">
                <a:solidFill>
                  <a:schemeClr val="tx1"/>
                </a:solidFill>
              </a:rPr>
              <a:t>אזור ה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309EE3-45AA-4BD9-9BE7-2CFEC98054CD}"/>
              </a:ext>
            </a:extLst>
          </p:cNvPr>
          <p:cNvCxnSpPr>
            <a:cxnSpLocks/>
          </p:cNvCxnSpPr>
          <p:nvPr/>
        </p:nvCxnSpPr>
        <p:spPr>
          <a:xfrm>
            <a:off x="4599215" y="2579914"/>
            <a:ext cx="0" cy="4060372"/>
          </a:xfrm>
          <a:prstGeom prst="line">
            <a:avLst/>
          </a:prstGeom>
          <a:ln w="762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CBF474-3EA6-44C8-B14A-F412938EF183}"/>
              </a:ext>
            </a:extLst>
          </p:cNvPr>
          <p:cNvSpPr/>
          <p:nvPr/>
        </p:nvSpPr>
        <p:spPr>
          <a:xfrm>
            <a:off x="6415027" y="1426028"/>
            <a:ext cx="2579914" cy="11538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Local Repository</a:t>
            </a:r>
            <a:endParaRPr lang="he-IL" sz="25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63AB94-D060-4012-A0AB-5D7D75E76E4F}"/>
              </a:ext>
            </a:extLst>
          </p:cNvPr>
          <p:cNvCxnSpPr>
            <a:cxnSpLocks/>
          </p:cNvCxnSpPr>
          <p:nvPr/>
        </p:nvCxnSpPr>
        <p:spPr>
          <a:xfrm>
            <a:off x="7683211" y="2471057"/>
            <a:ext cx="0" cy="427808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D165AA4-F711-4144-8E1A-A75308CE0245}"/>
              </a:ext>
            </a:extLst>
          </p:cNvPr>
          <p:cNvSpPr/>
          <p:nvPr/>
        </p:nvSpPr>
        <p:spPr>
          <a:xfrm>
            <a:off x="9476013" y="1426028"/>
            <a:ext cx="2579914" cy="11538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Remote Repository</a:t>
            </a:r>
            <a:endParaRPr lang="he-IL" sz="25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FF13DE-3167-42FE-9DB7-97B9114A6D09}"/>
              </a:ext>
            </a:extLst>
          </p:cNvPr>
          <p:cNvCxnSpPr>
            <a:cxnSpLocks/>
          </p:cNvCxnSpPr>
          <p:nvPr/>
        </p:nvCxnSpPr>
        <p:spPr>
          <a:xfrm>
            <a:off x="10765970" y="2579914"/>
            <a:ext cx="0" cy="427808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4B6F48-6CCD-4104-A738-AC4E708B9CCB}"/>
              </a:ext>
            </a:extLst>
          </p:cNvPr>
          <p:cNvSpPr txBox="1"/>
          <p:nvPr/>
        </p:nvSpPr>
        <p:spPr>
          <a:xfrm>
            <a:off x="136073" y="709563"/>
            <a:ext cx="257991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התיקייה </a:t>
            </a:r>
            <a:r>
              <a:rPr lang="he-IL" b="1" dirty="0"/>
              <a:t>במחשב</a:t>
            </a:r>
            <a:r>
              <a:rPr lang="he-IL" dirty="0"/>
              <a:t> בה </a:t>
            </a:r>
          </a:p>
          <a:p>
            <a:pPr algn="ctr"/>
            <a:r>
              <a:rPr lang="he-IL" dirty="0"/>
              <a:t>נערוך את הקוד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49BB4-098A-45F3-A559-ECF9A739989E}"/>
              </a:ext>
            </a:extLst>
          </p:cNvPr>
          <p:cNvSpPr txBox="1"/>
          <p:nvPr/>
        </p:nvSpPr>
        <p:spPr>
          <a:xfrm>
            <a:off x="3095458" y="759870"/>
            <a:ext cx="302864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אזור בו נשמרים שינויים בקבצים</a:t>
            </a:r>
          </a:p>
          <a:p>
            <a:pPr algn="ctr"/>
            <a:r>
              <a:rPr lang="he-IL" dirty="0"/>
              <a:t> לפני ההחתמה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5FECB2-FBE7-4726-8600-03DCD6838049}"/>
              </a:ext>
            </a:extLst>
          </p:cNvPr>
          <p:cNvSpPr txBox="1"/>
          <p:nvPr/>
        </p:nvSpPr>
        <p:spPr>
          <a:xfrm>
            <a:off x="6100828" y="709563"/>
            <a:ext cx="351731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אזור </a:t>
            </a:r>
            <a:r>
              <a:rPr lang="he-IL" b="1" dirty="0"/>
              <a:t>במחשב</a:t>
            </a:r>
            <a:r>
              <a:rPr lang="he-IL" dirty="0"/>
              <a:t> המייצג את המאגר שלנו</a:t>
            </a:r>
          </a:p>
          <a:p>
            <a:pPr algn="ctr"/>
            <a:r>
              <a:rPr lang="he-IL" dirty="0"/>
              <a:t>כפי שהוא מיוצג במערכת </a:t>
            </a:r>
            <a:r>
              <a:rPr lang="he-IL" dirty="0" err="1"/>
              <a:t>גיטהאב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23F1A8-A914-47DE-9A65-D843CBA8E5F5}"/>
              </a:ext>
            </a:extLst>
          </p:cNvPr>
          <p:cNvSpPr txBox="1"/>
          <p:nvPr/>
        </p:nvSpPr>
        <p:spPr>
          <a:xfrm>
            <a:off x="9618138" y="744630"/>
            <a:ext cx="25806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מאגר הפרויקט שלנו</a:t>
            </a:r>
          </a:p>
          <a:p>
            <a:pPr algn="ctr"/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he-IL" dirty="0"/>
              <a:t> בשרת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CCD82-634A-4348-B773-7F69DACEB1A0}"/>
              </a:ext>
            </a:extLst>
          </p:cNvPr>
          <p:cNvSpPr txBox="1"/>
          <p:nvPr/>
        </p:nvSpPr>
        <p:spPr>
          <a:xfrm>
            <a:off x="1056409" y="270097"/>
            <a:ext cx="24818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פקודות יסוד </a:t>
            </a:r>
            <a:r>
              <a:rPr lang="he-IL" dirty="0" err="1">
                <a:solidFill>
                  <a:srgbClr val="FF0000"/>
                </a:solidFill>
              </a:rPr>
              <a:t>בגיט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7">
            <a:extLst>
              <a:ext uri="{FF2B5EF4-FFF2-40B4-BE49-F238E27FC236}">
                <a16:creationId xmlns:a16="http://schemas.microsoft.com/office/drawing/2014/main" id="{6D94DA2D-C1DA-4D5A-B40D-9BF1DE04D498}"/>
              </a:ext>
            </a:extLst>
          </p:cNvPr>
          <p:cNvCxnSpPr>
            <a:cxnSpLocks/>
          </p:cNvCxnSpPr>
          <p:nvPr/>
        </p:nvCxnSpPr>
        <p:spPr>
          <a:xfrm flipH="1">
            <a:off x="1426030" y="3135086"/>
            <a:ext cx="933994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9C35D18-DCE1-4AEE-8894-F9D99292E7B1}"/>
              </a:ext>
            </a:extLst>
          </p:cNvPr>
          <p:cNvSpPr txBox="1"/>
          <p:nvPr/>
        </p:nvSpPr>
        <p:spPr>
          <a:xfrm>
            <a:off x="5626590" y="2626667"/>
            <a:ext cx="124906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git clone</a:t>
            </a:r>
            <a:endParaRPr lang="he-IL" sz="2400" dirty="0"/>
          </a:p>
        </p:txBody>
      </p:sp>
      <p:cxnSp>
        <p:nvCxnSpPr>
          <p:cNvPr id="26" name="Straight Arrow Connector 14">
            <a:extLst>
              <a:ext uri="{FF2B5EF4-FFF2-40B4-BE49-F238E27FC236}">
                <a16:creationId xmlns:a16="http://schemas.microsoft.com/office/drawing/2014/main" id="{9B74AE45-EC67-4AC9-95FA-5E3F0F5C5C2C}"/>
              </a:ext>
            </a:extLst>
          </p:cNvPr>
          <p:cNvCxnSpPr>
            <a:cxnSpLocks/>
          </p:cNvCxnSpPr>
          <p:nvPr/>
        </p:nvCxnSpPr>
        <p:spPr>
          <a:xfrm flipH="1">
            <a:off x="1507282" y="4125686"/>
            <a:ext cx="305888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66678B-5464-48E4-BE1D-06BC49A4FF54}"/>
              </a:ext>
            </a:extLst>
          </p:cNvPr>
          <p:cNvSpPr txBox="1"/>
          <p:nvPr/>
        </p:nvSpPr>
        <p:spPr>
          <a:xfrm>
            <a:off x="2417419" y="3659725"/>
            <a:ext cx="109998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git add</a:t>
            </a:r>
            <a:endParaRPr lang="he-IL" sz="2400" dirty="0"/>
          </a:p>
        </p:txBody>
      </p:sp>
      <p:cxnSp>
        <p:nvCxnSpPr>
          <p:cNvPr id="28" name="Straight Arrow Connector 15">
            <a:extLst>
              <a:ext uri="{FF2B5EF4-FFF2-40B4-BE49-F238E27FC236}">
                <a16:creationId xmlns:a16="http://schemas.microsoft.com/office/drawing/2014/main" id="{FECB4277-B15D-4A01-8380-C59C6C04D7A4}"/>
              </a:ext>
            </a:extLst>
          </p:cNvPr>
          <p:cNvCxnSpPr>
            <a:cxnSpLocks/>
          </p:cNvCxnSpPr>
          <p:nvPr/>
        </p:nvCxnSpPr>
        <p:spPr>
          <a:xfrm flipH="1">
            <a:off x="4638100" y="5007429"/>
            <a:ext cx="3045111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BE684C1-D289-41F3-B70D-3941B8C8C1BA}"/>
              </a:ext>
            </a:extLst>
          </p:cNvPr>
          <p:cNvSpPr txBox="1"/>
          <p:nvPr/>
        </p:nvSpPr>
        <p:spPr>
          <a:xfrm>
            <a:off x="5337352" y="4524896"/>
            <a:ext cx="15735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git commit</a:t>
            </a:r>
            <a:endParaRPr lang="he-IL" sz="240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C20E91E-3EC2-42D4-8248-D665A5542289}"/>
              </a:ext>
            </a:extLst>
          </p:cNvPr>
          <p:cNvSpPr txBox="1">
            <a:spLocks/>
          </p:cNvSpPr>
          <p:nvPr/>
        </p:nvSpPr>
        <p:spPr>
          <a:xfrm>
            <a:off x="838200" y="-39802"/>
            <a:ext cx="10515600" cy="92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5400">
                <a:latin typeface="Calibri" panose="020F0502020204030204" pitchFamily="34" charset="0"/>
                <a:cs typeface="Calibri" panose="020F0502020204030204" pitchFamily="34" charset="0"/>
              </a:rPr>
              <a:t> - הליך עבודה</a:t>
            </a:r>
            <a:endParaRPr lang="he-I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A9BC4-56E2-4E3A-8E87-578FE02B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FC80E-87A2-4028-B8EC-94E68F5F6968}"/>
              </a:ext>
            </a:extLst>
          </p:cNvPr>
          <p:cNvSpPr/>
          <p:nvPr/>
        </p:nvSpPr>
        <p:spPr>
          <a:xfrm>
            <a:off x="136073" y="1426028"/>
            <a:ext cx="2579914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500" dirty="0">
                <a:ln w="9525">
                  <a:noFill/>
                </a:ln>
                <a:solidFill>
                  <a:schemeClr val="tx1"/>
                </a:solidFill>
              </a:rPr>
              <a:t>סביבת העבודה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9F2B8-C17F-46C1-B989-0A87A5E7625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26030" y="2579914"/>
            <a:ext cx="0" cy="4060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4A763-ED71-45F6-98EB-ACB9AE16C369}"/>
              </a:ext>
            </a:extLst>
          </p:cNvPr>
          <p:cNvSpPr/>
          <p:nvPr/>
        </p:nvSpPr>
        <p:spPr>
          <a:xfrm>
            <a:off x="3309258" y="1426028"/>
            <a:ext cx="2579914" cy="1153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Staging </a:t>
            </a:r>
            <a:r>
              <a:rPr lang="he-IL" sz="2500" dirty="0">
                <a:solidFill>
                  <a:schemeClr val="tx1"/>
                </a:solidFill>
              </a:rPr>
              <a:t>אזור ה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309EE3-45AA-4BD9-9BE7-2CFEC98054CD}"/>
              </a:ext>
            </a:extLst>
          </p:cNvPr>
          <p:cNvCxnSpPr>
            <a:cxnSpLocks/>
          </p:cNvCxnSpPr>
          <p:nvPr/>
        </p:nvCxnSpPr>
        <p:spPr>
          <a:xfrm>
            <a:off x="4599215" y="2579914"/>
            <a:ext cx="0" cy="4060372"/>
          </a:xfrm>
          <a:prstGeom prst="line">
            <a:avLst/>
          </a:prstGeom>
          <a:ln w="762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CBF474-3EA6-44C8-B14A-F412938EF183}"/>
              </a:ext>
            </a:extLst>
          </p:cNvPr>
          <p:cNvSpPr/>
          <p:nvPr/>
        </p:nvSpPr>
        <p:spPr>
          <a:xfrm>
            <a:off x="6415027" y="1426028"/>
            <a:ext cx="2579914" cy="11538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Local Repository</a:t>
            </a:r>
            <a:endParaRPr lang="he-IL" sz="25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63AB94-D060-4012-A0AB-5D7D75E76E4F}"/>
              </a:ext>
            </a:extLst>
          </p:cNvPr>
          <p:cNvCxnSpPr>
            <a:cxnSpLocks/>
          </p:cNvCxnSpPr>
          <p:nvPr/>
        </p:nvCxnSpPr>
        <p:spPr>
          <a:xfrm>
            <a:off x="7683211" y="2471057"/>
            <a:ext cx="0" cy="427808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D165AA4-F711-4144-8E1A-A75308CE0245}"/>
              </a:ext>
            </a:extLst>
          </p:cNvPr>
          <p:cNvSpPr/>
          <p:nvPr/>
        </p:nvSpPr>
        <p:spPr>
          <a:xfrm>
            <a:off x="9476013" y="1426028"/>
            <a:ext cx="2579914" cy="11538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Remote Repository</a:t>
            </a:r>
            <a:endParaRPr lang="he-IL" sz="25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FF13DE-3167-42FE-9DB7-97B9114A6D09}"/>
              </a:ext>
            </a:extLst>
          </p:cNvPr>
          <p:cNvCxnSpPr>
            <a:cxnSpLocks/>
          </p:cNvCxnSpPr>
          <p:nvPr/>
        </p:nvCxnSpPr>
        <p:spPr>
          <a:xfrm>
            <a:off x="10765970" y="2579914"/>
            <a:ext cx="0" cy="427808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4B6F48-6CCD-4104-A738-AC4E708B9CCB}"/>
              </a:ext>
            </a:extLst>
          </p:cNvPr>
          <p:cNvSpPr txBox="1"/>
          <p:nvPr/>
        </p:nvSpPr>
        <p:spPr>
          <a:xfrm>
            <a:off x="136073" y="709563"/>
            <a:ext cx="257991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התיקייה </a:t>
            </a:r>
            <a:r>
              <a:rPr lang="he-IL" b="1" dirty="0"/>
              <a:t>במחשב</a:t>
            </a:r>
            <a:r>
              <a:rPr lang="he-IL" dirty="0"/>
              <a:t> בה </a:t>
            </a:r>
          </a:p>
          <a:p>
            <a:pPr algn="ctr"/>
            <a:r>
              <a:rPr lang="he-IL" dirty="0"/>
              <a:t>נערוך את הקוד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49BB4-098A-45F3-A559-ECF9A739989E}"/>
              </a:ext>
            </a:extLst>
          </p:cNvPr>
          <p:cNvSpPr txBox="1"/>
          <p:nvPr/>
        </p:nvSpPr>
        <p:spPr>
          <a:xfrm>
            <a:off x="3095458" y="759870"/>
            <a:ext cx="302864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אזור בו נשמרים שינויים בקבצים</a:t>
            </a:r>
          </a:p>
          <a:p>
            <a:pPr algn="ctr"/>
            <a:r>
              <a:rPr lang="he-IL" dirty="0"/>
              <a:t> לפני ההחתמה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5FECB2-FBE7-4726-8600-03DCD6838049}"/>
              </a:ext>
            </a:extLst>
          </p:cNvPr>
          <p:cNvSpPr txBox="1"/>
          <p:nvPr/>
        </p:nvSpPr>
        <p:spPr>
          <a:xfrm>
            <a:off x="6100828" y="709563"/>
            <a:ext cx="351731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אזור </a:t>
            </a:r>
            <a:r>
              <a:rPr lang="he-IL" b="1" dirty="0"/>
              <a:t>במחשב</a:t>
            </a:r>
            <a:r>
              <a:rPr lang="he-IL" dirty="0"/>
              <a:t> המייצג את המאגר שלנו</a:t>
            </a:r>
          </a:p>
          <a:p>
            <a:pPr algn="ctr"/>
            <a:r>
              <a:rPr lang="he-IL" dirty="0"/>
              <a:t>כפי שהוא מיוצג במערכת </a:t>
            </a:r>
            <a:r>
              <a:rPr lang="he-IL" dirty="0" err="1"/>
              <a:t>גיטהאב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23F1A8-A914-47DE-9A65-D843CBA8E5F5}"/>
              </a:ext>
            </a:extLst>
          </p:cNvPr>
          <p:cNvSpPr txBox="1"/>
          <p:nvPr/>
        </p:nvSpPr>
        <p:spPr>
          <a:xfrm>
            <a:off x="9618138" y="744630"/>
            <a:ext cx="25806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מאגר הפרויקט שלנו</a:t>
            </a:r>
          </a:p>
          <a:p>
            <a:pPr algn="ctr"/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he-IL" dirty="0"/>
              <a:t> בשרת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CCD82-634A-4348-B773-7F69DACEB1A0}"/>
              </a:ext>
            </a:extLst>
          </p:cNvPr>
          <p:cNvSpPr txBox="1"/>
          <p:nvPr/>
        </p:nvSpPr>
        <p:spPr>
          <a:xfrm>
            <a:off x="1056409" y="270097"/>
            <a:ext cx="24818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פקודות יסוד </a:t>
            </a:r>
            <a:r>
              <a:rPr lang="he-IL" dirty="0" err="1">
                <a:solidFill>
                  <a:srgbClr val="FF0000"/>
                </a:solidFill>
              </a:rPr>
              <a:t>בגיט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7">
            <a:extLst>
              <a:ext uri="{FF2B5EF4-FFF2-40B4-BE49-F238E27FC236}">
                <a16:creationId xmlns:a16="http://schemas.microsoft.com/office/drawing/2014/main" id="{6D94DA2D-C1DA-4D5A-B40D-9BF1DE04D498}"/>
              </a:ext>
            </a:extLst>
          </p:cNvPr>
          <p:cNvCxnSpPr>
            <a:cxnSpLocks/>
          </p:cNvCxnSpPr>
          <p:nvPr/>
        </p:nvCxnSpPr>
        <p:spPr>
          <a:xfrm flipH="1">
            <a:off x="1426030" y="3135086"/>
            <a:ext cx="933994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9C35D18-DCE1-4AEE-8894-F9D99292E7B1}"/>
              </a:ext>
            </a:extLst>
          </p:cNvPr>
          <p:cNvSpPr txBox="1"/>
          <p:nvPr/>
        </p:nvSpPr>
        <p:spPr>
          <a:xfrm>
            <a:off x="5626590" y="2626667"/>
            <a:ext cx="124906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git clone</a:t>
            </a:r>
            <a:endParaRPr lang="he-IL" sz="2400" dirty="0"/>
          </a:p>
        </p:txBody>
      </p:sp>
      <p:cxnSp>
        <p:nvCxnSpPr>
          <p:cNvPr id="26" name="Straight Arrow Connector 14">
            <a:extLst>
              <a:ext uri="{FF2B5EF4-FFF2-40B4-BE49-F238E27FC236}">
                <a16:creationId xmlns:a16="http://schemas.microsoft.com/office/drawing/2014/main" id="{9B74AE45-EC67-4AC9-95FA-5E3F0F5C5C2C}"/>
              </a:ext>
            </a:extLst>
          </p:cNvPr>
          <p:cNvCxnSpPr>
            <a:cxnSpLocks/>
          </p:cNvCxnSpPr>
          <p:nvPr/>
        </p:nvCxnSpPr>
        <p:spPr>
          <a:xfrm flipH="1">
            <a:off x="1507282" y="4125686"/>
            <a:ext cx="305888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66678B-5464-48E4-BE1D-06BC49A4FF54}"/>
              </a:ext>
            </a:extLst>
          </p:cNvPr>
          <p:cNvSpPr txBox="1"/>
          <p:nvPr/>
        </p:nvSpPr>
        <p:spPr>
          <a:xfrm>
            <a:off x="2417419" y="3659725"/>
            <a:ext cx="109998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git add</a:t>
            </a:r>
            <a:endParaRPr lang="he-IL" sz="2400" dirty="0"/>
          </a:p>
        </p:txBody>
      </p:sp>
      <p:cxnSp>
        <p:nvCxnSpPr>
          <p:cNvPr id="28" name="Straight Arrow Connector 15">
            <a:extLst>
              <a:ext uri="{FF2B5EF4-FFF2-40B4-BE49-F238E27FC236}">
                <a16:creationId xmlns:a16="http://schemas.microsoft.com/office/drawing/2014/main" id="{FECB4277-B15D-4A01-8380-C59C6C04D7A4}"/>
              </a:ext>
            </a:extLst>
          </p:cNvPr>
          <p:cNvCxnSpPr>
            <a:cxnSpLocks/>
          </p:cNvCxnSpPr>
          <p:nvPr/>
        </p:nvCxnSpPr>
        <p:spPr>
          <a:xfrm flipH="1">
            <a:off x="4638100" y="5007429"/>
            <a:ext cx="3045111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BE684C1-D289-41F3-B70D-3941B8C8C1BA}"/>
              </a:ext>
            </a:extLst>
          </p:cNvPr>
          <p:cNvSpPr txBox="1"/>
          <p:nvPr/>
        </p:nvSpPr>
        <p:spPr>
          <a:xfrm>
            <a:off x="5337352" y="4524896"/>
            <a:ext cx="15735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git commit</a:t>
            </a:r>
            <a:endParaRPr lang="he-IL" sz="2400" dirty="0"/>
          </a:p>
        </p:txBody>
      </p:sp>
      <p:cxnSp>
        <p:nvCxnSpPr>
          <p:cNvPr id="30" name="Straight Arrow Connector 19">
            <a:extLst>
              <a:ext uri="{FF2B5EF4-FFF2-40B4-BE49-F238E27FC236}">
                <a16:creationId xmlns:a16="http://schemas.microsoft.com/office/drawing/2014/main" id="{4777215C-F5FB-44FC-939A-6DA1D11E4623}"/>
              </a:ext>
            </a:extLst>
          </p:cNvPr>
          <p:cNvCxnSpPr>
            <a:cxnSpLocks/>
          </p:cNvCxnSpPr>
          <p:nvPr/>
        </p:nvCxnSpPr>
        <p:spPr>
          <a:xfrm flipH="1">
            <a:off x="7683211" y="5802086"/>
            <a:ext cx="30827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D988BA-1B3B-418E-AA54-CEFCCB8FCF5C}"/>
              </a:ext>
            </a:extLst>
          </p:cNvPr>
          <p:cNvSpPr txBox="1"/>
          <p:nvPr/>
        </p:nvSpPr>
        <p:spPr>
          <a:xfrm>
            <a:off x="8490773" y="5340421"/>
            <a:ext cx="11769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git push</a:t>
            </a:r>
            <a:endParaRPr lang="he-IL" sz="2400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AE6A4BE-BCD7-4F52-8002-6EF27A0384E3}"/>
              </a:ext>
            </a:extLst>
          </p:cNvPr>
          <p:cNvSpPr txBox="1">
            <a:spLocks/>
          </p:cNvSpPr>
          <p:nvPr/>
        </p:nvSpPr>
        <p:spPr>
          <a:xfrm>
            <a:off x="838200" y="-39802"/>
            <a:ext cx="10515600" cy="92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5400">
                <a:latin typeface="Calibri" panose="020F0502020204030204" pitchFamily="34" charset="0"/>
                <a:cs typeface="Calibri" panose="020F0502020204030204" pitchFamily="34" charset="0"/>
              </a:rPr>
              <a:t> - הליך עבודה</a:t>
            </a:r>
            <a:endParaRPr lang="he-I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6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A9BC4-56E2-4E3A-8E87-578FE02B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FC80E-87A2-4028-B8EC-94E68F5F6968}"/>
              </a:ext>
            </a:extLst>
          </p:cNvPr>
          <p:cNvSpPr/>
          <p:nvPr/>
        </p:nvSpPr>
        <p:spPr>
          <a:xfrm>
            <a:off x="136073" y="1426028"/>
            <a:ext cx="2579914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500" dirty="0">
                <a:ln w="9525">
                  <a:noFill/>
                </a:ln>
                <a:solidFill>
                  <a:schemeClr val="tx1"/>
                </a:solidFill>
              </a:rPr>
              <a:t>סביבת העבודה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9F2B8-C17F-46C1-B989-0A87A5E7625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26030" y="2579914"/>
            <a:ext cx="0" cy="4060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4A763-ED71-45F6-98EB-ACB9AE16C369}"/>
              </a:ext>
            </a:extLst>
          </p:cNvPr>
          <p:cNvSpPr/>
          <p:nvPr/>
        </p:nvSpPr>
        <p:spPr>
          <a:xfrm>
            <a:off x="3309258" y="1426028"/>
            <a:ext cx="2579914" cy="1153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Staging </a:t>
            </a:r>
            <a:r>
              <a:rPr lang="he-IL" sz="2500" dirty="0">
                <a:solidFill>
                  <a:schemeClr val="tx1"/>
                </a:solidFill>
              </a:rPr>
              <a:t>אזור ה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309EE3-45AA-4BD9-9BE7-2CFEC98054CD}"/>
              </a:ext>
            </a:extLst>
          </p:cNvPr>
          <p:cNvCxnSpPr>
            <a:cxnSpLocks/>
          </p:cNvCxnSpPr>
          <p:nvPr/>
        </p:nvCxnSpPr>
        <p:spPr>
          <a:xfrm>
            <a:off x="4599215" y="2579914"/>
            <a:ext cx="0" cy="4060372"/>
          </a:xfrm>
          <a:prstGeom prst="line">
            <a:avLst/>
          </a:prstGeom>
          <a:ln w="762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CBF474-3EA6-44C8-B14A-F412938EF183}"/>
              </a:ext>
            </a:extLst>
          </p:cNvPr>
          <p:cNvSpPr/>
          <p:nvPr/>
        </p:nvSpPr>
        <p:spPr>
          <a:xfrm>
            <a:off x="6415027" y="1426028"/>
            <a:ext cx="2579914" cy="11538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Local Repository</a:t>
            </a:r>
            <a:endParaRPr lang="he-IL" sz="25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63AB94-D060-4012-A0AB-5D7D75E76E4F}"/>
              </a:ext>
            </a:extLst>
          </p:cNvPr>
          <p:cNvCxnSpPr>
            <a:cxnSpLocks/>
          </p:cNvCxnSpPr>
          <p:nvPr/>
        </p:nvCxnSpPr>
        <p:spPr>
          <a:xfrm>
            <a:off x="7683211" y="2471057"/>
            <a:ext cx="0" cy="427808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D165AA4-F711-4144-8E1A-A75308CE0245}"/>
              </a:ext>
            </a:extLst>
          </p:cNvPr>
          <p:cNvSpPr/>
          <p:nvPr/>
        </p:nvSpPr>
        <p:spPr>
          <a:xfrm>
            <a:off x="9476013" y="1426028"/>
            <a:ext cx="2579914" cy="11538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Remote Repository</a:t>
            </a:r>
            <a:endParaRPr lang="he-IL" sz="25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FF13DE-3167-42FE-9DB7-97B9114A6D09}"/>
              </a:ext>
            </a:extLst>
          </p:cNvPr>
          <p:cNvCxnSpPr>
            <a:cxnSpLocks/>
          </p:cNvCxnSpPr>
          <p:nvPr/>
        </p:nvCxnSpPr>
        <p:spPr>
          <a:xfrm>
            <a:off x="10765970" y="2579914"/>
            <a:ext cx="0" cy="427808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4B6F48-6CCD-4104-A738-AC4E708B9CCB}"/>
              </a:ext>
            </a:extLst>
          </p:cNvPr>
          <p:cNvSpPr txBox="1"/>
          <p:nvPr/>
        </p:nvSpPr>
        <p:spPr>
          <a:xfrm>
            <a:off x="136073" y="709563"/>
            <a:ext cx="257991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התיקייה </a:t>
            </a:r>
            <a:r>
              <a:rPr lang="he-IL" b="1" dirty="0"/>
              <a:t>במחשב</a:t>
            </a:r>
            <a:r>
              <a:rPr lang="he-IL" dirty="0"/>
              <a:t> בה </a:t>
            </a:r>
          </a:p>
          <a:p>
            <a:pPr algn="ctr"/>
            <a:r>
              <a:rPr lang="he-IL" dirty="0"/>
              <a:t>נערוך את הקוד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49BB4-098A-45F3-A559-ECF9A739989E}"/>
              </a:ext>
            </a:extLst>
          </p:cNvPr>
          <p:cNvSpPr txBox="1"/>
          <p:nvPr/>
        </p:nvSpPr>
        <p:spPr>
          <a:xfrm>
            <a:off x="3095458" y="759870"/>
            <a:ext cx="302864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אזור בו נשמרים שינויים בקבצים</a:t>
            </a:r>
          </a:p>
          <a:p>
            <a:pPr algn="ctr"/>
            <a:r>
              <a:rPr lang="he-IL" dirty="0"/>
              <a:t> לפני ההחתמה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5FECB2-FBE7-4726-8600-03DCD6838049}"/>
              </a:ext>
            </a:extLst>
          </p:cNvPr>
          <p:cNvSpPr txBox="1"/>
          <p:nvPr/>
        </p:nvSpPr>
        <p:spPr>
          <a:xfrm>
            <a:off x="6100828" y="709563"/>
            <a:ext cx="351731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אזור </a:t>
            </a:r>
            <a:r>
              <a:rPr lang="he-IL" b="1" dirty="0"/>
              <a:t>במחשב</a:t>
            </a:r>
            <a:r>
              <a:rPr lang="he-IL" dirty="0"/>
              <a:t> המייצג את המאגר שלנו</a:t>
            </a:r>
          </a:p>
          <a:p>
            <a:pPr algn="ctr"/>
            <a:r>
              <a:rPr lang="he-IL" dirty="0"/>
              <a:t>כפי שהוא מיוצג במערכת </a:t>
            </a:r>
            <a:r>
              <a:rPr lang="he-IL" dirty="0" err="1"/>
              <a:t>גיטהאב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23F1A8-A914-47DE-9A65-D843CBA8E5F5}"/>
              </a:ext>
            </a:extLst>
          </p:cNvPr>
          <p:cNvSpPr txBox="1"/>
          <p:nvPr/>
        </p:nvSpPr>
        <p:spPr>
          <a:xfrm>
            <a:off x="9618138" y="744630"/>
            <a:ext cx="25806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מאגר הפרויקט שלנו</a:t>
            </a:r>
          </a:p>
          <a:p>
            <a:pPr algn="ctr"/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he-IL" dirty="0"/>
              <a:t> בשרת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CCD82-634A-4348-B773-7F69DACEB1A0}"/>
              </a:ext>
            </a:extLst>
          </p:cNvPr>
          <p:cNvSpPr txBox="1"/>
          <p:nvPr/>
        </p:nvSpPr>
        <p:spPr>
          <a:xfrm>
            <a:off x="1056409" y="270097"/>
            <a:ext cx="24818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פקודות יסוד </a:t>
            </a:r>
            <a:r>
              <a:rPr lang="he-IL" dirty="0" err="1">
                <a:solidFill>
                  <a:srgbClr val="FF0000"/>
                </a:solidFill>
              </a:rPr>
              <a:t>בגיט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7">
            <a:extLst>
              <a:ext uri="{FF2B5EF4-FFF2-40B4-BE49-F238E27FC236}">
                <a16:creationId xmlns:a16="http://schemas.microsoft.com/office/drawing/2014/main" id="{6D94DA2D-C1DA-4D5A-B40D-9BF1DE04D498}"/>
              </a:ext>
            </a:extLst>
          </p:cNvPr>
          <p:cNvCxnSpPr>
            <a:cxnSpLocks/>
          </p:cNvCxnSpPr>
          <p:nvPr/>
        </p:nvCxnSpPr>
        <p:spPr>
          <a:xfrm flipH="1">
            <a:off x="1426030" y="3135086"/>
            <a:ext cx="933994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9C35D18-DCE1-4AEE-8894-F9D99292E7B1}"/>
              </a:ext>
            </a:extLst>
          </p:cNvPr>
          <p:cNvSpPr txBox="1"/>
          <p:nvPr/>
        </p:nvSpPr>
        <p:spPr>
          <a:xfrm>
            <a:off x="5626590" y="2626667"/>
            <a:ext cx="124906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git clone</a:t>
            </a:r>
            <a:endParaRPr lang="he-IL" sz="2400" dirty="0"/>
          </a:p>
        </p:txBody>
      </p:sp>
      <p:cxnSp>
        <p:nvCxnSpPr>
          <p:cNvPr id="26" name="Straight Arrow Connector 14">
            <a:extLst>
              <a:ext uri="{FF2B5EF4-FFF2-40B4-BE49-F238E27FC236}">
                <a16:creationId xmlns:a16="http://schemas.microsoft.com/office/drawing/2014/main" id="{9B74AE45-EC67-4AC9-95FA-5E3F0F5C5C2C}"/>
              </a:ext>
            </a:extLst>
          </p:cNvPr>
          <p:cNvCxnSpPr>
            <a:cxnSpLocks/>
          </p:cNvCxnSpPr>
          <p:nvPr/>
        </p:nvCxnSpPr>
        <p:spPr>
          <a:xfrm flipH="1">
            <a:off x="1507282" y="4125686"/>
            <a:ext cx="305888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66678B-5464-48E4-BE1D-06BC49A4FF54}"/>
              </a:ext>
            </a:extLst>
          </p:cNvPr>
          <p:cNvSpPr txBox="1"/>
          <p:nvPr/>
        </p:nvSpPr>
        <p:spPr>
          <a:xfrm>
            <a:off x="2417419" y="3659725"/>
            <a:ext cx="109998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git add</a:t>
            </a:r>
            <a:endParaRPr lang="he-IL" sz="2400" dirty="0"/>
          </a:p>
        </p:txBody>
      </p:sp>
      <p:cxnSp>
        <p:nvCxnSpPr>
          <p:cNvPr id="28" name="Straight Arrow Connector 15">
            <a:extLst>
              <a:ext uri="{FF2B5EF4-FFF2-40B4-BE49-F238E27FC236}">
                <a16:creationId xmlns:a16="http://schemas.microsoft.com/office/drawing/2014/main" id="{FECB4277-B15D-4A01-8380-C59C6C04D7A4}"/>
              </a:ext>
            </a:extLst>
          </p:cNvPr>
          <p:cNvCxnSpPr>
            <a:cxnSpLocks/>
          </p:cNvCxnSpPr>
          <p:nvPr/>
        </p:nvCxnSpPr>
        <p:spPr>
          <a:xfrm flipH="1">
            <a:off x="4638100" y="5007429"/>
            <a:ext cx="3045111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BE684C1-D289-41F3-B70D-3941B8C8C1BA}"/>
              </a:ext>
            </a:extLst>
          </p:cNvPr>
          <p:cNvSpPr txBox="1"/>
          <p:nvPr/>
        </p:nvSpPr>
        <p:spPr>
          <a:xfrm>
            <a:off x="5337352" y="4524896"/>
            <a:ext cx="15735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git commit</a:t>
            </a:r>
            <a:endParaRPr lang="he-IL" sz="2400" dirty="0"/>
          </a:p>
        </p:txBody>
      </p:sp>
      <p:cxnSp>
        <p:nvCxnSpPr>
          <p:cNvPr id="30" name="Straight Arrow Connector 19">
            <a:extLst>
              <a:ext uri="{FF2B5EF4-FFF2-40B4-BE49-F238E27FC236}">
                <a16:creationId xmlns:a16="http://schemas.microsoft.com/office/drawing/2014/main" id="{4777215C-F5FB-44FC-939A-6DA1D11E4623}"/>
              </a:ext>
            </a:extLst>
          </p:cNvPr>
          <p:cNvCxnSpPr>
            <a:cxnSpLocks/>
          </p:cNvCxnSpPr>
          <p:nvPr/>
        </p:nvCxnSpPr>
        <p:spPr>
          <a:xfrm flipH="1">
            <a:off x="7683211" y="5802086"/>
            <a:ext cx="30827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D988BA-1B3B-418E-AA54-CEFCCB8FCF5C}"/>
              </a:ext>
            </a:extLst>
          </p:cNvPr>
          <p:cNvSpPr txBox="1"/>
          <p:nvPr/>
        </p:nvSpPr>
        <p:spPr>
          <a:xfrm>
            <a:off x="8490773" y="5340421"/>
            <a:ext cx="11769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git push</a:t>
            </a:r>
            <a:endParaRPr lang="he-IL" sz="2400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5D37F75-926B-443C-83CC-D7BB07E7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802"/>
            <a:ext cx="10515600" cy="921545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5400" dirty="0">
                <a:latin typeface="Calibri" panose="020F0502020204030204" pitchFamily="34" charset="0"/>
                <a:cs typeface="Calibri" panose="020F0502020204030204" pitchFamily="34" charset="0"/>
              </a:rPr>
              <a:t> - הליך עבודה</a:t>
            </a:r>
          </a:p>
        </p:txBody>
      </p:sp>
    </p:spTree>
    <p:extLst>
      <p:ext uri="{BB962C8B-B14F-4D97-AF65-F5344CB8AC3E}">
        <p14:creationId xmlns:p14="http://schemas.microsoft.com/office/powerpoint/2010/main" val="9051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A9BC4-56E2-4E3A-8E87-578FE02B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FC80E-87A2-4028-B8EC-94E68F5F6968}"/>
              </a:ext>
            </a:extLst>
          </p:cNvPr>
          <p:cNvSpPr/>
          <p:nvPr/>
        </p:nvSpPr>
        <p:spPr>
          <a:xfrm>
            <a:off x="136073" y="1426028"/>
            <a:ext cx="2579914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500" dirty="0">
                <a:ln w="9525">
                  <a:noFill/>
                </a:ln>
                <a:solidFill>
                  <a:schemeClr val="tx1"/>
                </a:solidFill>
              </a:rPr>
              <a:t>סביבת העבודה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9F2B8-C17F-46C1-B989-0A87A5E7625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26030" y="2579914"/>
            <a:ext cx="0" cy="4060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4A763-ED71-45F6-98EB-ACB9AE16C369}"/>
              </a:ext>
            </a:extLst>
          </p:cNvPr>
          <p:cNvSpPr/>
          <p:nvPr/>
        </p:nvSpPr>
        <p:spPr>
          <a:xfrm>
            <a:off x="3309258" y="1426028"/>
            <a:ext cx="2579914" cy="1153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Staging-</a:t>
            </a:r>
            <a:r>
              <a:rPr lang="he-IL" sz="2500" dirty="0">
                <a:solidFill>
                  <a:schemeClr val="tx1"/>
                </a:solidFill>
              </a:rPr>
              <a:t>אזור ה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309EE3-45AA-4BD9-9BE7-2CFEC98054CD}"/>
              </a:ext>
            </a:extLst>
          </p:cNvPr>
          <p:cNvCxnSpPr>
            <a:cxnSpLocks/>
          </p:cNvCxnSpPr>
          <p:nvPr/>
        </p:nvCxnSpPr>
        <p:spPr>
          <a:xfrm>
            <a:off x="4599215" y="2579914"/>
            <a:ext cx="0" cy="4060372"/>
          </a:xfrm>
          <a:prstGeom prst="line">
            <a:avLst/>
          </a:prstGeom>
          <a:ln w="762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CBF474-3EA6-44C8-B14A-F412938EF183}"/>
              </a:ext>
            </a:extLst>
          </p:cNvPr>
          <p:cNvSpPr/>
          <p:nvPr/>
        </p:nvSpPr>
        <p:spPr>
          <a:xfrm>
            <a:off x="6415027" y="1426028"/>
            <a:ext cx="2579914" cy="11538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Local Repository</a:t>
            </a:r>
            <a:endParaRPr lang="he-IL" sz="25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63AB94-D060-4012-A0AB-5D7D75E76E4F}"/>
              </a:ext>
            </a:extLst>
          </p:cNvPr>
          <p:cNvCxnSpPr>
            <a:cxnSpLocks/>
          </p:cNvCxnSpPr>
          <p:nvPr/>
        </p:nvCxnSpPr>
        <p:spPr>
          <a:xfrm>
            <a:off x="7683211" y="2471057"/>
            <a:ext cx="0" cy="427808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D165AA4-F711-4144-8E1A-A75308CE0245}"/>
              </a:ext>
            </a:extLst>
          </p:cNvPr>
          <p:cNvSpPr/>
          <p:nvPr/>
        </p:nvSpPr>
        <p:spPr>
          <a:xfrm>
            <a:off x="9476013" y="1426028"/>
            <a:ext cx="2579914" cy="11538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Remote Repository</a:t>
            </a:r>
            <a:endParaRPr lang="he-IL" sz="25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FF13DE-3167-42FE-9DB7-97B9114A6D09}"/>
              </a:ext>
            </a:extLst>
          </p:cNvPr>
          <p:cNvCxnSpPr>
            <a:cxnSpLocks/>
          </p:cNvCxnSpPr>
          <p:nvPr/>
        </p:nvCxnSpPr>
        <p:spPr>
          <a:xfrm>
            <a:off x="10765970" y="2579914"/>
            <a:ext cx="0" cy="427808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4B6F48-6CCD-4104-A738-AC4E708B9CCB}"/>
              </a:ext>
            </a:extLst>
          </p:cNvPr>
          <p:cNvSpPr txBox="1"/>
          <p:nvPr/>
        </p:nvSpPr>
        <p:spPr>
          <a:xfrm>
            <a:off x="136073" y="709563"/>
            <a:ext cx="257991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התיקייה </a:t>
            </a:r>
            <a:r>
              <a:rPr lang="he-IL" b="1" dirty="0"/>
              <a:t>במחשב</a:t>
            </a:r>
            <a:r>
              <a:rPr lang="he-IL" dirty="0"/>
              <a:t> בה </a:t>
            </a:r>
          </a:p>
          <a:p>
            <a:pPr algn="ctr"/>
            <a:r>
              <a:rPr lang="he-IL" dirty="0"/>
              <a:t>נערוך את הקוד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49BB4-098A-45F3-A559-ECF9A739989E}"/>
              </a:ext>
            </a:extLst>
          </p:cNvPr>
          <p:cNvSpPr txBox="1"/>
          <p:nvPr/>
        </p:nvSpPr>
        <p:spPr>
          <a:xfrm>
            <a:off x="3095458" y="759870"/>
            <a:ext cx="302864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אזור בו נשמרים שינויים בקבצים</a:t>
            </a:r>
          </a:p>
          <a:p>
            <a:pPr algn="ctr"/>
            <a:r>
              <a:rPr lang="he-IL" dirty="0"/>
              <a:t> לפני ההחתמה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5FECB2-FBE7-4726-8600-03DCD6838049}"/>
              </a:ext>
            </a:extLst>
          </p:cNvPr>
          <p:cNvSpPr txBox="1"/>
          <p:nvPr/>
        </p:nvSpPr>
        <p:spPr>
          <a:xfrm>
            <a:off x="6100828" y="709563"/>
            <a:ext cx="351731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אזור </a:t>
            </a:r>
            <a:r>
              <a:rPr lang="he-IL" b="1" dirty="0"/>
              <a:t>במחשב</a:t>
            </a:r>
            <a:r>
              <a:rPr lang="he-IL" dirty="0"/>
              <a:t> המייצג את המאגר שלנו</a:t>
            </a:r>
          </a:p>
          <a:p>
            <a:pPr algn="ctr"/>
            <a:r>
              <a:rPr lang="he-IL" dirty="0"/>
              <a:t>כפי שהוא מיוצג במערכת </a:t>
            </a:r>
            <a:r>
              <a:rPr lang="he-IL" dirty="0" err="1"/>
              <a:t>גיטהאב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23F1A8-A914-47DE-9A65-D843CBA8E5F5}"/>
              </a:ext>
            </a:extLst>
          </p:cNvPr>
          <p:cNvSpPr txBox="1"/>
          <p:nvPr/>
        </p:nvSpPr>
        <p:spPr>
          <a:xfrm>
            <a:off x="9618138" y="744630"/>
            <a:ext cx="25806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מאגר הפרויקט שלנו</a:t>
            </a:r>
          </a:p>
          <a:p>
            <a:pPr algn="ctr"/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he-IL" dirty="0"/>
              <a:t> בשרת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CCD82-634A-4348-B773-7F69DACEB1A0}"/>
              </a:ext>
            </a:extLst>
          </p:cNvPr>
          <p:cNvSpPr txBox="1"/>
          <p:nvPr/>
        </p:nvSpPr>
        <p:spPr>
          <a:xfrm>
            <a:off x="1056409" y="270097"/>
            <a:ext cx="24818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פקודות יסוד </a:t>
            </a:r>
            <a:r>
              <a:rPr lang="he-IL" dirty="0" err="1">
                <a:solidFill>
                  <a:srgbClr val="FF0000"/>
                </a:solidFill>
              </a:rPr>
              <a:t>בגיט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7">
            <a:extLst>
              <a:ext uri="{FF2B5EF4-FFF2-40B4-BE49-F238E27FC236}">
                <a16:creationId xmlns:a16="http://schemas.microsoft.com/office/drawing/2014/main" id="{303EA261-E615-4D68-818F-61746308ACA7}"/>
              </a:ext>
            </a:extLst>
          </p:cNvPr>
          <p:cNvCxnSpPr>
            <a:cxnSpLocks/>
          </p:cNvCxnSpPr>
          <p:nvPr/>
        </p:nvCxnSpPr>
        <p:spPr>
          <a:xfrm flipH="1">
            <a:off x="1426030" y="3135086"/>
            <a:ext cx="933994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A164A2-D6AE-4ACB-BE6E-A6312C272435}"/>
              </a:ext>
            </a:extLst>
          </p:cNvPr>
          <p:cNvSpPr txBox="1"/>
          <p:nvPr/>
        </p:nvSpPr>
        <p:spPr>
          <a:xfrm>
            <a:off x="5637476" y="2673421"/>
            <a:ext cx="103586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git pull</a:t>
            </a:r>
            <a:endParaRPr lang="he-IL" sz="2400" dirty="0"/>
          </a:p>
        </p:txBody>
      </p:sp>
      <p:cxnSp>
        <p:nvCxnSpPr>
          <p:cNvPr id="34" name="Straight Arrow Connector 14">
            <a:extLst>
              <a:ext uri="{FF2B5EF4-FFF2-40B4-BE49-F238E27FC236}">
                <a16:creationId xmlns:a16="http://schemas.microsoft.com/office/drawing/2014/main" id="{73828151-58D9-4025-B17C-AD6BAB1613FD}"/>
              </a:ext>
            </a:extLst>
          </p:cNvPr>
          <p:cNvCxnSpPr>
            <a:cxnSpLocks/>
          </p:cNvCxnSpPr>
          <p:nvPr/>
        </p:nvCxnSpPr>
        <p:spPr>
          <a:xfrm flipH="1">
            <a:off x="7739743" y="4267200"/>
            <a:ext cx="291737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A62C3E-E76D-4C62-9E00-F3B1D920D53F}"/>
              </a:ext>
            </a:extLst>
          </p:cNvPr>
          <p:cNvSpPr txBox="1"/>
          <p:nvPr/>
        </p:nvSpPr>
        <p:spPr>
          <a:xfrm>
            <a:off x="8679806" y="3805535"/>
            <a:ext cx="120065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git fetch</a:t>
            </a:r>
            <a:endParaRPr lang="he-IL" sz="2400" dirty="0"/>
          </a:p>
        </p:txBody>
      </p:sp>
      <p:cxnSp>
        <p:nvCxnSpPr>
          <p:cNvPr id="36" name="Straight Arrow Connector 15">
            <a:extLst>
              <a:ext uri="{FF2B5EF4-FFF2-40B4-BE49-F238E27FC236}">
                <a16:creationId xmlns:a16="http://schemas.microsoft.com/office/drawing/2014/main" id="{B6262A74-CF84-4F5F-ABCE-1AE226B91306}"/>
              </a:ext>
            </a:extLst>
          </p:cNvPr>
          <p:cNvCxnSpPr>
            <a:cxnSpLocks/>
          </p:cNvCxnSpPr>
          <p:nvPr/>
        </p:nvCxnSpPr>
        <p:spPr>
          <a:xfrm flipH="1" flipV="1">
            <a:off x="1426030" y="4996542"/>
            <a:ext cx="6257181" cy="330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E653FD8-3E10-4ECC-A566-2B72D02A5B4A}"/>
              </a:ext>
            </a:extLst>
          </p:cNvPr>
          <p:cNvSpPr txBox="1"/>
          <p:nvPr/>
        </p:nvSpPr>
        <p:spPr>
          <a:xfrm>
            <a:off x="5446109" y="4534877"/>
            <a:ext cx="141859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git merge</a:t>
            </a:r>
            <a:endParaRPr lang="he-IL" sz="24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950B8AAE-A5BA-4517-BA89-598883A7A50C}"/>
              </a:ext>
            </a:extLst>
          </p:cNvPr>
          <p:cNvSpPr txBox="1">
            <a:spLocks/>
          </p:cNvSpPr>
          <p:nvPr/>
        </p:nvSpPr>
        <p:spPr>
          <a:xfrm>
            <a:off x="838200" y="-39802"/>
            <a:ext cx="10515600" cy="92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5400" dirty="0">
                <a:latin typeface="Calibri" panose="020F0502020204030204" pitchFamily="34" charset="0"/>
                <a:cs typeface="Calibri" panose="020F0502020204030204" pitchFamily="34" charset="0"/>
              </a:rPr>
              <a:t> - הליך עבודה</a:t>
            </a:r>
          </a:p>
        </p:txBody>
      </p:sp>
    </p:spTree>
    <p:extLst>
      <p:ext uri="{BB962C8B-B14F-4D97-AF65-F5344CB8AC3E}">
        <p14:creationId xmlns:p14="http://schemas.microsoft.com/office/powerpoint/2010/main" val="35071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נראה דוגמא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מגישים : זאב מלומיאן וקארין בנסון</a:t>
            </a:r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891539" y="3047999"/>
            <a:ext cx="412865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dirty="0" smtClean="0">
                <a:hlinkClick r:id="rId2" action="ppaction://hlinkfile"/>
              </a:rPr>
              <a:t>קישור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11898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C6D6C-022B-4BE1-9F1B-33FC92FE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1D08B-9B95-4E87-BB68-449342D117AA}"/>
              </a:ext>
            </a:extLst>
          </p:cNvPr>
          <p:cNvSpPr/>
          <p:nvPr/>
        </p:nvSpPr>
        <p:spPr>
          <a:xfrm>
            <a:off x="2520943" y="1147760"/>
            <a:ext cx="7456714" cy="13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Controller</a:t>
            </a:r>
            <a:endParaRPr lang="he-IL" sz="60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FD55A4-3471-494C-BFAB-B049E14AAE35}"/>
              </a:ext>
            </a:extLst>
          </p:cNvPr>
          <p:cNvSpPr/>
          <p:nvPr/>
        </p:nvSpPr>
        <p:spPr>
          <a:xfrm>
            <a:off x="784705" y="3541980"/>
            <a:ext cx="2188029" cy="170905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62A684-0314-46AB-ADE1-1565855F6297}"/>
              </a:ext>
            </a:extLst>
          </p:cNvPr>
          <p:cNvSpPr/>
          <p:nvPr/>
        </p:nvSpPr>
        <p:spPr>
          <a:xfrm>
            <a:off x="4948051" y="3745773"/>
            <a:ext cx="2188029" cy="170905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32C35E-7B41-4FE7-86B8-D6D601FA162E}"/>
              </a:ext>
            </a:extLst>
          </p:cNvPr>
          <p:cNvSpPr/>
          <p:nvPr/>
        </p:nvSpPr>
        <p:spPr>
          <a:xfrm>
            <a:off x="8428006" y="3745774"/>
            <a:ext cx="2188029" cy="170905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3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A6576-7F3A-4423-845B-ECF43E9C601D}"/>
              </a:ext>
            </a:extLst>
          </p:cNvPr>
          <p:cNvCxnSpPr>
            <a:cxnSpLocks/>
          </p:cNvCxnSpPr>
          <p:nvPr/>
        </p:nvCxnSpPr>
        <p:spPr>
          <a:xfrm flipV="1">
            <a:off x="2093061" y="3278852"/>
            <a:ext cx="1523237" cy="428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051601-4169-4089-97FC-7231464885F5}"/>
              </a:ext>
            </a:extLst>
          </p:cNvPr>
          <p:cNvCxnSpPr>
            <a:cxnSpLocks/>
            <a:stCxn id="8" idx="0"/>
            <a:endCxn id="33" idx="2"/>
          </p:cNvCxnSpPr>
          <p:nvPr/>
        </p:nvCxnSpPr>
        <p:spPr>
          <a:xfrm flipH="1" flipV="1">
            <a:off x="6037267" y="3529147"/>
            <a:ext cx="4799" cy="2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1DAF72-D663-41AB-AAFD-23C80A9282F4}"/>
              </a:ext>
            </a:extLst>
          </p:cNvPr>
          <p:cNvCxnSpPr>
            <a:cxnSpLocks/>
            <a:stCxn id="9" idx="0"/>
            <a:endCxn id="34" idx="2"/>
          </p:cNvCxnSpPr>
          <p:nvPr/>
        </p:nvCxnSpPr>
        <p:spPr>
          <a:xfrm flipH="1" flipV="1">
            <a:off x="8020429" y="3613666"/>
            <a:ext cx="1501592" cy="132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13B50F0-8AF6-404D-BF63-38752A39516D}"/>
              </a:ext>
            </a:extLst>
          </p:cNvPr>
          <p:cNvSpPr txBox="1"/>
          <p:nvPr/>
        </p:nvSpPr>
        <p:spPr>
          <a:xfrm>
            <a:off x="3540247" y="2883135"/>
            <a:ext cx="7475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Port 1</a:t>
            </a:r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3C36DE-F307-4AB3-8AE1-918FA13AB44B}"/>
              </a:ext>
            </a:extLst>
          </p:cNvPr>
          <p:cNvSpPr txBox="1"/>
          <p:nvPr/>
        </p:nvSpPr>
        <p:spPr>
          <a:xfrm>
            <a:off x="5663511" y="3159815"/>
            <a:ext cx="7475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Port 2</a:t>
            </a:r>
            <a:endParaRPr lang="he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9821E7-5CA0-4414-A63E-C7CCB61E049D}"/>
              </a:ext>
            </a:extLst>
          </p:cNvPr>
          <p:cNvSpPr txBox="1"/>
          <p:nvPr/>
        </p:nvSpPr>
        <p:spPr>
          <a:xfrm>
            <a:off x="7646673" y="3244334"/>
            <a:ext cx="7475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Port 3</a:t>
            </a:r>
            <a:endParaRPr lang="he-IL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F39E78-86DA-419D-A29B-847337A6C48A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6037267" y="2480897"/>
            <a:ext cx="212033" cy="678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0E565F-24FE-4CCB-A763-274EA13C7144}"/>
              </a:ext>
            </a:extLst>
          </p:cNvPr>
          <p:cNvCxnSpPr>
            <a:cxnSpLocks/>
            <a:stCxn id="32" idx="3"/>
            <a:endCxn id="5" idx="2"/>
          </p:cNvCxnSpPr>
          <p:nvPr/>
        </p:nvCxnSpPr>
        <p:spPr>
          <a:xfrm flipV="1">
            <a:off x="4287759" y="2480897"/>
            <a:ext cx="1961541" cy="58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499AC1-12D7-4D00-974F-9C1789B553D0}"/>
              </a:ext>
            </a:extLst>
          </p:cNvPr>
          <p:cNvCxnSpPr>
            <a:cxnSpLocks/>
            <a:stCxn id="34" idx="1"/>
            <a:endCxn id="5" idx="2"/>
          </p:cNvCxnSpPr>
          <p:nvPr/>
        </p:nvCxnSpPr>
        <p:spPr>
          <a:xfrm flipH="1" flipV="1">
            <a:off x="6249300" y="2480897"/>
            <a:ext cx="1397373" cy="948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A8CFD7-BDD9-42B3-911E-F891D0B30DCE}"/>
              </a:ext>
            </a:extLst>
          </p:cNvPr>
          <p:cNvCxnSpPr>
            <a:cxnSpLocks/>
          </p:cNvCxnSpPr>
          <p:nvPr/>
        </p:nvCxnSpPr>
        <p:spPr>
          <a:xfrm flipH="1" flipV="1">
            <a:off x="3018529" y="4979071"/>
            <a:ext cx="562308" cy="366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53BA9EE3-C371-4666-80D1-D8161D55A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327046"/>
              </p:ext>
            </p:extLst>
          </p:nvPr>
        </p:nvGraphicFramePr>
        <p:xfrm>
          <a:off x="371621" y="5541239"/>
          <a:ext cx="3209216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2304">
                  <a:extLst>
                    <a:ext uri="{9D8B030D-6E8A-4147-A177-3AD203B41FA5}">
                      <a16:colId xmlns:a16="http://schemas.microsoft.com/office/drawing/2014/main" val="4287853155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992925141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1727583606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653432735"/>
                    </a:ext>
                  </a:extLst>
                </a:gridCol>
              </a:tblGrid>
              <a:tr h="32450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src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04602"/>
                  </a:ext>
                </a:extLst>
              </a:tr>
              <a:tr h="32450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0395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EB13788C-7FF5-488F-A9DC-4FD256A6B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27723"/>
              </p:ext>
            </p:extLst>
          </p:nvPr>
        </p:nvGraphicFramePr>
        <p:xfrm>
          <a:off x="4437457" y="5635796"/>
          <a:ext cx="3209216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2304">
                  <a:extLst>
                    <a:ext uri="{9D8B030D-6E8A-4147-A177-3AD203B41FA5}">
                      <a16:colId xmlns:a16="http://schemas.microsoft.com/office/drawing/2014/main" val="4287853155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992925141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1727583606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653432735"/>
                    </a:ext>
                  </a:extLst>
                </a:gridCol>
              </a:tblGrid>
              <a:tr h="32450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src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04602"/>
                  </a:ext>
                </a:extLst>
              </a:tr>
              <a:tr h="32450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0395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B1D9479E-B1D2-4B12-A340-A9288C631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29932"/>
              </p:ext>
            </p:extLst>
          </p:nvPr>
        </p:nvGraphicFramePr>
        <p:xfrm>
          <a:off x="8144584" y="5710240"/>
          <a:ext cx="3209216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2304">
                  <a:extLst>
                    <a:ext uri="{9D8B030D-6E8A-4147-A177-3AD203B41FA5}">
                      <a16:colId xmlns:a16="http://schemas.microsoft.com/office/drawing/2014/main" val="4287853155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992925141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1727583606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653432735"/>
                    </a:ext>
                  </a:extLst>
                </a:gridCol>
              </a:tblGrid>
              <a:tr h="32450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src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04602"/>
                  </a:ext>
                </a:extLst>
              </a:tr>
              <a:tr h="32450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0395"/>
                  </a:ext>
                </a:extLst>
              </a:tr>
            </a:tbl>
          </a:graphicData>
        </a:graphic>
      </p:graphicFrame>
      <p:sp>
        <p:nvSpPr>
          <p:cNvPr id="28" name="Title 1">
            <a:extLst>
              <a:ext uri="{FF2B5EF4-FFF2-40B4-BE49-F238E27FC236}">
                <a16:creationId xmlns:a16="http://schemas.microsoft.com/office/drawing/2014/main" id="{06A311AC-3AB0-4644-B832-0441E7C459F4}"/>
              </a:ext>
            </a:extLst>
          </p:cNvPr>
          <p:cNvSpPr txBox="1">
            <a:spLocks/>
          </p:cNvSpPr>
          <p:nvPr/>
        </p:nvSpPr>
        <p:spPr>
          <a:xfrm>
            <a:off x="838200" y="-39802"/>
            <a:ext cx="10515600" cy="92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5400" dirty="0"/>
              <a:t> - </a:t>
            </a:r>
            <a:r>
              <a:rPr lang="he-IL" sz="5400" dirty="0">
                <a:latin typeface="Calibri" panose="020F0502020204030204" pitchFamily="34" charset="0"/>
                <a:cs typeface="Calibri" panose="020F0502020204030204" pitchFamily="34" charset="0"/>
              </a:rPr>
              <a:t>הליך עבודה</a:t>
            </a:r>
            <a:r>
              <a:rPr lang="en-US" sz="5400" dirty="0" err="1"/>
              <a:t>OpenFlow</a:t>
            </a:r>
            <a:endParaRPr lang="en-US" sz="5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815FC9-E827-4F31-BA6D-E3DE20754B8B}"/>
              </a:ext>
            </a:extLst>
          </p:cNvPr>
          <p:cNvSpPr txBox="1"/>
          <p:nvPr/>
        </p:nvSpPr>
        <p:spPr>
          <a:xfrm>
            <a:off x="3133692" y="3911312"/>
            <a:ext cx="100860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Data: 80</a:t>
            </a:r>
            <a:br>
              <a:rPr lang="en-US" dirty="0"/>
            </a:br>
            <a:r>
              <a:rPr lang="en-US" dirty="0" err="1"/>
              <a:t>src</a:t>
            </a:r>
            <a:r>
              <a:rPr lang="en-US" dirty="0"/>
              <a:t>: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 err="1"/>
              <a:t>Dst</a:t>
            </a:r>
            <a:r>
              <a:rPr lang="en-US" dirty="0"/>
              <a:t>: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23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C6D6C-022B-4BE1-9F1B-33FC92FE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1D08B-9B95-4E87-BB68-449342D117AA}"/>
              </a:ext>
            </a:extLst>
          </p:cNvPr>
          <p:cNvSpPr/>
          <p:nvPr/>
        </p:nvSpPr>
        <p:spPr>
          <a:xfrm>
            <a:off x="2520943" y="1257823"/>
            <a:ext cx="7456714" cy="1246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Controller</a:t>
            </a:r>
            <a:endParaRPr lang="he-IL" sz="60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FD55A4-3471-494C-BFAB-B049E14AAE35}"/>
              </a:ext>
            </a:extLst>
          </p:cNvPr>
          <p:cNvSpPr/>
          <p:nvPr/>
        </p:nvSpPr>
        <p:spPr>
          <a:xfrm>
            <a:off x="1659401" y="3964922"/>
            <a:ext cx="2188029" cy="170905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62A684-0314-46AB-ADE1-1565855F6297}"/>
              </a:ext>
            </a:extLst>
          </p:cNvPr>
          <p:cNvSpPr/>
          <p:nvPr/>
        </p:nvSpPr>
        <p:spPr>
          <a:xfrm>
            <a:off x="4956281" y="3950691"/>
            <a:ext cx="2188029" cy="170905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32C35E-7B41-4FE7-86B8-D6D601FA162E}"/>
              </a:ext>
            </a:extLst>
          </p:cNvPr>
          <p:cNvSpPr/>
          <p:nvPr/>
        </p:nvSpPr>
        <p:spPr>
          <a:xfrm>
            <a:off x="8613864" y="3981898"/>
            <a:ext cx="2188029" cy="170905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3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A6576-7F3A-4423-845B-ECF43E9C601D}"/>
              </a:ext>
            </a:extLst>
          </p:cNvPr>
          <p:cNvCxnSpPr>
            <a:cxnSpLocks/>
            <a:stCxn id="7" idx="0"/>
            <a:endCxn id="32" idx="2"/>
          </p:cNvCxnSpPr>
          <p:nvPr/>
        </p:nvCxnSpPr>
        <p:spPr>
          <a:xfrm flipV="1">
            <a:off x="2753416" y="3336212"/>
            <a:ext cx="959750" cy="628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051601-4169-4089-97FC-7231464885F5}"/>
              </a:ext>
            </a:extLst>
          </p:cNvPr>
          <p:cNvCxnSpPr>
            <a:cxnSpLocks/>
            <a:stCxn id="8" idx="0"/>
            <a:endCxn id="33" idx="2"/>
          </p:cNvCxnSpPr>
          <p:nvPr/>
        </p:nvCxnSpPr>
        <p:spPr>
          <a:xfrm flipV="1">
            <a:off x="6050296" y="3720475"/>
            <a:ext cx="40295" cy="230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1DAF72-D663-41AB-AAFD-23C80A9282F4}"/>
              </a:ext>
            </a:extLst>
          </p:cNvPr>
          <p:cNvCxnSpPr>
            <a:cxnSpLocks/>
            <a:stCxn id="9" idx="0"/>
            <a:endCxn id="34" idx="2"/>
          </p:cNvCxnSpPr>
          <p:nvPr/>
        </p:nvCxnSpPr>
        <p:spPr>
          <a:xfrm flipH="1" flipV="1">
            <a:off x="8413077" y="3798332"/>
            <a:ext cx="1294802" cy="183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03C00B2B-4022-493C-9491-0DD76B0D40FD}"/>
              </a:ext>
            </a:extLst>
          </p:cNvPr>
          <p:cNvSpPr txBox="1">
            <a:spLocks/>
          </p:cNvSpPr>
          <p:nvPr/>
        </p:nvSpPr>
        <p:spPr>
          <a:xfrm>
            <a:off x="838200" y="-39802"/>
            <a:ext cx="10515600" cy="92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5400" dirty="0"/>
              <a:t> - </a:t>
            </a:r>
            <a:r>
              <a:rPr lang="he-IL" sz="5400" dirty="0">
                <a:latin typeface="Calibri" panose="020F0502020204030204" pitchFamily="34" charset="0"/>
                <a:cs typeface="Calibri" panose="020F0502020204030204" pitchFamily="34" charset="0"/>
              </a:rPr>
              <a:t>הליך עבודה</a:t>
            </a:r>
            <a:r>
              <a:rPr lang="en-US" sz="5400" dirty="0" err="1"/>
              <a:t>OpenFlow</a:t>
            </a:r>
            <a:endParaRPr lang="en-US" sz="5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3B50F0-8AF6-404D-BF63-38752A39516D}"/>
              </a:ext>
            </a:extLst>
          </p:cNvPr>
          <p:cNvSpPr txBox="1"/>
          <p:nvPr/>
        </p:nvSpPr>
        <p:spPr>
          <a:xfrm>
            <a:off x="3339410" y="2966880"/>
            <a:ext cx="7475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Port 1</a:t>
            </a:r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3C36DE-F307-4AB3-8AE1-918FA13AB44B}"/>
              </a:ext>
            </a:extLst>
          </p:cNvPr>
          <p:cNvSpPr txBox="1"/>
          <p:nvPr/>
        </p:nvSpPr>
        <p:spPr>
          <a:xfrm>
            <a:off x="5716835" y="3351143"/>
            <a:ext cx="7475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Port 2</a:t>
            </a:r>
            <a:endParaRPr lang="he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9821E7-5CA0-4414-A63E-C7CCB61E049D}"/>
              </a:ext>
            </a:extLst>
          </p:cNvPr>
          <p:cNvSpPr txBox="1"/>
          <p:nvPr/>
        </p:nvSpPr>
        <p:spPr>
          <a:xfrm>
            <a:off x="8039321" y="3429000"/>
            <a:ext cx="7475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Port 3</a:t>
            </a:r>
            <a:endParaRPr lang="he-IL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F39E78-86DA-419D-A29B-847337A6C48A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6090591" y="2504761"/>
            <a:ext cx="158709" cy="84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0E565F-24FE-4CCB-A763-274EA13C7144}"/>
              </a:ext>
            </a:extLst>
          </p:cNvPr>
          <p:cNvCxnSpPr>
            <a:cxnSpLocks/>
            <a:stCxn id="32" idx="3"/>
            <a:endCxn id="5" idx="2"/>
          </p:cNvCxnSpPr>
          <p:nvPr/>
        </p:nvCxnSpPr>
        <p:spPr>
          <a:xfrm flipV="1">
            <a:off x="4086922" y="2504761"/>
            <a:ext cx="2162378" cy="64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499AC1-12D7-4D00-974F-9C1789B553D0}"/>
              </a:ext>
            </a:extLst>
          </p:cNvPr>
          <p:cNvCxnSpPr>
            <a:cxnSpLocks/>
            <a:stCxn id="34" idx="1"/>
            <a:endCxn id="5" idx="2"/>
          </p:cNvCxnSpPr>
          <p:nvPr/>
        </p:nvCxnSpPr>
        <p:spPr>
          <a:xfrm flipH="1" flipV="1">
            <a:off x="6249300" y="2504761"/>
            <a:ext cx="1790021" cy="1108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493172-99A9-4EE2-9B37-B0B4AD6AF034}"/>
              </a:ext>
            </a:extLst>
          </p:cNvPr>
          <p:cNvCxnSpPr>
            <a:cxnSpLocks/>
          </p:cNvCxnSpPr>
          <p:nvPr/>
        </p:nvCxnSpPr>
        <p:spPr>
          <a:xfrm flipV="1">
            <a:off x="2226488" y="2644048"/>
            <a:ext cx="1620942" cy="1191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FD4C1D-CEC5-4681-8C17-F5CFF6D56920}"/>
              </a:ext>
            </a:extLst>
          </p:cNvPr>
          <p:cNvSpPr txBox="1"/>
          <p:nvPr/>
        </p:nvSpPr>
        <p:spPr>
          <a:xfrm>
            <a:off x="1616005" y="2751086"/>
            <a:ext cx="97000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Data: 80</a:t>
            </a:r>
            <a:br>
              <a:rPr lang="en-US" dirty="0"/>
            </a:br>
            <a:r>
              <a:rPr lang="en-US" dirty="0" err="1"/>
              <a:t>src</a:t>
            </a:r>
            <a:r>
              <a:rPr lang="en-US" dirty="0"/>
              <a:t>: 1</a:t>
            </a:r>
          </a:p>
          <a:p>
            <a:r>
              <a:rPr lang="en-US" dirty="0" err="1"/>
              <a:t>Dst</a:t>
            </a:r>
            <a:r>
              <a:rPr lang="en-US" dirty="0"/>
              <a:t>: 2</a:t>
            </a:r>
            <a:endParaRPr lang="he-IL" dirty="0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B97193C-C135-4C75-AA96-9928DAA4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99282"/>
              </p:ext>
            </p:extLst>
          </p:nvPr>
        </p:nvGraphicFramePr>
        <p:xfrm>
          <a:off x="712139" y="5850499"/>
          <a:ext cx="3209216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2304">
                  <a:extLst>
                    <a:ext uri="{9D8B030D-6E8A-4147-A177-3AD203B41FA5}">
                      <a16:colId xmlns:a16="http://schemas.microsoft.com/office/drawing/2014/main" val="4287853155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992925141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1727583606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653432735"/>
                    </a:ext>
                  </a:extLst>
                </a:gridCol>
              </a:tblGrid>
              <a:tr h="32450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src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04602"/>
                  </a:ext>
                </a:extLst>
              </a:tr>
              <a:tr h="32450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0395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16AD798-31C3-43F0-984A-6216237E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74783"/>
              </p:ext>
            </p:extLst>
          </p:nvPr>
        </p:nvGraphicFramePr>
        <p:xfrm>
          <a:off x="4458558" y="5850767"/>
          <a:ext cx="3209216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2304">
                  <a:extLst>
                    <a:ext uri="{9D8B030D-6E8A-4147-A177-3AD203B41FA5}">
                      <a16:colId xmlns:a16="http://schemas.microsoft.com/office/drawing/2014/main" val="4287853155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992925141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1727583606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653432735"/>
                    </a:ext>
                  </a:extLst>
                </a:gridCol>
              </a:tblGrid>
              <a:tr h="32450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src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04602"/>
                  </a:ext>
                </a:extLst>
              </a:tr>
              <a:tr h="32450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0395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A05A22E7-3F24-41A6-9BE0-7788AE89F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970"/>
              </p:ext>
            </p:extLst>
          </p:nvPr>
        </p:nvGraphicFramePr>
        <p:xfrm>
          <a:off x="8249045" y="5820064"/>
          <a:ext cx="3209216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2304">
                  <a:extLst>
                    <a:ext uri="{9D8B030D-6E8A-4147-A177-3AD203B41FA5}">
                      <a16:colId xmlns:a16="http://schemas.microsoft.com/office/drawing/2014/main" val="4287853155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992925141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1727583606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653432735"/>
                    </a:ext>
                  </a:extLst>
                </a:gridCol>
              </a:tblGrid>
              <a:tr h="32450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src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04602"/>
                  </a:ext>
                </a:extLst>
              </a:tr>
              <a:tr h="32450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0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2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C6D6C-022B-4BE1-9F1B-33FC92FE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1D08B-9B95-4E87-BB68-449342D117AA}"/>
              </a:ext>
            </a:extLst>
          </p:cNvPr>
          <p:cNvSpPr/>
          <p:nvPr/>
        </p:nvSpPr>
        <p:spPr>
          <a:xfrm>
            <a:off x="2584439" y="1033879"/>
            <a:ext cx="7456714" cy="1242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Controller</a:t>
            </a:r>
            <a:endParaRPr lang="he-IL" sz="60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FD55A4-3471-494C-BFAB-B049E14AAE35}"/>
              </a:ext>
            </a:extLst>
          </p:cNvPr>
          <p:cNvSpPr/>
          <p:nvPr/>
        </p:nvSpPr>
        <p:spPr>
          <a:xfrm>
            <a:off x="306773" y="3579103"/>
            <a:ext cx="2188029" cy="170905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62A684-0314-46AB-ADE1-1565855F6297}"/>
              </a:ext>
            </a:extLst>
          </p:cNvPr>
          <p:cNvSpPr/>
          <p:nvPr/>
        </p:nvSpPr>
        <p:spPr>
          <a:xfrm>
            <a:off x="4681263" y="3803406"/>
            <a:ext cx="2188029" cy="170905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32C35E-7B41-4FE7-86B8-D6D601FA162E}"/>
              </a:ext>
            </a:extLst>
          </p:cNvPr>
          <p:cNvSpPr/>
          <p:nvPr/>
        </p:nvSpPr>
        <p:spPr>
          <a:xfrm>
            <a:off x="8924691" y="3763666"/>
            <a:ext cx="2188029" cy="170905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3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A6576-7F3A-4423-845B-ECF43E9C601D}"/>
              </a:ext>
            </a:extLst>
          </p:cNvPr>
          <p:cNvCxnSpPr>
            <a:cxnSpLocks/>
            <a:stCxn id="7" idx="0"/>
            <a:endCxn id="32" idx="2"/>
          </p:cNvCxnSpPr>
          <p:nvPr/>
        </p:nvCxnSpPr>
        <p:spPr>
          <a:xfrm flipV="1">
            <a:off x="1400788" y="3246288"/>
            <a:ext cx="1587422" cy="332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051601-4169-4089-97FC-7231464885F5}"/>
              </a:ext>
            </a:extLst>
          </p:cNvPr>
          <p:cNvCxnSpPr>
            <a:cxnSpLocks/>
            <a:stCxn id="8" idx="0"/>
            <a:endCxn id="33" idx="2"/>
          </p:cNvCxnSpPr>
          <p:nvPr/>
        </p:nvCxnSpPr>
        <p:spPr>
          <a:xfrm flipV="1">
            <a:off x="5775278" y="3387321"/>
            <a:ext cx="244947" cy="416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1DAF72-D663-41AB-AAFD-23C80A9282F4}"/>
              </a:ext>
            </a:extLst>
          </p:cNvPr>
          <p:cNvCxnSpPr>
            <a:cxnSpLocks/>
            <a:stCxn id="9" idx="0"/>
            <a:endCxn id="34" idx="2"/>
          </p:cNvCxnSpPr>
          <p:nvPr/>
        </p:nvCxnSpPr>
        <p:spPr>
          <a:xfrm flipH="1" flipV="1">
            <a:off x="7803218" y="3112268"/>
            <a:ext cx="2215488" cy="651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13B50F0-8AF6-404D-BF63-38752A39516D}"/>
              </a:ext>
            </a:extLst>
          </p:cNvPr>
          <p:cNvSpPr txBox="1"/>
          <p:nvPr/>
        </p:nvSpPr>
        <p:spPr>
          <a:xfrm>
            <a:off x="2614454" y="2876956"/>
            <a:ext cx="7475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Port 1</a:t>
            </a:r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3C36DE-F307-4AB3-8AE1-918FA13AB44B}"/>
              </a:ext>
            </a:extLst>
          </p:cNvPr>
          <p:cNvSpPr txBox="1"/>
          <p:nvPr/>
        </p:nvSpPr>
        <p:spPr>
          <a:xfrm>
            <a:off x="5646469" y="3017989"/>
            <a:ext cx="7475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Port 2</a:t>
            </a:r>
            <a:endParaRPr lang="he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9821E7-5CA0-4414-A63E-C7CCB61E049D}"/>
              </a:ext>
            </a:extLst>
          </p:cNvPr>
          <p:cNvSpPr txBox="1"/>
          <p:nvPr/>
        </p:nvSpPr>
        <p:spPr>
          <a:xfrm>
            <a:off x="7429462" y="2742936"/>
            <a:ext cx="7475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Port 3</a:t>
            </a:r>
            <a:endParaRPr lang="he-IL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F39E78-86DA-419D-A29B-847337A6C48A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6020225" y="2276205"/>
            <a:ext cx="292571" cy="74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0E565F-24FE-4CCB-A763-274EA13C7144}"/>
              </a:ext>
            </a:extLst>
          </p:cNvPr>
          <p:cNvCxnSpPr>
            <a:cxnSpLocks/>
            <a:stCxn id="32" idx="3"/>
            <a:endCxn id="5" idx="2"/>
          </p:cNvCxnSpPr>
          <p:nvPr/>
        </p:nvCxnSpPr>
        <p:spPr>
          <a:xfrm flipV="1">
            <a:off x="3361966" y="2276205"/>
            <a:ext cx="2950830" cy="785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499AC1-12D7-4D00-974F-9C1789B553D0}"/>
              </a:ext>
            </a:extLst>
          </p:cNvPr>
          <p:cNvCxnSpPr>
            <a:cxnSpLocks/>
            <a:stCxn id="34" idx="1"/>
            <a:endCxn id="5" idx="2"/>
          </p:cNvCxnSpPr>
          <p:nvPr/>
        </p:nvCxnSpPr>
        <p:spPr>
          <a:xfrm flipH="1" flipV="1">
            <a:off x="6312796" y="2276205"/>
            <a:ext cx="1116666" cy="65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54414F94-AF4D-4B82-85C6-16BD8F9B3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13947"/>
              </p:ext>
            </p:extLst>
          </p:nvPr>
        </p:nvGraphicFramePr>
        <p:xfrm>
          <a:off x="65581" y="5533072"/>
          <a:ext cx="4275064" cy="1005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68766">
                  <a:extLst>
                    <a:ext uri="{9D8B030D-6E8A-4147-A177-3AD203B41FA5}">
                      <a16:colId xmlns:a16="http://schemas.microsoft.com/office/drawing/2014/main" val="4287853155"/>
                    </a:ext>
                  </a:extLst>
                </a:gridCol>
                <a:gridCol w="1068766">
                  <a:extLst>
                    <a:ext uri="{9D8B030D-6E8A-4147-A177-3AD203B41FA5}">
                      <a16:colId xmlns:a16="http://schemas.microsoft.com/office/drawing/2014/main" val="2992925141"/>
                    </a:ext>
                  </a:extLst>
                </a:gridCol>
                <a:gridCol w="1068766">
                  <a:extLst>
                    <a:ext uri="{9D8B030D-6E8A-4147-A177-3AD203B41FA5}">
                      <a16:colId xmlns:a16="http://schemas.microsoft.com/office/drawing/2014/main" val="1727583606"/>
                    </a:ext>
                  </a:extLst>
                </a:gridCol>
                <a:gridCol w="1068766">
                  <a:extLst>
                    <a:ext uri="{9D8B030D-6E8A-4147-A177-3AD203B41FA5}">
                      <a16:colId xmlns:a16="http://schemas.microsoft.com/office/drawing/2014/main" val="2653432735"/>
                    </a:ext>
                  </a:extLst>
                </a:gridCol>
              </a:tblGrid>
              <a:tr h="2776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src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04602"/>
                  </a:ext>
                </a:extLst>
              </a:tr>
              <a:tr h="485932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Data=60</a:t>
                      </a:r>
                    </a:p>
                    <a:p>
                      <a:pPr rtl="1"/>
                      <a:r>
                        <a:rPr lang="en-US" dirty="0"/>
                        <a:t>&amp; send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*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*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0395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493172-99A9-4EE2-9B37-B0B4AD6AF034}"/>
              </a:ext>
            </a:extLst>
          </p:cNvPr>
          <p:cNvCxnSpPr>
            <a:cxnSpLocks/>
          </p:cNvCxnSpPr>
          <p:nvPr/>
        </p:nvCxnSpPr>
        <p:spPr>
          <a:xfrm flipV="1">
            <a:off x="2258458" y="2276206"/>
            <a:ext cx="1921923" cy="3011954"/>
          </a:xfrm>
          <a:prstGeom prst="straightConnector1">
            <a:avLst/>
          </a:prstGeom>
          <a:ln>
            <a:solidFill>
              <a:schemeClr val="accent3">
                <a:alpha val="9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FD4C1D-CEC5-4681-8C17-F5CFF6D56920}"/>
              </a:ext>
            </a:extLst>
          </p:cNvPr>
          <p:cNvSpPr txBox="1"/>
          <p:nvPr/>
        </p:nvSpPr>
        <p:spPr>
          <a:xfrm>
            <a:off x="2747989" y="4216371"/>
            <a:ext cx="97000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Data: </a:t>
            </a:r>
            <a:r>
              <a:rPr lang="en-US" dirty="0">
                <a:solidFill>
                  <a:srgbClr val="C00000"/>
                </a:solidFill>
              </a:rPr>
              <a:t>60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src</a:t>
            </a:r>
            <a:r>
              <a:rPr lang="en-US" dirty="0"/>
              <a:t>: 1</a:t>
            </a:r>
          </a:p>
          <a:p>
            <a:r>
              <a:rPr lang="en-US" dirty="0" err="1"/>
              <a:t>Dst</a:t>
            </a:r>
            <a:r>
              <a:rPr lang="en-US" dirty="0"/>
              <a:t>: 2</a:t>
            </a:r>
            <a:endParaRPr lang="he-IL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65100081-53D3-4170-92EE-FD8AD816E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12789"/>
              </p:ext>
            </p:extLst>
          </p:nvPr>
        </p:nvGraphicFramePr>
        <p:xfrm>
          <a:off x="4708188" y="5635781"/>
          <a:ext cx="3209216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2304">
                  <a:extLst>
                    <a:ext uri="{9D8B030D-6E8A-4147-A177-3AD203B41FA5}">
                      <a16:colId xmlns:a16="http://schemas.microsoft.com/office/drawing/2014/main" val="4287853155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992925141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1727583606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653432735"/>
                    </a:ext>
                  </a:extLst>
                </a:gridCol>
              </a:tblGrid>
              <a:tr h="23643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src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04602"/>
                  </a:ext>
                </a:extLst>
              </a:tr>
              <a:tr h="32450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0395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8140922-3701-4752-A4DE-45BAE182A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6442"/>
              </p:ext>
            </p:extLst>
          </p:nvPr>
        </p:nvGraphicFramePr>
        <p:xfrm>
          <a:off x="8176974" y="5616604"/>
          <a:ext cx="3209216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2304">
                  <a:extLst>
                    <a:ext uri="{9D8B030D-6E8A-4147-A177-3AD203B41FA5}">
                      <a16:colId xmlns:a16="http://schemas.microsoft.com/office/drawing/2014/main" val="4287853155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992925141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1727583606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653432735"/>
                    </a:ext>
                  </a:extLst>
                </a:gridCol>
              </a:tblGrid>
              <a:tr h="21791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src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04602"/>
                  </a:ext>
                </a:extLst>
              </a:tr>
              <a:tr h="32450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0395"/>
                  </a:ext>
                </a:extLst>
              </a:tr>
            </a:tbl>
          </a:graphicData>
        </a:graphic>
      </p:graphicFrame>
      <p:sp>
        <p:nvSpPr>
          <p:cNvPr id="27" name="Title 1">
            <a:extLst>
              <a:ext uri="{FF2B5EF4-FFF2-40B4-BE49-F238E27FC236}">
                <a16:creationId xmlns:a16="http://schemas.microsoft.com/office/drawing/2014/main" id="{D732A2BF-3682-4B11-BEB7-33EDEBBF732C}"/>
              </a:ext>
            </a:extLst>
          </p:cNvPr>
          <p:cNvSpPr txBox="1">
            <a:spLocks/>
          </p:cNvSpPr>
          <p:nvPr/>
        </p:nvSpPr>
        <p:spPr>
          <a:xfrm>
            <a:off x="838200" y="-39802"/>
            <a:ext cx="10515600" cy="92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5400" dirty="0"/>
              <a:t> - </a:t>
            </a:r>
            <a:r>
              <a:rPr lang="he-IL" sz="5400" dirty="0">
                <a:latin typeface="Calibri" panose="020F0502020204030204" pitchFamily="34" charset="0"/>
                <a:cs typeface="Calibri" panose="020F0502020204030204" pitchFamily="34" charset="0"/>
              </a:rPr>
              <a:t>הליך עבודה</a:t>
            </a:r>
            <a:r>
              <a:rPr lang="en-US" sz="5400" dirty="0" err="1"/>
              <a:t>OpenFlow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327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C6D6C-022B-4BE1-9F1B-33FC92FE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1D08B-9B95-4E87-BB68-449342D117AA}"/>
              </a:ext>
            </a:extLst>
          </p:cNvPr>
          <p:cNvSpPr/>
          <p:nvPr/>
        </p:nvSpPr>
        <p:spPr>
          <a:xfrm>
            <a:off x="2584439" y="1145874"/>
            <a:ext cx="7456714" cy="113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Controller</a:t>
            </a:r>
            <a:endParaRPr lang="he-IL" sz="60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FD55A4-3471-494C-BFAB-B049E14AAE35}"/>
              </a:ext>
            </a:extLst>
          </p:cNvPr>
          <p:cNvSpPr/>
          <p:nvPr/>
        </p:nvSpPr>
        <p:spPr>
          <a:xfrm>
            <a:off x="306773" y="3579103"/>
            <a:ext cx="2188029" cy="170905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62A684-0314-46AB-ADE1-1565855F6297}"/>
              </a:ext>
            </a:extLst>
          </p:cNvPr>
          <p:cNvSpPr/>
          <p:nvPr/>
        </p:nvSpPr>
        <p:spPr>
          <a:xfrm>
            <a:off x="4681263" y="3803406"/>
            <a:ext cx="2188029" cy="170905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32C35E-7B41-4FE7-86B8-D6D601FA162E}"/>
              </a:ext>
            </a:extLst>
          </p:cNvPr>
          <p:cNvSpPr/>
          <p:nvPr/>
        </p:nvSpPr>
        <p:spPr>
          <a:xfrm>
            <a:off x="8924691" y="3763666"/>
            <a:ext cx="2188029" cy="170905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3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A6576-7F3A-4423-845B-ECF43E9C601D}"/>
              </a:ext>
            </a:extLst>
          </p:cNvPr>
          <p:cNvCxnSpPr>
            <a:cxnSpLocks/>
            <a:stCxn id="7" idx="0"/>
            <a:endCxn id="32" idx="2"/>
          </p:cNvCxnSpPr>
          <p:nvPr/>
        </p:nvCxnSpPr>
        <p:spPr>
          <a:xfrm flipV="1">
            <a:off x="1400788" y="3246288"/>
            <a:ext cx="1587422" cy="332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051601-4169-4089-97FC-7231464885F5}"/>
              </a:ext>
            </a:extLst>
          </p:cNvPr>
          <p:cNvCxnSpPr>
            <a:cxnSpLocks/>
            <a:stCxn id="8" idx="0"/>
            <a:endCxn id="33" idx="2"/>
          </p:cNvCxnSpPr>
          <p:nvPr/>
        </p:nvCxnSpPr>
        <p:spPr>
          <a:xfrm flipV="1">
            <a:off x="5775278" y="3387321"/>
            <a:ext cx="244947" cy="416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1DAF72-D663-41AB-AAFD-23C80A9282F4}"/>
              </a:ext>
            </a:extLst>
          </p:cNvPr>
          <p:cNvCxnSpPr>
            <a:cxnSpLocks/>
            <a:stCxn id="9" idx="0"/>
            <a:endCxn id="34" idx="2"/>
          </p:cNvCxnSpPr>
          <p:nvPr/>
        </p:nvCxnSpPr>
        <p:spPr>
          <a:xfrm flipH="1" flipV="1">
            <a:off x="7803218" y="3112268"/>
            <a:ext cx="2215488" cy="651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13B50F0-8AF6-404D-BF63-38752A39516D}"/>
              </a:ext>
            </a:extLst>
          </p:cNvPr>
          <p:cNvSpPr txBox="1"/>
          <p:nvPr/>
        </p:nvSpPr>
        <p:spPr>
          <a:xfrm>
            <a:off x="2614454" y="2876956"/>
            <a:ext cx="7475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Port 1</a:t>
            </a:r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3C36DE-F307-4AB3-8AE1-918FA13AB44B}"/>
              </a:ext>
            </a:extLst>
          </p:cNvPr>
          <p:cNvSpPr txBox="1"/>
          <p:nvPr/>
        </p:nvSpPr>
        <p:spPr>
          <a:xfrm>
            <a:off x="5646469" y="3017989"/>
            <a:ext cx="7475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Port 2</a:t>
            </a:r>
            <a:endParaRPr lang="he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9821E7-5CA0-4414-A63E-C7CCB61E049D}"/>
              </a:ext>
            </a:extLst>
          </p:cNvPr>
          <p:cNvSpPr txBox="1"/>
          <p:nvPr/>
        </p:nvSpPr>
        <p:spPr>
          <a:xfrm>
            <a:off x="7429462" y="2742936"/>
            <a:ext cx="7475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Port 3</a:t>
            </a:r>
            <a:endParaRPr lang="he-IL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F39E78-86DA-419D-A29B-847337A6C48A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6020225" y="2276205"/>
            <a:ext cx="292571" cy="7417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0E565F-24FE-4CCB-A763-274EA13C7144}"/>
              </a:ext>
            </a:extLst>
          </p:cNvPr>
          <p:cNvCxnSpPr>
            <a:cxnSpLocks/>
            <a:stCxn id="32" idx="3"/>
            <a:endCxn id="5" idx="2"/>
          </p:cNvCxnSpPr>
          <p:nvPr/>
        </p:nvCxnSpPr>
        <p:spPr>
          <a:xfrm flipV="1">
            <a:off x="3361966" y="2276205"/>
            <a:ext cx="2950830" cy="785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499AC1-12D7-4D00-974F-9C1789B553D0}"/>
              </a:ext>
            </a:extLst>
          </p:cNvPr>
          <p:cNvCxnSpPr>
            <a:cxnSpLocks/>
            <a:stCxn id="34" idx="1"/>
            <a:endCxn id="5" idx="2"/>
          </p:cNvCxnSpPr>
          <p:nvPr/>
        </p:nvCxnSpPr>
        <p:spPr>
          <a:xfrm flipH="1" flipV="1">
            <a:off x="6312796" y="2276205"/>
            <a:ext cx="1116666" cy="651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54414F94-AF4D-4B82-85C6-16BD8F9B3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90021"/>
              </p:ext>
            </p:extLst>
          </p:nvPr>
        </p:nvGraphicFramePr>
        <p:xfrm>
          <a:off x="65581" y="5533072"/>
          <a:ext cx="4383036" cy="1005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5759">
                  <a:extLst>
                    <a:ext uri="{9D8B030D-6E8A-4147-A177-3AD203B41FA5}">
                      <a16:colId xmlns:a16="http://schemas.microsoft.com/office/drawing/2014/main" val="4287853155"/>
                    </a:ext>
                  </a:extLst>
                </a:gridCol>
                <a:gridCol w="1095759">
                  <a:extLst>
                    <a:ext uri="{9D8B030D-6E8A-4147-A177-3AD203B41FA5}">
                      <a16:colId xmlns:a16="http://schemas.microsoft.com/office/drawing/2014/main" val="2992925141"/>
                    </a:ext>
                  </a:extLst>
                </a:gridCol>
                <a:gridCol w="1095759">
                  <a:extLst>
                    <a:ext uri="{9D8B030D-6E8A-4147-A177-3AD203B41FA5}">
                      <a16:colId xmlns:a16="http://schemas.microsoft.com/office/drawing/2014/main" val="1727583606"/>
                    </a:ext>
                  </a:extLst>
                </a:gridCol>
                <a:gridCol w="1095759">
                  <a:extLst>
                    <a:ext uri="{9D8B030D-6E8A-4147-A177-3AD203B41FA5}">
                      <a16:colId xmlns:a16="http://schemas.microsoft.com/office/drawing/2014/main" val="2653432735"/>
                    </a:ext>
                  </a:extLst>
                </a:gridCol>
              </a:tblGrid>
              <a:tr h="2776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src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04602"/>
                  </a:ext>
                </a:extLst>
              </a:tr>
              <a:tr h="485932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Data=60</a:t>
                      </a:r>
                    </a:p>
                    <a:p>
                      <a:pPr rtl="1"/>
                      <a:r>
                        <a:rPr lang="en-US" dirty="0"/>
                        <a:t>&amp; send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*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*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0395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493172-99A9-4EE2-9B37-B0B4AD6AF034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494802" y="4657935"/>
            <a:ext cx="2186461" cy="0"/>
          </a:xfrm>
          <a:prstGeom prst="straightConnector1">
            <a:avLst/>
          </a:prstGeom>
          <a:ln>
            <a:solidFill>
              <a:srgbClr val="FF0000">
                <a:alpha val="95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FD4C1D-CEC5-4681-8C17-F5CFF6D56920}"/>
              </a:ext>
            </a:extLst>
          </p:cNvPr>
          <p:cNvSpPr txBox="1"/>
          <p:nvPr/>
        </p:nvSpPr>
        <p:spPr>
          <a:xfrm>
            <a:off x="3259439" y="3595363"/>
            <a:ext cx="97000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Data: </a:t>
            </a:r>
            <a:r>
              <a:rPr lang="en-US" dirty="0">
                <a:solidFill>
                  <a:srgbClr val="C00000"/>
                </a:solidFill>
              </a:rPr>
              <a:t>60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src</a:t>
            </a:r>
            <a:r>
              <a:rPr lang="en-US" dirty="0"/>
              <a:t>: 1</a:t>
            </a:r>
          </a:p>
          <a:p>
            <a:r>
              <a:rPr lang="en-US" dirty="0" err="1"/>
              <a:t>Dst</a:t>
            </a:r>
            <a:r>
              <a:rPr lang="en-US" dirty="0"/>
              <a:t>: 2</a:t>
            </a:r>
            <a:endParaRPr lang="he-IL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65100081-53D3-4170-92EE-FD8AD816E765}"/>
              </a:ext>
            </a:extLst>
          </p:cNvPr>
          <p:cNvGraphicFramePr>
            <a:graphicFrameLocks noGrp="1"/>
          </p:cNvGraphicFramePr>
          <p:nvPr/>
        </p:nvGraphicFramePr>
        <p:xfrm>
          <a:off x="4708188" y="5635781"/>
          <a:ext cx="3209216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2304">
                  <a:extLst>
                    <a:ext uri="{9D8B030D-6E8A-4147-A177-3AD203B41FA5}">
                      <a16:colId xmlns:a16="http://schemas.microsoft.com/office/drawing/2014/main" val="4287853155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992925141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1727583606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653432735"/>
                    </a:ext>
                  </a:extLst>
                </a:gridCol>
              </a:tblGrid>
              <a:tr h="23643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src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04602"/>
                  </a:ext>
                </a:extLst>
              </a:tr>
              <a:tr h="32450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0395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8140922-3701-4752-A4DE-45BAE182AAAD}"/>
              </a:ext>
            </a:extLst>
          </p:cNvPr>
          <p:cNvGraphicFramePr>
            <a:graphicFrameLocks noGrp="1"/>
          </p:cNvGraphicFramePr>
          <p:nvPr/>
        </p:nvGraphicFramePr>
        <p:xfrm>
          <a:off x="8176974" y="5616604"/>
          <a:ext cx="3209216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2304">
                  <a:extLst>
                    <a:ext uri="{9D8B030D-6E8A-4147-A177-3AD203B41FA5}">
                      <a16:colId xmlns:a16="http://schemas.microsoft.com/office/drawing/2014/main" val="4287853155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992925141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1727583606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2653432735"/>
                    </a:ext>
                  </a:extLst>
                </a:gridCol>
              </a:tblGrid>
              <a:tr h="21791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src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04602"/>
                  </a:ext>
                </a:extLst>
              </a:tr>
              <a:tr h="32450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0395"/>
                  </a:ext>
                </a:extLst>
              </a:tr>
            </a:tbl>
          </a:graphicData>
        </a:graphic>
      </p:graphicFrame>
      <p:sp>
        <p:nvSpPr>
          <p:cNvPr id="26" name="Title 1">
            <a:extLst>
              <a:ext uri="{FF2B5EF4-FFF2-40B4-BE49-F238E27FC236}">
                <a16:creationId xmlns:a16="http://schemas.microsoft.com/office/drawing/2014/main" id="{A5692406-81DE-47C5-8ED2-B9C36B61C4C4}"/>
              </a:ext>
            </a:extLst>
          </p:cNvPr>
          <p:cNvSpPr txBox="1">
            <a:spLocks/>
          </p:cNvSpPr>
          <p:nvPr/>
        </p:nvSpPr>
        <p:spPr>
          <a:xfrm>
            <a:off x="838200" y="-39802"/>
            <a:ext cx="10515600" cy="92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5400" dirty="0"/>
              <a:t> - </a:t>
            </a:r>
            <a:r>
              <a:rPr lang="he-IL" sz="5400" dirty="0">
                <a:latin typeface="Calibri" panose="020F0502020204030204" pitchFamily="34" charset="0"/>
                <a:cs typeface="Calibri" panose="020F0502020204030204" pitchFamily="34" charset="0"/>
              </a:rPr>
              <a:t>הליך עבודה</a:t>
            </a:r>
            <a:r>
              <a:rPr lang="en-US" sz="5400" dirty="0" err="1"/>
              <a:t>OpenFlow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802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C0E8-0394-4560-86A9-F052EA5B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0064"/>
            <a:ext cx="9905998" cy="1200485"/>
          </a:xfrm>
        </p:spPr>
        <p:txBody>
          <a:bodyPr>
            <a:normAutofit/>
          </a:bodyPr>
          <a:lstStyle/>
          <a:p>
            <a:pPr algn="ctr"/>
            <a:r>
              <a:rPr lang="he-IL" sz="5400" dirty="0">
                <a:latin typeface="Calibri" panose="020F0502020204030204" pitchFamily="34" charset="0"/>
                <a:cs typeface="Calibri" panose="020F0502020204030204" pitchFamily="34" charset="0"/>
              </a:rPr>
              <a:t>עיקרי ההרצאה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9DF6-9383-44BE-B4CF-10733F8A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06" y="1498292"/>
            <a:ext cx="11005851" cy="4551802"/>
          </a:xfrm>
        </p:spPr>
        <p:txBody>
          <a:bodyPr>
            <a:normAutofit/>
          </a:bodyPr>
          <a:lstStyle/>
          <a:p>
            <a:pPr lvl="2" algn="just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הצגת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והבעיות האפשריות משימוש לא חכם של המשתמש</a:t>
            </a:r>
          </a:p>
          <a:p>
            <a:pPr lvl="2" algn="just" rtl="1"/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 rtl="1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נבין כיצד עובד פרוטוקול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OpenFlow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 algn="just" rtl="1"/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 rtl="1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נציג כיצד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Git-flow 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עובד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- נרחיב בעזרת מושגים מעולם ה-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ועולם ה-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OpenFlow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 rtl="1"/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 rtl="1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יתרונות וחסרונות</a:t>
            </a:r>
          </a:p>
          <a:p>
            <a:pPr lvl="2" algn="just" rtl="1"/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 rtl="1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הרחבה\ שיפור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3927C-98C5-4A1E-B2E4-5AF78751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1749" y="6179324"/>
            <a:ext cx="6239309" cy="365125"/>
          </a:xfrm>
        </p:spPr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</p:spTree>
    <p:extLst>
      <p:ext uri="{BB962C8B-B14F-4D97-AF65-F5344CB8AC3E}">
        <p14:creationId xmlns:p14="http://schemas.microsoft.com/office/powerpoint/2010/main" val="379733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E902-6D12-469D-9785-72EFFDDE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GitFlow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04A5-47C2-4135-AFD4-671E222C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11"/>
            <a:ext cx="10515600" cy="4351338"/>
          </a:xfrm>
        </p:spPr>
        <p:txBody>
          <a:bodyPr/>
          <a:lstStyle/>
          <a:p>
            <a:pPr algn="r" rtl="1"/>
            <a:r>
              <a:rPr lang="he-IL" dirty="0"/>
              <a:t>בתצורת העולם של ה</a:t>
            </a:r>
            <a:r>
              <a:rPr lang="en-US" dirty="0" err="1"/>
              <a:t>GitFlow</a:t>
            </a:r>
            <a:r>
              <a:rPr lang="he-IL" dirty="0"/>
              <a:t> ישנם שני אופציות – שהשרת</a:t>
            </a:r>
            <a:r>
              <a:rPr lang="en-US" dirty="0" err="1"/>
              <a:t>GitFlow</a:t>
            </a:r>
            <a:r>
              <a:rPr lang="en-US" dirty="0"/>
              <a:t>  </a:t>
            </a:r>
            <a:r>
              <a:rPr lang="he-IL" dirty="0"/>
              <a:t> ימצא  על גבי ה</a:t>
            </a:r>
            <a:r>
              <a:rPr lang="en-US" dirty="0"/>
              <a:t>switch</a:t>
            </a:r>
            <a:r>
              <a:rPr lang="he-IL" dirty="0"/>
              <a:t> (האישי) או שהשרת </a:t>
            </a:r>
            <a:r>
              <a:rPr lang="en-US" dirty="0" err="1"/>
              <a:t>GitFlow</a:t>
            </a:r>
            <a:r>
              <a:rPr lang="he-IL" dirty="0"/>
              <a:t> ימצא על גבי ה</a:t>
            </a:r>
            <a:r>
              <a:rPr lang="en-US" dirty="0"/>
              <a:t>Controller</a:t>
            </a:r>
            <a:r>
              <a:rPr lang="he-IL" dirty="0"/>
              <a:t>, אנו נעדיף את האופציה השנייה כיוון שאנו מניחים שה</a:t>
            </a:r>
            <a:r>
              <a:rPr lang="en-US" dirty="0"/>
              <a:t>switch</a:t>
            </a:r>
            <a:r>
              <a:rPr lang="he-IL" dirty="0"/>
              <a:t> נחות </a:t>
            </a:r>
            <a:r>
              <a:rPr lang="he-IL" dirty="0" err="1"/>
              <a:t>חומרתית</a:t>
            </a:r>
            <a:r>
              <a:rPr lang="he-IL" dirty="0"/>
              <a:t> ("רק ברזל") והשכל והכוח נמצאים ב</a:t>
            </a:r>
            <a:r>
              <a:rPr lang="en-US" dirty="0"/>
              <a:t>Controller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השרת </a:t>
            </a:r>
            <a:r>
              <a:rPr lang="en-US" dirty="0" err="1"/>
              <a:t>GitFlow</a:t>
            </a:r>
            <a:r>
              <a:rPr lang="he-IL" dirty="0"/>
              <a:t> מקבל פקודות בפרוטוקול </a:t>
            </a:r>
            <a:r>
              <a:rPr lang="en-US" dirty="0" err="1"/>
              <a:t>GitFlow</a:t>
            </a:r>
            <a:r>
              <a:rPr lang="he-IL" dirty="0"/>
              <a:t> (או פרוטוקול </a:t>
            </a:r>
            <a:r>
              <a:rPr lang="en-US" dirty="0"/>
              <a:t>git</a:t>
            </a:r>
            <a:r>
              <a:rPr lang="he-IL" dirty="0"/>
              <a:t> תאורטית) ומסוגל "להתאים" אותם לתצורת מערכת שמגודרת מראש שהיא יותר נכונה, אוטונומית ואפקטיבית יותר.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44BB9-D01D-428D-8410-08D7A9BC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</p:spTree>
    <p:extLst>
      <p:ext uri="{BB962C8B-B14F-4D97-AF65-F5344CB8AC3E}">
        <p14:creationId xmlns:p14="http://schemas.microsoft.com/office/powerpoint/2010/main" val="1287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E09E28-DE92-4FD5-BA05-00EB039B8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614" y="345128"/>
            <a:ext cx="6090771" cy="6253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E4041-0F3E-4F5A-A8BA-646FB2FD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9" y="1932420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איפה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ממוקם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 err="1">
                <a:solidFill>
                  <a:schemeClr val="bg1"/>
                </a:solidFill>
              </a:rPr>
              <a:t>GitFlow</a:t>
            </a:r>
            <a:r>
              <a:rPr lang="he-IL" sz="2600" dirty="0">
                <a:solidFill>
                  <a:schemeClr val="bg1"/>
                </a:solidFill>
              </a:rPr>
              <a:t> 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541CF-92D0-40C7-9244-A6DD3B07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מגישים : זאב מלומיאן וקארין בנסון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5AD895-F7DB-457F-B503-4B8654AB725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08133" y="1084944"/>
            <a:ext cx="3149601" cy="152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D5CD62-62B2-4455-B31D-DD2659D33726}"/>
              </a:ext>
            </a:extLst>
          </p:cNvPr>
          <p:cNvSpPr txBox="1"/>
          <p:nvPr/>
        </p:nvSpPr>
        <p:spPr>
          <a:xfrm>
            <a:off x="8957734" y="900278"/>
            <a:ext cx="26443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 err="1"/>
              <a:t>GitFlow</a:t>
            </a:r>
            <a:r>
              <a:rPr lang="en-US" dirty="0"/>
              <a:t> </a:t>
            </a:r>
            <a:r>
              <a:rPr lang="he-IL" dirty="0"/>
              <a:t>כאן נמצא שרת ה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BA2A6E-29FC-45D3-A6D3-B0F345ECCBD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052733" y="2181136"/>
            <a:ext cx="2611967" cy="77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2B0476-9AC7-482D-81CD-5713F8004E6C}"/>
              </a:ext>
            </a:extLst>
          </p:cNvPr>
          <p:cNvSpPr txBox="1"/>
          <p:nvPr/>
        </p:nvSpPr>
        <p:spPr>
          <a:xfrm>
            <a:off x="9664700" y="1580971"/>
            <a:ext cx="2565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/>
              <a:t>SDN </a:t>
            </a:r>
            <a:r>
              <a:rPr lang="he-IL" dirty="0"/>
              <a:t>רכיב ה</a:t>
            </a:r>
          </a:p>
          <a:p>
            <a:pPr algn="r"/>
            <a:r>
              <a:rPr lang="he-IL" dirty="0"/>
              <a:t>לתקשורת עם </a:t>
            </a:r>
            <a:r>
              <a:rPr lang="he-IL" dirty="0" err="1"/>
              <a:t>הסוויצ'ים</a:t>
            </a:r>
            <a:r>
              <a:rPr lang="he-IL" dirty="0"/>
              <a:t>, מתוקשר באמצעות התוכנה </a:t>
            </a:r>
            <a:r>
              <a:rPr lang="en-US" dirty="0" err="1"/>
              <a:t>GitFlow</a:t>
            </a:r>
            <a:r>
              <a:rPr lang="en-US" dirty="0"/>
              <a:t> </a:t>
            </a:r>
            <a:r>
              <a:rPr lang="he-IL" dirty="0"/>
              <a:t>ומעדכן את השרת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B1FE51-F838-4D99-84DB-4466679168C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255000" y="2878667"/>
            <a:ext cx="1524000" cy="40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29B85E-FAAA-4572-9B3E-4EA0EFF6AA68}"/>
              </a:ext>
            </a:extLst>
          </p:cNvPr>
          <p:cNvSpPr txBox="1"/>
          <p:nvPr/>
        </p:nvSpPr>
        <p:spPr>
          <a:xfrm>
            <a:off x="9779000" y="3102392"/>
            <a:ext cx="1168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/>
              <a:t>Git </a:t>
            </a:r>
            <a:r>
              <a:rPr lang="he-IL" dirty="0"/>
              <a:t>שרת ה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C2B3F2-66F8-41B3-84E0-C919F9E2CC6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890933" y="4783639"/>
            <a:ext cx="1642534" cy="6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CC95B0-5659-4D39-A5BC-723421F45518}"/>
              </a:ext>
            </a:extLst>
          </p:cNvPr>
          <p:cNvSpPr txBox="1"/>
          <p:nvPr/>
        </p:nvSpPr>
        <p:spPr>
          <a:xfrm>
            <a:off x="9533467" y="3974509"/>
            <a:ext cx="2142066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/>
              <a:t>SDN </a:t>
            </a:r>
            <a:r>
              <a:rPr lang="he-IL" dirty="0"/>
              <a:t>רכיב ה</a:t>
            </a:r>
          </a:p>
          <a:p>
            <a:pPr algn="r"/>
            <a:r>
              <a:rPr lang="he-IL" dirty="0"/>
              <a:t>שאחראי על התקשורת בין המאגר המקומי של הלקוח לבין המאגר של שרת </a:t>
            </a:r>
            <a:r>
              <a:rPr lang="en-US" dirty="0" err="1"/>
              <a:t>GitFlow</a:t>
            </a:r>
            <a:r>
              <a:rPr lang="en-US" dirty="0"/>
              <a:t> </a:t>
            </a:r>
            <a:r>
              <a:rPr lang="he-IL" dirty="0"/>
              <a:t>ה</a:t>
            </a:r>
          </a:p>
        </p:txBody>
      </p:sp>
    </p:spTree>
    <p:extLst>
      <p:ext uri="{BB962C8B-B14F-4D97-AF65-F5344CB8AC3E}">
        <p14:creationId xmlns:p14="http://schemas.microsoft.com/office/powerpoint/2010/main" val="18514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0.gstatic.com/images?q=tbn:ANd9GcQudsWw8bnRBAGP55pjWoGKUPythRPwNmX02sB5nQZkJ_wEJhGt">
            <a:extLst>
              <a:ext uri="{FF2B5EF4-FFF2-40B4-BE49-F238E27FC236}">
                <a16:creationId xmlns:a16="http://schemas.microsoft.com/office/drawing/2014/main" id="{51504742-EECB-4EEA-BBDC-7D48BF3C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37826"/>
            <a:ext cx="7188199" cy="457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D97D46-3D96-4009-8E65-A36E9A7C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sz="2600" dirty="0">
                <a:solidFill>
                  <a:schemeClr val="bg1"/>
                </a:solidFill>
              </a:rPr>
              <a:t>סידור תיקיות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GitFlow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D5651-A7FD-455F-B4A6-E0F67057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מגישים : זאב מלומיאן וקארין בנסון</a:t>
            </a:r>
          </a:p>
        </p:txBody>
      </p:sp>
    </p:spTree>
    <p:extLst>
      <p:ext uri="{BB962C8B-B14F-4D97-AF65-F5344CB8AC3E}">
        <p14:creationId xmlns:p14="http://schemas.microsoft.com/office/powerpoint/2010/main" val="11983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תוצאת תמונה עבור ‪gitflow example branching QA‬‏">
            <a:extLst>
              <a:ext uri="{FF2B5EF4-FFF2-40B4-BE49-F238E27FC236}">
                <a16:creationId xmlns:a16="http://schemas.microsoft.com/office/drawing/2014/main" id="{0A34025A-F245-4C0E-9851-669455272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846" y="136525"/>
            <a:ext cx="6097533" cy="609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784F62-B47C-48DA-82FD-C5EFBE43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סידור </a:t>
            </a:r>
            <a:r>
              <a:rPr lang="he-IL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בראנצ'ים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GitFlow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D710D-5A81-488A-8046-A2DB78BB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מגישים : זאב מלומיאן וקארין בנסון</a:t>
            </a:r>
          </a:p>
        </p:txBody>
      </p:sp>
    </p:spTree>
    <p:extLst>
      <p:ext uri="{BB962C8B-B14F-4D97-AF65-F5344CB8AC3E}">
        <p14:creationId xmlns:p14="http://schemas.microsoft.com/office/powerpoint/2010/main" val="35849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E1D1-4E83-4D45-8873-7116B17C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45512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פתרון לקונפליקט של מיזוג - איך פותרים?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1B6-EF70-4E26-90CA-254057F7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מגישים : זאב </a:t>
            </a:r>
            <a:r>
              <a:rPr lang="he-IL" dirty="0" err="1"/>
              <a:t>מלומיאן</a:t>
            </a:r>
            <a:r>
              <a:rPr lang="he-IL" dirty="0"/>
              <a:t> וקארין </a:t>
            </a:r>
            <a:r>
              <a:rPr lang="he-IL" dirty="0" err="1"/>
              <a:t>בנסון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15DF4-A263-445C-977B-C45874623F24}"/>
              </a:ext>
            </a:extLst>
          </p:cNvPr>
          <p:cNvSpPr txBox="1"/>
          <p:nvPr/>
        </p:nvSpPr>
        <p:spPr>
          <a:xfrm>
            <a:off x="-576942" y="579959"/>
            <a:ext cx="939437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he-IL" dirty="0"/>
              <a:t>הוסף את כל ה</a:t>
            </a:r>
            <a:r>
              <a:rPr lang="en-US" dirty="0"/>
              <a:t>snapshot</a:t>
            </a:r>
            <a:r>
              <a:rPr lang="he-IL" dirty="0"/>
              <a:t>ים שהתווספו לשרת ה</a:t>
            </a:r>
            <a:r>
              <a:rPr lang="en-US" dirty="0" err="1"/>
              <a:t>GitFlow</a:t>
            </a:r>
            <a:r>
              <a:rPr lang="he-IL" dirty="0"/>
              <a:t> (שעדיין לא הועלו לשרת </a:t>
            </a:r>
            <a:r>
              <a:rPr lang="he-IL" dirty="0" err="1"/>
              <a:t>הגיט</a:t>
            </a:r>
            <a:r>
              <a:rPr lang="he-IL" dirty="0"/>
              <a:t>) לרשימה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/>
              <a:t>עבור כל על אחד מהם, ועבור כל אחד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בדוק אם יש קונפליקט בין ה</a:t>
            </a:r>
            <a:r>
              <a:rPr lang="en-US" dirty="0"/>
              <a:t>snapshot</a:t>
            </a:r>
            <a:r>
              <a:rPr lang="he-IL" dirty="0"/>
              <a:t> שהשרת מחזיק לבין מה שאנו מעלים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אם לא קיים קונפליקט – השרת מקבל את ה</a:t>
            </a:r>
            <a:r>
              <a:rPr lang="en-US" dirty="0"/>
              <a:t>snapshot</a:t>
            </a:r>
            <a:r>
              <a:rPr lang="he-IL" dirty="0"/>
              <a:t> הנ"ל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אחרת (כאשר יש קונפליקט)</a:t>
            </a:r>
          </a:p>
          <a:p>
            <a:pPr marL="1257300" lvl="2" indent="-342900" algn="r" rtl="1">
              <a:buFont typeface="+mj-lt"/>
              <a:buAutoNum type="arabicPeriod"/>
            </a:pPr>
            <a:r>
              <a:rPr lang="he-IL" dirty="0"/>
              <a:t>נאתר את השטח הבעייתי בקרב ה</a:t>
            </a:r>
            <a:r>
              <a:rPr lang="en-US" dirty="0"/>
              <a:t>commit</a:t>
            </a:r>
            <a:r>
              <a:rPr lang="he-IL" dirty="0"/>
              <a:t>ים</a:t>
            </a:r>
          </a:p>
          <a:p>
            <a:pPr marL="1714500" lvl="3" indent="-342900" algn="r" rtl="1">
              <a:buFont typeface="+mj-lt"/>
              <a:buAutoNum type="arabicPeriod"/>
            </a:pPr>
            <a:r>
              <a:rPr lang="he-IL" dirty="0"/>
              <a:t>אם השינויים שלנו זהים – </a:t>
            </a:r>
            <a:r>
              <a:rPr lang="en-US" dirty="0"/>
              <a:t> </a:t>
            </a:r>
            <a:r>
              <a:rPr lang="he-IL" dirty="0"/>
              <a:t>זה מה שיעלה "למעלה"</a:t>
            </a:r>
          </a:p>
          <a:p>
            <a:pPr marL="1714500" lvl="3" indent="-342900" algn="r" rtl="1">
              <a:buFont typeface="+mj-lt"/>
              <a:buAutoNum type="arabicPeriod"/>
            </a:pPr>
            <a:r>
              <a:rPr lang="he-IL" dirty="0"/>
              <a:t>אחרת – אני מחליט ע"פ מדיניות והגדרות את מי לקבל (יתכן ונמזג את שניהם!)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44FEB7-C2CB-4436-879C-CF42047F1F0E}"/>
              </a:ext>
            </a:extLst>
          </p:cNvPr>
          <p:cNvSpPr/>
          <p:nvPr/>
        </p:nvSpPr>
        <p:spPr>
          <a:xfrm>
            <a:off x="462644" y="3864429"/>
            <a:ext cx="685800" cy="62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B288A9-4E80-4E11-B6F1-F0FA2A67C497}"/>
              </a:ext>
            </a:extLst>
          </p:cNvPr>
          <p:cNvSpPr/>
          <p:nvPr/>
        </p:nvSpPr>
        <p:spPr>
          <a:xfrm>
            <a:off x="462644" y="4626428"/>
            <a:ext cx="685800" cy="62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0AEC1-661A-4A54-92B8-8E945E1DD8AD}"/>
              </a:ext>
            </a:extLst>
          </p:cNvPr>
          <p:cNvSpPr/>
          <p:nvPr/>
        </p:nvSpPr>
        <p:spPr>
          <a:xfrm>
            <a:off x="462644" y="5388427"/>
            <a:ext cx="685800" cy="62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C94B5E-AB06-4C07-AD65-D37D7A2DC151}"/>
              </a:ext>
            </a:extLst>
          </p:cNvPr>
          <p:cNvSpPr/>
          <p:nvPr/>
        </p:nvSpPr>
        <p:spPr>
          <a:xfrm>
            <a:off x="462644" y="6150426"/>
            <a:ext cx="685800" cy="62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9BB85-8A46-44D9-9AFE-8B99D26B9918}"/>
              </a:ext>
            </a:extLst>
          </p:cNvPr>
          <p:cNvSpPr txBox="1"/>
          <p:nvPr/>
        </p:nvSpPr>
        <p:spPr>
          <a:xfrm>
            <a:off x="1589314" y="4376057"/>
            <a:ext cx="186145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7200" dirty="0"/>
              <a:t>...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97A94A-0C5B-44BA-9BAA-CB8BA9F6B281}"/>
              </a:ext>
            </a:extLst>
          </p:cNvPr>
          <p:cNvSpPr/>
          <p:nvPr/>
        </p:nvSpPr>
        <p:spPr>
          <a:xfrm>
            <a:off x="3646715" y="3285035"/>
            <a:ext cx="2623457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תייצר את קובץ בשם "1"</a:t>
            </a:r>
          </a:p>
          <a:p>
            <a:pPr algn="ctr"/>
            <a:r>
              <a:rPr lang="he-IL" dirty="0" smtClean="0"/>
              <a:t>שורה 3 -&gt; ל"שלום</a:t>
            </a:r>
            <a:r>
              <a:rPr lang="he-IL" dirty="0"/>
              <a:t>"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C93A26-9136-4564-85E1-B8F5FA61320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280557" y="3709578"/>
            <a:ext cx="1366158" cy="153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A2A59BB-0440-442A-8E7A-69980A738D28}"/>
              </a:ext>
            </a:extLst>
          </p:cNvPr>
          <p:cNvSpPr/>
          <p:nvPr/>
        </p:nvSpPr>
        <p:spPr>
          <a:xfrm>
            <a:off x="3646715" y="4693193"/>
            <a:ext cx="2634343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תייצר את קובץ בשם "1"</a:t>
            </a:r>
          </a:p>
          <a:p>
            <a:pPr algn="ctr"/>
            <a:r>
              <a:rPr lang="he-IL" dirty="0" smtClean="0"/>
              <a:t>שורה  -&gt; 3 </a:t>
            </a:r>
            <a:r>
              <a:rPr lang="he-IL" dirty="0"/>
              <a:t>ל"ים"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564CB-F513-4C2F-9785-525451B302E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416629" y="5052422"/>
            <a:ext cx="1230086" cy="20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B17E88-4173-4B03-8052-71C15261634A}"/>
              </a:ext>
            </a:extLst>
          </p:cNvPr>
          <p:cNvCxnSpPr>
            <a:stCxn id="20" idx="3"/>
          </p:cNvCxnSpPr>
          <p:nvPr/>
        </p:nvCxnSpPr>
        <p:spPr>
          <a:xfrm flipV="1">
            <a:off x="6281058" y="5025843"/>
            <a:ext cx="2764971" cy="2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F1F054-057A-488C-909D-1E470426A39C}"/>
              </a:ext>
            </a:extLst>
          </p:cNvPr>
          <p:cNvSpPr txBox="1"/>
          <p:nvPr/>
        </p:nvSpPr>
        <p:spPr>
          <a:xfrm>
            <a:off x="9046029" y="4553085"/>
            <a:ext cx="310242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קובץ בשם "1" כבר קיים, לא נוכל</a:t>
            </a:r>
          </a:p>
          <a:p>
            <a:pPr algn="r"/>
            <a:r>
              <a:rPr lang="he-IL" dirty="0"/>
              <a:t>לייצר אחד נוסף באותו השם, לכן לא נקבל את ההוראה של ייצור קובץ חדש.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06CB4E5-26B7-464E-9D9F-0897DED5CEFB}"/>
              </a:ext>
            </a:extLst>
          </p:cNvPr>
          <p:cNvCxnSpPr>
            <a:stCxn id="13" idx="3"/>
          </p:cNvCxnSpPr>
          <p:nvPr/>
        </p:nvCxnSpPr>
        <p:spPr>
          <a:xfrm flipV="1">
            <a:off x="6270172" y="3599349"/>
            <a:ext cx="2569028" cy="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9782712-46A7-4B65-AEB0-6E97498A7AA7}"/>
              </a:ext>
            </a:extLst>
          </p:cNvPr>
          <p:cNvSpPr txBox="1"/>
          <p:nvPr/>
        </p:nvSpPr>
        <p:spPr>
          <a:xfrm>
            <a:off x="8893629" y="3192798"/>
            <a:ext cx="31024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בשלב הראשוני המאגר שלנו ריק, לכן אין קונפליקטים ונקבל את שני ההוראות.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6DCE82D-585C-4A7D-A368-624D5075B363}"/>
              </a:ext>
            </a:extLst>
          </p:cNvPr>
          <p:cNvSpPr txBox="1"/>
          <p:nvPr/>
        </p:nvSpPr>
        <p:spPr>
          <a:xfrm>
            <a:off x="6825343" y="5847582"/>
            <a:ext cx="532311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ואילו, ההחלטה אם להשאיר את שורה 3 "שלום" או לשנות ל"ים" או למזג ("שלום ים") היא ע"פ מדיניות בלבד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BFDA76-E793-42C8-972F-241E3EE5E95C}"/>
              </a:ext>
            </a:extLst>
          </p:cNvPr>
          <p:cNvSpPr txBox="1"/>
          <p:nvPr/>
        </p:nvSpPr>
        <p:spPr>
          <a:xfrm>
            <a:off x="8153400" y="2554339"/>
            <a:ext cx="37555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בתחילת תהליך העבודה – המאגר ריק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202427-4BBA-44B5-A2F9-685E5EDDBF41}"/>
              </a:ext>
            </a:extLst>
          </p:cNvPr>
          <p:cNvCxnSpPr/>
          <p:nvPr/>
        </p:nvCxnSpPr>
        <p:spPr>
          <a:xfrm>
            <a:off x="6640286" y="2888283"/>
            <a:ext cx="0" cy="3389758"/>
          </a:xfrm>
          <a:prstGeom prst="line">
            <a:avLst/>
          </a:prstGeom>
          <a:ln w="34925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A9CC7B-1DAA-407F-8629-AFE736972CDA}"/>
              </a:ext>
            </a:extLst>
          </p:cNvPr>
          <p:cNvSpPr txBox="1"/>
          <p:nvPr/>
        </p:nvSpPr>
        <p:spPr>
          <a:xfrm>
            <a:off x="6868888" y="4184161"/>
            <a:ext cx="18179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/>
              <a:t>git </a:t>
            </a:r>
            <a:r>
              <a:rPr lang="he-IL" dirty="0"/>
              <a:t>הוראות לשרת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155904-4AF3-49C7-8A54-967F8D1AF097}"/>
              </a:ext>
            </a:extLst>
          </p:cNvPr>
          <p:cNvSpPr txBox="1"/>
          <p:nvPr/>
        </p:nvSpPr>
        <p:spPr>
          <a:xfrm>
            <a:off x="3450771" y="4157536"/>
            <a:ext cx="3004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 err="1"/>
              <a:t>GitFlow</a:t>
            </a:r>
            <a:r>
              <a:rPr lang="en-US" dirty="0"/>
              <a:t> </a:t>
            </a:r>
            <a:r>
              <a:rPr lang="he-IL" dirty="0"/>
              <a:t>הוראות משרת</a:t>
            </a:r>
          </a:p>
        </p:txBody>
      </p:sp>
    </p:spTree>
    <p:extLst>
      <p:ext uri="{BB962C8B-B14F-4D97-AF65-F5344CB8AC3E}">
        <p14:creationId xmlns:p14="http://schemas.microsoft.com/office/powerpoint/2010/main" val="37292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1F14-41E8-4B1F-B829-38762568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33942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יתרונות וחסרונות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7739-3A2C-4908-98C0-61633526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267" y="84693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algn="r" rtl="1"/>
            <a:r>
              <a:rPr lang="he-IL" dirty="0" smtClean="0"/>
              <a:t>ה</a:t>
            </a:r>
            <a:r>
              <a:rPr lang="en-US" dirty="0" err="1" smtClean="0"/>
              <a:t>GitFlow</a:t>
            </a:r>
            <a:r>
              <a:rPr lang="en-US" dirty="0" smtClean="0"/>
              <a:t> </a:t>
            </a:r>
            <a:r>
              <a:rPr lang="he-IL" dirty="0" smtClean="0"/>
              <a:t> הוא הרבה יותר אוטונומי, ולמשמש יש פחות התערבות במנגנון </a:t>
            </a:r>
            <a:r>
              <a:rPr lang="he-IL" dirty="0" err="1" smtClean="0"/>
              <a:t>הגיט</a:t>
            </a:r>
            <a:r>
              <a:rPr lang="he-IL" dirty="0" smtClean="0"/>
              <a:t> ולכן הסביבה מרגישה יותר אוטומטית ונוחה מאשר סביבת </a:t>
            </a:r>
            <a:r>
              <a:rPr lang="he-IL" dirty="0" err="1" smtClean="0"/>
              <a:t>גיט</a:t>
            </a:r>
            <a:r>
              <a:rPr lang="he-IL" dirty="0" smtClean="0"/>
              <a:t> הרגילה.</a:t>
            </a:r>
            <a:endParaRPr lang="he-IL" dirty="0" smtClean="0"/>
          </a:p>
          <a:p>
            <a:pPr algn="r" rtl="1"/>
            <a:r>
              <a:rPr lang="he-IL" dirty="0" smtClean="0"/>
              <a:t>עקב </a:t>
            </a:r>
            <a:r>
              <a:rPr lang="he-IL" dirty="0"/>
              <a:t>חלקות הפרדת הסמכויות בתקשורת בין שרת ה</a:t>
            </a:r>
            <a:r>
              <a:rPr lang="en-US" dirty="0"/>
              <a:t>Git</a:t>
            </a:r>
            <a:r>
              <a:rPr lang="he-IL" dirty="0"/>
              <a:t> לבין המשתמשים מאפשרת עבודה יעילה יותר ומקצועית יותר, ואפילו סביבה יותר מאובטחת בה השינויים נשמרים ע"ג שרת מרכזי לפני שנשלחים לשרת ה</a:t>
            </a:r>
            <a:r>
              <a:rPr lang="en-US" dirty="0"/>
              <a:t>Git</a:t>
            </a:r>
            <a:r>
              <a:rPr lang="he-IL" dirty="0"/>
              <a:t> וניתן לאבחן אותם ולבדוק אותם שלב לפני (בשונה מהשימוש הסטנדרטי ב</a:t>
            </a:r>
            <a:r>
              <a:rPr lang="en-US" dirty="0" err="1"/>
              <a:t>Github</a:t>
            </a:r>
            <a:r>
              <a:rPr lang="he-IL" dirty="0" smtClean="0"/>
              <a:t>).</a:t>
            </a:r>
            <a:endParaRPr lang="he-IL" dirty="0"/>
          </a:p>
          <a:p>
            <a:pPr algn="r" rtl="1"/>
            <a:r>
              <a:rPr lang="he-IL" dirty="0"/>
              <a:t>למרות זאת, יתכן שבאמצעות החוקים נצליח להכשיל את אבטחת המערכת, פשוט נייצר חוק שעבור כל </a:t>
            </a:r>
            <a:r>
              <a:rPr lang="en-US" dirty="0"/>
              <a:t>Commit</a:t>
            </a:r>
            <a:r>
              <a:rPr lang="he-IL" dirty="0"/>
              <a:t> נעשה העתק במאגר של מתחרה, ובכך נביא לו בלי לשים לב ובלי ידיעתנו בצורה אוטונומית של ה</a:t>
            </a:r>
            <a:r>
              <a:rPr lang="en-US" dirty="0" err="1"/>
              <a:t>GitFlow</a:t>
            </a:r>
            <a:r>
              <a:rPr lang="he-IL" dirty="0"/>
              <a:t> את תהליך הפיתוח שלנו ומאגר הפיתוח שלנו – שזה יהווה חסרון </a:t>
            </a:r>
            <a:r>
              <a:rPr lang="he-IL" dirty="0" smtClean="0"/>
              <a:t>טקטי.</a:t>
            </a:r>
            <a:endParaRPr lang="he-IL" dirty="0"/>
          </a:p>
          <a:p>
            <a:pPr algn="r" rtl="1"/>
            <a:r>
              <a:rPr lang="he-IL" dirty="0"/>
              <a:t>עקב חסרון האבטחה המצוין למעלה – אנו אוגרים </a:t>
            </a:r>
            <a:r>
              <a:rPr lang="en-US" dirty="0"/>
              <a:t>metadata</a:t>
            </a:r>
            <a:r>
              <a:rPr lang="he-IL" dirty="0"/>
              <a:t> על הפעולות, מי ביצע אותן וכו' כדי שנוכל לדעת "את מי להאשים" ולאבחן את הגורמים הבעייתיים ביותר קלות.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FEA5F-832B-4471-97B4-B87B5C80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מגישים : זאב </a:t>
            </a:r>
            <a:r>
              <a:rPr lang="he-IL" dirty="0" err="1"/>
              <a:t>מלומיאן</a:t>
            </a:r>
            <a:r>
              <a:rPr lang="he-IL" dirty="0"/>
              <a:t> וקארין </a:t>
            </a:r>
            <a:r>
              <a:rPr lang="he-IL" dirty="0" err="1"/>
              <a:t>בנסון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34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11130A-60E6-4682-8367-D297BEC1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שיפור שלנו </a:t>
            </a:r>
            <a:r>
              <a:rPr lang="he-IL" dirty="0" err="1"/>
              <a:t>לגיטפלו</a:t>
            </a:r>
            <a:r>
              <a:rPr lang="he-IL" dirty="0"/>
              <a:t> - צמצום פניות מיותרות לשרת </a:t>
            </a:r>
            <a:r>
              <a:rPr lang="he-IL" dirty="0" err="1"/>
              <a:t>הגיטהאב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A17306-B252-47C2-95B2-9125882C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e-IL" dirty="0"/>
              <a:t>בעת זיהוי של שינוי זהה של עבור אותו קובץ, בקרב משתמשים שונים, נציע </a:t>
            </a:r>
            <a:r>
              <a:rPr lang="he-IL" dirty="0" err="1"/>
              <a:t>שהקונטרולר</a:t>
            </a:r>
            <a:r>
              <a:rPr lang="he-IL" dirty="0"/>
              <a:t> יבצע סנכרון לשרת </a:t>
            </a:r>
            <a:r>
              <a:rPr lang="he-IL" dirty="0" err="1"/>
              <a:t>הגיטהאב</a:t>
            </a:r>
            <a:r>
              <a:rPr lang="he-IL" dirty="0"/>
              <a:t> בשעות מסוימות על מנת להפחית את כמות הפניות לשרת. במידה וצד שליש יצטרך את השינויים, הוא יפנה </a:t>
            </a:r>
            <a:r>
              <a:rPr lang="he-IL" dirty="0" err="1"/>
              <a:t>לקונטרולר</a:t>
            </a:r>
            <a:r>
              <a:rPr lang="he-IL" dirty="0"/>
              <a:t> שמחזיק את הגרסה העדכנית ביותר. 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0B39722-1BFE-4429-8BF5-98F2E856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</p:spTree>
    <p:extLst>
      <p:ext uri="{BB962C8B-B14F-4D97-AF65-F5344CB8AC3E}">
        <p14:creationId xmlns:p14="http://schemas.microsoft.com/office/powerpoint/2010/main" val="6671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890F58-3F96-4E95-AB66-D6501AC2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הצגת </a:t>
            </a:r>
            <a:r>
              <a:rPr lang="en-US" dirty="0"/>
              <a:t>GIT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7BC4CC-A7B2-47D5-8610-9BB86ABB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מערכת לניהול בקרת גרסאות שמאפשרת ביזור של העבודה בקרב משתמשים שונים.</a:t>
            </a:r>
          </a:p>
          <a:p>
            <a:r>
              <a:rPr lang="he-IL" dirty="0" smtClean="0"/>
              <a:t>המערכת מבדילה בין המאגר של המשתמש לבין המאגר המרכזי שנמצא ע"ג השרת.</a:t>
            </a:r>
          </a:p>
          <a:p>
            <a:r>
              <a:rPr lang="he-IL" dirty="0" smtClean="0"/>
              <a:t>היתרונות בכלי הנ"ל: מאפשר מקביליות בעבודה, ומרחב לשיתוף קוד.</a:t>
            </a:r>
          </a:p>
          <a:p>
            <a:r>
              <a:rPr lang="he-IL" dirty="0" smtClean="0"/>
              <a:t>בנוסף </a:t>
            </a:r>
            <a:r>
              <a:rPr lang="en-US" dirty="0" err="1" smtClean="0"/>
              <a:t>Git</a:t>
            </a:r>
            <a:r>
              <a:rPr lang="he-IL" dirty="0" smtClean="0"/>
              <a:t> מאמץ את גישת ה</a:t>
            </a:r>
            <a:r>
              <a:rPr lang="en-US" dirty="0" smtClean="0"/>
              <a:t>Open-Source </a:t>
            </a:r>
            <a:r>
              <a:rPr lang="en-US" dirty="0"/>
              <a:t> </a:t>
            </a:r>
            <a:r>
              <a:rPr lang="he-IL" dirty="0" smtClean="0"/>
              <a:t>  שנותנת אופציה לציבור להתערב ולשפר פרויקט קיים ("לקחת את העניינים לידיים")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CE1B81A-E91D-4F48-BF72-6B8BEB20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</p:spTree>
    <p:extLst>
      <p:ext uri="{BB962C8B-B14F-4D97-AF65-F5344CB8AC3E}">
        <p14:creationId xmlns:p14="http://schemas.microsoft.com/office/powerpoint/2010/main" val="21347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תוצאת תמונה עבור ‪poor git repository example‬‏">
            <a:extLst>
              <a:ext uri="{FF2B5EF4-FFF2-40B4-BE49-F238E27FC236}">
                <a16:creationId xmlns:a16="http://schemas.microsoft.com/office/drawing/2014/main" id="{A284C979-F98F-4343-B6C7-E7C8B001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8" y="1055535"/>
            <a:ext cx="7965264" cy="476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84B46A-1E80-4136-9FAF-3D89F95744DF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ניהול שגוי ולא חכם של מאגר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- GIT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41-51E3-418C-87D3-D9A8C3D206C6}"/>
              </a:ext>
            </a:extLst>
          </p:cNvPr>
          <p:cNvSpPr txBox="1"/>
          <p:nvPr/>
        </p:nvSpPr>
        <p:spPr>
          <a:xfrm>
            <a:off x="8297555" y="1726824"/>
            <a:ext cx="407438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איפה הקוד?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איפה המסמכים?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מה קיים בתיקיית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trunk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lvl="1" algn="r" rtl="1"/>
            <a:endParaRPr lang="he-IL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1F4E1-D6FF-4ECF-A28F-1B2638038107}"/>
              </a:ext>
            </a:extLst>
          </p:cNvPr>
          <p:cNvSpPr txBox="1"/>
          <p:nvPr/>
        </p:nvSpPr>
        <p:spPr>
          <a:xfrm>
            <a:off x="8530970" y="3296484"/>
            <a:ext cx="337702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למעשה ללא ידע קודם לעולם לא היינו יכולים לנחש שהקוד עוסק בכתיבת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framework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מבוסס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המיועד לרשת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הדארקנט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Onion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D22DD3-9014-4F4E-96FD-D1AA51B1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</p:spTree>
    <p:extLst>
      <p:ext uri="{BB962C8B-B14F-4D97-AF65-F5344CB8AC3E}">
        <p14:creationId xmlns:p14="http://schemas.microsoft.com/office/powerpoint/2010/main" val="290964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C702-0FC2-4236-A622-8F5380CD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656" y="0"/>
            <a:ext cx="10131392" cy="109392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he-IL" sz="5400" dirty="0">
                <a:latin typeface="Calibri" panose="020F0502020204030204" pitchFamily="34" charset="0"/>
                <a:cs typeface="Calibri" panose="020F0502020204030204" pitchFamily="34" charset="0"/>
              </a:rPr>
              <a:t>שימוש לא נכון ב-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endParaRPr lang="he-IL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898AA-F57F-49AD-AE02-1C68F350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4574" y="6140218"/>
            <a:ext cx="6239309" cy="365125"/>
          </a:xfrm>
        </p:spPr>
        <p:txBody>
          <a:bodyPr/>
          <a:lstStyle/>
          <a:p>
            <a:r>
              <a:rPr lang="he-IL" dirty="0"/>
              <a:t>מגישים : זאב </a:t>
            </a:r>
            <a:r>
              <a:rPr lang="he-IL" dirty="0" err="1"/>
              <a:t>מלומיאן</a:t>
            </a:r>
            <a:r>
              <a:rPr lang="he-IL" dirty="0"/>
              <a:t> וקארין </a:t>
            </a:r>
            <a:r>
              <a:rPr lang="he-IL" dirty="0" err="1"/>
              <a:t>בנסון</a:t>
            </a:r>
            <a:endParaRPr lang="he-IL" dirty="0"/>
          </a:p>
        </p:txBody>
      </p:sp>
      <p:pic>
        <p:nvPicPr>
          <p:cNvPr id="1026" name="Picture 2" descr="https://i.imgur.com/qHtEnDf.jpg">
            <a:extLst>
              <a:ext uri="{FF2B5EF4-FFF2-40B4-BE49-F238E27FC236}">
                <a16:creationId xmlns:a16="http://schemas.microsoft.com/office/drawing/2014/main" id="{69A2D225-403C-45E5-9954-9028282A5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36" y="1044882"/>
            <a:ext cx="6025415" cy="476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F07F4-08DA-429E-8BF6-664B5F09CCB5}"/>
              </a:ext>
            </a:extLst>
          </p:cNvPr>
          <p:cNvSpPr txBox="1"/>
          <p:nvPr/>
        </p:nvSpPr>
        <p:spPr>
          <a:xfrm>
            <a:off x="6378767" y="1093922"/>
            <a:ext cx="552020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קושי במעקב אחר תהליך הפיתוח - איפה </a:t>
            </a:r>
            <a:r>
              <a:rPr lang="he-I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הבראנץ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' המרכזי?</a:t>
            </a:r>
          </a:p>
          <a:p>
            <a:pPr marL="342900" indent="-342900" algn="just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קושי של מנהל המוצר להבחין בין הסתעפויות שונות.</a:t>
            </a:r>
          </a:p>
          <a:p>
            <a:pPr marL="342900" indent="-342900" algn="just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קושי לעמוד היכן יש לצרף הסתעפות \ ענף נוסף.</a:t>
            </a:r>
          </a:p>
          <a:p>
            <a:pPr marL="342900" indent="-342900" algn="just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אפשרות של "איבוד קוד" וחזרה על מנגנונים קיימים</a:t>
            </a:r>
          </a:p>
          <a:p>
            <a:pPr marL="342900" indent="-342900" algn="just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כתוצאה מאי בהירות על אפיקי הפיתוח.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2E3F9-70BA-43EF-A1FC-4CAC92913B4C}"/>
              </a:ext>
            </a:extLst>
          </p:cNvPr>
          <p:cNvSpPr txBox="1"/>
          <p:nvPr/>
        </p:nvSpPr>
        <p:spPr>
          <a:xfrm>
            <a:off x="204936" y="5822228"/>
            <a:ext cx="59975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"</a:t>
            </a:r>
            <a:r>
              <a:rPr lang="en-US" dirty="0"/>
              <a:t>Portal</a:t>
            </a:r>
            <a:r>
              <a:rPr lang="he-IL" dirty="0"/>
              <a:t>פיתוח" עבור המשחק "</a:t>
            </a:r>
            <a:r>
              <a:rPr lang="en-US" dirty="0"/>
              <a:t> Valve</a:t>
            </a:r>
            <a:r>
              <a:rPr lang="he-IL" dirty="0"/>
              <a:t>"</a:t>
            </a:r>
            <a:r>
              <a:rPr lang="en-US" dirty="0"/>
              <a:t> </a:t>
            </a:r>
            <a:r>
              <a:rPr lang="he-IL" dirty="0"/>
              <a:t> מאגר  ראשוני של חברת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1DCC-7049-4112-A018-7A9B64C2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מה זה קונפליקט </a:t>
            </a:r>
            <a:r>
              <a:rPr lang="he-IL" dirty="0" err="1"/>
              <a:t>בגיט</a:t>
            </a:r>
            <a:r>
              <a:rPr lang="he-IL" dirty="0"/>
              <a:t>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71183-4B61-4191-AAD9-55A62D46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pic>
        <p:nvPicPr>
          <p:cNvPr id="1026" name="Picture 2" descr="תוצאת תמונה עבור ‪git conflict‬‏">
            <a:extLst>
              <a:ext uri="{FF2B5EF4-FFF2-40B4-BE49-F238E27FC236}">
                <a16:creationId xmlns:a16="http://schemas.microsoft.com/office/drawing/2014/main" id="{4F05ECDC-4D2F-4353-84BF-F09CF7941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44" y="1680639"/>
            <a:ext cx="9320211" cy="349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0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2" descr="תמונה שמכילה אלקטרוניקה&#10;&#10;תיאור שנוצר ברמת מהימנות גבוהה">
            <a:extLst>
              <a:ext uri="{FF2B5EF4-FFF2-40B4-BE49-F238E27FC236}">
                <a16:creationId xmlns:a16="http://schemas.microsoft.com/office/drawing/2014/main" id="{678E285C-BE9E-45B7-A3EE-B9792DAE99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B86F577-8905-4B21-8AF3-C1BB3433775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9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0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8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0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4106153-7990-4956-BD26-A04A030064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6" name="Picture 2" descr="תמונה שמכילה אלקטרוניקה&#10;&#10;תיאור שנוצר ברמת מהימנות גבוהה">
            <a:extLst>
              <a:ext uri="{FF2B5EF4-FFF2-40B4-BE49-F238E27FC236}">
                <a16:creationId xmlns:a16="http://schemas.microsoft.com/office/drawing/2014/main" id="{BDEA11A5-20BA-4650-A324-47C0465FF5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66FCB64-0A37-46EB-8A9B-EC0C4C000A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9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0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0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8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0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84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תוצאת תמונה עבור ‪git is complicated‬‏">
            <a:extLst>
              <a:ext uri="{FF2B5EF4-FFF2-40B4-BE49-F238E27FC236}">
                <a16:creationId xmlns:a16="http://schemas.microsoft.com/office/drawing/2014/main" id="{B8633B0C-D090-4F6B-9499-76183E701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21396" y="1686911"/>
            <a:ext cx="4635583" cy="347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904EA-B4EC-482C-B62D-5C26716F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6309360"/>
            <a:ext cx="51248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מגישים : זאב מלומיאן וקארין בנסון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769AD23-6F65-4D33-9D76-DB69EA4BF617}"/>
              </a:ext>
            </a:extLst>
          </p:cNvPr>
          <p:cNvSpPr txBox="1"/>
          <p:nvPr/>
        </p:nvSpPr>
        <p:spPr>
          <a:xfrm>
            <a:off x="533401" y="1490515"/>
            <a:ext cx="5520200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200000"/>
              </a:lnSpc>
            </a:pPr>
            <a:r>
              <a:rPr lang="he-IL" sz="2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מסתמן כי על אף היתרונות ש</a:t>
            </a:r>
            <a:r>
              <a:rPr lang="en-US" sz="2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git-</a:t>
            </a:r>
            <a:r>
              <a:rPr lang="he-IL" sz="2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ו</a:t>
            </a:r>
            <a:r>
              <a:rPr lang="en-US" sz="2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he-IL" sz="2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מציעות למשתמש, העדר היצמדות לכללי בסיס והתניית פתרונות לקונפליקטים שונים, יכולים להוביל לשימוש בעייתי בתוכנה.</a:t>
            </a:r>
          </a:p>
          <a:p>
            <a:pPr algn="just" rtl="1">
              <a:lnSpc>
                <a:spcPct val="200000"/>
              </a:lnSpc>
            </a:pPr>
            <a:r>
              <a:rPr lang="he-IL" sz="2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פתרון : </a:t>
            </a:r>
            <a:r>
              <a:rPr lang="en-US" sz="2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GITFLOW</a:t>
            </a:r>
            <a:r>
              <a:rPr lang="he-IL" sz="2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919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0E48-102E-4854-87F4-1D7605B9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802"/>
            <a:ext cx="10515600" cy="921545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5400" dirty="0">
                <a:latin typeface="Calibri" panose="020F0502020204030204" pitchFamily="34" charset="0"/>
                <a:cs typeface="Calibri" panose="020F0502020204030204" pitchFamily="34" charset="0"/>
              </a:rPr>
              <a:t> - הליך עבודה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A9BC4-56E2-4E3A-8E87-578FE02B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FC80E-87A2-4028-B8EC-94E68F5F6968}"/>
              </a:ext>
            </a:extLst>
          </p:cNvPr>
          <p:cNvSpPr/>
          <p:nvPr/>
        </p:nvSpPr>
        <p:spPr>
          <a:xfrm>
            <a:off x="136073" y="1426028"/>
            <a:ext cx="2579914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500" dirty="0">
                <a:ln w="9525">
                  <a:noFill/>
                </a:ln>
                <a:solidFill>
                  <a:schemeClr val="tx1"/>
                </a:solidFill>
              </a:rPr>
              <a:t>סביבת העבודה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9F2B8-C17F-46C1-B989-0A87A5E7625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26030" y="2579914"/>
            <a:ext cx="0" cy="4060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4A763-ED71-45F6-98EB-ACB9AE16C369}"/>
              </a:ext>
            </a:extLst>
          </p:cNvPr>
          <p:cNvSpPr/>
          <p:nvPr/>
        </p:nvSpPr>
        <p:spPr>
          <a:xfrm>
            <a:off x="3309258" y="1426028"/>
            <a:ext cx="2579914" cy="1153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Staging </a:t>
            </a:r>
            <a:r>
              <a:rPr lang="he-IL" sz="2500" dirty="0">
                <a:solidFill>
                  <a:schemeClr val="tx1"/>
                </a:solidFill>
              </a:rPr>
              <a:t>אזור ה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309EE3-45AA-4BD9-9BE7-2CFEC98054CD}"/>
              </a:ext>
            </a:extLst>
          </p:cNvPr>
          <p:cNvCxnSpPr>
            <a:cxnSpLocks/>
          </p:cNvCxnSpPr>
          <p:nvPr/>
        </p:nvCxnSpPr>
        <p:spPr>
          <a:xfrm>
            <a:off x="4599215" y="2579914"/>
            <a:ext cx="0" cy="4060372"/>
          </a:xfrm>
          <a:prstGeom prst="line">
            <a:avLst/>
          </a:prstGeom>
          <a:ln w="762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CBF474-3EA6-44C8-B14A-F412938EF183}"/>
              </a:ext>
            </a:extLst>
          </p:cNvPr>
          <p:cNvSpPr/>
          <p:nvPr/>
        </p:nvSpPr>
        <p:spPr>
          <a:xfrm>
            <a:off x="6415027" y="1426028"/>
            <a:ext cx="2579914" cy="11538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Local Repository</a:t>
            </a:r>
            <a:endParaRPr lang="he-IL" sz="25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63AB94-D060-4012-A0AB-5D7D75E76E4F}"/>
              </a:ext>
            </a:extLst>
          </p:cNvPr>
          <p:cNvCxnSpPr>
            <a:cxnSpLocks/>
          </p:cNvCxnSpPr>
          <p:nvPr/>
        </p:nvCxnSpPr>
        <p:spPr>
          <a:xfrm>
            <a:off x="7683211" y="2471057"/>
            <a:ext cx="0" cy="427808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D165AA4-F711-4144-8E1A-A75308CE0245}"/>
              </a:ext>
            </a:extLst>
          </p:cNvPr>
          <p:cNvSpPr/>
          <p:nvPr/>
        </p:nvSpPr>
        <p:spPr>
          <a:xfrm>
            <a:off x="9476013" y="1426028"/>
            <a:ext cx="2579914" cy="11538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Remote Repository</a:t>
            </a:r>
            <a:endParaRPr lang="he-IL" sz="25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FF13DE-3167-42FE-9DB7-97B9114A6D09}"/>
              </a:ext>
            </a:extLst>
          </p:cNvPr>
          <p:cNvCxnSpPr>
            <a:cxnSpLocks/>
          </p:cNvCxnSpPr>
          <p:nvPr/>
        </p:nvCxnSpPr>
        <p:spPr>
          <a:xfrm>
            <a:off x="10765970" y="2579914"/>
            <a:ext cx="0" cy="427808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4B6F48-6CCD-4104-A738-AC4E708B9CCB}"/>
              </a:ext>
            </a:extLst>
          </p:cNvPr>
          <p:cNvSpPr txBox="1"/>
          <p:nvPr/>
        </p:nvSpPr>
        <p:spPr>
          <a:xfrm>
            <a:off x="136073" y="709563"/>
            <a:ext cx="257991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התיקייה </a:t>
            </a:r>
            <a:r>
              <a:rPr lang="he-IL" b="1" dirty="0"/>
              <a:t>במחשב</a:t>
            </a:r>
            <a:r>
              <a:rPr lang="he-IL" dirty="0"/>
              <a:t> בה </a:t>
            </a:r>
          </a:p>
          <a:p>
            <a:pPr algn="ctr"/>
            <a:r>
              <a:rPr lang="he-IL" dirty="0"/>
              <a:t>נערוך את הקוד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49BB4-098A-45F3-A559-ECF9A739989E}"/>
              </a:ext>
            </a:extLst>
          </p:cNvPr>
          <p:cNvSpPr txBox="1"/>
          <p:nvPr/>
        </p:nvSpPr>
        <p:spPr>
          <a:xfrm>
            <a:off x="3095458" y="759870"/>
            <a:ext cx="302864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אזור בו נשמרים שינויים בקבצים</a:t>
            </a:r>
          </a:p>
          <a:p>
            <a:pPr algn="ctr"/>
            <a:r>
              <a:rPr lang="he-IL" dirty="0"/>
              <a:t> לפני ההחתמה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5FECB2-FBE7-4726-8600-03DCD6838049}"/>
              </a:ext>
            </a:extLst>
          </p:cNvPr>
          <p:cNvSpPr txBox="1"/>
          <p:nvPr/>
        </p:nvSpPr>
        <p:spPr>
          <a:xfrm>
            <a:off x="6100828" y="709563"/>
            <a:ext cx="351731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אזור </a:t>
            </a:r>
            <a:r>
              <a:rPr lang="he-IL" b="1" dirty="0"/>
              <a:t>במחשב</a:t>
            </a:r>
            <a:r>
              <a:rPr lang="he-IL" dirty="0"/>
              <a:t> המייצג את המאגר שלנו</a:t>
            </a:r>
          </a:p>
          <a:p>
            <a:pPr algn="ctr"/>
            <a:r>
              <a:rPr lang="he-IL" dirty="0"/>
              <a:t>כפי שהוא מיוצג במערכת </a:t>
            </a:r>
            <a:r>
              <a:rPr lang="he-IL" dirty="0" err="1"/>
              <a:t>גיטהאב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23F1A8-A914-47DE-9A65-D843CBA8E5F5}"/>
              </a:ext>
            </a:extLst>
          </p:cNvPr>
          <p:cNvSpPr txBox="1"/>
          <p:nvPr/>
        </p:nvSpPr>
        <p:spPr>
          <a:xfrm>
            <a:off x="9618138" y="744630"/>
            <a:ext cx="25806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מאגר הפרויקט שלנו</a:t>
            </a:r>
          </a:p>
          <a:p>
            <a:pPr algn="ctr"/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he-IL" dirty="0"/>
              <a:t> בשרת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CCD82-634A-4348-B773-7F69DACEB1A0}"/>
              </a:ext>
            </a:extLst>
          </p:cNvPr>
          <p:cNvSpPr txBox="1"/>
          <p:nvPr/>
        </p:nvSpPr>
        <p:spPr>
          <a:xfrm>
            <a:off x="1056409" y="270097"/>
            <a:ext cx="24818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פקודות יסוד </a:t>
            </a:r>
            <a:r>
              <a:rPr lang="he-IL" dirty="0" err="1">
                <a:solidFill>
                  <a:srgbClr val="FF0000"/>
                </a:solidFill>
              </a:rPr>
              <a:t>בגיט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3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A9BC4-56E2-4E3A-8E87-578FE02B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מגישים : זאב מלומיאן וקארין בנסון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FC80E-87A2-4028-B8EC-94E68F5F6968}"/>
              </a:ext>
            </a:extLst>
          </p:cNvPr>
          <p:cNvSpPr/>
          <p:nvPr/>
        </p:nvSpPr>
        <p:spPr>
          <a:xfrm>
            <a:off x="136073" y="1426028"/>
            <a:ext cx="2579914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500" dirty="0">
                <a:ln w="9525">
                  <a:noFill/>
                </a:ln>
                <a:solidFill>
                  <a:schemeClr val="tx1"/>
                </a:solidFill>
              </a:rPr>
              <a:t>סביבת העבודה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9F2B8-C17F-46C1-B989-0A87A5E7625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26030" y="2579914"/>
            <a:ext cx="0" cy="4060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4A763-ED71-45F6-98EB-ACB9AE16C369}"/>
              </a:ext>
            </a:extLst>
          </p:cNvPr>
          <p:cNvSpPr/>
          <p:nvPr/>
        </p:nvSpPr>
        <p:spPr>
          <a:xfrm>
            <a:off x="3309258" y="1426028"/>
            <a:ext cx="2579914" cy="1153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Staging </a:t>
            </a:r>
            <a:r>
              <a:rPr lang="he-IL" sz="2500" dirty="0">
                <a:solidFill>
                  <a:schemeClr val="tx1"/>
                </a:solidFill>
              </a:rPr>
              <a:t>אזור ה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309EE3-45AA-4BD9-9BE7-2CFEC98054CD}"/>
              </a:ext>
            </a:extLst>
          </p:cNvPr>
          <p:cNvCxnSpPr>
            <a:cxnSpLocks/>
          </p:cNvCxnSpPr>
          <p:nvPr/>
        </p:nvCxnSpPr>
        <p:spPr>
          <a:xfrm>
            <a:off x="4599215" y="2579914"/>
            <a:ext cx="0" cy="4060372"/>
          </a:xfrm>
          <a:prstGeom prst="line">
            <a:avLst/>
          </a:prstGeom>
          <a:ln w="762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CBF474-3EA6-44C8-B14A-F412938EF183}"/>
              </a:ext>
            </a:extLst>
          </p:cNvPr>
          <p:cNvSpPr/>
          <p:nvPr/>
        </p:nvSpPr>
        <p:spPr>
          <a:xfrm>
            <a:off x="6415027" y="1426028"/>
            <a:ext cx="2579914" cy="11538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Local Repository</a:t>
            </a:r>
            <a:endParaRPr lang="he-IL" sz="25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63AB94-D060-4012-A0AB-5D7D75E76E4F}"/>
              </a:ext>
            </a:extLst>
          </p:cNvPr>
          <p:cNvCxnSpPr>
            <a:cxnSpLocks/>
          </p:cNvCxnSpPr>
          <p:nvPr/>
        </p:nvCxnSpPr>
        <p:spPr>
          <a:xfrm>
            <a:off x="7683211" y="2471057"/>
            <a:ext cx="0" cy="427808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D165AA4-F711-4144-8E1A-A75308CE0245}"/>
              </a:ext>
            </a:extLst>
          </p:cNvPr>
          <p:cNvSpPr/>
          <p:nvPr/>
        </p:nvSpPr>
        <p:spPr>
          <a:xfrm>
            <a:off x="9476013" y="1426028"/>
            <a:ext cx="2579914" cy="11538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Remote Repository</a:t>
            </a:r>
            <a:endParaRPr lang="he-IL" sz="25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FF13DE-3167-42FE-9DB7-97B9114A6D09}"/>
              </a:ext>
            </a:extLst>
          </p:cNvPr>
          <p:cNvCxnSpPr>
            <a:cxnSpLocks/>
          </p:cNvCxnSpPr>
          <p:nvPr/>
        </p:nvCxnSpPr>
        <p:spPr>
          <a:xfrm>
            <a:off x="10765970" y="2579914"/>
            <a:ext cx="0" cy="427808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4B6F48-6CCD-4104-A738-AC4E708B9CCB}"/>
              </a:ext>
            </a:extLst>
          </p:cNvPr>
          <p:cNvSpPr txBox="1"/>
          <p:nvPr/>
        </p:nvSpPr>
        <p:spPr>
          <a:xfrm>
            <a:off x="136073" y="709563"/>
            <a:ext cx="257991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התיקייה </a:t>
            </a:r>
            <a:r>
              <a:rPr lang="he-IL" b="1" dirty="0"/>
              <a:t>במחשב</a:t>
            </a:r>
            <a:r>
              <a:rPr lang="he-IL" dirty="0"/>
              <a:t> בה </a:t>
            </a:r>
          </a:p>
          <a:p>
            <a:pPr algn="ctr"/>
            <a:r>
              <a:rPr lang="he-IL" dirty="0"/>
              <a:t>נערוך את הקוד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49BB4-098A-45F3-A559-ECF9A739989E}"/>
              </a:ext>
            </a:extLst>
          </p:cNvPr>
          <p:cNvSpPr txBox="1"/>
          <p:nvPr/>
        </p:nvSpPr>
        <p:spPr>
          <a:xfrm>
            <a:off x="3095458" y="759870"/>
            <a:ext cx="302864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אזור בו נשמרים שינויים בקבצים</a:t>
            </a:r>
          </a:p>
          <a:p>
            <a:pPr algn="ctr"/>
            <a:r>
              <a:rPr lang="he-IL" dirty="0"/>
              <a:t> לפני ההחתמה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5FECB2-FBE7-4726-8600-03DCD6838049}"/>
              </a:ext>
            </a:extLst>
          </p:cNvPr>
          <p:cNvSpPr txBox="1"/>
          <p:nvPr/>
        </p:nvSpPr>
        <p:spPr>
          <a:xfrm>
            <a:off x="6100828" y="709563"/>
            <a:ext cx="351731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אזור </a:t>
            </a:r>
            <a:r>
              <a:rPr lang="he-IL" b="1" dirty="0"/>
              <a:t>במחשב</a:t>
            </a:r>
            <a:r>
              <a:rPr lang="he-IL" dirty="0"/>
              <a:t> המייצג את המאגר שלנו</a:t>
            </a:r>
          </a:p>
          <a:p>
            <a:pPr algn="ctr"/>
            <a:r>
              <a:rPr lang="he-IL" dirty="0"/>
              <a:t>כפי שהוא מיוצג במערכת </a:t>
            </a:r>
            <a:r>
              <a:rPr lang="he-IL" dirty="0" err="1"/>
              <a:t>גיטהאב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23F1A8-A914-47DE-9A65-D843CBA8E5F5}"/>
              </a:ext>
            </a:extLst>
          </p:cNvPr>
          <p:cNvSpPr txBox="1"/>
          <p:nvPr/>
        </p:nvSpPr>
        <p:spPr>
          <a:xfrm>
            <a:off x="9618138" y="744630"/>
            <a:ext cx="25806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מאגר הפרויקט שלנו</a:t>
            </a:r>
          </a:p>
          <a:p>
            <a:pPr algn="ctr"/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he-IL" dirty="0"/>
              <a:t> בשרת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CCD82-634A-4348-B773-7F69DACEB1A0}"/>
              </a:ext>
            </a:extLst>
          </p:cNvPr>
          <p:cNvSpPr txBox="1"/>
          <p:nvPr/>
        </p:nvSpPr>
        <p:spPr>
          <a:xfrm>
            <a:off x="1056409" y="270097"/>
            <a:ext cx="24818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פקודות יסוד </a:t>
            </a:r>
            <a:r>
              <a:rPr lang="he-IL" dirty="0" err="1">
                <a:solidFill>
                  <a:srgbClr val="FF0000"/>
                </a:solidFill>
              </a:rPr>
              <a:t>בגיט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7">
            <a:extLst>
              <a:ext uri="{FF2B5EF4-FFF2-40B4-BE49-F238E27FC236}">
                <a16:creationId xmlns:a16="http://schemas.microsoft.com/office/drawing/2014/main" id="{6D94DA2D-C1DA-4D5A-B40D-9BF1DE04D498}"/>
              </a:ext>
            </a:extLst>
          </p:cNvPr>
          <p:cNvCxnSpPr/>
          <p:nvPr/>
        </p:nvCxnSpPr>
        <p:spPr>
          <a:xfrm flipH="1">
            <a:off x="1556657" y="3135086"/>
            <a:ext cx="920931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9C35D18-DCE1-4AEE-8894-F9D99292E7B1}"/>
              </a:ext>
            </a:extLst>
          </p:cNvPr>
          <p:cNvSpPr txBox="1"/>
          <p:nvPr/>
        </p:nvSpPr>
        <p:spPr>
          <a:xfrm>
            <a:off x="5626590" y="2626667"/>
            <a:ext cx="124906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git clone</a:t>
            </a:r>
            <a:endParaRPr lang="he-IL" sz="2400" dirty="0"/>
          </a:p>
        </p:txBody>
      </p:sp>
      <p:sp>
        <p:nvSpPr>
          <p:cNvPr id="6" name="כותרת 5">
            <a:extLst>
              <a:ext uri="{FF2B5EF4-FFF2-40B4-BE49-F238E27FC236}">
                <a16:creationId xmlns:a16="http://schemas.microsoft.com/office/drawing/2014/main" id="{1D37B152-5E2E-48AD-8F8C-703823E0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F8B44D6-AD74-455A-9777-605FE1E91D46}"/>
              </a:ext>
            </a:extLst>
          </p:cNvPr>
          <p:cNvSpPr txBox="1">
            <a:spLocks/>
          </p:cNvSpPr>
          <p:nvPr/>
        </p:nvSpPr>
        <p:spPr>
          <a:xfrm>
            <a:off x="838200" y="-39802"/>
            <a:ext cx="10515600" cy="92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5400">
                <a:latin typeface="Calibri" panose="020F0502020204030204" pitchFamily="34" charset="0"/>
                <a:cs typeface="Calibri" panose="020F0502020204030204" pitchFamily="34" charset="0"/>
              </a:rPr>
              <a:t> - הליך עבודה</a:t>
            </a:r>
            <a:endParaRPr lang="he-I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705</TotalTime>
  <Words>1454</Words>
  <Application>Microsoft Office PowerPoint</Application>
  <PresentationFormat>מסך רחב</PresentationFormat>
  <Paragraphs>318</Paragraphs>
  <Slides>26</Slides>
  <Notes>3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Tw Cen MT</vt:lpstr>
      <vt:lpstr>מעגל</vt:lpstr>
      <vt:lpstr>מצגת של PowerPoint‏</vt:lpstr>
      <vt:lpstr>עיקרי ההרצאה</vt:lpstr>
      <vt:lpstr>הצגת GIT</vt:lpstr>
      <vt:lpstr>מצגת של PowerPoint‏</vt:lpstr>
      <vt:lpstr> - GIT שימוש לא נכון ב-BRANCH</vt:lpstr>
      <vt:lpstr>מה זה קונפליקט בגיט? </vt:lpstr>
      <vt:lpstr>מצגת של PowerPoint‏</vt:lpstr>
      <vt:lpstr>GIT - הליך עבודה</vt:lpstr>
      <vt:lpstr>מצגת של PowerPoint‏</vt:lpstr>
      <vt:lpstr>מצגת של PowerPoint‏</vt:lpstr>
      <vt:lpstr>מצגת של PowerPoint‏</vt:lpstr>
      <vt:lpstr>מצגת של PowerPoint‏</vt:lpstr>
      <vt:lpstr>GIT - הליך עבודה</vt:lpstr>
      <vt:lpstr>מצגת של PowerPoint‏</vt:lpstr>
      <vt:lpstr>נראה דוגמא</vt:lpstr>
      <vt:lpstr>מצגת של PowerPoint‏</vt:lpstr>
      <vt:lpstr>מצגת של PowerPoint‏</vt:lpstr>
      <vt:lpstr>מצגת של PowerPoint‏</vt:lpstr>
      <vt:lpstr>מצגת של PowerPoint‏</vt:lpstr>
      <vt:lpstr>GitFlow</vt:lpstr>
      <vt:lpstr>איפה ממוקם  GitFlow </vt:lpstr>
      <vt:lpstr>סידור תיקיות GitFlow</vt:lpstr>
      <vt:lpstr>סידור בראנצ'ים GitFlow</vt:lpstr>
      <vt:lpstr>פתרון לקונפליקט של מיזוג - איך פותרים?</vt:lpstr>
      <vt:lpstr>יתרונות וחסרונות</vt:lpstr>
      <vt:lpstr>שיפור שלנו לגיטפלו - צמצום פניות מיותרות לשרת הגיטהאב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הרצאה בנושא git-flow</dc:title>
  <dc:creator>trunks ishter</dc:creator>
  <cp:lastModifiedBy>Shlomo Hareli</cp:lastModifiedBy>
  <cp:revision>77</cp:revision>
  <dcterms:created xsi:type="dcterms:W3CDTF">2017-12-13T08:28:47Z</dcterms:created>
  <dcterms:modified xsi:type="dcterms:W3CDTF">2017-12-21T11:39:01Z</dcterms:modified>
</cp:coreProperties>
</file>