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notesMasterIdLst>
    <p:notesMasterId r:id="rId36"/>
  </p:notesMasterIdLst>
  <p:sldIdLst>
    <p:sldId id="363" r:id="rId2"/>
    <p:sldId id="364" r:id="rId3"/>
    <p:sldId id="268" r:id="rId4"/>
    <p:sldId id="355" r:id="rId5"/>
    <p:sldId id="356" r:id="rId6"/>
    <p:sldId id="362" r:id="rId7"/>
    <p:sldId id="327" r:id="rId8"/>
    <p:sldId id="349" r:id="rId9"/>
    <p:sldId id="348" r:id="rId10"/>
    <p:sldId id="347" r:id="rId11"/>
    <p:sldId id="346" r:id="rId12"/>
    <p:sldId id="357" r:id="rId13"/>
    <p:sldId id="329" r:id="rId14"/>
    <p:sldId id="330" r:id="rId15"/>
    <p:sldId id="369" r:id="rId16"/>
    <p:sldId id="358" r:id="rId17"/>
    <p:sldId id="331" r:id="rId18"/>
    <p:sldId id="336" r:id="rId19"/>
    <p:sldId id="337" r:id="rId20"/>
    <p:sldId id="338" r:id="rId21"/>
    <p:sldId id="340" r:id="rId22"/>
    <p:sldId id="341" r:id="rId23"/>
    <p:sldId id="360" r:id="rId24"/>
    <p:sldId id="342" r:id="rId25"/>
    <p:sldId id="343" r:id="rId26"/>
    <p:sldId id="371" r:id="rId27"/>
    <p:sldId id="344" r:id="rId28"/>
    <p:sldId id="345" r:id="rId29"/>
    <p:sldId id="350" r:id="rId30"/>
    <p:sldId id="361" r:id="rId31"/>
    <p:sldId id="368" r:id="rId32"/>
    <p:sldId id="367" r:id="rId33"/>
    <p:sldId id="365" r:id="rId34"/>
    <p:sldId id="3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0888" autoAdjust="0"/>
  </p:normalViewPr>
  <p:slideViewPr>
    <p:cSldViewPr snapToGrid="0">
      <p:cViewPr varScale="1">
        <p:scale>
          <a:sx n="65" d="100"/>
          <a:sy n="65"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layout/>
              <c:tx>
                <c:rich>
                  <a:bodyPr/>
                  <a:lstStyle/>
                  <a:p>
                    <a:r>
                      <a:rPr lang="en-US" altLang="en-US" dirty="0">
                        <a:solidFill>
                          <a:schemeClr val="bg1"/>
                        </a:solidFill>
                      </a:rPr>
                      <a:t>1.8</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ltLang="en-US" dirty="0">
                        <a:solidFill>
                          <a:schemeClr val="bg1"/>
                        </a:solidFill>
                      </a:rPr>
                      <a:t>2.5</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ltLang="en-US" dirty="0">
                        <a:solidFill>
                          <a:schemeClr val="bg1"/>
                        </a:solidFill>
                      </a:rPr>
                      <a:t>3.4</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ltLang="en-US" dirty="0">
                        <a:solidFill>
                          <a:schemeClr val="bg1"/>
                        </a:solidFill>
                      </a:rPr>
                      <a:t>4.6</a:t>
                    </a:r>
                  </a:p>
                </c:rich>
              </c:tx>
              <c:dLblPos val="l"/>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1.8</c:v>
                </c:pt>
                <c:pt idx="1">
                  <c:v>2.5</c:v>
                </c:pt>
                <c:pt idx="2">
                  <c:v>3.4</c:v>
                </c:pt>
                <c:pt idx="3">
                  <c:v>4.5999999999999996</c:v>
                </c:pt>
              </c:numCache>
            </c:numRef>
          </c:val>
          <c:smooth val="0"/>
        </c:ser>
        <c:dLbls>
          <c:dLblPos val="l"/>
          <c:showLegendKey val="0"/>
          <c:showVal val="1"/>
          <c:showCatName val="0"/>
          <c:showSerName val="0"/>
          <c:showPercent val="0"/>
          <c:showBubbleSize val="0"/>
        </c:dLbls>
        <c:smooth val="0"/>
        <c:axId val="-1162392592"/>
        <c:axId val="-1162392048"/>
      </c:lineChart>
      <c:catAx>
        <c:axId val="-1162392592"/>
        <c:scaling>
          <c:orientation val="minMax"/>
        </c:scaling>
        <c:delete val="0"/>
        <c:axPos val="b"/>
        <c:numFmt formatCode="General" sourceLinked="1"/>
        <c:majorTickMark val="out"/>
        <c:minorTickMark val="none"/>
        <c:tickLblPos val="nextTo"/>
        <c:txPr>
          <a:bodyPr/>
          <a:lstStyle/>
          <a:p>
            <a:pPr>
              <a:defRPr b="1"/>
            </a:pPr>
            <a:endParaRPr lang="en-US"/>
          </a:p>
        </c:txPr>
        <c:crossAx val="-1162392048"/>
        <c:crosses val="autoZero"/>
        <c:auto val="1"/>
        <c:lblAlgn val="ctr"/>
        <c:lblOffset val="100"/>
        <c:noMultiLvlLbl val="0"/>
      </c:catAx>
      <c:valAx>
        <c:axId val="-1162392048"/>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layout/>
          <c:overlay val="0"/>
        </c:title>
        <c:numFmt formatCode="General" sourceLinked="1"/>
        <c:majorTickMark val="out"/>
        <c:minorTickMark val="none"/>
        <c:tickLblPos val="nextTo"/>
        <c:crossAx val="-1162392592"/>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layout/>
              <c:tx>
                <c:rich>
                  <a:bodyPr/>
                  <a:lstStyle/>
                  <a:p>
                    <a:r>
                      <a:rPr lang="en-US" altLang="en-US" dirty="0">
                        <a:solidFill>
                          <a:schemeClr val="bg1"/>
                        </a:solidFill>
                      </a:rPr>
                      <a:t>2.7</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ltLang="en-US" dirty="0">
                        <a:solidFill>
                          <a:schemeClr val="bg1"/>
                        </a:solidFill>
                      </a:rPr>
                      <a:t>3.9</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ltLang="en-US" dirty="0">
                        <a:solidFill>
                          <a:schemeClr val="bg1"/>
                        </a:solidFill>
                      </a:rPr>
                      <a:t>5.1</a:t>
                    </a:r>
                  </a:p>
                </c:rich>
              </c:tx>
              <c:dLblPos val="l"/>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ltLang="en-US" dirty="0">
                        <a:solidFill>
                          <a:schemeClr val="bg1"/>
                        </a:solidFill>
                      </a:rPr>
                      <a:t>6.5</a:t>
                    </a:r>
                  </a:p>
                </c:rich>
              </c:tx>
              <c:dLblPos val="l"/>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2.7</c:v>
                </c:pt>
                <c:pt idx="1">
                  <c:v>3.9</c:v>
                </c:pt>
                <c:pt idx="2">
                  <c:v>5.0999999999999996</c:v>
                </c:pt>
                <c:pt idx="3">
                  <c:v>6.5</c:v>
                </c:pt>
              </c:numCache>
            </c:numRef>
          </c:val>
          <c:smooth val="0"/>
        </c:ser>
        <c:dLbls>
          <c:dLblPos val="l"/>
          <c:showLegendKey val="0"/>
          <c:showVal val="1"/>
          <c:showCatName val="0"/>
          <c:showSerName val="0"/>
          <c:showPercent val="0"/>
          <c:showBubbleSize val="0"/>
        </c:dLbls>
        <c:smooth val="0"/>
        <c:axId val="-1162403472"/>
        <c:axId val="-1162401840"/>
      </c:lineChart>
      <c:catAx>
        <c:axId val="-1162403472"/>
        <c:scaling>
          <c:orientation val="minMax"/>
        </c:scaling>
        <c:delete val="0"/>
        <c:axPos val="b"/>
        <c:numFmt formatCode="General" sourceLinked="1"/>
        <c:majorTickMark val="out"/>
        <c:minorTickMark val="none"/>
        <c:tickLblPos val="nextTo"/>
        <c:txPr>
          <a:bodyPr/>
          <a:lstStyle/>
          <a:p>
            <a:pPr>
              <a:defRPr b="1"/>
            </a:pPr>
            <a:endParaRPr lang="en-US"/>
          </a:p>
        </c:txPr>
        <c:crossAx val="-1162401840"/>
        <c:crosses val="autoZero"/>
        <c:auto val="1"/>
        <c:lblAlgn val="ctr"/>
        <c:lblOffset val="100"/>
        <c:noMultiLvlLbl val="0"/>
      </c:catAx>
      <c:valAx>
        <c:axId val="-1162401840"/>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layout/>
          <c:overlay val="0"/>
        </c:title>
        <c:numFmt formatCode="General" sourceLinked="1"/>
        <c:majorTickMark val="out"/>
        <c:minorTickMark val="none"/>
        <c:tickLblPos val="nextTo"/>
        <c:crossAx val="-1162403472"/>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9B34D-ED72-428F-8F4A-2E2BA08F5E38}" type="doc">
      <dgm:prSet loTypeId="urn:microsoft.com/office/officeart/2005/8/layout/venn1" loCatId="relationship" qsTypeId="urn:microsoft.com/office/officeart/2005/8/quickstyle/simple1" qsCatId="simple" csTypeId="urn:microsoft.com/office/officeart/2005/8/colors/accent1_2" csCatId="accent1" phldr="1"/>
      <dgm:spPr/>
    </dgm:pt>
    <dgm:pt modelId="{DB565F52-2712-4203-A695-2F85DE4CEEEE}">
      <dgm:prSet phldrT="[Text]"/>
      <dgm:spPr/>
      <dgm:t>
        <a:bodyPr/>
        <a:lstStyle/>
        <a:p>
          <a:r>
            <a:rPr lang="en-GB" dirty="0" smtClean="0"/>
            <a:t>Compute Bound</a:t>
          </a:r>
          <a:endParaRPr lang="en-GB" dirty="0"/>
        </a:p>
      </dgm:t>
    </dgm:pt>
    <dgm:pt modelId="{8A854C62-AA3F-4B59-9896-258B3E36E366}" type="parTrans" cxnId="{F2D96F69-36D1-4197-B09A-0852E7C1D518}">
      <dgm:prSet/>
      <dgm:spPr/>
      <dgm:t>
        <a:bodyPr/>
        <a:lstStyle/>
        <a:p>
          <a:endParaRPr lang="en-GB"/>
        </a:p>
      </dgm:t>
    </dgm:pt>
    <dgm:pt modelId="{DD777D7F-3A62-4F50-9A7D-D9B73E8DCBBB}" type="sibTrans" cxnId="{F2D96F69-36D1-4197-B09A-0852E7C1D518}">
      <dgm:prSet/>
      <dgm:spPr/>
      <dgm:t>
        <a:bodyPr/>
        <a:lstStyle/>
        <a:p>
          <a:endParaRPr lang="en-GB"/>
        </a:p>
      </dgm:t>
    </dgm:pt>
    <dgm:pt modelId="{3361513C-3426-4135-AA79-DBD527C0F25B}">
      <dgm:prSet phldrT="[Text]"/>
      <dgm:spPr/>
      <dgm:t>
        <a:bodyPr/>
        <a:lstStyle/>
        <a:p>
          <a:r>
            <a:rPr lang="en-GB" dirty="0" smtClean="0"/>
            <a:t>IO Bound</a:t>
          </a:r>
          <a:endParaRPr lang="en-GB" dirty="0"/>
        </a:p>
      </dgm:t>
    </dgm:pt>
    <dgm:pt modelId="{5CEE8A6D-A700-4F4F-95B2-C78917B242F5}" type="parTrans" cxnId="{83388B05-4B07-477C-B99D-4A5EDABA0328}">
      <dgm:prSet/>
      <dgm:spPr/>
      <dgm:t>
        <a:bodyPr/>
        <a:lstStyle/>
        <a:p>
          <a:endParaRPr lang="en-GB"/>
        </a:p>
      </dgm:t>
    </dgm:pt>
    <dgm:pt modelId="{A8819EDE-079C-48BD-9FE4-B765EB318F64}" type="sibTrans" cxnId="{83388B05-4B07-477C-B99D-4A5EDABA0328}">
      <dgm:prSet/>
      <dgm:spPr/>
      <dgm:t>
        <a:bodyPr/>
        <a:lstStyle/>
        <a:p>
          <a:endParaRPr lang="en-GB"/>
        </a:p>
      </dgm:t>
    </dgm:pt>
    <dgm:pt modelId="{4EF44761-0CAB-4D42-8F0D-275F69181FBF}" type="pres">
      <dgm:prSet presAssocID="{3C09B34D-ED72-428F-8F4A-2E2BA08F5E38}" presName="compositeShape" presStyleCnt="0">
        <dgm:presLayoutVars>
          <dgm:chMax val="7"/>
          <dgm:dir/>
          <dgm:resizeHandles val="exact"/>
        </dgm:presLayoutVars>
      </dgm:prSet>
      <dgm:spPr/>
    </dgm:pt>
    <dgm:pt modelId="{33F73459-0E13-4A6B-B450-C56CB77A86D1}" type="pres">
      <dgm:prSet presAssocID="{DB565F52-2712-4203-A695-2F85DE4CEEEE}" presName="circ1" presStyleLbl="vennNode1" presStyleIdx="0" presStyleCnt="2" custLinFactNeighborX="-5408" custLinFactNeighborY="10653"/>
      <dgm:spPr/>
      <dgm:t>
        <a:bodyPr/>
        <a:lstStyle/>
        <a:p>
          <a:endParaRPr lang="en-GB"/>
        </a:p>
      </dgm:t>
    </dgm:pt>
    <dgm:pt modelId="{95E32A3C-CB21-4A3B-BB83-F7AA04003E78}" type="pres">
      <dgm:prSet presAssocID="{DB565F52-2712-4203-A695-2F85DE4CEEEE}" presName="circ1Tx" presStyleLbl="revTx" presStyleIdx="0" presStyleCnt="0">
        <dgm:presLayoutVars>
          <dgm:chMax val="0"/>
          <dgm:chPref val="0"/>
          <dgm:bulletEnabled val="1"/>
        </dgm:presLayoutVars>
      </dgm:prSet>
      <dgm:spPr/>
      <dgm:t>
        <a:bodyPr/>
        <a:lstStyle/>
        <a:p>
          <a:endParaRPr lang="en-GB"/>
        </a:p>
      </dgm:t>
    </dgm:pt>
    <dgm:pt modelId="{C36FA3FF-7B0B-4A04-9414-1523F654C96F}" type="pres">
      <dgm:prSet presAssocID="{3361513C-3426-4135-AA79-DBD527C0F25B}" presName="circ2" presStyleLbl="vennNode1" presStyleIdx="1" presStyleCnt="2" custLinFactNeighborX="1143" custLinFactNeighborY="-9386"/>
      <dgm:spPr/>
      <dgm:t>
        <a:bodyPr/>
        <a:lstStyle/>
        <a:p>
          <a:endParaRPr lang="en-GB"/>
        </a:p>
      </dgm:t>
    </dgm:pt>
    <dgm:pt modelId="{518A610E-4830-480A-A431-6572A5473396}" type="pres">
      <dgm:prSet presAssocID="{3361513C-3426-4135-AA79-DBD527C0F25B}" presName="circ2Tx" presStyleLbl="revTx" presStyleIdx="0" presStyleCnt="0">
        <dgm:presLayoutVars>
          <dgm:chMax val="0"/>
          <dgm:chPref val="0"/>
          <dgm:bulletEnabled val="1"/>
        </dgm:presLayoutVars>
      </dgm:prSet>
      <dgm:spPr/>
      <dgm:t>
        <a:bodyPr/>
        <a:lstStyle/>
        <a:p>
          <a:endParaRPr lang="en-GB"/>
        </a:p>
      </dgm:t>
    </dgm:pt>
  </dgm:ptLst>
  <dgm:cxnLst>
    <dgm:cxn modelId="{E5CD3907-6AF4-49B5-9EFB-2D73E879D047}" type="presOf" srcId="{DB565F52-2712-4203-A695-2F85DE4CEEEE}" destId="{95E32A3C-CB21-4A3B-BB83-F7AA04003E78}" srcOrd="1" destOrd="0" presId="urn:microsoft.com/office/officeart/2005/8/layout/venn1"/>
    <dgm:cxn modelId="{B3E4177F-816B-4B60-98F3-4771542380F1}" type="presOf" srcId="{3361513C-3426-4135-AA79-DBD527C0F25B}" destId="{C36FA3FF-7B0B-4A04-9414-1523F654C96F}" srcOrd="0" destOrd="0" presId="urn:microsoft.com/office/officeart/2005/8/layout/venn1"/>
    <dgm:cxn modelId="{F2D96F69-36D1-4197-B09A-0852E7C1D518}" srcId="{3C09B34D-ED72-428F-8F4A-2E2BA08F5E38}" destId="{DB565F52-2712-4203-A695-2F85DE4CEEEE}" srcOrd="0" destOrd="0" parTransId="{8A854C62-AA3F-4B59-9896-258B3E36E366}" sibTransId="{DD777D7F-3A62-4F50-9A7D-D9B73E8DCBBB}"/>
    <dgm:cxn modelId="{A540A1B7-2341-433B-A343-9FA26789AC51}" type="presOf" srcId="{3C09B34D-ED72-428F-8F4A-2E2BA08F5E38}" destId="{4EF44761-0CAB-4D42-8F0D-275F69181FBF}" srcOrd="0" destOrd="0" presId="urn:microsoft.com/office/officeart/2005/8/layout/venn1"/>
    <dgm:cxn modelId="{501FC90D-BF85-4719-817D-8FB79D57464F}" type="presOf" srcId="{3361513C-3426-4135-AA79-DBD527C0F25B}" destId="{518A610E-4830-480A-A431-6572A5473396}" srcOrd="1" destOrd="0" presId="urn:microsoft.com/office/officeart/2005/8/layout/venn1"/>
    <dgm:cxn modelId="{342D5411-BACC-45E7-B2FE-AA7F7CF45F7B}" type="presOf" srcId="{DB565F52-2712-4203-A695-2F85DE4CEEEE}" destId="{33F73459-0E13-4A6B-B450-C56CB77A86D1}" srcOrd="0" destOrd="0" presId="urn:microsoft.com/office/officeart/2005/8/layout/venn1"/>
    <dgm:cxn modelId="{83388B05-4B07-477C-B99D-4A5EDABA0328}" srcId="{3C09B34D-ED72-428F-8F4A-2E2BA08F5E38}" destId="{3361513C-3426-4135-AA79-DBD527C0F25B}" srcOrd="1" destOrd="0" parTransId="{5CEE8A6D-A700-4F4F-95B2-C78917B242F5}" sibTransId="{A8819EDE-079C-48BD-9FE4-B765EB318F64}"/>
    <dgm:cxn modelId="{6A5B5EA0-8A5F-4EC8-9A4E-0C796FC27E72}" type="presParOf" srcId="{4EF44761-0CAB-4D42-8F0D-275F69181FBF}" destId="{33F73459-0E13-4A6B-B450-C56CB77A86D1}" srcOrd="0" destOrd="0" presId="urn:microsoft.com/office/officeart/2005/8/layout/venn1"/>
    <dgm:cxn modelId="{8861608E-225A-470F-A3E2-0D1E8D9E864B}" type="presParOf" srcId="{4EF44761-0CAB-4D42-8F0D-275F69181FBF}" destId="{95E32A3C-CB21-4A3B-BB83-F7AA04003E78}" srcOrd="1" destOrd="0" presId="urn:microsoft.com/office/officeart/2005/8/layout/venn1"/>
    <dgm:cxn modelId="{ACBE1C62-395B-4AAD-9AF4-E70CAF241654}" type="presParOf" srcId="{4EF44761-0CAB-4D42-8F0D-275F69181FBF}" destId="{C36FA3FF-7B0B-4A04-9414-1523F654C96F}" srcOrd="2" destOrd="0" presId="urn:microsoft.com/office/officeart/2005/8/layout/venn1"/>
    <dgm:cxn modelId="{F707EE22-3BCF-41B2-B8DE-FD03336D0309}" type="presParOf" srcId="{4EF44761-0CAB-4D42-8F0D-275F69181FBF}" destId="{518A610E-4830-480A-A431-6572A5473396}"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73459-0E13-4A6B-B450-C56CB77A86D1}">
      <dsp:nvSpPr>
        <dsp:cNvPr id="0" name=""/>
        <dsp:cNvSpPr/>
      </dsp:nvSpPr>
      <dsp:spPr>
        <a:xfrm>
          <a:off x="0" y="1083868"/>
          <a:ext cx="5774131" cy="57741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44800">
            <a:lnSpc>
              <a:spcPct val="90000"/>
            </a:lnSpc>
            <a:spcBef>
              <a:spcPct val="0"/>
            </a:spcBef>
            <a:spcAft>
              <a:spcPct val="35000"/>
            </a:spcAft>
          </a:pPr>
          <a:r>
            <a:rPr lang="en-GB" sz="6400" kern="1200" dirty="0" smtClean="0"/>
            <a:t>Compute Bound</a:t>
          </a:r>
          <a:endParaRPr lang="en-GB" sz="6400" kern="1200" dirty="0"/>
        </a:p>
      </dsp:txBody>
      <dsp:txXfrm>
        <a:off x="806297" y="1764762"/>
        <a:ext cx="3329229" cy="4412343"/>
      </dsp:txXfrm>
    </dsp:sp>
    <dsp:sp modelId="{C36FA3FF-7B0B-4A04-9414-1523F654C96F}">
      <dsp:nvSpPr>
        <dsp:cNvPr id="0" name=""/>
        <dsp:cNvSpPr/>
      </dsp:nvSpPr>
      <dsp:spPr>
        <a:xfrm>
          <a:off x="4461621" y="0"/>
          <a:ext cx="5774131" cy="57741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44800">
            <a:lnSpc>
              <a:spcPct val="90000"/>
            </a:lnSpc>
            <a:spcBef>
              <a:spcPct val="0"/>
            </a:spcBef>
            <a:spcAft>
              <a:spcPct val="35000"/>
            </a:spcAft>
          </a:pPr>
          <a:r>
            <a:rPr lang="en-GB" sz="6400" kern="1200" dirty="0" smtClean="0"/>
            <a:t>IO Bound</a:t>
          </a:r>
          <a:endParaRPr lang="en-GB" sz="6400" kern="1200" dirty="0"/>
        </a:p>
      </dsp:txBody>
      <dsp:txXfrm>
        <a:off x="6100226" y="680894"/>
        <a:ext cx="3329229" cy="4412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05/05/2014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60287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Difference of IOT</a:t>
            </a:r>
            <a:r>
              <a:rPr lang="en-US" baseline="0" dirty="0" smtClean="0"/>
              <a:t> and Internet  IPV6 – MDSN this month … </a:t>
            </a:r>
          </a:p>
          <a:p>
            <a:endParaRPr lang="en-US" baseline="0" dirty="0" smtClean="0"/>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Huge opportunities</a:t>
            </a:r>
            <a:r>
              <a:rPr lang="en-US" sz="1600" kern="1200" baseline="0" dirty="0" smtClean="0">
                <a:solidFill>
                  <a:schemeClr val="tx1"/>
                </a:solidFill>
                <a:effectLst/>
                <a:latin typeface="Segoe UI" pitchFamily="34" charset="0"/>
                <a:ea typeface="+mn-ea"/>
                <a:cs typeface="+mn-cs"/>
              </a:rPr>
              <a:t> in internet of things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Internet of things can help us monitor our environment and help optimize our physical</a:t>
            </a:r>
            <a:r>
              <a:rPr lang="en-US" sz="1600" kern="1200" baseline="0" dirty="0" smtClean="0">
                <a:solidFill>
                  <a:schemeClr val="tx1"/>
                </a:solidFill>
                <a:effectLst/>
                <a:latin typeface="Segoe UI" pitchFamily="34" charset="0"/>
                <a:ea typeface="+mn-ea"/>
                <a:cs typeface="+mn-cs"/>
              </a:rPr>
              <a:t> world.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tremendous amount</a:t>
            </a:r>
            <a:r>
              <a:rPr lang="en-US" sz="1600" kern="1200" baseline="0" dirty="0" smtClean="0">
                <a:solidFill>
                  <a:schemeClr val="tx1"/>
                </a:solidFill>
                <a:effectLst/>
                <a:latin typeface="Segoe UI" pitchFamily="34" charset="0"/>
                <a:ea typeface="+mn-ea"/>
                <a:cs typeface="+mn-cs"/>
              </a:rPr>
              <a:t> of data needs to be stored and analyzed in real time, interactively and batch processing.</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85221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882953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Architecture</a:t>
            </a:r>
            <a:r>
              <a:rPr lang="en-US" sz="1600" kern="1200" baseline="0" dirty="0" smtClean="0">
                <a:solidFill>
                  <a:schemeClr val="tx1"/>
                </a:solidFill>
                <a:effectLst/>
                <a:latin typeface="Segoe UI" pitchFamily="34" charset="0"/>
                <a:ea typeface="+mn-ea"/>
                <a:cs typeface="+mn-cs"/>
              </a:rPr>
              <a:t> of </a:t>
            </a:r>
            <a:r>
              <a:rPr lang="en-US" sz="1600" kern="1200" baseline="0" dirty="0" err="1" smtClean="0">
                <a:solidFill>
                  <a:schemeClr val="tx1"/>
                </a:solidFill>
                <a:effectLst/>
                <a:latin typeface="Segoe UI" pitchFamily="34" charset="0"/>
                <a:ea typeface="+mn-ea"/>
                <a:cs typeface="+mn-cs"/>
              </a:rPr>
              <a:t>hadoop</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the programming layer where it resembles the primitives of parallel programming. </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At</a:t>
            </a:r>
            <a:r>
              <a:rPr lang="en-US" sz="1600" kern="1200" baseline="0" dirty="0" smtClean="0">
                <a:solidFill>
                  <a:schemeClr val="tx1"/>
                </a:solidFill>
                <a:effectLst/>
                <a:latin typeface="Segoe UI" pitchFamily="34" charset="0"/>
                <a:ea typeface="+mn-ea"/>
                <a:cs typeface="+mn-cs"/>
              </a:rPr>
              <a:t> the file system layer, the distributed Hadoop file system takes care of availability redundancy and reliability of the storage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Each block of your data is copied 3 times for safe keeping, and the map reduce layer can schedule work onto the node that contains the actual data block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86440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about minimizing the movement of data</a:t>
            </a:r>
            <a:r>
              <a:rPr lang="en-US" sz="1600" kern="1200" baseline="0" dirty="0" smtClean="0">
                <a:solidFill>
                  <a:schemeClr val="tx1"/>
                </a:solidFill>
                <a:effectLst/>
                <a:latin typeface="Segoe UI" pitchFamily="34" charset="0"/>
                <a:ea typeface="+mn-ea"/>
                <a:cs typeface="+mn-cs"/>
              </a:rPr>
              <a:t> inside your cluster.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a:t>
            </a:r>
            <a:r>
              <a:rPr lang="en-US" sz="1600" kern="1200" baseline="0" dirty="0" smtClean="0">
                <a:solidFill>
                  <a:schemeClr val="tx1"/>
                </a:solidFill>
                <a:effectLst/>
                <a:latin typeface="Segoe UI" pitchFamily="34" charset="0"/>
                <a:ea typeface="+mn-ea"/>
                <a:cs typeface="+mn-cs"/>
              </a:rPr>
              <a:t> job tracker understands where all the data blocks are, and will send the operation code to the node that contains the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35476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582690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318982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41707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91362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 the HDInsight eco-system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285750" indent="-285750">
              <a:buFont typeface="Arial" panose="020B0604020202020204" pitchFamily="34" charset="0"/>
              <a:buChar char="•"/>
            </a:pPr>
            <a:r>
              <a:rPr lang="en-US" dirty="0" smtClean="0"/>
              <a:t>Biggest</a:t>
            </a:r>
            <a:r>
              <a:rPr lang="en-US" baseline="0" dirty="0" smtClean="0"/>
              <a:t> buzzword in Big Data right now is Hadoop</a:t>
            </a:r>
          </a:p>
          <a:p>
            <a:pPr marL="285750" indent="-285750">
              <a:buFont typeface="Arial" panose="020B0604020202020204" pitchFamily="34" charset="0"/>
              <a:buChar char="•"/>
            </a:pPr>
            <a:r>
              <a:rPr lang="en-US" baseline="0" dirty="0" smtClean="0"/>
              <a:t>It can mean many things, but always includes HDFS and </a:t>
            </a:r>
            <a:r>
              <a:rPr lang="en-US" baseline="0" dirty="0" err="1" smtClean="0"/>
              <a:t>MapReduce</a:t>
            </a:r>
            <a:endParaRPr lang="en-US" baseline="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HDInsight</a:t>
            </a:r>
          </a:p>
          <a:p>
            <a:pPr marL="285750" indent="-285750">
              <a:buFont typeface="Arial" panose="020B0604020202020204" pitchFamily="34" charset="0"/>
              <a:buChar char="•"/>
            </a:pPr>
            <a:r>
              <a:rPr lang="en-US" dirty="0" smtClean="0"/>
              <a:t>Red</a:t>
            </a:r>
            <a:r>
              <a:rPr lang="en-US" baseline="0" dirty="0" smtClean="0"/>
              <a:t> = in product now</a:t>
            </a:r>
          </a:p>
          <a:p>
            <a:pPr marL="285750" indent="-285750">
              <a:buFont typeface="Arial" panose="020B0604020202020204" pitchFamily="34" charset="0"/>
              <a:buChar char="•"/>
            </a:pPr>
            <a:r>
              <a:rPr lang="en-US" baseline="0" dirty="0" smtClean="0"/>
              <a:t>Blue = planned for product</a:t>
            </a:r>
          </a:p>
          <a:p>
            <a:pPr marL="285750" indent="-285750">
              <a:buFont typeface="Arial" panose="020B0604020202020204" pitchFamily="34" charset="0"/>
              <a:buChar char="•"/>
            </a:pPr>
            <a:r>
              <a:rPr lang="en-US" baseline="0" dirty="0" smtClean="0"/>
              <a:t>Green = ecosystem can connect now</a:t>
            </a:r>
          </a:p>
          <a:p>
            <a:pPr marL="285750" indent="-285750">
              <a:buFont typeface="Arial" panose="020B0604020202020204" pitchFamily="34" charset="0"/>
              <a:buChar char="•"/>
            </a:pPr>
            <a:r>
              <a:rPr lang="en-US" baseline="0" dirty="0" smtClean="0"/>
              <a:t>Purple = Samples available</a:t>
            </a:r>
          </a:p>
          <a:p>
            <a:pPr marL="285750" indent="-285750">
              <a:buFont typeface="Arial" panose="020B0604020202020204" pitchFamily="34" charset="0"/>
              <a:buChar char="•"/>
            </a:pPr>
            <a:r>
              <a:rPr lang="en-US" baseline="0" dirty="0" smtClean="0"/>
              <a:t>Orange = ecosystem planned</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Flume, </a:t>
            </a:r>
            <a:r>
              <a:rPr lang="en-US" baseline="0" dirty="0" err="1" smtClean="0"/>
              <a:t>HBase</a:t>
            </a:r>
            <a:r>
              <a:rPr lang="en-US" baseline="0" dirty="0" smtClean="0"/>
              <a:t> are not available in the first release of HDInsight Service</a:t>
            </a:r>
          </a:p>
          <a:p>
            <a:pPr marL="285750" indent="-285750">
              <a:buFont typeface="Arial" panose="020B0604020202020204" pitchFamily="34" charset="0"/>
              <a:buChar char="•"/>
            </a:pPr>
            <a:r>
              <a:rPr lang="en-US" baseline="0" dirty="0" smtClean="0"/>
              <a:t>As of 3/15, we don’t have an on-premise solution, thus AD integration is not yet available.  </a:t>
            </a:r>
          </a:p>
          <a:p>
            <a:pPr marL="285750" indent="-285750">
              <a:buFont typeface="Arial" panose="020B0604020202020204" pitchFamily="34" charset="0"/>
              <a:buChar char="•"/>
            </a:pPr>
            <a:r>
              <a:rPr lang="en-US" baseline="0" dirty="0" smtClean="0"/>
              <a:t>System center integration will come later as well.</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The Green boxes are packages in the ecosystem that have not been included in the service, but should work out of the box by downloading them.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8835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Provides</a:t>
            </a:r>
            <a:r>
              <a:rPr lang="en-US" sz="1600" kern="1200" baseline="0" dirty="0" smtClean="0">
                <a:solidFill>
                  <a:schemeClr val="tx1"/>
                </a:solidFill>
                <a:effectLst/>
                <a:latin typeface="Segoe UI" pitchFamily="34" charset="0"/>
                <a:ea typeface="+mn-ea"/>
                <a:cs typeface="+mn-cs"/>
              </a:rPr>
              <a:t> 1 layer to access both attached/local storage on each node and the remote Microsoft Azure Blog storage which is the default.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p>
          <a:p>
            <a:pPr marL="285750" marR="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One interface to rule both DFS and Azure blob storage</a:t>
            </a:r>
            <a:endParaRPr lang="en-US" dirty="0" smtClean="0"/>
          </a:p>
          <a:p>
            <a:pPr marL="285750" indent="-285750">
              <a:buFont typeface="Arial" panose="020B0604020202020204" pitchFamily="34" charset="0"/>
              <a:buChar char="•"/>
            </a:pPr>
            <a:r>
              <a:rPr lang="en-US" sz="1600" kern="1200" dirty="0" smtClean="0">
                <a:solidFill>
                  <a:schemeClr val="tx1"/>
                </a:solidFill>
                <a:effectLst/>
                <a:latin typeface="Segoe UI" pitchFamily="34" charset="0"/>
                <a:ea typeface="+mn-ea"/>
                <a:cs typeface="+mn-cs"/>
              </a:rPr>
              <a:t>Blob</a:t>
            </a:r>
            <a:r>
              <a:rPr lang="en-US" sz="1600" kern="1200" baseline="0" dirty="0" smtClean="0">
                <a:solidFill>
                  <a:schemeClr val="tx1"/>
                </a:solidFill>
                <a:effectLst/>
                <a:latin typeface="Segoe UI" pitchFamily="34" charset="0"/>
                <a:ea typeface="+mn-ea"/>
                <a:cs typeface="+mn-cs"/>
              </a:rPr>
              <a:t> storage:</a:t>
            </a:r>
            <a:endParaRPr lang="en-US" sz="1600" kern="1200" dirty="0" smtClean="0">
              <a:solidFill>
                <a:schemeClr val="tx1"/>
              </a:solidFill>
              <a:effectLst/>
              <a:latin typeface="Segoe UI" pitchFamily="34" charset="0"/>
              <a:ea typeface="+mn-ea"/>
              <a:cs typeface="+mn-cs"/>
            </a:endParaRPr>
          </a:p>
          <a:p>
            <a:pPr marL="895243" lvl="1" indent="-285750">
              <a:buFont typeface="Arial" panose="020B0604020202020204" pitchFamily="34" charset="0"/>
              <a:buChar char="•"/>
            </a:pPr>
            <a:r>
              <a:rPr lang="en-US" dirty="0" smtClean="0"/>
              <a:t>Front End: Security/</a:t>
            </a:r>
            <a:r>
              <a:rPr lang="en-US" dirty="0" err="1" smtClean="0"/>
              <a:t>Auth</a:t>
            </a:r>
            <a:r>
              <a:rPr lang="en-US" dirty="0" smtClean="0"/>
              <a:t> and scaled</a:t>
            </a:r>
            <a:r>
              <a:rPr lang="en-US" baseline="0" dirty="0" smtClean="0"/>
              <a:t> out request handler</a:t>
            </a:r>
          </a:p>
          <a:p>
            <a:pPr marL="895243" lvl="1" indent="-285750">
              <a:buFont typeface="Arial" panose="020B0604020202020204" pitchFamily="34" charset="0"/>
              <a:buChar char="•"/>
            </a:pPr>
            <a:r>
              <a:rPr lang="en-US" baseline="0" dirty="0" smtClean="0"/>
              <a:t>Partition Layer: Object Layer, Mapping of objects such as Tables, Blobs, Queues to streams (cached in Front End), CC</a:t>
            </a:r>
          </a:p>
          <a:p>
            <a:pPr marL="895243" lvl="1" indent="-285750">
              <a:buFont typeface="Arial" panose="020B0604020202020204" pitchFamily="34" charset="0"/>
              <a:buChar char="•"/>
            </a:pPr>
            <a:r>
              <a:rPr lang="en-US" baseline="0" dirty="0" smtClean="0"/>
              <a:t>Stream Layer: 3-Node HA, Scale-out stream store</a:t>
            </a:r>
          </a:p>
          <a:p>
            <a:pPr marL="895243" lvl="1" indent="-285750">
              <a:buFont typeface="Arial" panose="020B0604020202020204" pitchFamily="34" charset="0"/>
              <a:buChar char="•"/>
            </a:pPr>
            <a:r>
              <a:rPr lang="en-US" sz="1600" kern="1200" baseline="0" dirty="0" smtClean="0">
                <a:solidFill>
                  <a:schemeClr val="tx1"/>
                </a:solidFill>
                <a:effectLst/>
                <a:latin typeface="Segoe UI" pitchFamily="34" charset="0"/>
                <a:ea typeface="+mn-ea"/>
                <a:cs typeface="+mn-cs"/>
              </a:rPr>
              <a:t>Please see details from windows azure storage paper. </a:t>
            </a:r>
          </a:p>
          <a:p>
            <a:pPr marL="895243" lvl="1" indent="-285750">
              <a:buFont typeface="Arial" panose="020B0604020202020204" pitchFamily="34" charset="0"/>
              <a:buChar char="•"/>
            </a:pPr>
            <a:endParaRPr lang="en-US" sz="1600" kern="1200" dirty="0" smtClean="0">
              <a:solidFill>
                <a:schemeClr val="tx1"/>
              </a:solidFill>
              <a:effectLst/>
              <a:latin typeface="Segoe UI" pitchFamily="34" charset="0"/>
              <a:ea typeface="+mn-ea"/>
              <a:cs typeface="+mn-cs"/>
            </a:endParaRPr>
          </a:p>
          <a:p>
            <a:r>
              <a:rPr lang="en-US" sz="1600" dirty="0" smtClean="0"/>
              <a:t>means that any jobs submitted to an </a:t>
            </a:r>
            <a:r>
              <a:rPr lang="en-US" sz="1600" dirty="0" err="1" smtClean="0"/>
              <a:t>HDInsight</a:t>
            </a:r>
            <a:r>
              <a:rPr lang="en-US" sz="1600" dirty="0" smtClean="0"/>
              <a:t> cluster version 3.0 that explicitly use the “</a:t>
            </a:r>
            <a:r>
              <a:rPr lang="en-US" sz="1600" dirty="0" err="1" smtClean="0"/>
              <a:t>asv</a:t>
            </a:r>
            <a:r>
              <a:rPr lang="en-US" sz="1600" dirty="0" smtClean="0"/>
              <a:t>://” syntax will fail. The </a:t>
            </a:r>
            <a:r>
              <a:rPr lang="en-US" sz="1600" i="1" dirty="0" smtClean="0"/>
              <a:t>wasb://</a:t>
            </a:r>
            <a:r>
              <a:rPr lang="en-US" sz="1600" dirty="0" smtClean="0"/>
              <a:t> syntax should be used instead. Also, jobs submitted to any </a:t>
            </a:r>
            <a:r>
              <a:rPr lang="en-US" sz="1600" dirty="0" err="1" smtClean="0"/>
              <a:t>HDInsight</a:t>
            </a:r>
            <a:r>
              <a:rPr lang="en-US" sz="1600" dirty="0" smtClean="0"/>
              <a:t> clusters version 3.0 that are created with an existing </a:t>
            </a:r>
            <a:r>
              <a:rPr lang="en-US" sz="1600" dirty="0" err="1" smtClean="0"/>
              <a:t>metastore</a:t>
            </a:r>
            <a:r>
              <a:rPr lang="en-US" sz="1600" dirty="0" smtClean="0"/>
              <a:t> that contains explicit references to resources using the asv:// syntax will fail. These </a:t>
            </a:r>
            <a:r>
              <a:rPr lang="en-US" sz="1600" dirty="0" err="1" smtClean="0"/>
              <a:t>metastores</a:t>
            </a:r>
            <a:r>
              <a:rPr lang="en-US" sz="1600" dirty="0" smtClean="0"/>
              <a:t> will need to be recreated using the wasb:// to address resources.</a:t>
            </a:r>
          </a:p>
          <a:p>
            <a:r>
              <a:rPr lang="en-US" sz="1600" dirty="0" err="1" smtClean="0"/>
              <a:t>HDInsight</a:t>
            </a:r>
            <a:r>
              <a:rPr lang="en-US" sz="1600" dirty="0" smtClean="0"/>
              <a:t> currently only supports block blobs.</a:t>
            </a:r>
          </a:p>
          <a:p>
            <a:r>
              <a:rPr lang="en-US" sz="1600" dirty="0" smtClean="0"/>
              <a:t>Most HDFS commands such as </a:t>
            </a:r>
            <a:r>
              <a:rPr lang="en-US" sz="1600" b="1" dirty="0" err="1" smtClean="0"/>
              <a:t>ls</a:t>
            </a:r>
            <a:r>
              <a:rPr lang="en-US" sz="1600" dirty="0" smtClean="0"/>
              <a:t>, </a:t>
            </a:r>
            <a:r>
              <a:rPr lang="en-US" sz="1600" b="1" dirty="0" err="1" smtClean="0"/>
              <a:t>copyFromLocal</a:t>
            </a:r>
            <a:r>
              <a:rPr lang="en-US" sz="1600" dirty="0" smtClean="0"/>
              <a:t>, </a:t>
            </a:r>
            <a:r>
              <a:rPr lang="en-US" sz="1600" b="1" dirty="0" err="1" smtClean="0"/>
              <a:t>mkdir</a:t>
            </a:r>
            <a:r>
              <a:rPr lang="en-US" sz="1600" dirty="0" smtClean="0"/>
              <a:t>, and so on, still work as expected. Only the commands that are specific to the native HDFS implementation (which is referred to as DFS) such as </a:t>
            </a:r>
            <a:r>
              <a:rPr lang="en-US" sz="1600" b="1" dirty="0" err="1" smtClean="0"/>
              <a:t>fschk</a:t>
            </a:r>
            <a:r>
              <a:rPr lang="en-US" sz="1600" dirty="0" smtClean="0"/>
              <a:t> and </a:t>
            </a:r>
            <a:r>
              <a:rPr lang="en-US" sz="1600" b="1" dirty="0" err="1" smtClean="0"/>
              <a:t>dfsadmin</a:t>
            </a:r>
            <a:r>
              <a:rPr lang="en-US" sz="1600" dirty="0" smtClean="0"/>
              <a:t> will show different behavior on Azure Blob storage.</a:t>
            </a:r>
          </a:p>
          <a:p>
            <a:endParaRPr lang="en-US" sz="1600" dirty="0" smtClean="0"/>
          </a:p>
          <a:p>
            <a:endParaRPr lang="en-US" sz="1600" dirty="0" smtClean="0"/>
          </a:p>
          <a:p>
            <a:r>
              <a:rPr lang="en-US" sz="1600" dirty="0" err="1" smtClean="0"/>
              <a:t>HDInsight</a:t>
            </a:r>
            <a:r>
              <a:rPr lang="en-US" sz="1600" dirty="0" smtClean="0"/>
              <a:t> provides access to the distributed file system that is locally attached to the compute nodes. This file system can be accessed using the fully qualified URI. For example: </a:t>
            </a:r>
          </a:p>
          <a:p>
            <a:r>
              <a:rPr lang="en-US" sz="1600" dirty="0" smtClean="0"/>
              <a:t>hdfs://&lt;namenodehost&gt;/&lt;path&gt;In addition, </a:t>
            </a:r>
            <a:r>
              <a:rPr lang="en-US" sz="1600" dirty="0" err="1" smtClean="0"/>
              <a:t>HDInsight</a:t>
            </a:r>
            <a:r>
              <a:rPr lang="en-US" sz="1600" dirty="0" smtClean="0"/>
              <a:t> provides the ability to access data stored in Blob storage. The syntax to access Blob storage is:</a:t>
            </a:r>
          </a:p>
          <a:p>
            <a:r>
              <a:rPr lang="en-US" sz="1600" dirty="0" err="1" smtClean="0"/>
              <a:t>wasb</a:t>
            </a:r>
            <a:r>
              <a:rPr lang="en-US" sz="1600" dirty="0" smtClean="0"/>
              <a:t>[s]://&lt;</a:t>
            </a:r>
            <a:r>
              <a:rPr lang="en-US" sz="1600" dirty="0" err="1" smtClean="0"/>
              <a:t>containername</a:t>
            </a:r>
            <a:r>
              <a:rPr lang="en-US" sz="1600" dirty="0" smtClean="0"/>
              <a:t>&gt;@&lt;</a:t>
            </a:r>
            <a:r>
              <a:rPr lang="en-US" sz="1600" dirty="0" err="1" smtClean="0"/>
              <a:t>accountname</a:t>
            </a:r>
            <a:r>
              <a:rPr lang="en-US" sz="1600" dirty="0" smtClean="0"/>
              <a:t>&gt;.blob.core.windows.net/&lt;path&gt;</a:t>
            </a:r>
          </a:p>
        </p:txBody>
      </p:sp>
      <p:sp>
        <p:nvSpPr>
          <p:cNvPr id="4" name="Slide Number Placeholder 3"/>
          <p:cNvSpPr>
            <a:spLocks noGrp="1"/>
          </p:cNvSpPr>
          <p:nvPr>
            <p:ph type="sldNum" sz="quarter" idx="10"/>
          </p:nvPr>
        </p:nvSpPr>
        <p:spPr/>
        <p:txBody>
          <a:bodyPr/>
          <a:lstStyle/>
          <a:p>
            <a:fld id="{D1C7738D-585F-44E8-BC09-82BBE838E7E1}" type="slidenum">
              <a:rPr lang="en-US" smtClean="0"/>
              <a:t>27</a:t>
            </a:fld>
            <a:endParaRPr lang="en-US"/>
          </a:p>
        </p:txBody>
      </p:sp>
    </p:spTree>
    <p:extLst>
      <p:ext uri="{BB962C8B-B14F-4D97-AF65-F5344CB8AC3E}">
        <p14:creationId xmlns:p14="http://schemas.microsoft.com/office/powerpoint/2010/main" val="258982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34051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a:t>
            </a:r>
            <a:r>
              <a:rPr lang="en-US" sz="1600" kern="1200" baseline="0" dirty="0" smtClean="0">
                <a:solidFill>
                  <a:schemeClr val="tx1"/>
                </a:solidFill>
                <a:effectLst/>
                <a:latin typeface="Segoe UI" pitchFamily="34" charset="0"/>
                <a:ea typeface="+mn-ea"/>
                <a:cs typeface="+mn-cs"/>
              </a:rPr>
              <a:t> the details of </a:t>
            </a:r>
            <a:r>
              <a:rPr lang="en-US" sz="1600" kern="1200" baseline="0" dirty="0" err="1" smtClean="0">
                <a:solidFill>
                  <a:schemeClr val="tx1"/>
                </a:solidFill>
                <a:effectLst/>
                <a:latin typeface="Segoe UI" pitchFamily="34" charset="0"/>
                <a:ea typeface="+mn-ea"/>
                <a:cs typeface="+mn-cs"/>
              </a:rPr>
              <a:t>wasb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wasb</a:t>
            </a:r>
            <a:r>
              <a:rPr lang="en-US" sz="1200" dirty="0" smtClean="0"/>
              <a:t>[s]://&lt;</a:t>
            </a:r>
            <a:r>
              <a:rPr lang="en-US" sz="1200" dirty="0" err="1" smtClean="0"/>
              <a:t>containername</a:t>
            </a:r>
            <a:r>
              <a:rPr lang="en-US" sz="1200" dirty="0" smtClean="0"/>
              <a:t>&gt;@&lt;</a:t>
            </a:r>
            <a:r>
              <a:rPr lang="en-US" sz="1200" dirty="0" err="1" smtClean="0"/>
              <a:t>accountname</a:t>
            </a:r>
            <a:r>
              <a:rPr lang="en-US" sz="1200" dirty="0" smtClean="0"/>
              <a:t>&gt;.blob.core.windows.net/&lt;path&gt;</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940673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398718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196863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244418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7183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08665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8536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53230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a:t>
            </a:r>
            <a:r>
              <a:rPr lang="en-US" sz="1600" kern="1200" baseline="0" dirty="0" smtClean="0">
                <a:solidFill>
                  <a:schemeClr val="tx1"/>
                </a:solidFill>
                <a:effectLst/>
                <a:latin typeface="Segoe UI" pitchFamily="34" charset="0"/>
                <a:ea typeface="+mn-ea"/>
                <a:cs typeface="+mn-cs"/>
              </a:rPr>
              <a:t> up the problem: Devices, social network are causing an explosion of data.   1.8 </a:t>
            </a:r>
            <a:r>
              <a:rPr lang="en-US" sz="1600" kern="1200" baseline="0" dirty="0" err="1" smtClean="0">
                <a:solidFill>
                  <a:schemeClr val="tx1"/>
                </a:solidFill>
                <a:effectLst/>
                <a:latin typeface="Segoe UI" pitchFamily="34" charset="0"/>
                <a:ea typeface="+mn-ea"/>
                <a:cs typeface="+mn-cs"/>
              </a:rPr>
              <a:t>Zbytes</a:t>
            </a:r>
            <a:r>
              <a:rPr lang="en-US" sz="1600" kern="1200" baseline="0" dirty="0" smtClean="0">
                <a:solidFill>
                  <a:schemeClr val="tx1"/>
                </a:solidFill>
                <a:effectLst/>
                <a:latin typeface="Segoe UI" pitchFamily="34" charset="0"/>
                <a:ea typeface="+mn-ea"/>
                <a:cs typeface="+mn-cs"/>
              </a:rPr>
              <a:t> last year and in 2 years we will have 7.8 </a:t>
            </a:r>
            <a:r>
              <a:rPr lang="en-US" sz="1600" kern="1200" baseline="0" dirty="0" err="1" smtClean="0">
                <a:solidFill>
                  <a:schemeClr val="tx1"/>
                </a:solidFill>
                <a:effectLst/>
                <a:latin typeface="Segoe UI" pitchFamily="34" charset="0"/>
                <a:ea typeface="+mn-ea"/>
                <a:cs typeface="+mn-cs"/>
              </a:rPr>
              <a:t>Zbyte</a:t>
            </a:r>
            <a:r>
              <a:rPr lang="en-US" sz="1600" kern="1200" baseline="0" dirty="0" smtClean="0">
                <a:solidFill>
                  <a:schemeClr val="tx1"/>
                </a:solidFill>
                <a:effectLst/>
                <a:latin typeface="Segoe UI" pitchFamily="34" charset="0"/>
                <a:ea typeface="+mn-ea"/>
                <a:cs typeface="+mn-cs"/>
              </a:rPr>
              <a:t> worth of data being created each year.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New</a:t>
            </a:r>
            <a:r>
              <a:rPr lang="en-US" sz="1600" kern="1200" baseline="0" dirty="0" smtClean="0">
                <a:solidFill>
                  <a:schemeClr val="tx1"/>
                </a:solidFill>
                <a:effectLst/>
                <a:latin typeface="Segoe UI" pitchFamily="34" charset="0"/>
                <a:ea typeface="+mn-ea"/>
                <a:cs typeface="+mn-cs"/>
              </a:rPr>
              <a:t> devices and use scenarios are creating more data than ever.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Cheaper Storage</a:t>
            </a:r>
            <a:r>
              <a:rPr lang="en-US" sz="1600" kern="1200" baseline="0" dirty="0" smtClean="0">
                <a:solidFill>
                  <a:schemeClr val="tx1"/>
                </a:solidFill>
                <a:effectLst/>
                <a:latin typeface="Segoe UI" pitchFamily="34" charset="0"/>
                <a:ea typeface="+mn-ea"/>
                <a:cs typeface="+mn-cs"/>
              </a:rPr>
              <a:t> and compute makes it possible to process some of the data, thus “big data” tools and industry have been created.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p>
          <a:p>
            <a:endParaRPr lang="en-US" sz="1600" b="1"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These</a:t>
            </a:r>
            <a:r>
              <a:rPr lang="en-US" sz="1600" b="1" kern="1200" baseline="0" dirty="0" smtClean="0">
                <a:solidFill>
                  <a:schemeClr val="tx1"/>
                </a:solidFill>
                <a:effectLst/>
                <a:latin typeface="Segoe UI" pitchFamily="34" charset="0"/>
                <a:ea typeface="+mn-ea"/>
                <a:cs typeface="+mn-cs"/>
              </a:rPr>
              <a:t> are the trends  that are</a:t>
            </a:r>
            <a:r>
              <a:rPr lang="en-US" sz="1600" b="0" kern="1200" baseline="0" dirty="0" smtClean="0">
                <a:solidFill>
                  <a:schemeClr val="tx1"/>
                </a:solidFill>
                <a:effectLst/>
                <a:latin typeface="Segoe UI" pitchFamily="34" charset="0"/>
                <a:ea typeface="+mn-ea"/>
                <a:cs typeface="+mn-cs"/>
              </a:rPr>
              <a:t> triggering the big data revolution.  Most of us are already familiar with them, however we need to take another look at them from new perspectives.  Almost everyone here has one or more mobile devices, the world currently has 5.5 billion devices which reaches 70% of the world’s population.  Social Network, such as Facebook and twitter, have more than 2 billion users and are growing fast, we will reach 7.2 </a:t>
            </a:r>
            <a:r>
              <a:rPr lang="en-US" sz="1600" b="0" kern="1200" baseline="0" dirty="0" err="1" smtClean="0">
                <a:solidFill>
                  <a:schemeClr val="tx1"/>
                </a:solidFill>
                <a:effectLst/>
                <a:latin typeface="Segoe UI" pitchFamily="34" charset="0"/>
                <a:ea typeface="+mn-ea"/>
                <a:cs typeface="+mn-cs"/>
              </a:rPr>
              <a:t>Zetta</a:t>
            </a:r>
            <a:r>
              <a:rPr lang="en-US" sz="1600" b="0" kern="1200" baseline="0" dirty="0" smtClean="0">
                <a:solidFill>
                  <a:schemeClr val="tx1"/>
                </a:solidFill>
                <a:effectLst/>
                <a:latin typeface="Segoe UI" pitchFamily="34" charset="0"/>
                <a:ea typeface="+mn-ea"/>
                <a:cs typeface="+mn-cs"/>
              </a:rPr>
              <a:t> bytes of information created per year by 2015.  </a:t>
            </a:r>
          </a:p>
          <a:p>
            <a:r>
              <a:rPr lang="en-US" sz="1600" b="0" kern="1200" baseline="0" dirty="0" smtClean="0">
                <a:solidFill>
                  <a:schemeClr val="tx1"/>
                </a:solidFill>
                <a:effectLst/>
                <a:latin typeface="Segoe UI" pitchFamily="34" charset="0"/>
                <a:ea typeface="+mn-ea"/>
                <a:cs typeface="+mn-cs"/>
              </a:rPr>
              <a:t>In addition to the data humans are creating, the next growth area is </a:t>
            </a:r>
            <a:r>
              <a:rPr lang="en-US" sz="1600" b="0" kern="1200" baseline="0" dirty="0" err="1" smtClean="0">
                <a:solidFill>
                  <a:schemeClr val="tx1"/>
                </a:solidFill>
                <a:effectLst/>
                <a:latin typeface="Segoe UI" pitchFamily="34" charset="0"/>
                <a:ea typeface="+mn-ea"/>
                <a:cs typeface="+mn-cs"/>
              </a:rPr>
              <a:t>sensornetworks</a:t>
            </a:r>
            <a:r>
              <a:rPr lang="en-US" sz="1600" b="0" kern="1200" baseline="0" dirty="0" smtClean="0">
                <a:solidFill>
                  <a:schemeClr val="tx1"/>
                </a:solidFill>
                <a:effectLst/>
                <a:latin typeface="Segoe UI" pitchFamily="34" charset="0"/>
                <a:ea typeface="+mn-ea"/>
                <a:cs typeface="+mn-cs"/>
              </a:rPr>
              <a:t> or “internet of </a:t>
            </a:r>
            <a:r>
              <a:rPr lang="en-US" sz="1600" b="0" kern="1200" baseline="0" dirty="0" err="1" smtClean="0">
                <a:solidFill>
                  <a:schemeClr val="tx1"/>
                </a:solidFill>
                <a:effectLst/>
                <a:latin typeface="Segoe UI" pitchFamily="34" charset="0"/>
                <a:ea typeface="+mn-ea"/>
                <a:cs typeface="+mn-cs"/>
              </a:rPr>
              <a:t>thigns</a:t>
            </a:r>
            <a:r>
              <a:rPr lang="en-US" sz="1600" b="0" kern="1200" baseline="0" dirty="0" smtClean="0">
                <a:solidFill>
                  <a:schemeClr val="tx1"/>
                </a:solidFill>
                <a:effectLst/>
                <a:latin typeface="Segoe UI" pitchFamily="34" charset="0"/>
                <a:ea typeface="+mn-ea"/>
                <a:cs typeface="+mn-cs"/>
              </a:rPr>
              <a:t>”, we will have more than 10 billion networked sensors in the very near future.  </a:t>
            </a:r>
          </a:p>
          <a:p>
            <a:r>
              <a:rPr lang="en-US" sz="1600" b="0" kern="1200" baseline="0" dirty="0" smtClean="0">
                <a:solidFill>
                  <a:schemeClr val="tx1"/>
                </a:solidFill>
                <a:effectLst/>
                <a:latin typeface="Segoe UI" pitchFamily="34" charset="0"/>
                <a:ea typeface="+mn-ea"/>
                <a:cs typeface="+mn-cs"/>
              </a:rPr>
              <a:t>At the same time, we are seeing two other trends that are going in the opposite directions, the cost of compute and storage have gone down rapidly.   These two trends are also helping to grow the big data industry.  </a:t>
            </a:r>
          </a:p>
          <a:p>
            <a:r>
              <a:rPr lang="en-US" sz="1600" b="0" kern="1200" baseline="0" dirty="0" smtClean="0">
                <a:solidFill>
                  <a:schemeClr val="tx1"/>
                </a:solidFill>
                <a:effectLst/>
                <a:latin typeface="Segoe UI" pitchFamily="34" charset="0"/>
                <a:ea typeface="+mn-ea"/>
                <a:cs typeface="+mn-cs"/>
              </a:rPr>
              <a:t>When you see an explosive growth of data and the rapid decrease of storage prices.  There’s suddenly an opportunity to invest in big data.  In return we get not only information, insight, but also increased productivity and competitiveness.  Things we weren’t able to do before suddenly became feasible. </a:t>
            </a:r>
            <a:endParaRPr lang="en-US" sz="1600" b="1"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这场趋势推动了大数据的变革，大家都熟悉其中或者全部的趋势，但是我们需要用全新的眼光来看。大家都意识到移动设备的爆炸，每个人都有一个或者一个以上的移动设备。现在全世界的移动设备用户可能已经达到了</a:t>
            </a:r>
            <a:r>
              <a:rPr lang="en-US" sz="1600" kern="1200" dirty="0" smtClean="0">
                <a:solidFill>
                  <a:schemeClr val="tx1"/>
                </a:solidFill>
                <a:effectLst/>
                <a:latin typeface="Segoe UI" pitchFamily="34" charset="0"/>
                <a:ea typeface="+mn-ea"/>
                <a:cs typeface="+mn-cs"/>
              </a:rPr>
              <a:t>55</a:t>
            </a:r>
            <a:r>
              <a:rPr lang="zh-CN" altLang="en-US" sz="1600" kern="1200" dirty="0" smtClean="0">
                <a:solidFill>
                  <a:schemeClr val="tx1"/>
                </a:solidFill>
                <a:effectLst/>
                <a:latin typeface="Segoe UI" pitchFamily="34" charset="0"/>
                <a:ea typeface="+mn-ea"/>
                <a:cs typeface="+mn-cs"/>
              </a:rPr>
              <a:t>亿，这占了人口的</a:t>
            </a:r>
            <a:r>
              <a:rPr lang="en-US" sz="1600" kern="1200" dirty="0" smtClean="0">
                <a:solidFill>
                  <a:schemeClr val="tx1"/>
                </a:solidFill>
                <a:effectLst/>
                <a:latin typeface="Segoe UI" pitchFamily="34" charset="0"/>
                <a:ea typeface="+mn-ea"/>
                <a:cs typeface="+mn-cs"/>
              </a:rPr>
              <a:t>70</a:t>
            </a:r>
            <a:r>
              <a:rPr lang="zh-CN" altLang="en-US" sz="1600" kern="1200" dirty="0" smtClean="0">
                <a:solidFill>
                  <a:schemeClr val="tx1"/>
                </a:solidFill>
                <a:effectLst/>
                <a:latin typeface="Segoe UI" pitchFamily="34" charset="0"/>
                <a:ea typeface="+mn-ea"/>
                <a:cs typeface="+mn-cs"/>
              </a:rPr>
              <a:t>以上。社交网络，无论是</a:t>
            </a:r>
            <a:r>
              <a:rPr lang="en-US" sz="1600" kern="1200" dirty="0" smtClean="0">
                <a:solidFill>
                  <a:schemeClr val="tx1"/>
                </a:solidFill>
                <a:effectLst/>
                <a:latin typeface="Segoe UI" pitchFamily="34" charset="0"/>
                <a:ea typeface="+mn-ea"/>
                <a:cs typeface="+mn-cs"/>
              </a:rPr>
              <a:t>Facebook</a:t>
            </a:r>
            <a:r>
              <a:rPr lang="zh-CN" altLang="en-US" sz="1600" kern="1200" dirty="0" smtClean="0">
                <a:solidFill>
                  <a:schemeClr val="tx1"/>
                </a:solidFill>
                <a:effectLst/>
                <a:latin typeface="Segoe UI" pitchFamily="34" charset="0"/>
                <a:ea typeface="+mn-ea"/>
                <a:cs typeface="+mn-cs"/>
              </a:rPr>
              <a:t>还是</a:t>
            </a:r>
            <a:r>
              <a:rPr lang="en-US" sz="1600" kern="1200" dirty="0" smtClean="0">
                <a:solidFill>
                  <a:schemeClr val="tx1"/>
                </a:solidFill>
                <a:effectLst/>
                <a:latin typeface="Segoe UI" pitchFamily="34" charset="0"/>
                <a:ea typeface="+mn-ea"/>
                <a:cs typeface="+mn-cs"/>
              </a:rPr>
              <a:t>Twitter</a:t>
            </a:r>
            <a:r>
              <a:rPr lang="zh-CN" altLang="en-US" sz="1600" kern="1200" dirty="0" smtClean="0">
                <a:solidFill>
                  <a:schemeClr val="tx1"/>
                </a:solidFill>
                <a:effectLst/>
                <a:latin typeface="Segoe UI" pitchFamily="34" charset="0"/>
                <a:ea typeface="+mn-ea"/>
                <a:cs typeface="+mn-cs"/>
              </a:rPr>
              <a:t>，还是微博，用户超过了</a:t>
            </a:r>
            <a:r>
              <a:rPr lang="en-US" sz="1600" kern="1200" dirty="0" smtClean="0">
                <a:solidFill>
                  <a:schemeClr val="tx1"/>
                </a:solidFill>
                <a:effectLst/>
                <a:latin typeface="Segoe UI" pitchFamily="34" charset="0"/>
                <a:ea typeface="+mn-ea"/>
                <a:cs typeface="+mn-cs"/>
              </a:rPr>
              <a:t>20</a:t>
            </a:r>
            <a:r>
              <a:rPr lang="zh-CN" altLang="en-US" sz="1600" kern="1200" dirty="0" smtClean="0">
                <a:solidFill>
                  <a:schemeClr val="tx1"/>
                </a:solidFill>
                <a:effectLst/>
                <a:latin typeface="Segoe UI" pitchFamily="34" charset="0"/>
                <a:ea typeface="+mn-ea"/>
                <a:cs typeface="+mn-cs"/>
              </a:rPr>
              <a:t>亿，之后还会增长。这种连接性就是网络，流量数据的爆炸性增长。</a:t>
            </a:r>
            <a:r>
              <a:rPr lang="en-US" sz="1600" kern="1200" dirty="0" smtClean="0">
                <a:solidFill>
                  <a:schemeClr val="tx1"/>
                </a:solidFill>
                <a:effectLst/>
                <a:latin typeface="Segoe UI" pitchFamily="34" charset="0"/>
                <a:ea typeface="+mn-ea"/>
                <a:cs typeface="+mn-cs"/>
              </a:rPr>
              <a:t>2015</a:t>
            </a:r>
            <a:r>
              <a:rPr lang="zh-CN" altLang="en-US" sz="1600" kern="1200" dirty="0" smtClean="0">
                <a:solidFill>
                  <a:schemeClr val="tx1"/>
                </a:solidFill>
                <a:effectLst/>
                <a:latin typeface="Segoe UI" pitchFamily="34" charset="0"/>
                <a:ea typeface="+mn-ea"/>
                <a:cs typeface="+mn-cs"/>
              </a:rPr>
              <a:t>年我们预计会达到</a:t>
            </a:r>
            <a:r>
              <a:rPr lang="en-US" altLang="zh-CN" sz="1600" kern="1200" baseline="0" dirty="0" smtClean="0">
                <a:solidFill>
                  <a:schemeClr val="tx1"/>
                </a:solidFill>
                <a:effectLst/>
                <a:latin typeface="Segoe UI" pitchFamily="34" charset="0"/>
                <a:ea typeface="+mn-ea"/>
                <a:cs typeface="+mn-cs"/>
              </a:rPr>
              <a:t> 7.2</a:t>
            </a:r>
            <a:r>
              <a:rPr lang="zh-CN" altLang="en-US" sz="1600" kern="1200" dirty="0" smtClean="0">
                <a:solidFill>
                  <a:schemeClr val="tx1"/>
                </a:solidFill>
                <a:effectLst/>
                <a:latin typeface="Segoe UI" pitchFamily="34" charset="0"/>
                <a:ea typeface="+mn-ea"/>
                <a:cs typeface="+mn-cs"/>
              </a:rPr>
              <a:t>十的</a:t>
            </a:r>
            <a:r>
              <a:rPr lang="en-US" sz="1600" kern="1200" dirty="0" smtClean="0">
                <a:solidFill>
                  <a:schemeClr val="tx1"/>
                </a:solidFill>
                <a:effectLst/>
                <a:latin typeface="Segoe UI" pitchFamily="34" charset="0"/>
                <a:ea typeface="+mn-ea"/>
                <a:cs typeface="+mn-cs"/>
              </a:rPr>
              <a:t>21</a:t>
            </a:r>
            <a:r>
              <a:rPr lang="zh-CN" altLang="en-US" sz="1600" kern="1200" dirty="0" smtClean="0">
                <a:solidFill>
                  <a:schemeClr val="tx1"/>
                </a:solidFill>
                <a:effectLst/>
                <a:latin typeface="Segoe UI" pitchFamily="34" charset="0"/>
                <a:ea typeface="+mn-ea"/>
                <a:cs typeface="+mn-cs"/>
              </a:rPr>
              <a:t>次方。在几年之内这个数据会呈爆炸性的增长。</a:t>
            </a:r>
            <a:endParaRPr lang="en-US" sz="1600" kern="1200" dirty="0" smtClean="0">
              <a:solidFill>
                <a:schemeClr val="tx1"/>
              </a:solidFill>
              <a:effectLst/>
              <a:latin typeface="Segoe UI" pitchFamily="34" charset="0"/>
              <a:ea typeface="+mn-ea"/>
              <a:cs typeface="+mn-cs"/>
            </a:endParaRPr>
          </a:p>
          <a:p>
            <a:r>
              <a:rPr lang="en-US" sz="1600" kern="1200" dirty="0" smtClean="0">
                <a:solidFill>
                  <a:schemeClr val="tx1"/>
                </a:solidFill>
                <a:effectLst/>
                <a:latin typeface="Segoe UI" pitchFamily="34" charset="0"/>
                <a:ea typeface="+mn-ea"/>
                <a:cs typeface="+mn-cs"/>
              </a:rPr>
              <a:t>    </a:t>
            </a:r>
            <a:r>
              <a:rPr lang="zh-CN" altLang="en-US" sz="1600" kern="1200" dirty="0" smtClean="0">
                <a:solidFill>
                  <a:schemeClr val="tx1"/>
                </a:solidFill>
                <a:effectLst/>
                <a:latin typeface="Segoe UI" pitchFamily="34" charset="0"/>
                <a:ea typeface="+mn-ea"/>
                <a:cs typeface="+mn-cs"/>
              </a:rPr>
              <a:t>这不仅仅关乎到网络用户，还关乎到传感器，我们预计会有</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亿的传感器连到网络上，这一切都为我们带来了大数据的新变革。</a:t>
            </a:r>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同时另外两种技术趋势也有通过作用，价格低廉的计算，我们可以花不到</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美元就可以买到</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个</a:t>
            </a:r>
            <a:r>
              <a:rPr lang="en-US" sz="1600" kern="1200" dirty="0" smtClean="0">
                <a:solidFill>
                  <a:schemeClr val="tx1"/>
                </a:solidFill>
                <a:effectLst/>
                <a:latin typeface="Segoe UI" pitchFamily="34" charset="0"/>
                <a:ea typeface="+mn-ea"/>
                <a:cs typeface="+mn-cs"/>
              </a:rPr>
              <a:t>T</a:t>
            </a:r>
            <a:r>
              <a:rPr lang="zh-CN" altLang="en-US" sz="1600" kern="1200" dirty="0" smtClean="0">
                <a:solidFill>
                  <a:schemeClr val="tx1"/>
                </a:solidFill>
                <a:effectLst/>
                <a:latin typeface="Segoe UI" pitchFamily="34" charset="0"/>
                <a:ea typeface="+mn-ea"/>
                <a:cs typeface="+mn-cs"/>
              </a:rPr>
              <a:t>的存储，只是十年前的</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。价格低廉的存储和计算是大数据的推动力。</a:t>
            </a:r>
            <a:endParaRPr lang="en-US" altLang="zh-CN" sz="1600"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当你看到数据量上涨，然后存储和计算代价在降。我们在上商言商</a:t>
            </a:r>
            <a:r>
              <a:rPr lang="zh-CN" altLang="en-US" sz="1600" kern="1200" baseline="0" dirty="0" smtClean="0">
                <a:solidFill>
                  <a:schemeClr val="tx1"/>
                </a:solidFill>
                <a:effectLst/>
                <a:latin typeface="Segoe UI" pitchFamily="34" charset="0"/>
                <a:ea typeface="+mn-ea"/>
                <a:cs typeface="+mn-cs"/>
              </a:rPr>
              <a:t> </a:t>
            </a:r>
            <a:r>
              <a:rPr lang="en-US" altLang="zh-CN" sz="1600" kern="1200" baseline="0" dirty="0" smtClean="0">
                <a:solidFill>
                  <a:schemeClr val="tx1"/>
                </a:solidFill>
                <a:effectLst/>
                <a:latin typeface="Segoe UI" pitchFamily="34" charset="0"/>
                <a:ea typeface="+mn-ea"/>
                <a:cs typeface="+mn-cs"/>
              </a:rPr>
              <a:t>– </a:t>
            </a:r>
            <a:r>
              <a:rPr lang="zh-CN" altLang="en-US" sz="1600" kern="1200" baseline="0" dirty="0" smtClean="0">
                <a:solidFill>
                  <a:schemeClr val="tx1"/>
                </a:solidFill>
                <a:effectLst/>
                <a:latin typeface="Segoe UI" pitchFamily="34" charset="0"/>
                <a:ea typeface="+mn-ea"/>
                <a:cs typeface="+mn-cs"/>
              </a:rPr>
              <a:t>我在大数据上的投入，是为了换回新的信息、洞见和生产力。我的投入回报比是什么？　</a:t>
            </a:r>
            <a:endParaRPr lang="en-US" altLang="zh-CN" sz="1600" kern="1200" baseline="0" dirty="0" smtClean="0">
              <a:solidFill>
                <a:schemeClr val="tx1"/>
              </a:solidFill>
              <a:effectLst/>
              <a:latin typeface="Segoe UI" pitchFamily="34" charset="0"/>
              <a:ea typeface="+mn-ea"/>
              <a:cs typeface="+mn-cs"/>
            </a:endParaRPr>
          </a:p>
          <a:p>
            <a:r>
              <a:rPr lang="zh-CN" altLang="en-US" sz="1600" kern="1200" baseline="0" dirty="0" smtClean="0">
                <a:solidFill>
                  <a:schemeClr val="tx1"/>
                </a:solidFill>
                <a:effectLst/>
                <a:latin typeface="Segoe UI" pitchFamily="34" charset="0"/>
                <a:ea typeface="+mn-ea"/>
                <a:cs typeface="+mn-cs"/>
              </a:rPr>
              <a:t>大数据时代的第一声号角就是宣告，随着高科技不断的创新，使得计算和存储都跌倒了白菜价格，还有云存储、云计算技术继续减低成本，我们从海量信息获取的信息量的价值和超过我们的投入了</a:t>
            </a:r>
            <a:endParaRPr lang="en-US" altLang="zh-CN"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03413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Types of data and the</a:t>
            </a:r>
            <a:r>
              <a:rPr lang="en-US" sz="1200" kern="1200" baseline="0" dirty="0" smtClean="0">
                <a:solidFill>
                  <a:schemeClr val="tx1"/>
                </a:solidFill>
                <a:effectLst/>
                <a:latin typeface="Segoe UI" pitchFamily="34" charset="0"/>
                <a:ea typeface="+mn-ea"/>
                <a:cs typeface="+mn-cs"/>
              </a:rPr>
              <a:t> characteristics of big data </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Big data is not simply about the volume, but about how</a:t>
            </a:r>
            <a:r>
              <a:rPr lang="en-US" sz="1200" kern="1200" baseline="0" dirty="0" smtClean="0">
                <a:solidFill>
                  <a:schemeClr val="tx1"/>
                </a:solidFill>
                <a:effectLst/>
                <a:latin typeface="Segoe UI" pitchFamily="34" charset="0"/>
                <a:ea typeface="+mn-ea"/>
                <a:cs typeface="+mn-cs"/>
              </a:rPr>
              <a:t> fast they move and their unstructured nature.</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Volume:  we’ve created 1.8 </a:t>
            </a:r>
            <a:r>
              <a:rPr lang="en-US" sz="1200" kern="1200" dirty="0" err="1" smtClean="0">
                <a:solidFill>
                  <a:schemeClr val="tx1"/>
                </a:solidFill>
                <a:effectLst/>
                <a:latin typeface="Segoe UI" pitchFamily="34" charset="0"/>
                <a:ea typeface="+mn-ea"/>
                <a:cs typeface="+mn-cs"/>
              </a:rPr>
              <a:t>Zettabyte</a:t>
            </a:r>
            <a:r>
              <a:rPr lang="en-US" sz="1200" kern="1200" baseline="0" dirty="0" smtClean="0">
                <a:solidFill>
                  <a:schemeClr val="tx1"/>
                </a:solidFill>
                <a:effectLst/>
                <a:latin typeface="Segoe UI" pitchFamily="34" charset="0"/>
                <a:ea typeface="+mn-ea"/>
                <a:cs typeface="+mn-cs"/>
              </a:rPr>
              <a:t> in the past year, and it will double every 1.5 years.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Data velocity</a:t>
            </a:r>
            <a:r>
              <a:rPr lang="en-US" sz="1200" kern="1200" baseline="0" dirty="0" smtClean="0">
                <a:solidFill>
                  <a:schemeClr val="tx1"/>
                </a:solidFill>
                <a:effectLst/>
                <a:latin typeface="Segoe UI" pitchFamily="34" charset="0"/>
                <a:ea typeface="+mn-ea"/>
                <a:cs typeface="+mn-cs"/>
              </a:rPr>
              <a:t> </a:t>
            </a:r>
            <a:r>
              <a:rPr lang="en-US" sz="1200" kern="1200" dirty="0" smtClean="0">
                <a:solidFill>
                  <a:schemeClr val="tx1"/>
                </a:solidFill>
                <a:effectLst/>
                <a:latin typeface="Segoe UI" pitchFamily="34" charset="0"/>
                <a:ea typeface="+mn-ea"/>
                <a:cs typeface="+mn-cs"/>
              </a:rPr>
              <a:t>adds to the difficulties;</a:t>
            </a:r>
            <a:r>
              <a:rPr lang="en-US" sz="1200" kern="1200" baseline="0" dirty="0" smtClean="0">
                <a:solidFill>
                  <a:schemeClr val="tx1"/>
                </a:solidFill>
                <a:effectLst/>
                <a:latin typeface="Segoe UI" pitchFamily="34" charset="0"/>
                <a:ea typeface="+mn-ea"/>
                <a:cs typeface="+mn-cs"/>
              </a:rPr>
              <a:t> the SLA becomes much more difficult to service when you have constant incoming data such as social networks and internet of things.  We just can’t simply stop data sources from producing data while we fix our systems.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Variety = different</a:t>
            </a:r>
            <a:r>
              <a:rPr lang="en-US" sz="1200" kern="1200" baseline="0" dirty="0" smtClean="0">
                <a:solidFill>
                  <a:schemeClr val="tx1"/>
                </a:solidFill>
                <a:effectLst/>
                <a:latin typeface="Segoe UI" pitchFamily="34" charset="0"/>
                <a:ea typeface="+mn-ea"/>
                <a:cs typeface="+mn-cs"/>
              </a:rPr>
              <a:t> types of data.  </a:t>
            </a:r>
            <a:r>
              <a:rPr lang="en-US" sz="1200" kern="1200" dirty="0" smtClean="0">
                <a:solidFill>
                  <a:schemeClr val="tx1"/>
                </a:solidFill>
                <a:effectLst/>
                <a:latin typeface="Segoe UI" pitchFamily="34" charset="0"/>
                <a:ea typeface="+mn-ea"/>
                <a:cs typeface="+mn-cs"/>
              </a:rPr>
              <a:t> and</a:t>
            </a:r>
            <a:r>
              <a:rPr lang="en-US" sz="1200" kern="1200" baseline="0" dirty="0" smtClean="0">
                <a:solidFill>
                  <a:schemeClr val="tx1"/>
                </a:solidFill>
                <a:effectLst/>
                <a:latin typeface="Segoe UI" pitchFamily="34" charset="0"/>
                <a:ea typeface="+mn-ea"/>
                <a:cs typeface="+mn-cs"/>
              </a:rPr>
              <a:t> variability =&gt; data structure changes over time. </a:t>
            </a:r>
            <a:endParaRPr lang="en-US" sz="1200" kern="1200" dirty="0" smtClean="0">
              <a:solidFill>
                <a:schemeClr val="tx1"/>
              </a:solidFill>
              <a:effectLst/>
              <a:latin typeface="Segoe UI" pitchFamily="34" charset="0"/>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Gartner’s </a:t>
            </a:r>
            <a:r>
              <a:rPr lang="en-US" altLang="zh-CN" sz="1200" kern="1200" dirty="0" err="1" smtClean="0">
                <a:solidFill>
                  <a:schemeClr val="tx1"/>
                </a:solidFill>
                <a:effectLst/>
                <a:latin typeface="+mn-lt"/>
                <a:ea typeface="+mn-ea"/>
                <a:cs typeface="+mn-cs"/>
              </a:rPr>
              <a:t>Merv</a:t>
            </a:r>
            <a:r>
              <a:rPr lang="en-US" altLang="zh-CN" sz="1200" kern="1200" dirty="0" smtClean="0">
                <a:solidFill>
                  <a:schemeClr val="tx1"/>
                </a:solidFill>
                <a:effectLst/>
                <a:latin typeface="+mn-lt"/>
                <a:ea typeface="+mn-ea"/>
                <a:cs typeface="+mn-cs"/>
              </a:rPr>
              <a:t> Adrian in a Q1, 2011 Teradata Magazine article. He said,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“Big data exceeds the reach of commonly used hardware environments and software tools to capture, manage, and process it within a tolerable elapsed time for its user population.”  </a:t>
            </a:r>
            <a:r>
              <a:rPr lang="zh-CN" altLang="en-US" sz="1200" kern="1200" dirty="0" smtClean="0">
                <a:solidFill>
                  <a:schemeClr val="tx1"/>
                </a:solidFill>
                <a:effectLst/>
                <a:latin typeface="+mn-lt"/>
                <a:ea typeface="+mn-ea"/>
                <a:cs typeface="+mn-cs"/>
              </a:rPr>
              <a:t>大数据超出了常用硬件软件工具在用户可容忍的时间内采集、管理和处理能力范围</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McKinsey Global Institute in May 2011: “Big data refers to data sets whose size is beyond the ability of typical database software tools to capture, store, manage and analyze.” </a:t>
            </a:r>
          </a:p>
          <a:p>
            <a:r>
              <a:rPr lang="zh-CN" altLang="en-US" sz="1200" kern="1200" dirty="0" smtClean="0">
                <a:solidFill>
                  <a:schemeClr val="tx1"/>
                </a:solidFill>
                <a:effectLst/>
                <a:latin typeface="+mn-lt"/>
                <a:ea typeface="+mn-ea"/>
                <a:cs typeface="+mn-cs"/>
              </a:rPr>
              <a:t>大数据指超出典型数据库软件工具采集、存储、管理和分析能力的数据集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这两个定义我个人不敢苟同。</a:t>
            </a:r>
            <a:r>
              <a:rPr lang="zh-CN" altLang="en-US" sz="1200" kern="1200" baseline="0" dirty="0" smtClean="0">
                <a:solidFill>
                  <a:schemeClr val="tx1"/>
                </a:solidFill>
                <a:effectLst/>
                <a:latin typeface="+mn-lt"/>
                <a:ea typeface="+mn-ea"/>
                <a:cs typeface="+mn-cs"/>
              </a:rPr>
              <a:t> 首先， 有循环定义的嫌疑。 大数据就是大。大和小是比较的。　</a:t>
            </a:r>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大数据是海量的，是巨大的，它关乎数据量。</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，数据量；</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，广度、分类；</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，速度。这代表了这个速度以及它这个类型的复杂性，代表了数据的复杂性。</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十年前或者十五年前，我们当时有</a:t>
            </a:r>
            <a:r>
              <a:rPr lang="en-US" sz="1200" kern="1200" dirty="0" smtClean="0">
                <a:solidFill>
                  <a:schemeClr val="tx1"/>
                </a:solidFill>
                <a:effectLst/>
                <a:latin typeface="+mn-lt"/>
                <a:ea typeface="+mn-ea"/>
                <a:cs typeface="+mn-cs"/>
              </a:rPr>
              <a:t>ERP</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CM</a:t>
            </a:r>
            <a:r>
              <a:rPr lang="zh-CN" altLang="en-US" sz="1200" kern="1200" dirty="0" smtClean="0">
                <a:solidFill>
                  <a:schemeClr val="tx1"/>
                </a:solidFill>
                <a:effectLst/>
                <a:latin typeface="+mn-lt"/>
                <a:ea typeface="+mn-ea"/>
                <a:cs typeface="+mn-cs"/>
              </a:rPr>
              <a:t>的数据，来自于我们的交易、产品销售、客户的数据，是一些词汇和数据。随着</a:t>
            </a:r>
            <a:r>
              <a:rPr lang="en-US" sz="1200" kern="1200" dirty="0" smtClean="0">
                <a:solidFill>
                  <a:schemeClr val="tx1"/>
                </a:solidFill>
                <a:effectLst/>
                <a:latin typeface="+mn-lt"/>
                <a:ea typeface="+mn-ea"/>
                <a:cs typeface="+mn-cs"/>
              </a:rPr>
              <a:t>Web2.0</a:t>
            </a:r>
            <a:r>
              <a:rPr lang="zh-CN" altLang="en-US" sz="1200" kern="1200" dirty="0" smtClean="0">
                <a:solidFill>
                  <a:schemeClr val="tx1"/>
                </a:solidFill>
                <a:effectLst/>
                <a:latin typeface="+mn-lt"/>
                <a:ea typeface="+mn-ea"/>
                <a:cs typeface="+mn-cs"/>
              </a:rPr>
              <a:t>时代的兴起，数据量开始攀升，同时数据的分类也不断地丰富，网页、文件、日志，新的数据存储形式就不断地兴起，这样我们需要新的数据平台对此分析和存储。今天在一个大数据的时代，电子商务、网络、传感器的数据流、太空数据，我们有更多的数据类型，并且衍生的数据非常之快，规模非常之大。因此，我们可以看到这个</a:t>
            </a:r>
            <a:r>
              <a:rPr lang="en-US" sz="1200" kern="1200" dirty="0" smtClean="0">
                <a:solidFill>
                  <a:schemeClr val="tx1"/>
                </a:solidFill>
                <a:effectLst/>
                <a:latin typeface="+mn-lt"/>
                <a:ea typeface="+mn-ea"/>
                <a:cs typeface="+mn-cs"/>
              </a:rPr>
              <a:t>3V</a:t>
            </a:r>
            <a:r>
              <a:rPr lang="zh-CN" altLang="en-US" sz="1200" kern="1200" dirty="0" smtClean="0">
                <a:solidFill>
                  <a:schemeClr val="tx1"/>
                </a:solidFill>
                <a:effectLst/>
                <a:latin typeface="+mn-lt"/>
                <a:ea typeface="+mn-ea"/>
                <a:cs typeface="+mn-cs"/>
              </a:rPr>
              <a:t>（量、速度、类型）概括了我们的大数据。</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降了价所以可以存了，这句话是有问题的。</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请问：大数据“大”字重要还是“数据”重要。　都不重要，你要拿它做什么最重要！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algn="r"/>
            <a:r>
              <a:rPr lang="zh-CN" altLang="en-US" sz="1200"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企业需要更大数据集合的趋势，是因为发现通过对多种相关的数据进行分析，我们可以得到更多的信息，远超过对这些数据集合单独分析的结果，</a:t>
            </a:r>
            <a:r>
              <a:rPr lang="en-US" altLang="zh-CN" dirty="0" smtClean="0"/>
              <a:t>2+1</a:t>
            </a:r>
            <a:r>
              <a:rPr lang="en-US" altLang="zh-CN" baseline="0" dirty="0" smtClean="0"/>
              <a:t> &gt; 3. </a:t>
            </a:r>
            <a:endParaRPr lang="en-US"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数据时代是在存储和计算技术发展的新阶段，从收益上，人类采集、存储的数据中能够得到的价值已经超过了软硬件开销。从处理能力上来看，今天的云计算给了我们近乎无穷的处理机，使得人类能够及时地得到信息和洞见，从视角来看，不再是井底观天看一类数据，而是集成相关的商务数据、</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数据，传感器、社交网、地域时空数据来</a:t>
            </a:r>
            <a:r>
              <a:rPr lang="en-US" altLang="zh-CN" sz="1200" kern="1200" dirty="0" smtClean="0">
                <a:solidFill>
                  <a:schemeClr val="tx1"/>
                </a:solidFill>
                <a:effectLst/>
                <a:latin typeface="+mn-lt"/>
                <a:ea typeface="+mn-ea"/>
                <a:cs typeface="+mn-cs"/>
              </a:rPr>
              <a:t>360</a:t>
            </a:r>
            <a:r>
              <a:rPr lang="zh-CN" altLang="en-US" sz="1200" kern="1200" dirty="0" smtClean="0">
                <a:solidFill>
                  <a:schemeClr val="tx1"/>
                </a:solidFill>
                <a:effectLst/>
                <a:latin typeface="+mn-lt"/>
                <a:ea typeface="+mn-ea"/>
                <a:cs typeface="+mn-cs"/>
              </a:rPr>
              <a:t>度全景、全息地看世界。</a:t>
            </a:r>
            <a:r>
              <a:rPr lang="zh-CN" altLang="en-US" sz="1200" kern="1200" baseline="0" dirty="0" smtClean="0">
                <a:solidFill>
                  <a:schemeClr val="tx1"/>
                </a:solidFill>
                <a:effectLst/>
                <a:latin typeface="+mn-lt"/>
                <a:ea typeface="+mn-ea"/>
                <a:cs typeface="+mn-cs"/>
              </a:rPr>
              <a:t> </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69599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Big</a:t>
            </a:r>
            <a:r>
              <a:rPr lang="en-US" sz="1200" kern="1200" baseline="0" dirty="0" smtClean="0">
                <a:solidFill>
                  <a:schemeClr val="tx1"/>
                </a:solidFill>
                <a:effectLst/>
                <a:latin typeface="Segoe UI" pitchFamily="34" charset="0"/>
                <a:ea typeface="+mn-ea"/>
                <a:cs typeface="+mn-cs"/>
              </a:rPr>
              <a:t> data brings opportunities for businesses and the IT industry. </a:t>
            </a: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One of the largest</a:t>
            </a:r>
            <a:r>
              <a:rPr lang="en-US" sz="1200" kern="1200" baseline="0" dirty="0" smtClean="0">
                <a:solidFill>
                  <a:schemeClr val="tx1"/>
                </a:solidFill>
                <a:effectLst/>
                <a:latin typeface="Segoe UI" pitchFamily="34" charset="0"/>
                <a:ea typeface="+mn-ea"/>
                <a:cs typeface="+mn-cs"/>
              </a:rPr>
              <a:t> growth area for IT.</a:t>
            </a:r>
          </a:p>
          <a:p>
            <a:pPr marL="171450" lvl="0" indent="-171450">
              <a:buFont typeface="Arial" pitchFamily="34" charset="0"/>
              <a:buChar char="•"/>
            </a:pPr>
            <a:r>
              <a:rPr lang="en-US" sz="1200" b="0" i="0" u="none" strike="noStrike" kern="1200" baseline="0" dirty="0" smtClean="0">
                <a:solidFill>
                  <a:schemeClr val="tx1"/>
                </a:solidFill>
                <a:latin typeface="Segoe UI" pitchFamily="34" charset="0"/>
                <a:ea typeface="+mn-ea"/>
                <a:cs typeface="+mn-cs"/>
              </a:rPr>
              <a:t>Don‘t let a naysayer tell you it isn’t worth exploring big data, or it isn‘t proven, or that it’s too risky? </a:t>
            </a:r>
          </a:p>
          <a:p>
            <a:pPr marL="171450" lvl="0" indent="-171450">
              <a:buFont typeface="Arial" pitchFamily="34" charset="0"/>
              <a:buChar char="•"/>
            </a:pPr>
            <a:r>
              <a:rPr lang="en-US" sz="1200" b="0" i="0" u="none" strike="noStrike" kern="1200" baseline="0" dirty="0" smtClean="0">
                <a:solidFill>
                  <a:schemeClr val="tx1"/>
                </a:solidFill>
                <a:effectLst/>
                <a:latin typeface="Segoe UI" pitchFamily="34" charset="0"/>
                <a:ea typeface="+mn-ea"/>
                <a:cs typeface="+mn-cs"/>
              </a:rPr>
              <a:t>In the next few years, business may fall behind competitors if they don’t start looking into it soon.</a:t>
            </a:r>
          </a:p>
          <a:p>
            <a:pPr marL="171450" lvl="0" indent="-171450">
              <a:buFont typeface="Arial" pitchFamily="34" charset="0"/>
              <a:buChar char="•"/>
            </a:pPr>
            <a:r>
              <a:rPr lang="en-US" sz="1200" b="0" i="0" u="none" strike="noStrike" kern="1200" baseline="0" dirty="0" smtClean="0">
                <a:solidFill>
                  <a:schemeClr val="tx1"/>
                </a:solidFill>
                <a:effectLst/>
                <a:latin typeface="Segoe UI" pitchFamily="34" charset="0"/>
                <a:ea typeface="+mn-ea"/>
                <a:cs typeface="+mn-cs"/>
              </a:rPr>
              <a:t>Institutions and organizations need to take another look at their valuable data to help them solve business problems.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Don‘t let a naysayer tell you it isn’t worth exploring big data, or it isn‘t proven, or that it’s too risky? </a:t>
            </a:r>
            <a:r>
              <a:rPr lang="zh-CN" altLang="en-US" sz="1200" b="0" i="0" u="none" strike="noStrike" kern="1200" baseline="0" dirty="0" smtClean="0">
                <a:solidFill>
                  <a:schemeClr val="tx1"/>
                </a:solidFill>
                <a:latin typeface="+mn-lt"/>
                <a:ea typeface="+mn-ea"/>
                <a:cs typeface="+mn-cs"/>
              </a:rPr>
              <a:t>几年内，如果一个机构不做大数据，就会落后而且花力气也不一定能赶得上。 </a:t>
            </a:r>
            <a:endParaRPr lang="en-US" sz="1200" b="0" i="0" u="none" strike="noStrike" kern="1200" baseline="0" dirty="0" smtClean="0">
              <a:solidFill>
                <a:schemeClr val="tx1"/>
              </a:solidFill>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大数据意味着大商机，这是一个大的，可以说是重中之重的事项。对于</a:t>
            </a:r>
            <a:r>
              <a:rPr lang="en-US" sz="1200" kern="1200" dirty="0" smtClean="0">
                <a:solidFill>
                  <a:schemeClr val="tx1"/>
                </a:solidFill>
                <a:effectLst/>
                <a:latin typeface="+mn-lt"/>
                <a:ea typeface="+mn-ea"/>
                <a:cs typeface="+mn-cs"/>
              </a:rPr>
              <a:t>CIO</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CEO</a:t>
            </a:r>
            <a:r>
              <a:rPr lang="zh-CN" altLang="en-US" sz="1200" kern="1200" dirty="0" smtClean="0">
                <a:solidFill>
                  <a:schemeClr val="tx1"/>
                </a:solidFill>
                <a:effectLst/>
                <a:latin typeface="+mn-lt"/>
                <a:ea typeface="+mn-ea"/>
                <a:cs typeface="+mn-cs"/>
              </a:rPr>
              <a:t>来说，无论是已经开始做大数据了，还是已经开始希望做大数据的项目，研究结果表明：有一个公司组织利用大数据技术，另一个公司却没有利用，未来它们的财务状况会出现明显的不同。因此，大数据已经成为了竞争力，要保持竞争优势的话就必须采用大数据技术。当然，我们是做大数据相关的软件或者应用解决方案的话，这意味着大商机。如果</a:t>
            </a:r>
            <a:r>
              <a:rPr lang="en-US"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业增长</a:t>
            </a:r>
            <a:r>
              <a:rPr lang="en-US" sz="1200" kern="1200" dirty="0" smtClean="0">
                <a:solidFill>
                  <a:schemeClr val="tx1"/>
                </a:solidFill>
                <a:effectLst/>
                <a:latin typeface="+mn-lt"/>
                <a:ea typeface="+mn-ea"/>
                <a:cs typeface="+mn-cs"/>
              </a:rPr>
              <a:t>5%-10%</a:t>
            </a:r>
            <a:r>
              <a:rPr lang="zh-CN" altLang="en-US" sz="1200" kern="1200" dirty="0" smtClean="0">
                <a:solidFill>
                  <a:schemeClr val="tx1"/>
                </a:solidFill>
                <a:effectLst/>
                <a:latin typeface="+mn-lt"/>
                <a:ea typeface="+mn-ea"/>
                <a:cs typeface="+mn-cs"/>
              </a:rPr>
              <a:t>，大数据服务在未来的几年中会达到</a:t>
            </a:r>
            <a:r>
              <a:rPr lang="en-US"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以上的增长，产值达到</a:t>
            </a:r>
            <a:r>
              <a:rPr lang="en-US"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亿美元之上。这就意味着来自许多不同产业，包括微软等许多大公司的投入。</a:t>
            </a:r>
            <a:endParaRPr lang="zh-CN" altLang="en-US"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t>14</a:t>
            </a:fld>
            <a:endParaRPr lang="zh-CN" altLang="en-US"/>
          </a:p>
        </p:txBody>
      </p:sp>
    </p:spTree>
    <p:extLst>
      <p:ext uri="{BB962C8B-B14F-4D97-AF65-F5344CB8AC3E}">
        <p14:creationId xmlns:p14="http://schemas.microsoft.com/office/powerpoint/2010/main" val="2901226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4"/>
            <a:ext cx="8375702" cy="1359196"/>
          </a:xfrm>
        </p:spPr>
        <p:txBody>
          <a:bodyPr anchor="ctr" anchorCtr="0">
            <a:noAutofit/>
          </a:bodyPr>
          <a:lstStyle>
            <a:lvl1pPr>
              <a:lnSpc>
                <a:spcPct val="90000"/>
              </a:lnSpc>
              <a:defRPr sz="6596"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1" y="4612346"/>
            <a:ext cx="5455754" cy="1144929"/>
          </a:xfrm>
        </p:spPr>
        <p:txBody>
          <a:bodyPr/>
          <a:lstStyle>
            <a:lvl1pPr marL="0" indent="0">
              <a:buFont typeface="Arial" pitchFamily="34" charset="0"/>
              <a:buNone/>
              <a:defRPr sz="2398">
                <a:solidFill>
                  <a:schemeClr val="bg1">
                    <a:alpha val="98000"/>
                  </a:schemeClr>
                </a:solidFill>
                <a:latin typeface="+mj-lt"/>
              </a:defRPr>
            </a:lvl1pPr>
            <a:lvl2pPr marL="460099" indent="0">
              <a:buFont typeface="Arial" pitchFamily="34" charset="0"/>
              <a:buNone/>
              <a:defRPr/>
            </a:lvl2pPr>
            <a:lvl3pPr marL="855149" indent="0">
              <a:buFont typeface="Arial" pitchFamily="34" charset="0"/>
              <a:buNone/>
              <a:defRPr/>
            </a:lvl3pPr>
            <a:lvl4pPr marL="1258132" indent="0">
              <a:buFont typeface="Arial" pitchFamily="34" charset="0"/>
              <a:buNone/>
              <a:defRPr/>
            </a:lvl4pPr>
            <a:lvl5pPr marL="160400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9" y="98761"/>
            <a:ext cx="2498400" cy="574733"/>
          </a:xfrm>
          <a:prstGeom prst="rect">
            <a:avLst/>
          </a:prstGeom>
        </p:spPr>
      </p:pic>
    </p:spTree>
    <p:extLst>
      <p:ext uri="{BB962C8B-B14F-4D97-AF65-F5344CB8AC3E}">
        <p14:creationId xmlns:p14="http://schemas.microsoft.com/office/powerpoint/2010/main" val="85090095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108036089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1218255"/>
            <a:endParaRPr lang="en-US" sz="2398">
              <a:solidFill>
                <a:srgbClr val="292929"/>
              </a:solidFill>
            </a:endParaRPr>
          </a:p>
        </p:txBody>
      </p:sp>
    </p:spTree>
    <p:extLst>
      <p:ext uri="{BB962C8B-B14F-4D97-AF65-F5344CB8AC3E}">
        <p14:creationId xmlns:p14="http://schemas.microsoft.com/office/powerpoint/2010/main" val="198753306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grpSp>
    </p:spTree>
    <p:extLst>
      <p:ext uri="{BB962C8B-B14F-4D97-AF65-F5344CB8AC3E}">
        <p14:creationId xmlns:p14="http://schemas.microsoft.com/office/powerpoint/2010/main" val="143923930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5"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34192862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215095311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4"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6" y="6205154"/>
            <a:ext cx="2505601" cy="576390"/>
          </a:xfrm>
          <a:prstGeom prst="rect">
            <a:avLst/>
          </a:prstGeom>
        </p:spPr>
      </p:pic>
    </p:spTree>
    <p:extLst>
      <p:ext uri="{BB962C8B-B14F-4D97-AF65-F5344CB8AC3E}">
        <p14:creationId xmlns:p14="http://schemas.microsoft.com/office/powerpoint/2010/main" val="14807632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grpSp>
      <p:sp>
        <p:nvSpPr>
          <p:cNvPr id="10" name="Text Box 3"/>
          <p:cNvSpPr txBox="1">
            <a:spLocks noChangeArrowheads="1"/>
          </p:cNvSpPr>
          <p:nvPr userDrawn="1"/>
        </p:nvSpPr>
        <p:spPr bwMode="blackWhite">
          <a:xfrm>
            <a:off x="1527293" y="4024009"/>
            <a:ext cx="8927142" cy="720585"/>
          </a:xfrm>
          <a:prstGeom prst="rect">
            <a:avLst/>
          </a:prstGeom>
          <a:noFill/>
          <a:ln w="12700">
            <a:noFill/>
            <a:miter lim="800000"/>
            <a:headEnd type="none" w="sm" len="sm"/>
            <a:tailEnd type="none" w="sm" len="sm"/>
          </a:ln>
          <a:effectLst/>
        </p:spPr>
        <p:txBody>
          <a:bodyPr vert="horz" wrap="square" lIns="179216" tIns="143374" rIns="179216" bIns="143374" numCol="1" anchor="t" anchorCtr="0" compatLnSpc="1">
            <a:prstTxWarp prst="textNoShape">
              <a:avLst/>
            </a:prstTxWarp>
            <a:spAutoFit/>
          </a:bodyPr>
          <a:lstStyle/>
          <a:p>
            <a:pPr defTabSz="913562"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562"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4246869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94097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33841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198"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1851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800"/>
            <a:ext cx="11151917" cy="946413"/>
          </a:xfrm>
        </p:spPr>
        <p:txBody>
          <a:bodyPr/>
          <a:lstStyle>
            <a:lvl1pPr marL="3173" indent="0">
              <a:spcBef>
                <a:spcPts val="0"/>
              </a:spcBef>
              <a:spcAft>
                <a:spcPts val="900"/>
              </a:spcAft>
              <a:buSzPct val="80000"/>
              <a:buFont typeface="Arial" pitchFamily="34" charset="0"/>
              <a:buNone/>
              <a:defRPr sz="3998" spc="-100" baseline="0">
                <a:gradFill>
                  <a:gsLst>
                    <a:gs pos="0">
                      <a:srgbClr val="595959"/>
                    </a:gs>
                    <a:gs pos="86000">
                      <a:srgbClr val="595959"/>
                    </a:gs>
                  </a:gsLst>
                  <a:lin ang="5400000" scaled="0"/>
                </a:gradFill>
                <a:latin typeface="Segoe UI Light" pitchFamily="34" charset="0"/>
              </a:defRPr>
            </a:lvl1pPr>
            <a:lvl2pPr marL="3173" indent="0">
              <a:spcBef>
                <a:spcPts val="0"/>
              </a:spcBef>
              <a:buSzPct val="80000"/>
              <a:buFont typeface="Arial" pitchFamily="34" charset="0"/>
              <a:buNone/>
              <a:defRPr sz="1998" spc="-50" baseline="0">
                <a:gradFill>
                  <a:gsLst>
                    <a:gs pos="0">
                      <a:srgbClr val="595959"/>
                    </a:gs>
                    <a:gs pos="86000">
                      <a:srgbClr val="595959"/>
                    </a:gs>
                  </a:gsLst>
                  <a:lin ang="5400000" scaled="0"/>
                </a:gradFill>
              </a:defRPr>
            </a:lvl2pPr>
            <a:lvl3pPr marL="1258132"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01" indent="-3458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49" indent="-3363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43490497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999290"/>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7248838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34706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799"/>
            <a:ext cx="11151917" cy="2099036"/>
          </a:xfrm>
        </p:spPr>
        <p:txBody>
          <a:bodyPr/>
          <a:lstStyle>
            <a:lvl1pPr marL="0" indent="0">
              <a:spcBef>
                <a:spcPts val="0"/>
              </a:spcBef>
              <a:spcAft>
                <a:spcPts val="0"/>
              </a:spcAft>
              <a:buFont typeface="Arial" pitchFamily="34" charset="0"/>
              <a:buNone/>
              <a:defRPr lang="en-US" sz="3198" kern="1200" dirty="0" smtClean="0">
                <a:gradFill>
                  <a:gsLst>
                    <a:gs pos="0">
                      <a:srgbClr val="595959"/>
                    </a:gs>
                    <a:gs pos="86000">
                      <a:srgbClr val="595959"/>
                    </a:gs>
                  </a:gsLst>
                  <a:lin ang="5400000" scaled="0"/>
                </a:gradFill>
                <a:latin typeface="+mn-lt"/>
                <a:ea typeface="+mn-ea"/>
                <a:cs typeface="+mn-cs"/>
              </a:defRPr>
            </a:lvl1pPr>
            <a:lvl2pPr marL="688561" indent="-342694">
              <a:spcBef>
                <a:spcPts val="0"/>
              </a:spcBef>
              <a:spcAft>
                <a:spcPts val="0"/>
              </a:spcAft>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8"/>
            </a:lvl3pPr>
            <a:lvl4pPr marL="0" indent="0">
              <a:spcBef>
                <a:spcPts val="0"/>
              </a:spcBef>
              <a:spcAft>
                <a:spcPts val="400"/>
              </a:spcAft>
              <a:buNone/>
              <a:defRPr/>
            </a:lvl4pPr>
            <a:lvl5pPr marL="342694" indent="-342694">
              <a:spcBef>
                <a:spcPts val="0"/>
              </a:spcBef>
              <a:spcAft>
                <a:spcPts val="400"/>
              </a:spcAft>
              <a:buFont typeface="Arial" pitchFamily="34" charset="0"/>
              <a:buChar char="•"/>
              <a:defRPr/>
            </a:lvl5pPr>
            <a:lvl6pPr marL="1032842" indent="-342694">
              <a:buFont typeface="Arial" pitchFamily="34" charset="0"/>
              <a:buChar char="•"/>
              <a:defRPr sz="2398">
                <a:gradFill>
                  <a:gsLst>
                    <a:gs pos="0">
                      <a:srgbClr val="595959"/>
                    </a:gs>
                    <a:gs pos="86000">
                      <a:srgbClr val="595959"/>
                    </a:gs>
                  </a:gsLst>
                  <a:lin ang="5400000" scaled="0"/>
                </a:gradFill>
              </a:defRPr>
            </a:lvl6pPr>
            <a:lvl7pPr marL="1254959" indent="-225289">
              <a:defRPr>
                <a:gradFill>
                  <a:gsLst>
                    <a:gs pos="0">
                      <a:srgbClr val="595959"/>
                    </a:gs>
                    <a:gs pos="86000">
                      <a:srgbClr val="595959"/>
                    </a:gs>
                  </a:gsLst>
                  <a:lin ang="5400000" scaled="0"/>
                </a:gradFill>
              </a:defRPr>
            </a:lvl7pPr>
            <a:lvl8pPr marL="1486596" indent="-231635">
              <a:defRPr>
                <a:gradFill>
                  <a:gsLst>
                    <a:gs pos="0">
                      <a:srgbClr val="595959"/>
                    </a:gs>
                    <a:gs pos="86000">
                      <a:srgbClr val="595959"/>
                    </a:gs>
                  </a:gsLst>
                  <a:lin ang="5400000" scaled="0"/>
                </a:gradFill>
              </a:defRPr>
            </a:lvl8pPr>
          </a:lstStyle>
          <a:p>
            <a:pPr marL="345867" lvl="0" indent="-345867" algn="l" defTabSz="913815" rtl="0" eaLnBrk="1" latinLnBrk="0" hangingPunct="1">
              <a:lnSpc>
                <a:spcPct val="90000"/>
              </a:lnSpc>
              <a:spcBef>
                <a:spcPct val="20000"/>
              </a:spcBef>
              <a:buSzPct val="90000"/>
              <a:buFont typeface="Arial" pitchFamily="34" charset="0"/>
              <a:buChar char="•"/>
            </a:pPr>
            <a:r>
              <a:rPr lang="en-US" smtClean="0"/>
              <a:t>Click to edit Master text styles</a:t>
            </a:r>
          </a:p>
          <a:p>
            <a:pPr marL="345867" lvl="1" indent="-345867" algn="l" defTabSz="913815" rtl="0" eaLnBrk="1" latinLnBrk="0" hangingPunct="1">
              <a:lnSpc>
                <a:spcPct val="90000"/>
              </a:lnSpc>
              <a:spcBef>
                <a:spcPct val="20000"/>
              </a:spcBef>
              <a:buSzPct val="90000"/>
              <a:buFont typeface="Arial" pitchFamily="34" charset="0"/>
              <a:buChar char="•"/>
            </a:pPr>
            <a:r>
              <a:rPr lang="en-US" smtClean="0"/>
              <a:t>Second level</a:t>
            </a:r>
          </a:p>
          <a:p>
            <a:pPr marL="345867" lvl="2" indent="-345867" algn="l" defTabSz="913815" rtl="0" eaLnBrk="1" latinLnBrk="0" hangingPunct="1">
              <a:lnSpc>
                <a:spcPct val="90000"/>
              </a:lnSpc>
              <a:spcBef>
                <a:spcPct val="20000"/>
              </a:spcBef>
              <a:buSzPct val="90000"/>
              <a:buFont typeface="Arial" pitchFamily="34" charset="0"/>
              <a:buChar char="•"/>
            </a:pPr>
            <a:r>
              <a:rPr lang="en-US" smtClean="0"/>
              <a:t>Third level</a:t>
            </a:r>
          </a:p>
          <a:p>
            <a:pPr marL="345867" lvl="3" indent="-345867" algn="l" defTabSz="913815" rtl="0" eaLnBrk="1" latinLnBrk="0" hangingPunct="1">
              <a:lnSpc>
                <a:spcPct val="90000"/>
              </a:lnSpc>
              <a:spcBef>
                <a:spcPct val="20000"/>
              </a:spcBef>
              <a:buSzPct val="90000"/>
              <a:buFont typeface="Arial" pitchFamily="34" charset="0"/>
              <a:buChar char="•"/>
            </a:pPr>
            <a:r>
              <a:rPr lang="en-US" smtClean="0"/>
              <a:t>Fourth level</a:t>
            </a:r>
          </a:p>
          <a:p>
            <a:pPr marL="345867" lvl="4" indent="-345867" algn="l" defTabSz="91381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91703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109" indent="-341109">
              <a:lnSpc>
                <a:spcPct val="90000"/>
              </a:lnSpc>
              <a:buSzPct val="80000"/>
              <a:buFont typeface="Arial" pitchFamily="34" charset="0"/>
              <a:buChar char="•"/>
              <a:defRPr sz="3198"/>
            </a:lvl1pPr>
            <a:lvl2pPr marL="626687" indent="-285578">
              <a:lnSpc>
                <a:spcPct val="90000"/>
              </a:lnSpc>
              <a:buSzPct val="80000"/>
              <a:buFont typeface="Arial" pitchFamily="34" charset="0"/>
              <a:buChar char="•"/>
              <a:defRPr sz="2798"/>
            </a:lvl2pPr>
            <a:lvl3pPr marL="913852" indent="-287166">
              <a:lnSpc>
                <a:spcPct val="90000"/>
              </a:lnSpc>
              <a:buSzPct val="80000"/>
              <a:buFont typeface="Arial" pitchFamily="34" charset="0"/>
              <a:buChar char="•"/>
              <a:defRPr sz="2398"/>
            </a:lvl3pPr>
            <a:lvl4pPr marL="1711885" indent="-225289">
              <a:lnSpc>
                <a:spcPct val="90000"/>
              </a:lnSpc>
              <a:buSzPct val="80000"/>
              <a:buFont typeface="Arial" pitchFamily="34" charset="0"/>
              <a:buChar char="•"/>
              <a:defRPr sz="1998"/>
            </a:lvl4pPr>
            <a:lvl5pPr marL="1943522" indent="-231635">
              <a:lnSpc>
                <a:spcPct val="90000"/>
              </a:lnSpc>
              <a:buSzPct val="80000"/>
              <a:buFont typeface="Arial" pitchFamily="34" charset="0"/>
              <a:buChar char="•"/>
              <a:defRPr sz="19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6926" indent="-456926">
              <a:lnSpc>
                <a:spcPct val="90000"/>
              </a:lnSpc>
              <a:buSzPct val="80000"/>
              <a:buFont typeface="Arial" pitchFamily="34" charset="0"/>
              <a:buChar char="•"/>
              <a:defRPr lang="en-US" sz="3198" kern="1200" dirty="0" smtClean="0">
                <a:gradFill>
                  <a:gsLst>
                    <a:gs pos="0">
                      <a:srgbClr val="595959"/>
                    </a:gs>
                    <a:gs pos="86000">
                      <a:srgbClr val="595959"/>
                    </a:gs>
                  </a:gsLst>
                  <a:lin ang="5400000" scaled="0"/>
                </a:gradFill>
                <a:latin typeface="+mn-lt"/>
                <a:ea typeface="+mn-ea"/>
                <a:cs typeface="+mn-cs"/>
              </a:defRPr>
            </a:lvl1pPr>
            <a:lvl2pPr marL="798034" indent="-456926">
              <a:lnSpc>
                <a:spcPct val="90000"/>
              </a:lnSpc>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969380" indent="-342694">
              <a:lnSpc>
                <a:spcPct val="90000"/>
              </a:lnSpc>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829290" indent="-342694">
              <a:lnSpc>
                <a:spcPct val="90000"/>
              </a:lnSpc>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2054579" indent="-342694">
              <a:lnSpc>
                <a:spcPct val="90000"/>
              </a:lnSpc>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a:defRPr sz="1798"/>
            </a:lvl6pPr>
            <a:lvl7pPr>
              <a:defRPr sz="1798"/>
            </a:lvl7pPr>
            <a:lvl8pPr>
              <a:defRPr sz="1798"/>
            </a:lvl8pPr>
            <a:lvl9pPr>
              <a:defRPr sz="1798"/>
            </a:lvl9pPr>
          </a:lstStyle>
          <a:p>
            <a:pPr marL="341109" lvl="0" indent="-341109" algn="l" defTabSz="913815" rtl="0" eaLnBrk="1" latinLnBrk="0" hangingPunct="1">
              <a:lnSpc>
                <a:spcPct val="90000"/>
              </a:lnSpc>
              <a:spcBef>
                <a:spcPct val="20000"/>
              </a:spcBef>
              <a:buSzPct val="80000"/>
              <a:buFont typeface="Arial" pitchFamily="34" charset="0"/>
              <a:buChar char="•"/>
            </a:pPr>
            <a:r>
              <a:rPr lang="en-US" smtClean="0"/>
              <a:t>Click to edit Master text styles</a:t>
            </a:r>
          </a:p>
          <a:p>
            <a:pPr marL="341109" lvl="1" indent="-341109" algn="l" defTabSz="913815" rtl="0" eaLnBrk="1" latinLnBrk="0" hangingPunct="1">
              <a:lnSpc>
                <a:spcPct val="90000"/>
              </a:lnSpc>
              <a:spcBef>
                <a:spcPct val="20000"/>
              </a:spcBef>
              <a:buSzPct val="80000"/>
              <a:buFont typeface="Arial" pitchFamily="34" charset="0"/>
              <a:buChar char="•"/>
            </a:pPr>
            <a:r>
              <a:rPr lang="en-US" smtClean="0"/>
              <a:t>Second level</a:t>
            </a:r>
          </a:p>
          <a:p>
            <a:pPr marL="341109" lvl="2" indent="-341109" algn="l" defTabSz="913815" rtl="0" eaLnBrk="1" latinLnBrk="0" hangingPunct="1">
              <a:lnSpc>
                <a:spcPct val="90000"/>
              </a:lnSpc>
              <a:spcBef>
                <a:spcPct val="20000"/>
              </a:spcBef>
              <a:buSzPct val="80000"/>
              <a:buFont typeface="Arial" pitchFamily="34" charset="0"/>
              <a:buChar char="•"/>
            </a:pPr>
            <a:r>
              <a:rPr lang="en-US" smtClean="0"/>
              <a:t>Third level</a:t>
            </a:r>
          </a:p>
          <a:p>
            <a:pPr marL="341109" lvl="3" indent="-341109" algn="l" defTabSz="913815" rtl="0" eaLnBrk="1" latinLnBrk="0" hangingPunct="1">
              <a:lnSpc>
                <a:spcPct val="90000"/>
              </a:lnSpc>
              <a:spcBef>
                <a:spcPct val="20000"/>
              </a:spcBef>
              <a:buSzPct val="80000"/>
              <a:buFont typeface="Arial" pitchFamily="34" charset="0"/>
              <a:buChar char="•"/>
            </a:pPr>
            <a:r>
              <a:rPr lang="en-US" smtClean="0"/>
              <a:t>Fourth level</a:t>
            </a:r>
          </a:p>
          <a:p>
            <a:pPr marL="341109" lvl="4" indent="-341109" algn="l" defTabSz="91381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74753010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6"/>
            <a:ext cx="5486400" cy="1945148"/>
          </a:xfrm>
        </p:spPr>
        <p:txBody>
          <a:bodyPr/>
          <a:lstStyle>
            <a:lvl1pPr marL="402983" indent="-402983">
              <a:buSzPct val="80000"/>
              <a:buFont typeface="Arial" pitchFamily="34" charset="0"/>
              <a:buChar char="•"/>
              <a:defRPr sz="2798"/>
            </a:lvl1pPr>
            <a:lvl2pPr marL="744092" indent="-322069">
              <a:buSzPct val="80000"/>
              <a:buFont typeface="Arial" pitchFamily="34" charset="0"/>
              <a:buChar char="•"/>
              <a:defRPr sz="2798"/>
            </a:lvl2pPr>
            <a:lvl3pPr marL="1026497" indent="-282405" defTabSz="1029670">
              <a:buSzPct val="80000"/>
              <a:buFont typeface="Arial" pitchFamily="34" charset="0"/>
              <a:buChar char="•"/>
              <a:defRPr sz="2398"/>
            </a:lvl3pPr>
            <a:lvl4pPr marL="1316835" indent="-287166">
              <a:buSzPct val="80000"/>
              <a:buFont typeface="Arial" pitchFamily="34" charset="0"/>
              <a:buChar char="•"/>
              <a:defRPr sz="1998"/>
            </a:lvl4pPr>
            <a:lvl5pPr marL="1540539" indent="-223704">
              <a:buSzPct val="80000"/>
              <a:buFont typeface="Arial" pitchFamily="34" charset="0"/>
              <a:buChar char="•"/>
              <a:defRPr sz="1998"/>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143" indent="-296143">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1pPr>
            <a:lvl2pPr marL="456926" indent="-456926">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764716" indent="-342694">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372363" indent="-342694">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1086786" indent="-342694">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marL="1372363" indent="-342694">
              <a:defRPr sz="1600"/>
            </a:lvl6pPr>
            <a:lvl7pPr marL="1602413" indent="-285578">
              <a:defRPr sz="1600"/>
            </a:lvl7pPr>
            <a:lvl8pPr>
              <a:defRPr sz="1600"/>
            </a:lvl8pPr>
            <a:lvl9pPr>
              <a:defRPr sz="1600"/>
            </a:lvl9pPr>
          </a:lstStyle>
          <a:p>
            <a:pPr marL="402983" lvl="0" indent="-402983" algn="l" defTabSz="913815" rtl="0" eaLnBrk="1" latinLnBrk="0" hangingPunct="1">
              <a:lnSpc>
                <a:spcPct val="90000"/>
              </a:lnSpc>
              <a:spcBef>
                <a:spcPct val="20000"/>
              </a:spcBef>
              <a:buSzPct val="80000"/>
            </a:pPr>
            <a:r>
              <a:rPr lang="en-US" smtClean="0"/>
              <a:t>Click to edit Master text styles</a:t>
            </a:r>
          </a:p>
          <a:p>
            <a:pPr marL="402983" lvl="1" indent="-402983" algn="l" defTabSz="913815" rtl="0" eaLnBrk="1" latinLnBrk="0" hangingPunct="1">
              <a:lnSpc>
                <a:spcPct val="90000"/>
              </a:lnSpc>
              <a:spcBef>
                <a:spcPct val="20000"/>
              </a:spcBef>
              <a:buSzPct val="80000"/>
            </a:pPr>
            <a:r>
              <a:rPr lang="en-US" smtClean="0"/>
              <a:t>Second level</a:t>
            </a:r>
          </a:p>
          <a:p>
            <a:pPr marL="402983" lvl="2" indent="-402983" algn="l" defTabSz="913815" rtl="0" eaLnBrk="1" latinLnBrk="0" hangingPunct="1">
              <a:lnSpc>
                <a:spcPct val="90000"/>
              </a:lnSpc>
              <a:spcBef>
                <a:spcPct val="20000"/>
              </a:spcBef>
              <a:buSzPct val="80000"/>
            </a:pPr>
            <a:r>
              <a:rPr lang="en-US" smtClean="0"/>
              <a:t>Third level</a:t>
            </a:r>
          </a:p>
          <a:p>
            <a:pPr marL="402983" lvl="3" indent="-402983" algn="l" defTabSz="913815" rtl="0" eaLnBrk="1" latinLnBrk="0" hangingPunct="1">
              <a:lnSpc>
                <a:spcPct val="90000"/>
              </a:lnSpc>
              <a:spcBef>
                <a:spcPct val="20000"/>
              </a:spcBef>
              <a:buSzPct val="80000"/>
            </a:pPr>
            <a:r>
              <a:rPr lang="en-US" smtClean="0"/>
              <a:t>Fourth level</a:t>
            </a:r>
          </a:p>
          <a:p>
            <a:pPr marL="402983" lvl="4" indent="-402983" algn="l" defTabSz="913815"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6288611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313246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76116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5295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6" tIns="45679" rIns="91356" bIns="45679" numCol="1" spcCol="0" rtlCol="0" anchor="ctr" anchorCtr="0" compatLnSpc="1">
            <a:prstTxWarp prst="textNoShape">
              <a:avLst/>
            </a:prstTxWarp>
          </a:bodyPr>
          <a:lstStyle/>
          <a:p>
            <a:pPr algn="ctr" defTabSz="913240" fontAlgn="base">
              <a:spcBef>
                <a:spcPct val="0"/>
              </a:spcBef>
              <a:spcAft>
                <a:spcPct val="0"/>
              </a:spcAft>
            </a:pPr>
            <a:endParaRPr lang="en-US" sz="21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1" y="3417661"/>
            <a:ext cx="6947121" cy="1241878"/>
          </a:xfrm>
        </p:spPr>
        <p:txBody>
          <a:bodyPr lIns="182880" tIns="182880" anchor="ctr" anchorCtr="0"/>
          <a:lstStyle>
            <a:lvl1pPr marL="574331" indent="-571158">
              <a:spcAft>
                <a:spcPts val="1200"/>
              </a:spcAft>
              <a:buNone/>
              <a:defRPr lang="en-US" sz="4398"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8" kern="1200" spc="-50" baseline="0" dirty="0">
                <a:gradFill>
                  <a:gsLst>
                    <a:gs pos="0">
                      <a:srgbClr val="595959"/>
                    </a:gs>
                    <a:gs pos="86000">
                      <a:srgbClr val="595959"/>
                    </a:gs>
                  </a:gsLst>
                  <a:lin ang="5400000" scaled="0"/>
                </a:gradFill>
                <a:latin typeface="+mn-lt"/>
                <a:ea typeface="+mn-ea"/>
                <a:cs typeface="+mn-cs"/>
              </a:defRPr>
            </a:lvl2pPr>
          </a:lstStyle>
          <a:p>
            <a:pPr marL="3173" lvl="0" indent="0" algn="l" defTabSz="913815" rtl="0" eaLnBrk="1" latinLnBrk="0" hangingPunct="1">
              <a:lnSpc>
                <a:spcPct val="90000"/>
              </a:lnSpc>
              <a:spcBef>
                <a:spcPts val="0"/>
              </a:spcBef>
              <a:spcAft>
                <a:spcPts val="900"/>
              </a:spcAft>
              <a:buSzPct val="80000"/>
            </a:pPr>
            <a:r>
              <a:rPr lang="en-US" dirty="0" smtClean="0"/>
              <a:t>Click to edit Master text styles</a:t>
            </a:r>
          </a:p>
          <a:p>
            <a:pPr marL="3173" lvl="1" indent="0" algn="l" defTabSz="91381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13767078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0" y="228605"/>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695269"/>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Lst>
  <p:transition>
    <p:fade/>
  </p:transition>
  <p:timing>
    <p:tnLst>
      <p:par>
        <p:cTn id="1" dur="indefinite" restart="never" nodeType="tmRoot"/>
      </p:par>
    </p:tnLst>
  </p:timing>
  <p:txStyles>
    <p:titleStyle>
      <a:lvl1pPr algn="l" defTabSz="913815" rtl="0" eaLnBrk="1" latinLnBrk="0" hangingPunct="1">
        <a:lnSpc>
          <a:spcPct val="90000"/>
        </a:lnSpc>
        <a:spcBef>
          <a:spcPct val="0"/>
        </a:spcBef>
        <a:buNone/>
        <a:defRPr lang="en-US" sz="5396"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99" indent="-460099" algn="l" defTabSz="913815" rtl="0" eaLnBrk="1" latinLnBrk="0" hangingPunct="1">
        <a:lnSpc>
          <a:spcPct val="90000"/>
        </a:lnSpc>
        <a:spcBef>
          <a:spcPct val="20000"/>
        </a:spcBef>
        <a:buSzPct val="80000"/>
        <a:buFont typeface="Arial" pitchFamily="34" charset="0"/>
        <a:buChar char="•"/>
        <a:defRPr sz="3198" kern="1200">
          <a:gradFill>
            <a:gsLst>
              <a:gs pos="0">
                <a:srgbClr val="595959"/>
              </a:gs>
              <a:gs pos="86000">
                <a:srgbClr val="595959"/>
              </a:gs>
            </a:gsLst>
            <a:lin ang="5400000" scaled="0"/>
          </a:gradFill>
          <a:latin typeface="+mn-lt"/>
          <a:ea typeface="+mn-ea"/>
          <a:cs typeface="+mn-cs"/>
        </a:defRPr>
      </a:lvl1pPr>
      <a:lvl2pPr marL="855149" indent="-395050" algn="l" defTabSz="913815" rtl="0" eaLnBrk="1" latinLnBrk="0" hangingPunct="1">
        <a:lnSpc>
          <a:spcPct val="90000"/>
        </a:lnSpc>
        <a:spcBef>
          <a:spcPct val="20000"/>
        </a:spcBef>
        <a:buSzPct val="80000"/>
        <a:buFont typeface="Arial" pitchFamily="34" charset="0"/>
        <a:buChar char="•"/>
        <a:defRPr sz="2798" kern="1200">
          <a:gradFill>
            <a:gsLst>
              <a:gs pos="0">
                <a:srgbClr val="595959"/>
              </a:gs>
              <a:gs pos="86000">
                <a:srgbClr val="595959"/>
              </a:gs>
            </a:gsLst>
            <a:lin ang="5400000" scaled="0"/>
          </a:gradFill>
          <a:latin typeface="+mn-lt"/>
          <a:ea typeface="+mn-ea"/>
          <a:cs typeface="+mn-cs"/>
        </a:defRPr>
      </a:lvl2pPr>
      <a:lvl3pPr marL="1258132" indent="-402983" algn="l" defTabSz="913815" rtl="0" eaLnBrk="1" latinLnBrk="0" hangingPunct="1">
        <a:lnSpc>
          <a:spcPct val="90000"/>
        </a:lnSpc>
        <a:spcBef>
          <a:spcPct val="20000"/>
        </a:spcBef>
        <a:buSzPct val="80000"/>
        <a:buFont typeface="Arial" pitchFamily="34" charset="0"/>
        <a:buChar char="•"/>
        <a:defRPr sz="2398" kern="1200">
          <a:gradFill>
            <a:gsLst>
              <a:gs pos="0">
                <a:srgbClr val="595959"/>
              </a:gs>
              <a:gs pos="86000">
                <a:srgbClr val="595959"/>
              </a:gs>
            </a:gsLst>
            <a:lin ang="5400000" scaled="0"/>
          </a:gradFill>
          <a:latin typeface="+mn-lt"/>
          <a:ea typeface="+mn-ea"/>
          <a:cs typeface="+mn-cs"/>
        </a:defRPr>
      </a:lvl3pPr>
      <a:lvl4pPr marL="1604001" indent="-345867"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4pPr>
      <a:lvl5pPr marL="1940349" indent="-336348"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5pPr>
      <a:lvl6pPr marL="2512991"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69898"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806"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714"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13815" rtl="0" eaLnBrk="1" latinLnBrk="0" hangingPunct="1">
        <a:defRPr sz="1798" kern="1200">
          <a:solidFill>
            <a:schemeClr val="tx1"/>
          </a:solidFill>
          <a:latin typeface="+mn-lt"/>
          <a:ea typeface="+mn-ea"/>
          <a:cs typeface="+mn-cs"/>
        </a:defRPr>
      </a:lvl1pPr>
      <a:lvl2pPr marL="456908" algn="l" defTabSz="913815" rtl="0" eaLnBrk="1" latinLnBrk="0" hangingPunct="1">
        <a:defRPr sz="1798" kern="1200">
          <a:solidFill>
            <a:schemeClr val="tx1"/>
          </a:solidFill>
          <a:latin typeface="+mn-lt"/>
          <a:ea typeface="+mn-ea"/>
          <a:cs typeface="+mn-cs"/>
        </a:defRPr>
      </a:lvl2pPr>
      <a:lvl3pPr marL="913815" algn="l" defTabSz="913815" rtl="0" eaLnBrk="1" latinLnBrk="0" hangingPunct="1">
        <a:defRPr sz="1798" kern="1200">
          <a:solidFill>
            <a:schemeClr val="tx1"/>
          </a:solidFill>
          <a:latin typeface="+mn-lt"/>
          <a:ea typeface="+mn-ea"/>
          <a:cs typeface="+mn-cs"/>
        </a:defRPr>
      </a:lvl3pPr>
      <a:lvl4pPr marL="1370723" algn="l" defTabSz="913815" rtl="0" eaLnBrk="1" latinLnBrk="0" hangingPunct="1">
        <a:defRPr sz="1798" kern="1200">
          <a:solidFill>
            <a:schemeClr val="tx1"/>
          </a:solidFill>
          <a:latin typeface="+mn-lt"/>
          <a:ea typeface="+mn-ea"/>
          <a:cs typeface="+mn-cs"/>
        </a:defRPr>
      </a:lvl4pPr>
      <a:lvl5pPr marL="1827630" algn="l" defTabSz="913815" rtl="0" eaLnBrk="1" latinLnBrk="0" hangingPunct="1">
        <a:defRPr sz="1798" kern="1200">
          <a:solidFill>
            <a:schemeClr val="tx1"/>
          </a:solidFill>
          <a:latin typeface="+mn-lt"/>
          <a:ea typeface="+mn-ea"/>
          <a:cs typeface="+mn-cs"/>
        </a:defRPr>
      </a:lvl5pPr>
      <a:lvl6pPr marL="2284537" algn="l" defTabSz="913815" rtl="0" eaLnBrk="1" latinLnBrk="0" hangingPunct="1">
        <a:defRPr sz="1798" kern="1200">
          <a:solidFill>
            <a:schemeClr val="tx1"/>
          </a:solidFill>
          <a:latin typeface="+mn-lt"/>
          <a:ea typeface="+mn-ea"/>
          <a:cs typeface="+mn-cs"/>
        </a:defRPr>
      </a:lvl6pPr>
      <a:lvl7pPr marL="2741444" algn="l" defTabSz="913815" rtl="0" eaLnBrk="1" latinLnBrk="0" hangingPunct="1">
        <a:defRPr sz="1798" kern="1200">
          <a:solidFill>
            <a:schemeClr val="tx1"/>
          </a:solidFill>
          <a:latin typeface="+mn-lt"/>
          <a:ea typeface="+mn-ea"/>
          <a:cs typeface="+mn-cs"/>
        </a:defRPr>
      </a:lvl7pPr>
      <a:lvl8pPr marL="3198352" algn="l" defTabSz="913815" rtl="0" eaLnBrk="1" latinLnBrk="0" hangingPunct="1">
        <a:defRPr sz="1798" kern="1200">
          <a:solidFill>
            <a:schemeClr val="tx1"/>
          </a:solidFill>
          <a:latin typeface="+mn-lt"/>
          <a:ea typeface="+mn-ea"/>
          <a:cs typeface="+mn-cs"/>
        </a:defRPr>
      </a:lvl8pPr>
      <a:lvl9pPr marL="3655260" algn="l" defTabSz="913815"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wmf"/><Relationship Id="rId18" Type="http://schemas.openxmlformats.org/officeDocument/2006/relationships/image" Target="../media/image22.png"/><Relationship Id="rId3" Type="http://schemas.openxmlformats.org/officeDocument/2006/relationships/image" Target="../media/image10.png"/><Relationship Id="rId21" Type="http://schemas.microsoft.com/office/2007/relationships/hdphoto" Target="../media/hdphoto5.wdp"/><Relationship Id="rId7" Type="http://schemas.openxmlformats.org/officeDocument/2006/relationships/image" Target="../media/image14.wmf"/><Relationship Id="rId12" Type="http://schemas.openxmlformats.org/officeDocument/2006/relationships/image" Target="../media/image17.png"/><Relationship Id="rId17" Type="http://schemas.microsoft.com/office/2007/relationships/hdphoto" Target="../media/hdphoto3.wdp"/><Relationship Id="rId2" Type="http://schemas.openxmlformats.org/officeDocument/2006/relationships/notesSlide" Target="../notesSlides/notesSlide10.xml"/><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wmf"/><Relationship Id="rId15" Type="http://schemas.openxmlformats.org/officeDocument/2006/relationships/image" Target="../media/image20.jpeg"/><Relationship Id="rId10" Type="http://schemas.openxmlformats.org/officeDocument/2006/relationships/image" Target="../media/image16.jpeg"/><Relationship Id="rId19" Type="http://schemas.microsoft.com/office/2007/relationships/hdphoto" Target="../media/hdphoto4.wdp"/><Relationship Id="rId4" Type="http://schemas.openxmlformats.org/officeDocument/2006/relationships/image" Target="../media/image11.wmf"/><Relationship Id="rId9" Type="http://schemas.microsoft.com/office/2007/relationships/hdphoto" Target="../media/hdphoto1.wdp"/><Relationship Id="rId14" Type="http://schemas.openxmlformats.org/officeDocument/2006/relationships/image" Target="../media/image1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25.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image" Target="../media/image24.emf"/><Relationship Id="rId2" Type="http://schemas.openxmlformats.org/officeDocument/2006/relationships/tags" Target="../tags/tag1.xml"/><Relationship Id="rId16"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notesSlide" Target="../notesSlides/notesSlide12.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6.png"/><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9.xml"/><Relationship Id="rId7" Type="http://schemas.openxmlformats.org/officeDocument/2006/relationships/image" Target="../media/image24.emf"/><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5.xml"/><Relationship Id="rId4" Type="http://schemas.openxmlformats.org/officeDocument/2006/relationships/slideLayout" Target="../slideLayouts/slideLayout6.xml"/><Relationship Id="rId9"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4800" dirty="0" smtClean="0"/>
              <a:t>Introduction to HDInsight and Big Data</a:t>
            </a:r>
            <a:endParaRPr lang="en-US" sz="4800"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259735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7"/>
          <p:cNvSpPr txBox="1">
            <a:spLocks/>
          </p:cNvSpPr>
          <p:nvPr/>
        </p:nvSpPr>
        <p:spPr bwMode="auto">
          <a:xfrm>
            <a:off x="1915489" y="3567356"/>
            <a:ext cx="7849179" cy="2780786"/>
          </a:xfrm>
          <a:prstGeom prst="rect">
            <a:avLst/>
          </a:prstGeom>
          <a:solidFill>
            <a:schemeClr val="bg2">
              <a:lumMod val="10000"/>
              <a:lumOff val="90000"/>
            </a:schemeClr>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79181" fontAlgn="base">
              <a:spcBef>
                <a:spcPct val="0"/>
              </a:spcBef>
              <a:spcAft>
                <a:spcPct val="0"/>
              </a:spcAft>
              <a:buNone/>
              <a:defRPr/>
            </a:pPr>
            <a:r>
              <a:rPr lang="en-US" sz="2745" kern="0" dirty="0">
                <a:solidFill>
                  <a:srgbClr val="0085B4"/>
                </a:solidFill>
                <a:ea typeface="Segoe UI" pitchFamily="34" charset="0"/>
                <a:cs typeface="Segoe UI" pitchFamily="34" charset="0"/>
              </a:rPr>
              <a:t>Hadoop</a:t>
            </a:r>
          </a:p>
        </p:txBody>
      </p:sp>
      <p:sp>
        <p:nvSpPr>
          <p:cNvPr id="4" name="Rectangle 3"/>
          <p:cNvSpPr/>
          <p:nvPr/>
        </p:nvSpPr>
        <p:spPr bwMode="auto">
          <a:xfrm>
            <a:off x="4624408" y="3698833"/>
            <a:ext cx="1338860" cy="1262092"/>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Name Node</a:t>
            </a:r>
          </a:p>
        </p:txBody>
      </p:sp>
      <p:sp>
        <p:nvSpPr>
          <p:cNvPr id="5" name="Rectangle 4"/>
          <p:cNvSpPr/>
          <p:nvPr/>
        </p:nvSpPr>
        <p:spPr bwMode="auto">
          <a:xfrm>
            <a:off x="6065479" y="3698833"/>
            <a:ext cx="1338860" cy="1262092"/>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Name Node</a:t>
            </a:r>
          </a:p>
        </p:txBody>
      </p:sp>
      <p:sp>
        <p:nvSpPr>
          <p:cNvPr id="6" name="Rectangle 5"/>
          <p:cNvSpPr/>
          <p:nvPr/>
        </p:nvSpPr>
        <p:spPr bwMode="auto">
          <a:xfrm>
            <a:off x="4624408" y="5038999"/>
            <a:ext cx="2779931" cy="1139549"/>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algn="ct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Data Nodes</a:t>
            </a:r>
          </a:p>
        </p:txBody>
      </p:sp>
      <p:pic>
        <p:nvPicPr>
          <p:cNvPr id="7" name="Picture 2" descr="\\MAGNUM\Projects\Microsoft\Cloud Power FY12\Design\Icons\PNGs\Cloud_on_your_terms.png"/>
          <p:cNvPicPr>
            <a:picLocks noChangeAspect="1" noChangeArrowheads="1"/>
          </p:cNvPicPr>
          <p:nvPr/>
        </p:nvPicPr>
        <p:blipFill>
          <a:blip r:embed="rId2" cstate="print">
            <a:lum bright="100000"/>
          </a:blip>
          <a:stretch>
            <a:fillRect/>
          </a:stretch>
        </p:blipFill>
        <p:spPr bwMode="auto">
          <a:xfrm>
            <a:off x="5496093" y="4957749"/>
            <a:ext cx="1098275" cy="1098275"/>
          </a:xfrm>
          <a:prstGeom prst="rect">
            <a:avLst/>
          </a:prstGeom>
          <a:noFill/>
          <a:ln>
            <a:noFill/>
          </a:ln>
        </p:spPr>
      </p:pic>
      <p:pic>
        <p:nvPicPr>
          <p:cNvPr id="8" name="Picture 2" descr="\\MAGNUM\Projects\Microsoft\Cloud Power FY12\Design\ICONS_PNG\Tower.png"/>
          <p:cNvPicPr>
            <a:picLocks noChangeAspect="1" noChangeArrowheads="1"/>
          </p:cNvPicPr>
          <p:nvPr/>
        </p:nvPicPr>
        <p:blipFill>
          <a:blip r:embed="rId3" cstate="print">
            <a:lum bright="100000"/>
          </a:blip>
          <a:stretch>
            <a:fillRect/>
          </a:stretch>
        </p:blipFill>
        <p:spPr bwMode="auto">
          <a:xfrm>
            <a:off x="4959835" y="3703539"/>
            <a:ext cx="1048968" cy="1048968"/>
          </a:xfrm>
          <a:prstGeom prst="rect">
            <a:avLst/>
          </a:prstGeom>
          <a:noFill/>
        </p:spPr>
      </p:pic>
      <p:pic>
        <p:nvPicPr>
          <p:cNvPr id="9" name="Picture 2" descr="\\MAGNUM\Projects\Microsoft\Cloud Power FY12\Design\ICONS_PNG\Tower.png"/>
          <p:cNvPicPr>
            <a:picLocks noChangeAspect="1" noChangeArrowheads="1"/>
          </p:cNvPicPr>
          <p:nvPr/>
        </p:nvPicPr>
        <p:blipFill>
          <a:blip r:embed="rId3" cstate="print">
            <a:lum bright="100000"/>
          </a:blip>
          <a:stretch>
            <a:fillRect/>
          </a:stretch>
        </p:blipFill>
        <p:spPr bwMode="auto">
          <a:xfrm>
            <a:off x="6226178" y="3698833"/>
            <a:ext cx="1048968" cy="1048968"/>
          </a:xfrm>
          <a:prstGeom prst="rect">
            <a:avLst/>
          </a:prstGeom>
          <a:noFill/>
        </p:spPr>
      </p:pic>
      <p:sp>
        <p:nvSpPr>
          <p:cNvPr id="10" name="Content Placeholder 7"/>
          <p:cNvSpPr txBox="1">
            <a:spLocks/>
          </p:cNvSpPr>
          <p:nvPr/>
        </p:nvSpPr>
        <p:spPr bwMode="auto">
          <a:xfrm>
            <a:off x="1915489" y="528625"/>
            <a:ext cx="7849179" cy="2780786"/>
          </a:xfrm>
          <a:prstGeom prst="rect">
            <a:avLst/>
          </a:prstGeom>
          <a:solidFill>
            <a:schemeClr val="bg2">
              <a:lumMod val="10000"/>
              <a:lumOff val="90000"/>
            </a:schemeClr>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79181" fontAlgn="base">
              <a:spcBef>
                <a:spcPct val="0"/>
              </a:spcBef>
              <a:spcAft>
                <a:spcPct val="0"/>
              </a:spcAft>
              <a:buNone/>
              <a:defRPr/>
            </a:pPr>
            <a:r>
              <a:rPr lang="en-US" sz="2745" kern="0" dirty="0">
                <a:solidFill>
                  <a:srgbClr val="0085B4"/>
                </a:solidFill>
                <a:ea typeface="Segoe UI" pitchFamily="34" charset="0"/>
                <a:cs typeface="Segoe UI" pitchFamily="34" charset="0"/>
              </a:rPr>
              <a:t>HPC</a:t>
            </a:r>
          </a:p>
        </p:txBody>
      </p:sp>
      <p:sp>
        <p:nvSpPr>
          <p:cNvPr id="11" name="Rectangle 10"/>
          <p:cNvSpPr/>
          <p:nvPr/>
        </p:nvSpPr>
        <p:spPr bwMode="auto">
          <a:xfrm>
            <a:off x="4624408" y="660102"/>
            <a:ext cx="1338860" cy="1262092"/>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Head Node</a:t>
            </a:r>
          </a:p>
        </p:txBody>
      </p:sp>
      <p:sp>
        <p:nvSpPr>
          <p:cNvPr id="12" name="Rectangle 11"/>
          <p:cNvSpPr/>
          <p:nvPr/>
        </p:nvSpPr>
        <p:spPr bwMode="auto">
          <a:xfrm>
            <a:off x="6065479" y="660102"/>
            <a:ext cx="1338860" cy="1262092"/>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Broker Node</a:t>
            </a:r>
          </a:p>
        </p:txBody>
      </p:sp>
      <p:sp>
        <p:nvSpPr>
          <p:cNvPr id="13" name="Rectangle 12"/>
          <p:cNvSpPr/>
          <p:nvPr/>
        </p:nvSpPr>
        <p:spPr bwMode="auto">
          <a:xfrm>
            <a:off x="4624408" y="2000268"/>
            <a:ext cx="2779931" cy="1139549"/>
          </a:xfrm>
          <a:prstGeom prst="rect">
            <a:avLst/>
          </a:prstGeom>
          <a:solidFill>
            <a:srgbClr val="00AFDB"/>
          </a:solidFill>
          <a:ln w="25400" cap="flat" cmpd="sng" algn="ctr">
            <a:noFill/>
            <a:prstDash val="solid"/>
            <a:headEnd type="none" w="med" len="med"/>
            <a:tailEnd type="none" w="med" len="med"/>
          </a:ln>
          <a:effectLst/>
        </p:spPr>
        <p:txBody>
          <a:bodyPr rot="0" spcFirstLastPara="0" vertOverflow="overflow" horzOverflow="overflow" vert="horz" wrap="square" lIns="47767" tIns="95532" rIns="47767" bIns="40142" numCol="1" spcCol="0" rtlCol="0" fromWordArt="0" anchor="b" anchorCtr="0" forceAA="0" compatLnSpc="1">
            <a:prstTxWarp prst="textNoShape">
              <a:avLst/>
            </a:prstTxWarp>
            <a:noAutofit/>
          </a:bodyPr>
          <a:lstStyle/>
          <a:p>
            <a:pPr algn="ctr" defTabSz="579181" fontAlgn="base">
              <a:spcBef>
                <a:spcPct val="0"/>
              </a:spcBef>
              <a:spcAft>
                <a:spcPct val="0"/>
              </a:spcAft>
              <a:defRPr/>
            </a:pPr>
            <a:r>
              <a:rPr lang="en-US" sz="1568" kern="0" dirty="0">
                <a:gradFill>
                  <a:gsLst>
                    <a:gs pos="0">
                      <a:sysClr val="window" lastClr="FFFFFF"/>
                    </a:gs>
                    <a:gs pos="100000">
                      <a:sysClr val="window" lastClr="FFFFFF"/>
                    </a:gs>
                  </a:gsLst>
                  <a:lin ang="16200000" scaled="0"/>
                </a:gradFill>
                <a:ea typeface="Segoe UI" pitchFamily="34" charset="0"/>
                <a:cs typeface="Segoe UI" pitchFamily="34" charset="0"/>
              </a:rPr>
              <a:t>Worker Nodes</a:t>
            </a:r>
          </a:p>
        </p:txBody>
      </p:sp>
      <p:pic>
        <p:nvPicPr>
          <p:cNvPr id="14" name="Picture 2" descr="\\MAGNUM\Projects\Microsoft\Cloud Power FY12\Design\Icons\PNGs\Cloud_on_your_terms.png"/>
          <p:cNvPicPr>
            <a:picLocks noChangeAspect="1" noChangeArrowheads="1"/>
          </p:cNvPicPr>
          <p:nvPr/>
        </p:nvPicPr>
        <p:blipFill>
          <a:blip r:embed="rId2" cstate="print">
            <a:lum bright="100000"/>
          </a:blip>
          <a:stretch>
            <a:fillRect/>
          </a:stretch>
        </p:blipFill>
        <p:spPr bwMode="auto">
          <a:xfrm>
            <a:off x="5496093" y="1919017"/>
            <a:ext cx="1098275" cy="1098275"/>
          </a:xfrm>
          <a:prstGeom prst="rect">
            <a:avLst/>
          </a:prstGeom>
          <a:noFill/>
          <a:ln>
            <a:noFill/>
          </a:ln>
        </p:spPr>
      </p:pic>
      <p:pic>
        <p:nvPicPr>
          <p:cNvPr id="15" name="Picture 2" descr="\\MAGNUM\Projects\Microsoft\Cloud Power FY12\Design\ICONS_PNG\Tower.png"/>
          <p:cNvPicPr>
            <a:picLocks noChangeAspect="1" noChangeArrowheads="1"/>
          </p:cNvPicPr>
          <p:nvPr/>
        </p:nvPicPr>
        <p:blipFill>
          <a:blip r:embed="rId3" cstate="print">
            <a:lum bright="100000"/>
          </a:blip>
          <a:stretch>
            <a:fillRect/>
          </a:stretch>
        </p:blipFill>
        <p:spPr bwMode="auto">
          <a:xfrm>
            <a:off x="4959835" y="664808"/>
            <a:ext cx="1048968" cy="1048968"/>
          </a:xfrm>
          <a:prstGeom prst="rect">
            <a:avLst/>
          </a:prstGeom>
          <a:noFill/>
        </p:spPr>
      </p:pic>
      <p:pic>
        <p:nvPicPr>
          <p:cNvPr id="16" name="Picture 2" descr="\\MAGNUM\Projects\Microsoft\Cloud Power FY12\Design\ICONS_PNG\Tower.png"/>
          <p:cNvPicPr>
            <a:picLocks noChangeAspect="1" noChangeArrowheads="1"/>
          </p:cNvPicPr>
          <p:nvPr/>
        </p:nvPicPr>
        <p:blipFill>
          <a:blip r:embed="rId3" cstate="print">
            <a:lum bright="100000"/>
          </a:blip>
          <a:stretch>
            <a:fillRect/>
          </a:stretch>
        </p:blipFill>
        <p:spPr bwMode="auto">
          <a:xfrm>
            <a:off x="6226178" y="660102"/>
            <a:ext cx="1048968" cy="1048968"/>
          </a:xfrm>
          <a:prstGeom prst="rect">
            <a:avLst/>
          </a:prstGeom>
          <a:noFill/>
        </p:spPr>
      </p:pic>
    </p:spTree>
    <p:extLst>
      <p:ext uri="{BB962C8B-B14F-4D97-AF65-F5344CB8AC3E}">
        <p14:creationId xmlns:p14="http://schemas.microsoft.com/office/powerpoint/2010/main" val="25261908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7000" dirty="0"/>
              <a:t>Understanding Big Data</a:t>
            </a:r>
          </a:p>
        </p:txBody>
      </p:sp>
    </p:spTree>
    <p:extLst>
      <p:ext uri="{BB962C8B-B14F-4D97-AF65-F5344CB8AC3E}">
        <p14:creationId xmlns:p14="http://schemas.microsoft.com/office/powerpoint/2010/main" val="2644434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104903" y="1609228"/>
            <a:ext cx="2656108" cy="1665356"/>
            <a:chOff x="5965578" y="1979910"/>
            <a:chExt cx="2656800" cy="1665789"/>
          </a:xfrm>
        </p:grpSpPr>
        <p:sp>
          <p:nvSpPr>
            <p:cNvPr id="8"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32" name="TextBox 31"/>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years)</a:t>
              </a:r>
            </a:p>
          </p:txBody>
        </p:sp>
        <p:sp>
          <p:nvSpPr>
            <p:cNvPr id="38"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5" name="组合 14"/>
          <p:cNvGrpSpPr/>
          <p:nvPr/>
        </p:nvGrpSpPr>
        <p:grpSpPr>
          <a:xfrm>
            <a:off x="7101517" y="3310082"/>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Computing</a:t>
              </a:r>
            </a:p>
          </p:txBody>
        </p:sp>
        <p:sp>
          <p:nvSpPr>
            <p:cNvPr id="33" name="TextBox 32"/>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39"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1" name="组合 10"/>
          <p:cNvGrpSpPr/>
          <p:nvPr/>
        </p:nvGrpSpPr>
        <p:grpSpPr>
          <a:xfrm>
            <a:off x="1742095" y="1605990"/>
            <a:ext cx="2633883" cy="1665356"/>
            <a:chOff x="601371" y="1976672"/>
            <a:chExt cx="2634569" cy="1665789"/>
          </a:xfrm>
        </p:grpSpPr>
        <p:sp>
          <p:nvSpPr>
            <p:cNvPr id="4"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9" name="TextBox 18"/>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34"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2" name="标题 1"/>
          <p:cNvSpPr>
            <a:spLocks noGrp="1"/>
          </p:cNvSpPr>
          <p:nvPr>
            <p:ph type="title"/>
          </p:nvPr>
        </p:nvSpPr>
        <p:spPr/>
        <p:txBody>
          <a:bodyPr>
            <a:normAutofit/>
          </a:bodyPr>
          <a:lstStyle/>
          <a:p>
            <a:pPr algn="l"/>
            <a:r>
              <a:rPr lang="en-US" altLang="zh-CN" sz="4532" cap="all" spc="-135" dirty="0">
                <a:ea typeface="Segoe UI" pitchFamily="34" charset="0"/>
                <a:cs typeface="Segoe UI" pitchFamily="34" charset="0"/>
              </a:rPr>
              <a:t>KEY TRENDS</a:t>
            </a:r>
            <a:endParaRPr lang="zh-CN" altLang="en-US" sz="4532" dirty="0"/>
          </a:p>
        </p:txBody>
      </p:sp>
      <p:sp>
        <p:nvSpPr>
          <p:cNvPr id="30" name="Down Arrow 19"/>
          <p:cNvSpPr/>
          <p:nvPr/>
        </p:nvSpPr>
        <p:spPr bwMode="auto">
          <a:xfrm rot="10800000" flipV="1">
            <a:off x="9190082" y="1609229"/>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31" name="Down Arrow 19"/>
          <p:cNvSpPr/>
          <p:nvPr/>
        </p:nvSpPr>
        <p:spPr bwMode="auto">
          <a:xfrm rot="10800000" flipV="1">
            <a:off x="9219347" y="3310083"/>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9" name="Down Arrow 19"/>
          <p:cNvSpPr/>
          <p:nvPr/>
        </p:nvSpPr>
        <p:spPr bwMode="auto">
          <a:xfrm flipV="1">
            <a:off x="3848718" y="2065932"/>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2" name="组合 11"/>
          <p:cNvGrpSpPr/>
          <p:nvPr/>
        </p:nvGrpSpPr>
        <p:grpSpPr>
          <a:xfrm>
            <a:off x="4411943" y="1605991"/>
            <a:ext cx="2656108" cy="1671831"/>
            <a:chOff x="3271917" y="1976672"/>
            <a:chExt cx="2656800" cy="1672266"/>
          </a:xfrm>
        </p:grpSpPr>
        <p:sp>
          <p:nvSpPr>
            <p:cNvPr id="5"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0" name="TextBox 19"/>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35"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3" name="组合 12"/>
          <p:cNvGrpSpPr/>
          <p:nvPr/>
        </p:nvGrpSpPr>
        <p:grpSpPr>
          <a:xfrm>
            <a:off x="1680290" y="3306844"/>
            <a:ext cx="2695686" cy="1666366"/>
            <a:chOff x="539552" y="3677969"/>
            <a:chExt cx="2696388" cy="1666800"/>
          </a:xfrm>
        </p:grpSpPr>
        <p:sp>
          <p:nvSpPr>
            <p:cNvPr id="7"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8" name="TextBox 27"/>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37"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3" name="Down Arrow 19"/>
          <p:cNvSpPr/>
          <p:nvPr/>
        </p:nvSpPr>
        <p:spPr bwMode="auto">
          <a:xfrm flipV="1">
            <a:off x="6503570" y="2074894"/>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4" name="Down Arrow 19"/>
          <p:cNvSpPr/>
          <p:nvPr/>
        </p:nvSpPr>
        <p:spPr bwMode="auto">
          <a:xfrm flipV="1">
            <a:off x="3839968" y="3757146"/>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4" name="组合 13"/>
          <p:cNvGrpSpPr/>
          <p:nvPr/>
        </p:nvGrpSpPr>
        <p:grpSpPr>
          <a:xfrm>
            <a:off x="4405983" y="3306844"/>
            <a:ext cx="2662069" cy="1666366"/>
            <a:chOff x="3265955" y="3677969"/>
            <a:chExt cx="2662762" cy="1666800"/>
          </a:xfrm>
        </p:grpSpPr>
        <p:sp>
          <p:nvSpPr>
            <p:cNvPr id="6"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26" name="TextBox 25"/>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6"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5" name="Down Arrow 19"/>
          <p:cNvSpPr/>
          <p:nvPr/>
        </p:nvSpPr>
        <p:spPr bwMode="auto">
          <a:xfrm flipV="1">
            <a:off x="6503570" y="3769489"/>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35078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3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3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300"/>
                            </p:stCondLst>
                            <p:childTnLst>
                              <p:par>
                                <p:cTn id="33" presetID="42"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par>
                          <p:cTn id="53" fill="hold">
                            <p:stCondLst>
                              <p:cond delay="3300"/>
                            </p:stCondLst>
                            <p:childTnLst>
                              <p:par>
                                <p:cTn id="54" presetID="47" presetClass="entr" presetSubtype="0"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anim calcmode="lin" valueType="num">
                                      <p:cBhvr>
                                        <p:cTn id="57" dur="500" fill="hold"/>
                                        <p:tgtEl>
                                          <p:spTgt spid="16"/>
                                        </p:tgtEl>
                                        <p:attrNameLst>
                                          <p:attrName>ppt_x</p:attrName>
                                        </p:attrNameLst>
                                      </p:cBhvr>
                                      <p:tavLst>
                                        <p:tav tm="0">
                                          <p:val>
                                            <p:strVal val="#ppt_x"/>
                                          </p:val>
                                        </p:tav>
                                        <p:tav tm="100000">
                                          <p:val>
                                            <p:strVal val="#ppt_x"/>
                                          </p:val>
                                        </p:tav>
                                      </p:tavLst>
                                    </p:anim>
                                    <p:anim calcmode="lin" valueType="num">
                                      <p:cBhvr>
                                        <p:cTn id="58" dur="500" fill="hold"/>
                                        <p:tgtEl>
                                          <p:spTgt spid="16"/>
                                        </p:tgtEl>
                                        <p:attrNameLst>
                                          <p:attrName>ppt_y</p:attrName>
                                        </p:attrNameLst>
                                      </p:cBhvr>
                                      <p:tavLst>
                                        <p:tav tm="0">
                                          <p:val>
                                            <p:strVal val="#ppt_y-.1"/>
                                          </p:val>
                                        </p:tav>
                                        <p:tav tm="100000">
                                          <p:val>
                                            <p:strVal val="#ppt_y"/>
                                          </p:val>
                                        </p:tav>
                                      </p:tavLst>
                                    </p:anim>
                                  </p:childTnLst>
                                </p:cTn>
                              </p:par>
                            </p:childTnLst>
                          </p:cTn>
                        </p:par>
                        <p:par>
                          <p:cTn id="59" fill="hold">
                            <p:stCondLst>
                              <p:cond delay="3800"/>
                            </p:stCondLst>
                            <p:childTnLst>
                              <p:par>
                                <p:cTn id="60" presetID="47"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anim calcmode="lin" valueType="num">
                                      <p:cBhvr>
                                        <p:cTn id="63" dur="500" fill="hold"/>
                                        <p:tgtEl>
                                          <p:spTgt spid="15"/>
                                        </p:tgtEl>
                                        <p:attrNameLst>
                                          <p:attrName>ppt_x</p:attrName>
                                        </p:attrNameLst>
                                      </p:cBhvr>
                                      <p:tavLst>
                                        <p:tav tm="0">
                                          <p:val>
                                            <p:strVal val="#ppt_x"/>
                                          </p:val>
                                        </p:tav>
                                        <p:tav tm="100000">
                                          <p:val>
                                            <p:strVal val="#ppt_x"/>
                                          </p:val>
                                        </p:tav>
                                      </p:tavLst>
                                    </p:anim>
                                    <p:anim calcmode="lin" valueType="num">
                                      <p:cBhvr>
                                        <p:cTn id="64" dur="5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43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1000"/>
                                        <p:tgtEl>
                                          <p:spTgt spid="31"/>
                                        </p:tgtEl>
                                      </p:cBhvr>
                                    </p:animEffect>
                                    <p:anim calcmode="lin" valueType="num">
                                      <p:cBhvr>
                                        <p:cTn id="74" dur="1000" fill="hold"/>
                                        <p:tgtEl>
                                          <p:spTgt spid="31"/>
                                        </p:tgtEl>
                                        <p:attrNameLst>
                                          <p:attrName>ppt_x</p:attrName>
                                        </p:attrNameLst>
                                      </p:cBhvr>
                                      <p:tavLst>
                                        <p:tav tm="0">
                                          <p:val>
                                            <p:strVal val="#ppt_x"/>
                                          </p:val>
                                        </p:tav>
                                        <p:tav tm="100000">
                                          <p:val>
                                            <p:strVal val="#ppt_x"/>
                                          </p:val>
                                        </p:tav>
                                      </p:tavLst>
                                    </p:anim>
                                    <p:anim calcmode="lin" valueType="num">
                                      <p:cBhvr>
                                        <p:cTn id="7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animBg="1"/>
      <p:bldP spid="29"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92346" y="1244189"/>
            <a:ext cx="5605650" cy="3935358"/>
            <a:chOff x="2272947" y="1995492"/>
            <a:chExt cx="5607111" cy="3512436"/>
          </a:xfrm>
        </p:grpSpPr>
        <p:sp>
          <p:nvSpPr>
            <p:cNvPr id="17" name="矩形 16"/>
            <p:cNvSpPr/>
            <p:nvPr/>
          </p:nvSpPr>
          <p:spPr>
            <a:xfrm>
              <a:off x="2272947" y="1995492"/>
              <a:ext cx="5547104" cy="350409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816184">
                <a:defRPr/>
              </a:pPr>
              <a:r>
                <a:rPr lang="en-US" altLang="zh-CN" sz="2599" kern="0" dirty="0" smtClean="0">
                  <a:solidFill>
                    <a:prstClr val="white"/>
                  </a:solidFill>
                  <a:latin typeface="Segoe UI Light" pitchFamily="34" charset="0"/>
                  <a:cs typeface="Arial"/>
                </a:rPr>
                <a:t>Internet </a:t>
              </a:r>
              <a:r>
                <a:rPr lang="en-US" altLang="zh-CN" sz="2599" kern="0" dirty="0">
                  <a:solidFill>
                    <a:prstClr val="white"/>
                  </a:solidFill>
                  <a:latin typeface="Segoe UI Light" pitchFamily="34" charset="0"/>
                  <a:cs typeface="Arial"/>
                </a:rPr>
                <a:t>of things</a:t>
              </a:r>
            </a:p>
          </p:txBody>
        </p:sp>
        <p:sp>
          <p:nvSpPr>
            <p:cNvPr id="34" name="TextBox 33"/>
            <p:cNvSpPr txBox="1"/>
            <p:nvPr/>
          </p:nvSpPr>
          <p:spPr>
            <a:xfrm>
              <a:off x="6331550" y="2696809"/>
              <a:ext cx="1157111"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Audio / Video</a:t>
              </a:r>
            </a:p>
          </p:txBody>
        </p:sp>
        <p:sp>
          <p:nvSpPr>
            <p:cNvPr id="35" name="TextBox 34"/>
            <p:cNvSpPr txBox="1"/>
            <p:nvPr/>
          </p:nvSpPr>
          <p:spPr>
            <a:xfrm>
              <a:off x="6490949" y="3090092"/>
              <a:ext cx="838313"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Log Files</a:t>
              </a:r>
            </a:p>
          </p:txBody>
        </p:sp>
        <p:sp>
          <p:nvSpPr>
            <p:cNvPr id="36" name="TextBox 35"/>
            <p:cNvSpPr txBox="1"/>
            <p:nvPr/>
          </p:nvSpPr>
          <p:spPr>
            <a:xfrm>
              <a:off x="6260771" y="5215464"/>
              <a:ext cx="129866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Text/Image</a:t>
              </a:r>
            </a:p>
          </p:txBody>
        </p:sp>
        <p:sp>
          <p:nvSpPr>
            <p:cNvPr id="37" name="TextBox 36"/>
            <p:cNvSpPr txBox="1"/>
            <p:nvPr/>
          </p:nvSpPr>
          <p:spPr>
            <a:xfrm>
              <a:off x="2340336" y="2319086"/>
              <a:ext cx="132871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Social Sentiment</a:t>
              </a:r>
            </a:p>
          </p:txBody>
        </p:sp>
        <p:sp>
          <p:nvSpPr>
            <p:cNvPr id="38" name="TextBox 37"/>
            <p:cNvSpPr txBox="1"/>
            <p:nvPr/>
          </p:nvSpPr>
          <p:spPr>
            <a:xfrm>
              <a:off x="6147706" y="3930437"/>
              <a:ext cx="152479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Data Market Feeds</a:t>
              </a:r>
            </a:p>
          </p:txBody>
        </p:sp>
        <p:sp>
          <p:nvSpPr>
            <p:cNvPr id="39" name="TextBox 38"/>
            <p:cNvSpPr txBox="1"/>
            <p:nvPr/>
          </p:nvSpPr>
          <p:spPr>
            <a:xfrm>
              <a:off x="6236005" y="4362485"/>
              <a:ext cx="1348200"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eGov Feeds</a:t>
              </a:r>
            </a:p>
          </p:txBody>
        </p:sp>
        <p:sp>
          <p:nvSpPr>
            <p:cNvPr id="40" name="TextBox 39"/>
            <p:cNvSpPr txBox="1"/>
            <p:nvPr/>
          </p:nvSpPr>
          <p:spPr>
            <a:xfrm>
              <a:off x="6489987" y="4783416"/>
              <a:ext cx="840237"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Weather </a:t>
              </a:r>
            </a:p>
          </p:txBody>
        </p:sp>
        <p:sp>
          <p:nvSpPr>
            <p:cNvPr id="41" name="TextBox 40"/>
            <p:cNvSpPr txBox="1"/>
            <p:nvPr/>
          </p:nvSpPr>
          <p:spPr>
            <a:xfrm>
              <a:off x="6339317" y="2384319"/>
              <a:ext cx="1141577" cy="292464"/>
            </a:xfrm>
            <a:prstGeom prst="rect">
              <a:avLst/>
            </a:prstGeom>
            <a:noFill/>
            <a:ln>
              <a:noFill/>
            </a:ln>
            <a:effectLst/>
          </p:spPr>
          <p:txBody>
            <a:bodyPr wrap="square" rtlCol="0">
              <a:spAutoFit/>
            </a:bodyPr>
            <a:lstStyle/>
            <a:p>
              <a:pPr defTabSz="816184">
                <a:defRPr/>
              </a:pPr>
              <a:r>
                <a:rPr lang="en-US" sz="1300" kern="0" dirty="0">
                  <a:solidFill>
                    <a:srgbClr val="FFFFFF"/>
                  </a:solidFill>
                  <a:latin typeface="Segoe UI Light" pitchFamily="34" charset="0"/>
                  <a:cs typeface="Arial"/>
                </a:rPr>
                <a:t>Wikis / Blogs</a:t>
              </a:r>
            </a:p>
          </p:txBody>
        </p:sp>
        <p:sp>
          <p:nvSpPr>
            <p:cNvPr id="42" name="TextBox 41"/>
            <p:cNvSpPr txBox="1"/>
            <p:nvPr/>
          </p:nvSpPr>
          <p:spPr>
            <a:xfrm>
              <a:off x="2320998" y="2631576"/>
              <a:ext cx="1065089"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Click Stream</a:t>
              </a:r>
            </a:p>
          </p:txBody>
        </p:sp>
        <p:sp>
          <p:nvSpPr>
            <p:cNvPr id="43" name="TextBox 42"/>
            <p:cNvSpPr txBox="1"/>
            <p:nvPr/>
          </p:nvSpPr>
          <p:spPr>
            <a:xfrm>
              <a:off x="4108143" y="2433288"/>
              <a:ext cx="1876711" cy="292464"/>
            </a:xfrm>
            <a:prstGeom prst="rect">
              <a:avLst/>
            </a:prstGeom>
            <a:noFill/>
            <a:ln>
              <a:noFill/>
            </a:ln>
          </p:spPr>
          <p:txBody>
            <a:bodyPr wrap="square" rtlCol="0">
              <a:spAutoFit/>
            </a:bodyPr>
            <a:lstStyle/>
            <a:p>
              <a:pPr defTabSz="816184">
                <a:defRPr/>
              </a:pPr>
              <a:r>
                <a:rPr lang="en-US" sz="1300" kern="0" dirty="0">
                  <a:solidFill>
                    <a:srgbClr val="FFFFFF"/>
                  </a:solidFill>
                  <a:latin typeface="Segoe UI Light" pitchFamily="34" charset="0"/>
                  <a:cs typeface="Arial"/>
                </a:rPr>
                <a:t>Sensors / RFID / Devices</a:t>
              </a:r>
            </a:p>
          </p:txBody>
        </p:sp>
        <p:sp>
          <p:nvSpPr>
            <p:cNvPr id="44" name="TextBox 43"/>
            <p:cNvSpPr txBox="1"/>
            <p:nvPr/>
          </p:nvSpPr>
          <p:spPr>
            <a:xfrm>
              <a:off x="5940153" y="3525653"/>
              <a:ext cx="1939905" cy="277071"/>
            </a:xfrm>
            <a:prstGeom prst="rect">
              <a:avLst/>
            </a:prstGeom>
            <a:noFill/>
            <a:ln>
              <a:noFill/>
            </a:ln>
          </p:spPr>
          <p:txBody>
            <a:bodyPr wrap="square" rtlCol="0">
              <a:spAutoFit/>
            </a:bodyPr>
            <a:lstStyle/>
            <a:p>
              <a:pPr defTabSz="816184">
                <a:defRPr/>
              </a:pPr>
              <a:r>
                <a:rPr lang="en-US" sz="1200" kern="0" dirty="0">
                  <a:solidFill>
                    <a:srgbClr val="FFFFFF"/>
                  </a:solidFill>
                  <a:latin typeface="Segoe UI Light" pitchFamily="34" charset="0"/>
                  <a:cs typeface="Arial"/>
                </a:rPr>
                <a:t>Spatial &amp; GPS Coordinates</a:t>
              </a:r>
            </a:p>
          </p:txBody>
        </p:sp>
      </p:grpSp>
      <p:grpSp>
        <p:nvGrpSpPr>
          <p:cNvPr id="45" name="组合 44"/>
          <p:cNvGrpSpPr/>
          <p:nvPr/>
        </p:nvGrpSpPr>
        <p:grpSpPr>
          <a:xfrm>
            <a:off x="3792344" y="2541728"/>
            <a:ext cx="3748022" cy="2628477"/>
            <a:chOff x="2272946" y="2870427"/>
            <a:chExt cx="3748998" cy="2629163"/>
          </a:xfrm>
        </p:grpSpPr>
        <p:sp>
          <p:nvSpPr>
            <p:cNvPr id="15" name="矩形 14"/>
            <p:cNvSpPr/>
            <p:nvPr/>
          </p:nvSpPr>
          <p:spPr>
            <a:xfrm>
              <a:off x="2272946" y="2870427"/>
              <a:ext cx="3679597" cy="2629163"/>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599" kern="0" dirty="0">
                  <a:solidFill>
                    <a:prstClr val="white"/>
                  </a:solidFill>
                  <a:latin typeface="Segoe UI Light" pitchFamily="34" charset="0"/>
                  <a:cs typeface="Arial"/>
                </a:rPr>
                <a:t>             WEB 2.0</a:t>
              </a:r>
            </a:p>
          </p:txBody>
        </p:sp>
        <p:sp>
          <p:nvSpPr>
            <p:cNvPr id="22" name="TextBox 21"/>
            <p:cNvSpPr txBox="1"/>
            <p:nvPr/>
          </p:nvSpPr>
          <p:spPr>
            <a:xfrm>
              <a:off x="2428786" y="3054763"/>
              <a:ext cx="7620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Mobile</a:t>
              </a:r>
            </a:p>
          </p:txBody>
        </p:sp>
        <p:sp>
          <p:nvSpPr>
            <p:cNvPr id="23" name="TextBox 22"/>
            <p:cNvSpPr txBox="1"/>
            <p:nvPr/>
          </p:nvSpPr>
          <p:spPr>
            <a:xfrm>
              <a:off x="2360389" y="3381792"/>
              <a:ext cx="9906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Advertising</a:t>
              </a:r>
            </a:p>
          </p:txBody>
        </p:sp>
        <p:sp>
          <p:nvSpPr>
            <p:cNvPr id="24" name="TextBox 23"/>
            <p:cNvSpPr txBox="1"/>
            <p:nvPr/>
          </p:nvSpPr>
          <p:spPr>
            <a:xfrm>
              <a:off x="4655247" y="3381792"/>
              <a:ext cx="1172749"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Collaboration</a:t>
              </a:r>
            </a:p>
          </p:txBody>
        </p:sp>
        <p:sp>
          <p:nvSpPr>
            <p:cNvPr id="25" name="TextBox 24"/>
            <p:cNvSpPr txBox="1"/>
            <p:nvPr/>
          </p:nvSpPr>
          <p:spPr>
            <a:xfrm>
              <a:off x="3265096" y="3381792"/>
              <a:ext cx="116956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eCommerce</a:t>
              </a:r>
            </a:p>
          </p:txBody>
        </p:sp>
        <p:sp>
          <p:nvSpPr>
            <p:cNvPr id="26" name="TextBox 25"/>
            <p:cNvSpPr txBox="1"/>
            <p:nvPr/>
          </p:nvSpPr>
          <p:spPr>
            <a:xfrm>
              <a:off x="4545791" y="3802617"/>
              <a:ext cx="139166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Digital Marketing</a:t>
              </a:r>
            </a:p>
          </p:txBody>
        </p:sp>
        <p:sp>
          <p:nvSpPr>
            <p:cNvPr id="27" name="TextBox 26"/>
            <p:cNvSpPr txBox="1"/>
            <p:nvPr/>
          </p:nvSpPr>
          <p:spPr>
            <a:xfrm>
              <a:off x="4461302" y="4223442"/>
              <a:ext cx="1560642" cy="292464"/>
            </a:xfrm>
            <a:prstGeom prst="rect">
              <a:avLst/>
            </a:prstGeom>
            <a:noFill/>
          </p:spPr>
          <p:txBody>
            <a:bodyPr wrap="square" rtlCol="0">
              <a:spAutoFit/>
            </a:bodyPr>
            <a:lstStyle/>
            <a:p>
              <a:pPr defTabSz="816184">
                <a:defRPr/>
              </a:pPr>
              <a:r>
                <a:rPr lang="en-US" sz="1300" kern="0" dirty="0">
                  <a:solidFill>
                    <a:srgbClr val="FFFFFF"/>
                  </a:solidFill>
                  <a:cs typeface="Arial"/>
                </a:rPr>
                <a:t> </a:t>
              </a:r>
              <a:r>
                <a:rPr lang="en-US" sz="1300" kern="0" dirty="0">
                  <a:solidFill>
                    <a:srgbClr val="FFFFFF"/>
                  </a:solidFill>
                  <a:latin typeface="Segoe UI Light" pitchFamily="34" charset="0"/>
                  <a:cs typeface="Arial"/>
                </a:rPr>
                <a:t>Search Marketing</a:t>
              </a:r>
            </a:p>
          </p:txBody>
        </p:sp>
        <p:sp>
          <p:nvSpPr>
            <p:cNvPr id="28" name="TextBox 27"/>
            <p:cNvSpPr txBox="1"/>
            <p:nvPr/>
          </p:nvSpPr>
          <p:spPr>
            <a:xfrm>
              <a:off x="4746322" y="4644267"/>
              <a:ext cx="99060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Web Logs</a:t>
              </a:r>
            </a:p>
          </p:txBody>
        </p:sp>
        <p:sp>
          <p:nvSpPr>
            <p:cNvPr id="29" name="TextBox 28"/>
            <p:cNvSpPr txBox="1"/>
            <p:nvPr/>
          </p:nvSpPr>
          <p:spPr>
            <a:xfrm>
              <a:off x="4427984" y="5065093"/>
              <a:ext cx="151073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Recommendations</a:t>
              </a:r>
            </a:p>
          </p:txBody>
        </p:sp>
      </p:grpSp>
      <p:grpSp>
        <p:nvGrpSpPr>
          <p:cNvPr id="19" name="组合 18"/>
          <p:cNvGrpSpPr/>
          <p:nvPr/>
        </p:nvGrpSpPr>
        <p:grpSpPr>
          <a:xfrm>
            <a:off x="3792343" y="3421347"/>
            <a:ext cx="2083512" cy="1748863"/>
            <a:chOff x="2272945" y="3750273"/>
            <a:chExt cx="2084055" cy="1749317"/>
          </a:xfrm>
        </p:grpSpPr>
        <p:sp>
          <p:nvSpPr>
            <p:cNvPr id="14" name="矩形 13"/>
            <p:cNvSpPr/>
            <p:nvPr/>
          </p:nvSpPr>
          <p:spPr>
            <a:xfrm>
              <a:off x="2272945" y="3750273"/>
              <a:ext cx="2078707" cy="1749317"/>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816184">
                <a:defRPr/>
              </a:pPr>
              <a:r>
                <a:rPr lang="en-US" altLang="zh-CN" sz="2199" kern="0" dirty="0">
                  <a:solidFill>
                    <a:prstClr val="white"/>
                  </a:solidFill>
                  <a:latin typeface="Segoe UI Light" pitchFamily="34" charset="0"/>
                  <a:cs typeface="Arial"/>
                </a:rPr>
                <a:t>   ERP / CRM</a:t>
              </a:r>
            </a:p>
          </p:txBody>
        </p:sp>
        <p:sp>
          <p:nvSpPr>
            <p:cNvPr id="20" name="TextBox 19"/>
            <p:cNvSpPr txBox="1"/>
            <p:nvPr/>
          </p:nvSpPr>
          <p:spPr>
            <a:xfrm>
              <a:off x="3224565" y="5060675"/>
              <a:ext cx="1132435"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Sales Pipeline</a:t>
              </a:r>
            </a:p>
          </p:txBody>
        </p:sp>
        <p:sp>
          <p:nvSpPr>
            <p:cNvPr id="21" name="TextBox 20"/>
            <p:cNvSpPr txBox="1"/>
            <p:nvPr/>
          </p:nvSpPr>
          <p:spPr>
            <a:xfrm>
              <a:off x="2336670" y="4253115"/>
              <a:ext cx="879911"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Payables</a:t>
              </a:r>
            </a:p>
          </p:txBody>
        </p:sp>
        <p:sp>
          <p:nvSpPr>
            <p:cNvPr id="30" name="TextBox 29"/>
            <p:cNvSpPr txBox="1"/>
            <p:nvPr/>
          </p:nvSpPr>
          <p:spPr>
            <a:xfrm>
              <a:off x="2403390" y="4676886"/>
              <a:ext cx="746469"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Payroll</a:t>
              </a:r>
            </a:p>
          </p:txBody>
        </p:sp>
        <p:sp>
          <p:nvSpPr>
            <p:cNvPr id="31" name="TextBox 30"/>
            <p:cNvSpPr txBox="1"/>
            <p:nvPr/>
          </p:nvSpPr>
          <p:spPr>
            <a:xfrm>
              <a:off x="2333398" y="5060677"/>
              <a:ext cx="886452"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Inventory</a:t>
              </a:r>
            </a:p>
          </p:txBody>
        </p:sp>
        <p:sp>
          <p:nvSpPr>
            <p:cNvPr id="32" name="TextBox 31"/>
            <p:cNvSpPr txBox="1"/>
            <p:nvPr/>
          </p:nvSpPr>
          <p:spPr>
            <a:xfrm>
              <a:off x="3347556" y="4248759"/>
              <a:ext cx="886452"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Contacts</a:t>
              </a:r>
            </a:p>
          </p:txBody>
        </p:sp>
        <p:sp>
          <p:nvSpPr>
            <p:cNvPr id="33" name="TextBox 32"/>
            <p:cNvSpPr txBox="1"/>
            <p:nvPr/>
          </p:nvSpPr>
          <p:spPr>
            <a:xfrm>
              <a:off x="3229698" y="4676885"/>
              <a:ext cx="1122170" cy="292464"/>
            </a:xfrm>
            <a:prstGeom prst="rect">
              <a:avLst/>
            </a:prstGeom>
            <a:noFill/>
          </p:spPr>
          <p:txBody>
            <a:bodyPr wrap="square" rtlCol="0">
              <a:spAutoFit/>
            </a:bodyPr>
            <a:lstStyle/>
            <a:p>
              <a:pPr defTabSz="816184">
                <a:defRPr/>
              </a:pPr>
              <a:r>
                <a:rPr lang="en-US" sz="1300" kern="0" dirty="0">
                  <a:solidFill>
                    <a:srgbClr val="FFFFFF"/>
                  </a:solidFill>
                  <a:latin typeface="Segoe UI Light" pitchFamily="34" charset="0"/>
                  <a:cs typeface="Arial"/>
                </a:rPr>
                <a:t>Deal Tracking</a:t>
              </a:r>
            </a:p>
          </p:txBody>
        </p:sp>
      </p:grpSp>
      <p:grpSp>
        <p:nvGrpSpPr>
          <p:cNvPr id="48" name="组合 47"/>
          <p:cNvGrpSpPr/>
          <p:nvPr/>
        </p:nvGrpSpPr>
        <p:grpSpPr>
          <a:xfrm>
            <a:off x="1992615" y="1011758"/>
            <a:ext cx="9070657" cy="4732299"/>
            <a:chOff x="485474" y="1395134"/>
            <a:chExt cx="9073020" cy="4733532"/>
          </a:xfrm>
        </p:grpSpPr>
        <p:grpSp>
          <p:nvGrpSpPr>
            <p:cNvPr id="8" name="组合 7"/>
            <p:cNvGrpSpPr/>
            <p:nvPr/>
          </p:nvGrpSpPr>
          <p:grpSpPr>
            <a:xfrm>
              <a:off x="485474" y="2421467"/>
              <a:ext cx="980010" cy="3078268"/>
              <a:chOff x="485474" y="2421467"/>
              <a:chExt cx="980010" cy="3078268"/>
            </a:xfrm>
          </p:grpSpPr>
          <p:sp>
            <p:nvSpPr>
              <p:cNvPr id="9" name="TextBox 8"/>
              <p:cNvSpPr txBox="1"/>
              <p:nvPr/>
            </p:nvSpPr>
            <p:spPr>
              <a:xfrm>
                <a:off x="485474" y="4161925"/>
                <a:ext cx="963976"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Terabytes</a:t>
                </a:r>
              </a:p>
              <a:p>
                <a:pPr defTabSz="816184">
                  <a:defRPr/>
                </a:pPr>
                <a:r>
                  <a:rPr lang="en-US" sz="1500" kern="0" dirty="0">
                    <a:solidFill>
                      <a:prstClr val="black">
                        <a:lumMod val="65000"/>
                        <a:lumOff val="35000"/>
                      </a:prstClr>
                    </a:solidFill>
                    <a:latin typeface="Segoe UI Light" pitchFamily="34" charset="0"/>
                    <a:cs typeface="Arial"/>
                  </a:rPr>
                  <a:t>(10E12)</a:t>
                </a:r>
              </a:p>
            </p:txBody>
          </p:sp>
          <p:sp>
            <p:nvSpPr>
              <p:cNvPr id="10" name="TextBox 9"/>
              <p:cNvSpPr txBox="1"/>
              <p:nvPr/>
            </p:nvSpPr>
            <p:spPr>
              <a:xfrm>
                <a:off x="485474" y="4945593"/>
                <a:ext cx="980010"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Gigabytes</a:t>
                </a:r>
              </a:p>
              <a:p>
                <a:pPr defTabSz="816184">
                  <a:defRPr/>
                </a:pPr>
                <a:r>
                  <a:rPr lang="en-US" sz="1500" kern="0" dirty="0">
                    <a:solidFill>
                      <a:prstClr val="black">
                        <a:lumMod val="65000"/>
                        <a:lumOff val="35000"/>
                      </a:prstClr>
                    </a:solidFill>
                    <a:latin typeface="Segoe UI Light" pitchFamily="34" charset="0"/>
                    <a:cs typeface="Arial"/>
                  </a:rPr>
                  <a:t>(10E9)</a:t>
                </a:r>
              </a:p>
            </p:txBody>
          </p:sp>
          <p:sp>
            <p:nvSpPr>
              <p:cNvPr id="11" name="TextBox 10"/>
              <p:cNvSpPr txBox="1"/>
              <p:nvPr/>
            </p:nvSpPr>
            <p:spPr>
              <a:xfrm>
                <a:off x="485474" y="2421467"/>
                <a:ext cx="882203" cy="554142"/>
              </a:xfrm>
              <a:prstGeom prst="rect">
                <a:avLst/>
              </a:prstGeom>
              <a:noFill/>
              <a:ln>
                <a:noFill/>
              </a:ln>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Exabytes</a:t>
                </a:r>
              </a:p>
              <a:p>
                <a:pPr defTabSz="816184">
                  <a:defRPr/>
                </a:pPr>
                <a:r>
                  <a:rPr lang="en-US" sz="1500" kern="0" dirty="0">
                    <a:solidFill>
                      <a:prstClr val="black">
                        <a:lumMod val="65000"/>
                        <a:lumOff val="35000"/>
                      </a:prstClr>
                    </a:solidFill>
                    <a:latin typeface="Segoe UI Light" pitchFamily="34" charset="0"/>
                    <a:cs typeface="Arial"/>
                  </a:rPr>
                  <a:t>(10E18)</a:t>
                </a:r>
              </a:p>
            </p:txBody>
          </p:sp>
          <p:sp>
            <p:nvSpPr>
              <p:cNvPr id="12" name="TextBox 11"/>
              <p:cNvSpPr txBox="1"/>
              <p:nvPr/>
            </p:nvSpPr>
            <p:spPr>
              <a:xfrm>
                <a:off x="485474" y="3378257"/>
                <a:ext cx="963976" cy="554142"/>
              </a:xfrm>
              <a:prstGeom prst="rect">
                <a:avLst/>
              </a:prstGeom>
              <a:noFill/>
            </p:spPr>
            <p:txBody>
              <a:bodyPr wrap="none" rtlCol="0">
                <a:spAutoFit/>
              </a:bodyPr>
              <a:lstStyle/>
              <a:p>
                <a:pPr defTabSz="816184">
                  <a:defRPr/>
                </a:pPr>
                <a:r>
                  <a:rPr lang="en-US" sz="1500" kern="0" dirty="0">
                    <a:solidFill>
                      <a:prstClr val="black">
                        <a:lumMod val="65000"/>
                        <a:lumOff val="35000"/>
                      </a:prstClr>
                    </a:solidFill>
                    <a:latin typeface="Segoe UI Light" pitchFamily="34" charset="0"/>
                    <a:cs typeface="Arial"/>
                  </a:rPr>
                  <a:t>Petabytes</a:t>
                </a:r>
              </a:p>
              <a:p>
                <a:pPr defTabSz="816184">
                  <a:defRPr/>
                </a:pPr>
                <a:r>
                  <a:rPr lang="en-US" sz="1500" kern="0" dirty="0">
                    <a:solidFill>
                      <a:prstClr val="black">
                        <a:lumMod val="65000"/>
                        <a:lumOff val="35000"/>
                      </a:prstClr>
                    </a:solidFill>
                    <a:latin typeface="Segoe UI Light" pitchFamily="34" charset="0"/>
                    <a:cs typeface="Arial"/>
                  </a:rPr>
                  <a:t>(10E15)</a:t>
                </a:r>
              </a:p>
            </p:txBody>
          </p:sp>
        </p:grpSp>
        <p:grpSp>
          <p:nvGrpSpPr>
            <p:cNvPr id="18" name="组合 17"/>
            <p:cNvGrpSpPr/>
            <p:nvPr/>
          </p:nvGrpSpPr>
          <p:grpSpPr>
            <a:xfrm>
              <a:off x="1394308" y="1395134"/>
              <a:ext cx="8164186" cy="4733532"/>
              <a:chOff x="1394308" y="1395134"/>
              <a:chExt cx="8164186" cy="4733532"/>
            </a:xfrm>
          </p:grpSpPr>
          <p:grpSp>
            <p:nvGrpSpPr>
              <p:cNvPr id="47" name="组合 46"/>
              <p:cNvGrpSpPr/>
              <p:nvPr/>
            </p:nvGrpSpPr>
            <p:grpSpPr>
              <a:xfrm>
                <a:off x="1493586" y="5292189"/>
                <a:ext cx="8064908" cy="836476"/>
                <a:chOff x="1493586" y="5292189"/>
                <a:chExt cx="8064908" cy="836476"/>
              </a:xfrm>
            </p:grpSpPr>
            <p:sp>
              <p:nvSpPr>
                <p:cNvPr id="4" name="上箭头 2"/>
                <p:cNvSpPr/>
                <p:nvPr/>
              </p:nvSpPr>
              <p:spPr>
                <a:xfrm rot="5400000" flipH="1">
                  <a:off x="4711752" y="2074023"/>
                  <a:ext cx="836476" cy="7272808"/>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 name="connsiteX0" fmla="*/ 2540 w 792088"/>
                    <a:gd name="connsiteY0" fmla="*/ 4608512 h 7164143"/>
                    <a:gd name="connsiteX1" fmla="*/ 0 w 792088"/>
                    <a:gd name="connsiteY1" fmla="*/ 0 h 7164143"/>
                    <a:gd name="connsiteX2" fmla="*/ 792088 w 792088"/>
                    <a:gd name="connsiteY2" fmla="*/ 792088 h 7164143"/>
                    <a:gd name="connsiteX3" fmla="*/ 396044 w 792088"/>
                    <a:gd name="connsiteY3" fmla="*/ 792088 h 7164143"/>
                    <a:gd name="connsiteX4" fmla="*/ 396044 w 792088"/>
                    <a:gd name="connsiteY4" fmla="*/ 7164143 h 7164143"/>
                    <a:gd name="connsiteX5" fmla="*/ 2540 w 792088"/>
                    <a:gd name="connsiteY5" fmla="*/ 4608512 h 7164143"/>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164143 h 7375158"/>
                    <a:gd name="connsiteX5" fmla="*/ 2539 w 792088"/>
                    <a:gd name="connsiteY5" fmla="*/ 7375158 h 7375158"/>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363435 h 7375158"/>
                    <a:gd name="connsiteX5" fmla="*/ 2539 w 792088"/>
                    <a:gd name="connsiteY5" fmla="*/ 7375158 h 7375158"/>
                    <a:gd name="connsiteX0" fmla="*/ 2539 w 792088"/>
                    <a:gd name="connsiteY0" fmla="*/ 7375158 h 8324727"/>
                    <a:gd name="connsiteX1" fmla="*/ 0 w 792088"/>
                    <a:gd name="connsiteY1" fmla="*/ 0 h 8324727"/>
                    <a:gd name="connsiteX2" fmla="*/ 792088 w 792088"/>
                    <a:gd name="connsiteY2" fmla="*/ 792088 h 8324727"/>
                    <a:gd name="connsiteX3" fmla="*/ 396044 w 792088"/>
                    <a:gd name="connsiteY3" fmla="*/ 792088 h 8324727"/>
                    <a:gd name="connsiteX4" fmla="*/ 373842 w 792088"/>
                    <a:gd name="connsiteY4" fmla="*/ 8324727 h 8324727"/>
                    <a:gd name="connsiteX5" fmla="*/ 2539 w 792088"/>
                    <a:gd name="connsiteY5" fmla="*/ 7375158 h 8324727"/>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2472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07145 w 792088"/>
                    <a:gd name="connsiteY4" fmla="*/ 8359896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84943 w 792088"/>
                    <a:gd name="connsiteY4" fmla="*/ 8371619 h 8371620"/>
                    <a:gd name="connsiteX5" fmla="*/ 2538 w 792088"/>
                    <a:gd name="connsiteY5" fmla="*/ 8371620 h 8371620"/>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407145 w 792088"/>
                    <a:gd name="connsiteY4" fmla="*/ 8383343 h 8383343"/>
                    <a:gd name="connsiteX5" fmla="*/ 2538 w 792088"/>
                    <a:gd name="connsiteY5" fmla="*/ 8371620 h 8383343"/>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396044 w 792088"/>
                    <a:gd name="connsiteY4" fmla="*/ 8383343 h 8383343"/>
                    <a:gd name="connsiteX5" fmla="*/ 2538 w 792088"/>
                    <a:gd name="connsiteY5" fmla="*/ 8371620 h 8383343"/>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18246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97255 w 792088"/>
                    <a:gd name="connsiteY4" fmla="*/ 8354355 h 8371620"/>
                    <a:gd name="connsiteX5" fmla="*/ 2538 w 792088"/>
                    <a:gd name="connsiteY5" fmla="*/ 8371620 h 8371620"/>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97255 w 792088"/>
                    <a:gd name="connsiteY4" fmla="*/ 8354355 h 8354995"/>
                    <a:gd name="connsiteX5" fmla="*/ 2538 w 792088"/>
                    <a:gd name="connsiteY5" fmla="*/ 8354995 h 8354995"/>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88235 w 792088"/>
                    <a:gd name="connsiteY4" fmla="*/ 8020980 h 8354995"/>
                    <a:gd name="connsiteX5" fmla="*/ 2538 w 792088"/>
                    <a:gd name="connsiteY5" fmla="*/ 8354995 h 8354995"/>
                    <a:gd name="connsiteX0" fmla="*/ 1155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11557 w 792088"/>
                    <a:gd name="connsiteY5" fmla="*/ 8021620 h 8021620"/>
                    <a:gd name="connsiteX0" fmla="*/ 2538 w 792088"/>
                    <a:gd name="connsiteY0" fmla="*/ 8050195 h 8050195"/>
                    <a:gd name="connsiteX1" fmla="*/ 0 w 792088"/>
                    <a:gd name="connsiteY1" fmla="*/ 0 h 8050195"/>
                    <a:gd name="connsiteX2" fmla="*/ 792088 w 792088"/>
                    <a:gd name="connsiteY2" fmla="*/ 792088 h 8050195"/>
                    <a:gd name="connsiteX3" fmla="*/ 396044 w 792088"/>
                    <a:gd name="connsiteY3" fmla="*/ 792088 h 8050195"/>
                    <a:gd name="connsiteX4" fmla="*/ 388235 w 792088"/>
                    <a:gd name="connsiteY4" fmla="*/ 8020980 h 8050195"/>
                    <a:gd name="connsiteX5" fmla="*/ 2538 w 792088"/>
                    <a:gd name="connsiteY5" fmla="*/ 8050195 h 8050195"/>
                    <a:gd name="connsiteX0" fmla="*/ 253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2537 w 792088"/>
                    <a:gd name="connsiteY5" fmla="*/ 8021620 h 802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8021620">
                      <a:moveTo>
                        <a:pt x="2537" y="8021620"/>
                      </a:moveTo>
                      <a:cubicBezTo>
                        <a:pt x="1690" y="6481542"/>
                        <a:pt x="847" y="1540078"/>
                        <a:pt x="0" y="0"/>
                      </a:cubicBezTo>
                      <a:lnTo>
                        <a:pt x="792088" y="792088"/>
                      </a:lnTo>
                      <a:lnTo>
                        <a:pt x="396044" y="792088"/>
                      </a:lnTo>
                      <a:cubicBezTo>
                        <a:pt x="388643" y="3302968"/>
                        <a:pt x="395636" y="5510100"/>
                        <a:pt x="388235" y="8020980"/>
                      </a:cubicBezTo>
                      <a:lnTo>
                        <a:pt x="2537" y="80216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3" name="TextBox 12"/>
                <p:cNvSpPr txBox="1"/>
                <p:nvPr/>
              </p:nvSpPr>
              <p:spPr>
                <a:xfrm>
                  <a:off x="1822763" y="5779858"/>
                  <a:ext cx="7735731" cy="273295"/>
                </a:xfrm>
                <a:prstGeom prst="rect">
                  <a:avLst/>
                </a:prstGeom>
              </p:spPr>
              <p:txBody>
                <a:bodyPr vert="horz" wrap="square" lIns="130589" tIns="65294" rIns="130589" bIns="65294" rtlCol="0" anchor="ctr" anchorCtr="0">
                  <a:noAutofit/>
                </a:bodyPr>
                <a:lstStyle/>
                <a:p>
                  <a:pPr defTabSz="408093">
                    <a:spcBef>
                      <a:spcPct val="20000"/>
                    </a:spcBef>
                  </a:pPr>
                  <a:r>
                    <a:rPr lang="en-US" dirty="0">
                      <a:solidFill>
                        <a:prstClr val="white"/>
                      </a:solidFill>
                      <a:latin typeface="Segoe UI Light" pitchFamily="34" charset="0"/>
                      <a:cs typeface="Arial Bold"/>
                    </a:rPr>
                    <a:t>      </a:t>
                  </a:r>
                  <a:r>
                    <a:rPr lang="en-US" b="1" dirty="0">
                      <a:solidFill>
                        <a:prstClr val="white"/>
                      </a:solidFill>
                      <a:latin typeface="Segoe UI Light" pitchFamily="34" charset="0"/>
                      <a:cs typeface="Arial Bold"/>
                    </a:rPr>
                    <a:t>Velocity - Variety  -  variability </a:t>
                  </a:r>
                </a:p>
              </p:txBody>
            </p:sp>
          </p:grpSp>
          <p:grpSp>
            <p:nvGrpSpPr>
              <p:cNvPr id="6" name="组合 5"/>
              <p:cNvGrpSpPr/>
              <p:nvPr/>
            </p:nvGrpSpPr>
            <p:grpSpPr>
              <a:xfrm>
                <a:off x="1394308" y="1395134"/>
                <a:ext cx="801140" cy="4733532"/>
                <a:chOff x="1394308" y="1395134"/>
                <a:chExt cx="801140" cy="4733532"/>
              </a:xfrm>
            </p:grpSpPr>
            <p:sp>
              <p:nvSpPr>
                <p:cNvPr id="3" name="上箭头 2"/>
                <p:cNvSpPr/>
                <p:nvPr/>
              </p:nvSpPr>
              <p:spPr>
                <a:xfrm>
                  <a:off x="1403360" y="1395134"/>
                  <a:ext cx="792088" cy="4733532"/>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4608512">
                      <a:moveTo>
                        <a:pt x="2540" y="4608512"/>
                      </a:moveTo>
                      <a:cubicBezTo>
                        <a:pt x="1693" y="3068434"/>
                        <a:pt x="847" y="1540078"/>
                        <a:pt x="0" y="0"/>
                      </a:cubicBezTo>
                      <a:lnTo>
                        <a:pt x="792088" y="792088"/>
                      </a:lnTo>
                      <a:lnTo>
                        <a:pt x="396044" y="792088"/>
                      </a:lnTo>
                      <a:lnTo>
                        <a:pt x="396044" y="4608512"/>
                      </a:lnTo>
                      <a:lnTo>
                        <a:pt x="2540" y="460851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 name="TextBox 6"/>
                <p:cNvSpPr txBox="1"/>
                <p:nvPr/>
              </p:nvSpPr>
              <p:spPr>
                <a:xfrm rot="16200000">
                  <a:off x="816071" y="3491506"/>
                  <a:ext cx="1528707" cy="309338"/>
                </a:xfrm>
                <a:prstGeom prst="rect">
                  <a:avLst/>
                </a:prstGeom>
              </p:spPr>
              <p:txBody>
                <a:bodyPr vert="horz" wrap="square" lIns="130589" tIns="65294" rIns="130589" bIns="65294" rtlCol="0" anchor="ctr" anchorCtr="0">
                  <a:noAutofit/>
                </a:bodyPr>
                <a:lstStyle/>
                <a:p>
                  <a:pPr defTabSz="408093">
                    <a:spcBef>
                      <a:spcPct val="20000"/>
                    </a:spcBef>
                  </a:pPr>
                  <a:r>
                    <a:rPr lang="en-US" b="1" dirty="0">
                      <a:solidFill>
                        <a:schemeClr val="bg1"/>
                      </a:solidFill>
                      <a:latin typeface="Segoe UI Light" pitchFamily="34" charset="0"/>
                      <a:cs typeface="Arial Bold"/>
                    </a:rPr>
                    <a:t>Volume</a:t>
                  </a:r>
                </a:p>
              </p:txBody>
            </p:sp>
            <p:sp>
              <p:nvSpPr>
                <p:cNvPr id="5" name="矩形 4"/>
                <p:cNvSpPr/>
                <p:nvPr/>
              </p:nvSpPr>
              <p:spPr>
                <a:xfrm rot="16200000">
                  <a:off x="1486632" y="4084206"/>
                  <a:ext cx="184779" cy="369428"/>
                </a:xfrm>
                <a:prstGeom prst="rect">
                  <a:avLst/>
                </a:prstGeom>
              </p:spPr>
              <p:txBody>
                <a:bodyPr wrap="none">
                  <a:spAutoFit/>
                </a:bodyPr>
                <a:lstStyle/>
                <a:p>
                  <a:endParaRPr lang="zh-CN" altLang="en-US" dirty="0">
                    <a:solidFill>
                      <a:prstClr val="white"/>
                    </a:solidFill>
                    <a:latin typeface="微软雅黑" pitchFamily="34" charset="-122"/>
                    <a:ea typeface="微软雅黑" pitchFamily="34" charset="-122"/>
                  </a:endParaRPr>
                </a:p>
              </p:txBody>
            </p:sp>
          </p:grpSp>
        </p:grpSp>
      </p:grpSp>
      <p:sp>
        <p:nvSpPr>
          <p:cNvPr id="49" name="TextBox 48"/>
          <p:cNvSpPr txBox="1"/>
          <p:nvPr/>
        </p:nvSpPr>
        <p:spPr>
          <a:xfrm>
            <a:off x="3278480" y="6386493"/>
            <a:ext cx="801822" cy="461665"/>
          </a:xfrm>
          <a:prstGeom prst="rect">
            <a:avLst/>
          </a:prstGeom>
          <a:noFill/>
        </p:spPr>
        <p:txBody>
          <a:bodyPr wrap="none" rtlCol="0">
            <a:spAutoFit/>
          </a:bodyPr>
          <a:lstStyle/>
          <a:p>
            <a:pPr algn="r"/>
            <a:r>
              <a:rPr lang="en-US" altLang="zh-CN" sz="1200" dirty="0"/>
              <a:t>1980</a:t>
            </a:r>
          </a:p>
          <a:p>
            <a:pPr algn="r"/>
            <a:r>
              <a:rPr lang="en-US" altLang="zh-CN" sz="1200" dirty="0">
                <a:solidFill>
                  <a:schemeClr val="accent5">
                    <a:lumMod val="50000"/>
                  </a:schemeClr>
                </a:solidFill>
              </a:rPr>
              <a:t>190,000$</a:t>
            </a:r>
            <a:endParaRPr lang="en-US" sz="1200" dirty="0">
              <a:solidFill>
                <a:schemeClr val="accent5">
                  <a:lumMod val="50000"/>
                </a:schemeClr>
              </a:solidFill>
            </a:endParaRPr>
          </a:p>
        </p:txBody>
      </p:sp>
      <p:sp>
        <p:nvSpPr>
          <p:cNvPr id="50" name="TextBox 49"/>
          <p:cNvSpPr txBox="1"/>
          <p:nvPr/>
        </p:nvSpPr>
        <p:spPr>
          <a:xfrm>
            <a:off x="8783764" y="6381442"/>
            <a:ext cx="551753" cy="461665"/>
          </a:xfrm>
          <a:prstGeom prst="rect">
            <a:avLst/>
          </a:prstGeom>
          <a:noFill/>
        </p:spPr>
        <p:txBody>
          <a:bodyPr wrap="none" rtlCol="0">
            <a:spAutoFit/>
          </a:bodyPr>
          <a:lstStyle/>
          <a:p>
            <a:pPr algn="r"/>
            <a:r>
              <a:rPr lang="en-US" altLang="zh-CN" sz="1200" dirty="0"/>
              <a:t>2010</a:t>
            </a:r>
          </a:p>
          <a:p>
            <a:pPr algn="r"/>
            <a:r>
              <a:rPr lang="en-US" altLang="zh-CN" sz="1200" dirty="0">
                <a:solidFill>
                  <a:schemeClr val="accent5">
                    <a:lumMod val="50000"/>
                  </a:schemeClr>
                </a:solidFill>
              </a:rPr>
              <a:t>0.07$</a:t>
            </a:r>
            <a:endParaRPr lang="en-US" sz="1200" dirty="0">
              <a:solidFill>
                <a:schemeClr val="accent5">
                  <a:lumMod val="50000"/>
                </a:schemeClr>
              </a:solidFill>
            </a:endParaRPr>
          </a:p>
        </p:txBody>
      </p:sp>
      <p:sp>
        <p:nvSpPr>
          <p:cNvPr id="51" name="TextBox 50"/>
          <p:cNvSpPr txBox="1"/>
          <p:nvPr/>
        </p:nvSpPr>
        <p:spPr>
          <a:xfrm>
            <a:off x="5100947" y="6375452"/>
            <a:ext cx="635109" cy="461665"/>
          </a:xfrm>
          <a:prstGeom prst="rect">
            <a:avLst/>
          </a:prstGeom>
          <a:noFill/>
        </p:spPr>
        <p:txBody>
          <a:bodyPr wrap="none" rtlCol="0">
            <a:spAutoFit/>
          </a:bodyPr>
          <a:lstStyle/>
          <a:p>
            <a:pPr algn="r"/>
            <a:r>
              <a:rPr lang="en-US" altLang="zh-CN" sz="1200" dirty="0"/>
              <a:t>1990</a:t>
            </a:r>
          </a:p>
          <a:p>
            <a:pPr algn="r"/>
            <a:r>
              <a:rPr lang="en-US" altLang="zh-CN" sz="1200" dirty="0">
                <a:solidFill>
                  <a:schemeClr val="accent5">
                    <a:lumMod val="50000"/>
                  </a:schemeClr>
                </a:solidFill>
              </a:rPr>
              <a:t>9,000$</a:t>
            </a:r>
            <a:endParaRPr lang="en-US" sz="1200" dirty="0">
              <a:solidFill>
                <a:schemeClr val="accent5">
                  <a:lumMod val="50000"/>
                </a:schemeClr>
              </a:solidFill>
            </a:endParaRPr>
          </a:p>
        </p:txBody>
      </p:sp>
      <p:sp>
        <p:nvSpPr>
          <p:cNvPr id="52" name="TextBox 51"/>
          <p:cNvSpPr txBox="1"/>
          <p:nvPr/>
        </p:nvSpPr>
        <p:spPr>
          <a:xfrm>
            <a:off x="7089685" y="6380561"/>
            <a:ext cx="518091" cy="461665"/>
          </a:xfrm>
          <a:prstGeom prst="rect">
            <a:avLst/>
          </a:prstGeom>
          <a:noFill/>
        </p:spPr>
        <p:txBody>
          <a:bodyPr wrap="none" rtlCol="0">
            <a:spAutoFit/>
          </a:bodyPr>
          <a:lstStyle/>
          <a:p>
            <a:pPr algn="r"/>
            <a:r>
              <a:rPr lang="en-US" altLang="zh-CN" sz="1200" dirty="0"/>
              <a:t>2000</a:t>
            </a:r>
          </a:p>
          <a:p>
            <a:pPr algn="r"/>
            <a:r>
              <a:rPr lang="en-US" altLang="zh-CN" sz="1200" dirty="0">
                <a:solidFill>
                  <a:schemeClr val="accent5">
                    <a:lumMod val="50000"/>
                  </a:schemeClr>
                </a:solidFill>
              </a:rPr>
              <a:t>15$</a:t>
            </a:r>
            <a:endParaRPr lang="en-US" sz="1200" dirty="0">
              <a:solidFill>
                <a:schemeClr val="accent5">
                  <a:lumMod val="50000"/>
                </a:schemeClr>
              </a:solidFill>
            </a:endParaRPr>
          </a:p>
        </p:txBody>
      </p:sp>
      <p:sp>
        <p:nvSpPr>
          <p:cNvPr id="53" name="TextBox 52"/>
          <p:cNvSpPr txBox="1"/>
          <p:nvPr/>
        </p:nvSpPr>
        <p:spPr>
          <a:xfrm>
            <a:off x="1538112" y="5492567"/>
            <a:ext cx="1160511" cy="307777"/>
          </a:xfrm>
          <a:prstGeom prst="rect">
            <a:avLst/>
          </a:prstGeom>
          <a:noFill/>
        </p:spPr>
        <p:txBody>
          <a:bodyPr wrap="none" rtlCol="0">
            <a:spAutoFit/>
          </a:bodyPr>
          <a:lstStyle/>
          <a:p>
            <a:r>
              <a:rPr lang="en-US" altLang="zh-CN" sz="1400" b="1" dirty="0"/>
              <a:t>Storage/GB</a:t>
            </a:r>
            <a:endParaRPr lang="en-US" sz="1400" b="1" dirty="0"/>
          </a:p>
        </p:txBody>
      </p:sp>
      <p:sp>
        <p:nvSpPr>
          <p:cNvPr id="63" name="矩形 13"/>
          <p:cNvSpPr/>
          <p:nvPr/>
        </p:nvSpPr>
        <p:spPr>
          <a:xfrm>
            <a:off x="3792342" y="5804939"/>
            <a:ext cx="2083512" cy="574385"/>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816184">
              <a:defRPr/>
            </a:pPr>
            <a:r>
              <a:rPr lang="en-US" altLang="zh-CN" sz="2000" kern="0" dirty="0" smtClean="0">
                <a:solidFill>
                  <a:prstClr val="white"/>
                </a:solidFill>
                <a:latin typeface="Segoe UI Light" pitchFamily="34" charset="0"/>
                <a:cs typeface="Arial"/>
              </a:rPr>
              <a:t>ERP </a:t>
            </a:r>
            <a:r>
              <a:rPr lang="en-US" altLang="zh-CN" sz="2000" kern="0" dirty="0">
                <a:solidFill>
                  <a:prstClr val="white"/>
                </a:solidFill>
                <a:latin typeface="Segoe UI Light" pitchFamily="34" charset="0"/>
                <a:cs typeface="Arial"/>
              </a:rPr>
              <a:t>/ CRM</a:t>
            </a:r>
          </a:p>
        </p:txBody>
      </p:sp>
      <p:sp>
        <p:nvSpPr>
          <p:cNvPr id="71" name="矩形 14"/>
          <p:cNvSpPr/>
          <p:nvPr/>
        </p:nvSpPr>
        <p:spPr>
          <a:xfrm>
            <a:off x="5870508" y="5804938"/>
            <a:ext cx="1600474" cy="576511"/>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816184">
              <a:defRPr/>
            </a:pPr>
            <a:r>
              <a:rPr lang="en-US" altLang="zh-CN" sz="2000" kern="0" dirty="0" smtClean="0">
                <a:solidFill>
                  <a:prstClr val="white"/>
                </a:solidFill>
                <a:latin typeface="Segoe UI Light" pitchFamily="34" charset="0"/>
                <a:cs typeface="Arial"/>
              </a:rPr>
              <a:t>WEB </a:t>
            </a:r>
            <a:r>
              <a:rPr lang="en-US" altLang="zh-CN" sz="2000" kern="0" dirty="0">
                <a:solidFill>
                  <a:prstClr val="white"/>
                </a:solidFill>
                <a:latin typeface="Segoe UI Light" pitchFamily="34" charset="0"/>
                <a:cs typeface="Arial"/>
              </a:rPr>
              <a:t>2.0</a:t>
            </a:r>
          </a:p>
        </p:txBody>
      </p:sp>
      <p:sp>
        <p:nvSpPr>
          <p:cNvPr id="81" name="矩形 16"/>
          <p:cNvSpPr/>
          <p:nvPr/>
        </p:nvSpPr>
        <p:spPr>
          <a:xfrm>
            <a:off x="7470984" y="5804646"/>
            <a:ext cx="2272473" cy="57080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816184">
              <a:defRPr/>
            </a:pPr>
            <a:r>
              <a:rPr lang="en-US" altLang="zh-CN" sz="2000" kern="0" dirty="0" smtClean="0">
                <a:solidFill>
                  <a:prstClr val="white"/>
                </a:solidFill>
                <a:latin typeface="Segoe UI Light" pitchFamily="34" charset="0"/>
                <a:cs typeface="Segoe UI Light" panose="020B0502040204020203" pitchFamily="34" charset="0"/>
              </a:rPr>
              <a:t>Internet </a:t>
            </a:r>
            <a:r>
              <a:rPr lang="en-US" altLang="zh-CN" sz="2000" kern="0" dirty="0">
                <a:solidFill>
                  <a:prstClr val="white"/>
                </a:solidFill>
                <a:latin typeface="Segoe UI Light" pitchFamily="34" charset="0"/>
                <a:cs typeface="Segoe UI Light" panose="020B0502040204020203" pitchFamily="34" charset="0"/>
              </a:rPr>
              <a:t>of things</a:t>
            </a:r>
          </a:p>
        </p:txBody>
      </p:sp>
      <p:sp>
        <p:nvSpPr>
          <p:cNvPr id="2" name="Title 1"/>
          <p:cNvSpPr>
            <a:spLocks noGrp="1"/>
          </p:cNvSpPr>
          <p:nvPr>
            <p:ph type="title"/>
          </p:nvPr>
        </p:nvSpPr>
        <p:spPr/>
        <p:txBody>
          <a:bodyPr/>
          <a:lstStyle/>
          <a:p>
            <a:r>
              <a:rPr lang="en-US" dirty="0" smtClean="0"/>
              <a:t>What is Big Data?</a:t>
            </a:r>
            <a:endParaRPr lang="en-US" dirty="0"/>
          </a:p>
        </p:txBody>
      </p:sp>
    </p:spTree>
    <p:extLst>
      <p:ext uri="{BB962C8B-B14F-4D97-AF65-F5344CB8AC3E}">
        <p14:creationId xmlns:p14="http://schemas.microsoft.com/office/powerpoint/2010/main" val="344564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300"/>
                                        <p:tgtEl>
                                          <p:spTgt spid="48"/>
                                        </p:tgtEl>
                                      </p:cBhvr>
                                    </p:animEffect>
                                  </p:childTnLst>
                                </p:cTn>
                              </p:par>
                            </p:childTnLst>
                          </p:cTn>
                        </p:par>
                        <p:par>
                          <p:cTn id="8" fill="hold">
                            <p:stCondLst>
                              <p:cond delay="3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300"/>
                                        <p:tgtEl>
                                          <p:spTgt spid="19"/>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300"/>
                                        <p:tgtEl>
                                          <p:spTgt spid="45"/>
                                        </p:tgtEl>
                                      </p:cBhvr>
                                    </p:animEffect>
                                  </p:childTnLst>
                                </p:cTn>
                              </p:par>
                            </p:childTnLst>
                          </p:cTn>
                        </p:par>
                        <p:par>
                          <p:cTn id="16" fill="hold">
                            <p:stCondLst>
                              <p:cond delay="9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22885" y="1917710"/>
            <a:ext cx="2447634" cy="3414568"/>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679642" fontAlgn="base">
              <a:lnSpc>
                <a:spcPct val="80000"/>
              </a:lnSpc>
              <a:spcBef>
                <a:spcPct val="0"/>
              </a:spcBef>
              <a:spcAft>
                <a:spcPct val="0"/>
              </a:spcAft>
              <a:defRPr/>
            </a:pPr>
            <a:r>
              <a:rPr lang="en-US" altLang="zh-CN" sz="2199" kern="0" dirty="0">
                <a:gradFill>
                  <a:gsLst>
                    <a:gs pos="0">
                      <a:srgbClr val="FFFFFF"/>
                    </a:gs>
                    <a:gs pos="100000">
                      <a:srgbClr val="FFFFFF"/>
                    </a:gs>
                  </a:gsLst>
                  <a:lin ang="5400000" scaled="0"/>
                </a:gradFill>
                <a:latin typeface="Segoe UI Light" pitchFamily="34" charset="0"/>
              </a:rPr>
              <a:t>Big Data is a top priority for institutions</a:t>
            </a:r>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29231" y="2853087"/>
            <a:ext cx="883319" cy="1429990"/>
          </a:xfrm>
          <a:prstGeom prst="rect">
            <a:avLst/>
          </a:prstGeom>
          <a:noFill/>
          <a:ln>
            <a:noFill/>
          </a:ln>
          <a:effectLst/>
          <a:extLst/>
        </p:spPr>
      </p:pic>
      <p:sp>
        <p:nvSpPr>
          <p:cNvPr id="5" name="矩形 4"/>
          <p:cNvSpPr/>
          <p:nvPr/>
        </p:nvSpPr>
        <p:spPr>
          <a:xfrm>
            <a:off x="2422885" y="4504487"/>
            <a:ext cx="2447634" cy="827791"/>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571357">
              <a:lnSpc>
                <a:spcPct val="80000"/>
              </a:lnSpc>
              <a:defRPr/>
            </a:pPr>
            <a:r>
              <a:rPr lang="en-US" altLang="zh-CN" sz="2000" kern="0" dirty="0">
                <a:solidFill>
                  <a:schemeClr val="bg1"/>
                </a:solidFill>
              </a:rPr>
              <a:t>49% CEOs and CIOs are planning big data projects</a:t>
            </a:r>
          </a:p>
        </p:txBody>
      </p:sp>
      <p:grpSp>
        <p:nvGrpSpPr>
          <p:cNvPr id="8" name="组合 7"/>
          <p:cNvGrpSpPr/>
          <p:nvPr/>
        </p:nvGrpSpPr>
        <p:grpSpPr>
          <a:xfrm>
            <a:off x="4952554" y="1917226"/>
            <a:ext cx="4814898" cy="1655582"/>
            <a:chOff x="3428256" y="2276872"/>
            <a:chExt cx="4816152" cy="1481469"/>
          </a:xfrm>
        </p:grpSpPr>
        <p:sp>
          <p:nvSpPr>
            <p:cNvPr id="6" name="矩形 5"/>
            <p:cNvSpPr/>
            <p:nvPr/>
          </p:nvSpPr>
          <p:spPr>
            <a:xfrm>
              <a:off x="3428256" y="2276872"/>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en-US" altLang="zh-CN" sz="2000" kern="0" dirty="0">
                  <a:solidFill>
                    <a:schemeClr val="bg1"/>
                  </a:solidFill>
                  <a:latin typeface="Segoe UI Light" pitchFamily="34" charset="0"/>
                  <a:ea typeface="Segoe UI" pitchFamily="34" charset="0"/>
                  <a:cs typeface="Segoe UI" pitchFamily="34" charset="0"/>
                </a:rPr>
                <a:t>Software Growth</a:t>
              </a:r>
            </a:p>
          </p:txBody>
        </p:sp>
        <p:graphicFrame>
          <p:nvGraphicFramePr>
            <p:cNvPr id="10" name="Chart 15"/>
            <p:cNvGraphicFramePr/>
            <p:nvPr>
              <p:extLst/>
            </p:nvPr>
          </p:nvGraphicFramePr>
          <p:xfrm>
            <a:off x="3733743" y="2631426"/>
            <a:ext cx="2909708" cy="111944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6876256" y="2534545"/>
              <a:ext cx="1168909" cy="963815"/>
            </a:xfrm>
            <a:prstGeom prst="rect">
              <a:avLst/>
            </a:prstGeom>
            <a:solidFill>
              <a:srgbClr val="FF8A00"/>
            </a:solidFill>
            <a:ln>
              <a:solidFill>
                <a:srgbClr val="FFA005"/>
              </a:solidFill>
            </a:ln>
          </p:spPr>
          <p:txBody>
            <a:bodyPr wrap="square" rtlCol="0">
              <a:spAutoFit/>
            </a:bodyPr>
            <a:lstStyle/>
            <a:p>
              <a:pPr defTabSz="571357">
                <a:defRPr/>
              </a:pPr>
              <a:r>
                <a:rPr lang="en-US" sz="2799" kern="0" dirty="0">
                  <a:solidFill>
                    <a:srgbClr val="FFFFFF"/>
                  </a:solidFill>
                </a:rPr>
                <a:t>34% </a:t>
              </a:r>
              <a:r>
                <a:rPr lang="en-US" sz="1200" kern="0" dirty="0">
                  <a:solidFill>
                    <a:srgbClr val="FFFFFF"/>
                  </a:solidFill>
                </a:rPr>
                <a:t>compound annual growth rate</a:t>
              </a:r>
              <a:r>
                <a:rPr lang="en-US" sz="1200" kern="0" baseline="30000" dirty="0">
                  <a:gradFill>
                    <a:gsLst>
                      <a:gs pos="0">
                        <a:srgbClr val="FFFFFF"/>
                      </a:gs>
                      <a:gs pos="100000">
                        <a:srgbClr val="FFFFFF"/>
                      </a:gs>
                    </a:gsLst>
                    <a:lin ang="5400000" scaled="0"/>
                  </a:gradFill>
                </a:rPr>
                <a:t>2</a:t>
              </a:r>
              <a:endParaRPr lang="en-US" sz="1200" kern="0" dirty="0">
                <a:solidFill>
                  <a:srgbClr val="FFFFFF"/>
                </a:solidFill>
              </a:endParaRPr>
            </a:p>
          </p:txBody>
        </p:sp>
      </p:grpSp>
      <p:grpSp>
        <p:nvGrpSpPr>
          <p:cNvPr id="15" name="组合 14"/>
          <p:cNvGrpSpPr/>
          <p:nvPr/>
        </p:nvGrpSpPr>
        <p:grpSpPr>
          <a:xfrm>
            <a:off x="4952554" y="3676699"/>
            <a:ext cx="4814898" cy="1655583"/>
            <a:chOff x="3428256" y="3851304"/>
            <a:chExt cx="4816152" cy="1481469"/>
          </a:xfrm>
        </p:grpSpPr>
        <p:sp>
          <p:nvSpPr>
            <p:cNvPr id="9" name="矩形 8"/>
            <p:cNvSpPr/>
            <p:nvPr/>
          </p:nvSpPr>
          <p:spPr>
            <a:xfrm>
              <a:off x="3428256" y="3851304"/>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en-US" altLang="zh-CN" sz="2000" kern="0" dirty="0">
                  <a:solidFill>
                    <a:schemeClr val="bg1"/>
                  </a:solidFill>
                  <a:latin typeface="Segoe UI Light" pitchFamily="34" charset="0"/>
                  <a:ea typeface="Segoe UI" pitchFamily="34" charset="0"/>
                  <a:cs typeface="Segoe UI" pitchFamily="34" charset="0"/>
                </a:rPr>
                <a:t>Services Growth</a:t>
              </a:r>
            </a:p>
          </p:txBody>
        </p:sp>
        <p:graphicFrame>
          <p:nvGraphicFramePr>
            <p:cNvPr id="12" name="Chart 11"/>
            <p:cNvGraphicFramePr/>
            <p:nvPr>
              <p:extLst/>
            </p:nvPr>
          </p:nvGraphicFramePr>
          <p:xfrm>
            <a:off x="3743243" y="4149513"/>
            <a:ext cx="2909707" cy="1119442"/>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6876256" y="4147601"/>
              <a:ext cx="1168908" cy="963815"/>
            </a:xfrm>
            <a:prstGeom prst="rect">
              <a:avLst/>
            </a:prstGeom>
            <a:solidFill>
              <a:srgbClr val="FF8A00"/>
            </a:solidFill>
            <a:ln>
              <a:solidFill>
                <a:srgbClr val="FFA005"/>
              </a:solidFill>
            </a:ln>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FFFF"/>
                  </a:solidFill>
                  <a:effectLst/>
                  <a:uLnTx/>
                  <a:uFillTx/>
                </a:defRPr>
              </a:lvl1pPr>
            </a:lstStyle>
            <a:p>
              <a:pPr algn="l"/>
              <a:r>
                <a:rPr lang="en-US" sz="2799" dirty="0"/>
                <a:t>39% </a:t>
              </a:r>
              <a:r>
                <a:rPr lang="en-US" sz="1200" dirty="0"/>
                <a:t>compound annual growth rate</a:t>
              </a:r>
              <a:r>
                <a:rPr lang="en-US" sz="1200" baseline="30000" dirty="0">
                  <a:gradFill>
                    <a:gsLst>
                      <a:gs pos="0">
                        <a:srgbClr val="FFFFFF"/>
                      </a:gs>
                      <a:gs pos="100000">
                        <a:srgbClr val="FFFFFF"/>
                      </a:gs>
                    </a:gsLst>
                    <a:lin ang="5400000" scaled="0"/>
                  </a:gradFill>
                </a:rPr>
                <a:t>2</a:t>
              </a:r>
              <a:endParaRPr lang="en-US" sz="1200" dirty="0"/>
            </a:p>
          </p:txBody>
        </p:sp>
      </p:grpSp>
      <p:sp>
        <p:nvSpPr>
          <p:cNvPr id="14" name="矩形 13"/>
          <p:cNvSpPr/>
          <p:nvPr/>
        </p:nvSpPr>
        <p:spPr>
          <a:xfrm>
            <a:off x="2332470" y="5451053"/>
            <a:ext cx="6398655" cy="400110"/>
          </a:xfrm>
          <a:prstGeom prst="rect">
            <a:avLst/>
          </a:prstGeom>
        </p:spPr>
        <p:txBody>
          <a:bodyPr wrap="square">
            <a:spAutoFit/>
          </a:bodyPr>
          <a:lstStyle/>
          <a:p>
            <a:pPr marL="142839" indent="-142839" defTabSz="571357" fontAlgn="base">
              <a:spcBef>
                <a:spcPct val="0"/>
              </a:spcBef>
              <a:spcAft>
                <a:spcPct val="0"/>
              </a:spcAft>
              <a:buFont typeface="+mj-lt"/>
              <a:buAutoNum type="arabicPeriod"/>
            </a:pPr>
            <a:r>
              <a:rPr lang="en-US" altLang="zh-CN" sz="1000" dirty="0" err="1">
                <a:solidFill>
                  <a:schemeClr val="tx1">
                    <a:lumMod val="65000"/>
                    <a:lumOff val="35000"/>
                  </a:schemeClr>
                </a:solidFill>
                <a:latin typeface="Segoe UI Light" pitchFamily="34" charset="0"/>
                <a:ea typeface="Times New Roman" pitchFamily="18" charset="0"/>
                <a:cs typeface="Calibri" pitchFamily="34" charset="0"/>
              </a:rPr>
              <a:t>McKinsey&amp;Company</a:t>
            </a:r>
            <a:r>
              <a:rPr lang="en-US" altLang="zh-CN" sz="1000" dirty="0">
                <a:solidFill>
                  <a:schemeClr val="tx1">
                    <a:lumMod val="65000"/>
                    <a:lumOff val="35000"/>
                  </a:schemeClr>
                </a:solidFill>
                <a:latin typeface="Segoe UI Light" pitchFamily="34" charset="0"/>
                <a:ea typeface="Times New Roman" pitchFamily="18" charset="0"/>
                <a:cs typeface="Calibri" pitchFamily="34" charset="0"/>
              </a:rPr>
              <a:t>, McKinsey Global Survey Results, Minding Your Digital Business, 2012</a:t>
            </a:r>
          </a:p>
          <a:p>
            <a:pPr marL="142839" indent="-142839" fontAlgn="base">
              <a:spcBef>
                <a:spcPct val="0"/>
              </a:spcBef>
              <a:spcAft>
                <a:spcPct val="0"/>
              </a:spcAft>
              <a:buFont typeface="+mj-lt"/>
              <a:buAutoNum type="arabicPeriod"/>
            </a:pPr>
            <a:r>
              <a:rPr lang="en-US" altLang="zh-CN" sz="1000" dirty="0">
                <a:solidFill>
                  <a:schemeClr val="tx1">
                    <a:lumMod val="65000"/>
                    <a:lumOff val="35000"/>
                  </a:schemeClr>
                </a:solidFill>
                <a:latin typeface="Segoe UI Light" pitchFamily="34" charset="0"/>
                <a:ea typeface="Times New Roman" pitchFamily="18" charset="0"/>
                <a:cs typeface="Calibri" pitchFamily="34" charset="0"/>
              </a:rPr>
              <a:t>IDC Market Analysis, Worldwide Big Data Technology and Services 2012–2015 Forecast , 2012</a:t>
            </a:r>
          </a:p>
        </p:txBody>
      </p:sp>
      <p:sp>
        <p:nvSpPr>
          <p:cNvPr id="7" name="Title 6"/>
          <p:cNvSpPr>
            <a:spLocks noGrp="1"/>
          </p:cNvSpPr>
          <p:nvPr>
            <p:ph type="title"/>
          </p:nvPr>
        </p:nvSpPr>
        <p:spPr/>
        <p:txBody>
          <a:bodyPr/>
          <a:lstStyle/>
          <a:p>
            <a:r>
              <a:rPr lang="en-US" altLang="zh-CN" b="1" kern="0" dirty="0">
                <a:solidFill>
                  <a:schemeClr val="tx1"/>
                </a:solidFill>
                <a:latin typeface="微软雅黑" pitchFamily="34" charset="-122"/>
                <a:ea typeface="微软雅黑" pitchFamily="34" charset="-122"/>
              </a:rPr>
              <a:t>Big Data, </a:t>
            </a:r>
            <a:r>
              <a:rPr lang="en-US" altLang="zh-CN" b="1" kern="0" dirty="0">
                <a:solidFill>
                  <a:schemeClr val="tx1"/>
                </a:solidFill>
              </a:rPr>
              <a:t>BIG </a:t>
            </a:r>
            <a:r>
              <a:rPr lang="en-US" altLang="zh-CN" b="1" kern="0" dirty="0" smtClean="0">
                <a:solidFill>
                  <a:schemeClr val="tx1"/>
                </a:solidFill>
              </a:rPr>
              <a:t>OPPORTUNITY</a:t>
            </a:r>
            <a:endParaRPr lang="en-US" dirty="0">
              <a:solidFill>
                <a:schemeClr val="tx1"/>
              </a:solidFill>
            </a:endParaRPr>
          </a:p>
        </p:txBody>
      </p:sp>
    </p:spTree>
    <p:extLst>
      <p:ext uri="{BB962C8B-B14F-4D97-AF65-F5344CB8AC3E}">
        <p14:creationId xmlns:p14="http://schemas.microsoft.com/office/powerpoint/2010/main" val="358180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2" presetClass="entr" presetSubtype="2" fill="hold" nodeType="withEffect" p14:presetBounceEnd="22000">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14:bounceEnd="22000">
                                          <p:cBhvr additive="base">
                                            <p:cTn id="10" dur="500" fill="hold"/>
                                            <p:tgtEl>
                                              <p:spTgt spid="8"/>
                                            </p:tgtEl>
                                            <p:attrNameLst>
                                              <p:attrName>ppt_x</p:attrName>
                                            </p:attrNameLst>
                                          </p:cBhvr>
                                          <p:tavLst>
                                            <p:tav tm="0">
                                              <p:val>
                                                <p:strVal val="1+#ppt_w/2"/>
                                              </p:val>
                                            </p:tav>
                                            <p:tav tm="100000">
                                              <p:val>
                                                <p:strVal val="#ppt_x"/>
                                              </p:val>
                                            </p:tav>
                                          </p:tavLst>
                                        </p:anim>
                                        <p:anim calcmode="lin" valueType="num" p14:bounceEnd="22000">
                                          <p:cBhvr additive="base">
                                            <p:cTn id="11" dur="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nodeType="afterEffect" p14:presetBounceEnd="22000">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14:bounceEnd="22000">
                                          <p:cBhvr additive="base">
                                            <p:cTn id="15" dur="500" fill="hold"/>
                                            <p:tgtEl>
                                              <p:spTgt spid="15"/>
                                            </p:tgtEl>
                                            <p:attrNameLst>
                                              <p:attrName>ppt_x</p:attrName>
                                            </p:attrNameLst>
                                          </p:cBhvr>
                                          <p:tavLst>
                                            <p:tav tm="0">
                                              <p:val>
                                                <p:strVal val="1+#ppt_w/2"/>
                                              </p:val>
                                            </p:tav>
                                            <p:tav tm="100000">
                                              <p:val>
                                                <p:strVal val="#ppt_x"/>
                                              </p:val>
                                            </p:tav>
                                          </p:tavLst>
                                        </p:anim>
                                        <p:anim calcmode="lin" valueType="num" p14:bounceEnd="22000">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1+#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NoSQL</a:t>
            </a:r>
            <a:endParaRPr lang="en-US" dirty="0"/>
          </a:p>
        </p:txBody>
      </p:sp>
      <p:sp>
        <p:nvSpPr>
          <p:cNvPr id="3" name="Text Placeholder 2"/>
          <p:cNvSpPr>
            <a:spLocks noGrp="1"/>
          </p:cNvSpPr>
          <p:nvPr>
            <p:ph type="body" sz="quarter" idx="10"/>
          </p:nvPr>
        </p:nvSpPr>
        <p:spPr>
          <a:xfrm>
            <a:off x="519248" y="1471551"/>
            <a:ext cx="11672752" cy="3901068"/>
          </a:xfrm>
        </p:spPr>
        <p:txBody>
          <a:bodyPr/>
          <a:lstStyle/>
          <a:p>
            <a:r>
              <a:rPr lang="en-US" b="1" dirty="0" smtClean="0"/>
              <a:t>Unstructured Data: </a:t>
            </a:r>
            <a:r>
              <a:rPr lang="en-US" dirty="0" smtClean="0"/>
              <a:t>JSON, CSV, key-value pairs, no schema</a:t>
            </a:r>
          </a:p>
          <a:p>
            <a:r>
              <a:rPr lang="en-US" b="1" dirty="0" smtClean="0"/>
              <a:t>Big Data: </a:t>
            </a:r>
            <a:r>
              <a:rPr lang="en-US" dirty="0" smtClean="0"/>
              <a:t>partitioning to 1000s of shards (machines)</a:t>
            </a:r>
          </a:p>
          <a:p>
            <a:r>
              <a:rPr lang="en-US" b="1" dirty="0" smtClean="0"/>
              <a:t>Scale-out in the Cloud: </a:t>
            </a:r>
            <a:r>
              <a:rPr lang="en-US" dirty="0" smtClean="0"/>
              <a:t>to overcome hardware limitation</a:t>
            </a:r>
          </a:p>
          <a:p>
            <a:r>
              <a:rPr lang="en-US" b="1" dirty="0" smtClean="0"/>
              <a:t>Commodity Hardware </a:t>
            </a:r>
            <a:r>
              <a:rPr lang="en-US" dirty="0" smtClean="0"/>
              <a:t>and networking</a:t>
            </a:r>
          </a:p>
          <a:p>
            <a:r>
              <a:rPr lang="en-US" b="1" dirty="0" smtClean="0"/>
              <a:t>High Data Throughput</a:t>
            </a:r>
            <a:r>
              <a:rPr lang="en-US" dirty="0" smtClean="0"/>
              <a:t>: Replicated copies to scale read</a:t>
            </a:r>
          </a:p>
          <a:p>
            <a:endParaRPr lang="en-US" dirty="0"/>
          </a:p>
        </p:txBody>
      </p:sp>
    </p:spTree>
    <p:extLst>
      <p:ext uri="{BB962C8B-B14F-4D97-AF65-F5344CB8AC3E}">
        <p14:creationId xmlns:p14="http://schemas.microsoft.com/office/powerpoint/2010/main" val="273580587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532" dirty="0"/>
              <a:t>Devices: Internet </a:t>
            </a:r>
            <a:r>
              <a:rPr lang="en-US" altLang="zh-CN" sz="4532" dirty="0" smtClean="0"/>
              <a:t>&amp; Internet </a:t>
            </a:r>
            <a:r>
              <a:rPr lang="en-US" altLang="zh-CN" sz="4532" dirty="0"/>
              <a:t>of </a:t>
            </a:r>
            <a:r>
              <a:rPr lang="en-US" altLang="zh-CN" sz="4532" dirty="0" smtClean="0"/>
              <a:t>things (</a:t>
            </a:r>
            <a:r>
              <a:rPr lang="en-US" altLang="zh-CN" sz="4532" dirty="0" err="1" smtClean="0"/>
              <a:t>IoT</a:t>
            </a:r>
            <a:r>
              <a:rPr lang="en-US" altLang="zh-CN" sz="4532" dirty="0" smtClean="0"/>
              <a:t>)</a:t>
            </a:r>
            <a:endParaRPr lang="en-US" sz="4532" dirty="0"/>
          </a:p>
        </p:txBody>
      </p:sp>
      <p:grpSp>
        <p:nvGrpSpPr>
          <p:cNvPr id="9" name="Group 8"/>
          <p:cNvGrpSpPr/>
          <p:nvPr/>
        </p:nvGrpSpPr>
        <p:grpSpPr>
          <a:xfrm>
            <a:off x="1155375" y="1103290"/>
            <a:ext cx="6477415" cy="4956178"/>
            <a:chOff x="1162892" y="1435280"/>
            <a:chExt cx="6479102" cy="4957469"/>
          </a:xfrm>
        </p:grpSpPr>
        <p:sp>
          <p:nvSpPr>
            <p:cNvPr id="3" name="Rectangle 2"/>
            <p:cNvSpPr/>
            <p:nvPr/>
          </p:nvSpPr>
          <p:spPr bwMode="auto">
            <a:xfrm>
              <a:off x="1162892"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33" fontAlgn="base">
                <a:lnSpc>
                  <a:spcPct val="80000"/>
                </a:lnSpc>
                <a:spcBef>
                  <a:spcPct val="0"/>
                </a:spcBef>
                <a:spcAft>
                  <a:spcPct val="0"/>
                </a:spcAft>
              </a:pPr>
              <a:r>
                <a:rPr lang="en-US" sz="3199" b="1" spc="-5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Internet of things</a:t>
              </a:r>
            </a:p>
          </p:txBody>
        </p:sp>
        <p:sp>
          <p:nvSpPr>
            <p:cNvPr id="4" name="Rectangle 3"/>
            <p:cNvSpPr/>
            <p:nvPr/>
          </p:nvSpPr>
          <p:spPr bwMode="auto">
            <a:xfrm>
              <a:off x="1162892"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811346"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47514"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811346"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47514"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093994" y="1502762"/>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2811346" y="254396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Invisible devices</a:t>
              </a:r>
            </a:p>
          </p:txBody>
        </p:sp>
        <p:grpSp>
          <p:nvGrpSpPr>
            <p:cNvPr id="30" name="Group 29"/>
            <p:cNvGrpSpPr/>
            <p:nvPr/>
          </p:nvGrpSpPr>
          <p:grpSpPr>
            <a:xfrm>
              <a:off x="2854023" y="1435280"/>
              <a:ext cx="1303325" cy="1303325"/>
              <a:chOff x="2854023" y="1435280"/>
              <a:chExt cx="1303325" cy="1303325"/>
            </a:xfrm>
          </p:grpSpPr>
          <p:pic>
            <p:nvPicPr>
              <p:cNvPr id="29" name="Picture 9" descr="\\MAGNUM\Projects\Microsoft\Cloud Power FY12\Design\Icons\PNGs\Optimized.png"/>
              <p:cNvPicPr>
                <a:picLocks noChangeAspect="1" noChangeArrowheads="1"/>
              </p:cNvPicPr>
              <p:nvPr/>
            </p:nvPicPr>
            <p:blipFill>
              <a:blip r:embed="rId3" cstate="print">
                <a:lum bright="100000"/>
              </a:blip>
              <a:stretch>
                <a:fillRect/>
              </a:stretch>
            </p:blipFill>
            <p:spPr bwMode="auto">
              <a:xfrm>
                <a:off x="2854023" y="1435280"/>
                <a:ext cx="1303325" cy="1303325"/>
              </a:xfrm>
              <a:prstGeom prst="rect">
                <a:avLst/>
              </a:prstGeom>
              <a:noFill/>
            </p:spPr>
          </p:pic>
          <p:pic>
            <p:nvPicPr>
              <p:cNvPr id="2050" name="Picture 2" descr="C:\Users\HOWARDY.REDMOND\AppData\Local\Microsoft\Windows\Temporary Internet Files\Content.IE5\R6AKOP9I\MC900013282[1].wmf"/>
              <p:cNvPicPr>
                <a:picLocks noChangeAspect="1" noChangeArrowheads="1"/>
              </p:cNvPicPr>
              <p:nvPr/>
            </p:nvPicPr>
            <p:blipFill>
              <a:blip r:embed="rId4" cstate="print">
                <a:biLevel thresh="25000"/>
                <a:lum bright="100000"/>
                <a:extLst>
                  <a:ext uri="{28A0092B-C50C-407E-A947-70E740481C1C}">
                    <a14:useLocalDpi xmlns:a14="http://schemas.microsoft.com/office/drawing/2010/main" val="0"/>
                  </a:ext>
                </a:extLst>
              </a:blip>
              <a:srcRect/>
              <a:stretch>
                <a:fillRect/>
              </a:stretch>
            </p:blipFill>
            <p:spPr bwMode="auto">
              <a:xfrm flipH="1">
                <a:off x="3896839" y="1899918"/>
                <a:ext cx="260509" cy="374050"/>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Rectangle 32"/>
            <p:cNvSpPr/>
            <p:nvPr/>
          </p:nvSpPr>
          <p:spPr bwMode="auto">
            <a:xfrm>
              <a:off x="4447514" y="2539373"/>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Trillions  of networked nodes</a:t>
              </a:r>
            </a:p>
          </p:txBody>
        </p:sp>
        <p:sp>
          <p:nvSpPr>
            <p:cNvPr id="34" name="Rectangle 33"/>
            <p:cNvSpPr/>
            <p:nvPr/>
          </p:nvSpPr>
          <p:spPr bwMode="auto">
            <a:xfrm>
              <a:off x="6093994" y="2535441"/>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Low bandwidth last-mile connection</a:t>
              </a:r>
            </a:p>
          </p:txBody>
        </p:sp>
        <p:pic>
          <p:nvPicPr>
            <p:cNvPr id="2051" name="Picture 3" descr="C:\Users\HOWARDY.REDMOND\AppData\Local\Microsoft\Windows\Temporary Internet Files\Content.IE5\5W4A3OMT\MC900351855[1].wmf"/>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6614050" y="1586853"/>
              <a:ext cx="507888" cy="61971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403923" y="2261936"/>
              <a:ext cx="846606" cy="184714"/>
            </a:xfrm>
            <a:prstGeom prst="rect">
              <a:avLst/>
            </a:prstGeom>
            <a:noFill/>
          </p:spPr>
          <p:txBody>
            <a:bodyPr wrap="none" lIns="0" tIns="0" rIns="0" bIns="0" rtlCol="0">
              <a:spAutoFit/>
            </a:bodyPr>
            <a:lstStyle/>
            <a:p>
              <a:pPr defTabSz="1218987"/>
              <a:r>
                <a:rPr lang="en-US" sz="1200" b="1" dirty="0">
                  <a:gradFill>
                    <a:gsLst>
                      <a:gs pos="0">
                        <a:srgbClr val="292929"/>
                      </a:gs>
                      <a:gs pos="86000">
                        <a:srgbClr val="292929"/>
                      </a:gs>
                    </a:gsLst>
                    <a:lin ang="5400000" scaled="0"/>
                  </a:gradFill>
                </a:rPr>
                <a:t>100kBit/sec</a:t>
              </a:r>
            </a:p>
          </p:txBody>
        </p:sp>
        <p:sp>
          <p:nvSpPr>
            <p:cNvPr id="56" name="Rectangle 55"/>
            <p:cNvSpPr/>
            <p:nvPr/>
          </p:nvSpPr>
          <p:spPr bwMode="auto">
            <a:xfrm>
              <a:off x="1162892"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Mostly addressed by local  schemes</a:t>
              </a:r>
            </a:p>
          </p:txBody>
        </p:sp>
        <p:sp>
          <p:nvSpPr>
            <p:cNvPr id="58" name="Rectangle 57"/>
            <p:cNvSpPr/>
            <p:nvPr/>
          </p:nvSpPr>
          <p:spPr bwMode="auto">
            <a:xfrm>
              <a:off x="2811346"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Machine-centric</a:t>
              </a:r>
            </a:p>
          </p:txBody>
        </p:sp>
        <p:sp>
          <p:nvSpPr>
            <p:cNvPr id="60" name="Rectangle 59"/>
            <p:cNvSpPr/>
            <p:nvPr/>
          </p:nvSpPr>
          <p:spPr bwMode="auto">
            <a:xfrm>
              <a:off x="4447514"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Sensing-focus</a:t>
              </a:r>
            </a:p>
          </p:txBody>
        </p:sp>
        <p:pic>
          <p:nvPicPr>
            <p:cNvPr id="63" name="Picture 8" descr="\\MAGNUM\Projects\Microsoft\Cloud Power FY12\Design\Icons\PNGs\Cross Platform.png"/>
            <p:cNvPicPr>
              <a:picLocks noChangeAspect="1" noChangeArrowheads="1"/>
            </p:cNvPicPr>
            <p:nvPr/>
          </p:nvPicPr>
          <p:blipFill>
            <a:blip r:embed="rId6" cstate="print">
              <a:lum bright="100000"/>
            </a:blip>
            <a:srcRect/>
            <a:stretch>
              <a:fillRect/>
            </a:stretch>
          </p:blipFill>
          <p:spPr bwMode="auto">
            <a:xfrm>
              <a:off x="2877330" y="2963178"/>
              <a:ext cx="1381849" cy="1482016"/>
            </a:xfrm>
            <a:prstGeom prst="rect">
              <a:avLst/>
            </a:prstGeom>
            <a:noFill/>
          </p:spPr>
        </p:pic>
        <p:pic>
          <p:nvPicPr>
            <p:cNvPr id="2078" name="Picture 30" descr="C:\Users\HOWARDY.REDMOND\AppData\Local\Microsoft\Windows\Temporary Internet Files\Content.IE5\JSHLW3M1\MC900239673[1].wmf"/>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auto">
            <a:xfrm>
              <a:off x="4690416" y="3320714"/>
              <a:ext cx="1062196" cy="830597"/>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4571152" y="1578391"/>
              <a:ext cx="1290539" cy="923571"/>
            </a:xfrm>
            <a:prstGeom prst="rect">
              <a:avLst/>
            </a:prstGeom>
            <a:noFill/>
          </p:spPr>
          <p:txBody>
            <a:bodyPr wrap="square" lIns="0" tIns="0" rIns="0" bIns="0" rtlCol="0">
              <a:spAutoFit/>
            </a:bodyPr>
            <a:lstStyle/>
            <a:p>
              <a:pPr algn="ctr" defTabSz="1218987"/>
              <a:r>
                <a:rPr lang="en-US" sz="1200" b="1" dirty="0">
                  <a:gradFill>
                    <a:gsLst>
                      <a:gs pos="0">
                        <a:srgbClr val="292929"/>
                      </a:gs>
                      <a:gs pos="86000">
                        <a:srgbClr val="292929"/>
                      </a:gs>
                    </a:gsLst>
                    <a:lin ang="5400000" scaled="0"/>
                  </a:gradFill>
                </a:rPr>
                <a:t>Trillions of computer-enabled devices which are part of the </a:t>
              </a:r>
              <a:r>
                <a:rPr lang="en-US" sz="1200" b="1" dirty="0" err="1">
                  <a:gradFill>
                    <a:gsLst>
                      <a:gs pos="0">
                        <a:srgbClr val="292929"/>
                      </a:gs>
                      <a:gs pos="86000">
                        <a:srgbClr val="292929"/>
                      </a:gs>
                    </a:gsLst>
                    <a:lin ang="5400000" scaled="0"/>
                  </a:gradFill>
                </a:rPr>
                <a:t>IoT</a:t>
              </a:r>
              <a:endParaRPr lang="en-US" sz="1200" b="1" dirty="0">
                <a:gradFill>
                  <a:gsLst>
                    <a:gs pos="0">
                      <a:srgbClr val="292929"/>
                    </a:gs>
                    <a:gs pos="86000">
                      <a:srgbClr val="292929"/>
                    </a:gs>
                  </a:gsLst>
                  <a:lin ang="5400000" scaled="0"/>
                </a:gradFill>
              </a:endParaRPr>
            </a:p>
          </p:txBody>
        </p:sp>
        <p:pic>
          <p:nvPicPr>
            <p:cNvPr id="2092" name="Picture 44" descr="C:\Users\HOWARDY.REDMOND\AppData\Local\Microsoft\Windows\Temporary Internet Files\Content.IE5\VP137ABM\MC900441462[1].pn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411387" y="3210507"/>
              <a:ext cx="1051009" cy="1051009"/>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C:\Users\HOWARDY.REDMOND\AppData\Local\Microsoft\Windows\Temporary Internet Files\Content.IE5\KIYKZX54\MP900401814[1].jpg"/>
            <p:cNvPicPr>
              <a:picLocks noChangeAspect="1" noChangeArrowheads="1"/>
            </p:cNvPicPr>
            <p:nvPr/>
          </p:nvPicPr>
          <p:blipFill>
            <a:blip r:embed="rId10" cstate="print">
              <a:duotone>
                <a:schemeClr val="accent5">
                  <a:shade val="45000"/>
                  <a:satMod val="135000"/>
                </a:schemeClr>
                <a:prstClr val="white"/>
              </a:duotone>
              <a:extLst>
                <a:ext uri="{BEBA8EAE-BF5A-486C-A8C5-ECC9F3942E4B}">
                  <a14:imgProps xmlns:a14="http://schemas.microsoft.com/office/drawing/2010/main">
                    <a14:imgLayer r:embed="rId11">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1162892" y="4844749"/>
              <a:ext cx="3196454" cy="154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4439142" y="1170758"/>
            <a:ext cx="6477415" cy="4888713"/>
            <a:chOff x="4447514" y="1502762"/>
            <a:chExt cx="6479102" cy="4889987"/>
          </a:xfrm>
        </p:grpSpPr>
        <p:grpSp>
          <p:nvGrpSpPr>
            <p:cNvPr id="10" name="Group 9"/>
            <p:cNvGrpSpPr/>
            <p:nvPr/>
          </p:nvGrpSpPr>
          <p:grpSpPr>
            <a:xfrm>
              <a:off x="4447514" y="4816370"/>
              <a:ext cx="6479101" cy="1576379"/>
              <a:chOff x="4447514" y="4816370"/>
              <a:chExt cx="6479101" cy="1576379"/>
            </a:xfrm>
          </p:grpSpPr>
          <p:sp>
            <p:nvSpPr>
              <p:cNvPr id="12" name="Rectangle 11"/>
              <p:cNvSpPr/>
              <p:nvPr/>
            </p:nvSpPr>
            <p:spPr bwMode="auto">
              <a:xfrm>
                <a:off x="609399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7742448" y="4844749"/>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4751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4447514"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Global addressing</a:t>
                </a:r>
              </a:p>
            </p:txBody>
          </p:sp>
          <p:sp>
            <p:nvSpPr>
              <p:cNvPr id="59" name="Rectangle 58"/>
              <p:cNvSpPr/>
              <p:nvPr/>
            </p:nvSpPr>
            <p:spPr bwMode="auto">
              <a:xfrm>
                <a:off x="6085086"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User-centric</a:t>
                </a:r>
              </a:p>
            </p:txBody>
          </p:sp>
          <p:sp>
            <p:nvSpPr>
              <p:cNvPr id="61" name="Rectangle 60"/>
              <p:cNvSpPr/>
              <p:nvPr/>
            </p:nvSpPr>
            <p:spPr bwMode="auto">
              <a:xfrm>
                <a:off x="7742447"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Communication-focus</a:t>
                </a:r>
              </a:p>
            </p:txBody>
          </p:sp>
          <p:pic>
            <p:nvPicPr>
              <p:cNvPr id="76" name="Picture 4" descr="\\MAGNUM\Projects\Microsoft\Cloud Power FY12\Design\ICONS_PNG\Open_Web_Platform.png"/>
              <p:cNvPicPr>
                <a:picLocks noChangeAspect="1" noChangeArrowheads="1"/>
              </p:cNvPicPr>
              <p:nvPr/>
            </p:nvPicPr>
            <p:blipFill>
              <a:blip r:embed="rId12" cstate="print">
                <a:lum bright="100000"/>
              </a:blip>
              <a:srcRect/>
              <a:stretch>
                <a:fillRect/>
              </a:stretch>
            </p:blipFill>
            <p:spPr bwMode="auto">
              <a:xfrm>
                <a:off x="4680233" y="4816370"/>
                <a:ext cx="1072379" cy="1072379"/>
              </a:xfrm>
              <a:prstGeom prst="rect">
                <a:avLst/>
              </a:prstGeom>
              <a:noFill/>
            </p:spPr>
          </p:pic>
          <p:pic>
            <p:nvPicPr>
              <p:cNvPr id="2081" name="Picture 33" descr="C:\Users\HOWARDY.REDMOND\AppData\Local\Microsoft\Windows\Temporary Internet Files\Content.IE5\G469HTVF\MC900442094[1].wmf"/>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a:stretch>
                <a:fillRect/>
              </a:stretch>
            </p:blipFill>
            <p:spPr bwMode="auto">
              <a:xfrm>
                <a:off x="6366042" y="5057773"/>
                <a:ext cx="986087" cy="607213"/>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descr="C:\Users\HOWARDY.REDMOND\AppData\Local\Microsoft\Windows\Temporary Internet Files\Content.IE5\MNDNOLUZ\MC900059703[1].wmf"/>
              <p:cNvPicPr>
                <a:picLocks noChangeAspect="1" noChangeArrowheads="1"/>
              </p:cNvPicPr>
              <p:nvPr/>
            </p:nvPicPr>
            <p:blipFill>
              <a:blip r:embed="rId14" cstate="print">
                <a:lum bright="100000"/>
                <a:extLst>
                  <a:ext uri="{28A0092B-C50C-407E-A947-70E740481C1C}">
                    <a14:useLocalDpi xmlns:a14="http://schemas.microsoft.com/office/drawing/2010/main" val="0"/>
                  </a:ext>
                </a:extLst>
              </a:blip>
              <a:srcRect/>
              <a:stretch>
                <a:fillRect/>
              </a:stretch>
            </p:blipFill>
            <p:spPr bwMode="auto">
              <a:xfrm>
                <a:off x="7889556" y="4972978"/>
                <a:ext cx="1253783" cy="75916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bwMode="auto">
              <a:xfrm>
                <a:off x="9378615"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33" fontAlgn="base">
                  <a:lnSpc>
                    <a:spcPct val="80000"/>
                  </a:lnSpc>
                  <a:spcBef>
                    <a:spcPct val="0"/>
                  </a:spcBef>
                  <a:spcAft>
                    <a:spcPct val="0"/>
                  </a:spcAft>
                </a:pPr>
                <a:r>
                  <a:rPr lang="en-US" sz="3199" b="1" spc="-5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Internet</a:t>
                </a:r>
              </a:p>
            </p:txBody>
          </p:sp>
        </p:grpSp>
        <p:pic>
          <p:nvPicPr>
            <p:cNvPr id="2093" name="Picture 45" descr="C:\Users\HOWARDY.REDMOND\AppData\Local\Microsoft\Windows\Temporary Internet Files\Content.IE5\KIYKZX54\MC900433176[1].jpg"/>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2447" y="1502762"/>
              <a:ext cx="3184168" cy="154342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93994" y="3012108"/>
              <a:ext cx="4832622" cy="1708250"/>
              <a:chOff x="6093994" y="3012108"/>
              <a:chExt cx="4832622" cy="1708250"/>
            </a:xfrm>
          </p:grpSpPr>
          <p:grpSp>
            <p:nvGrpSpPr>
              <p:cNvPr id="14" name="Group 13"/>
              <p:cNvGrpSpPr/>
              <p:nvPr/>
            </p:nvGrpSpPr>
            <p:grpSpPr>
              <a:xfrm>
                <a:off x="6093994" y="3172358"/>
                <a:ext cx="4832622" cy="1548000"/>
                <a:chOff x="6093994" y="3172358"/>
                <a:chExt cx="4832622" cy="1548000"/>
              </a:xfrm>
            </p:grpSpPr>
            <p:sp>
              <p:nvSpPr>
                <p:cNvPr id="11" name="Rectangle 10"/>
                <p:cNvSpPr/>
                <p:nvPr/>
              </p:nvSpPr>
              <p:spPr bwMode="auto">
                <a:xfrm>
                  <a:off x="6093994"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7742448"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9378616"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defTabSz="913833" fontAlgn="base">
                    <a:lnSpc>
                      <a:spcPct val="80000"/>
                    </a:lnSpc>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6237456" y="3466602"/>
                  <a:ext cx="1261076" cy="474211"/>
                  <a:chOff x="8926609" y="4973963"/>
                  <a:chExt cx="2164752" cy="721953"/>
                </a:xfrm>
              </p:grpSpPr>
              <p:pic>
                <p:nvPicPr>
                  <p:cNvPr id="20" name="Picture 19"/>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8926609" y="5279315"/>
                    <a:ext cx="310121" cy="416601"/>
                  </a:xfrm>
                  <a:prstGeom prst="rect">
                    <a:avLst/>
                  </a:prstGeom>
                </p:spPr>
              </p:pic>
              <p:sp>
                <p:nvSpPr>
                  <p:cNvPr id="21" name="Freeform 61"/>
                  <p:cNvSpPr>
                    <a:spLocks/>
                  </p:cNvSpPr>
                  <p:nvPr/>
                </p:nvSpPr>
                <p:spPr bwMode="auto">
                  <a:xfrm rot="10800000">
                    <a:off x="9212369" y="4973963"/>
                    <a:ext cx="445820" cy="64478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1416" tIns="45708" rIns="91416" bIns="45708" numCol="1" anchor="t" anchorCtr="0" compatLnSpc="1">
                    <a:prstTxWarp prst="textNoShape">
                      <a:avLst/>
                    </a:prstTxWarp>
                  </a:bodyPr>
                  <a:lstStyle/>
                  <a:p>
                    <a:pPr defTabSz="1218987"/>
                    <a:endParaRPr lang="en-US" dirty="0">
                      <a:solidFill>
                        <a:srgbClr val="FFFFFF"/>
                      </a:solidFill>
                    </a:endParaRPr>
                  </a:p>
                </p:txBody>
              </p:sp>
              <p:sp>
                <p:nvSpPr>
                  <p:cNvPr id="22" name="Freeform 20"/>
                  <p:cNvSpPr>
                    <a:spLocks noEditPoints="1"/>
                  </p:cNvSpPr>
                  <p:nvPr/>
                </p:nvSpPr>
                <p:spPr bwMode="auto">
                  <a:xfrm>
                    <a:off x="9761762" y="4985710"/>
                    <a:ext cx="910300" cy="633038"/>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1"/>
                  </a:solidFill>
                  <a:extLst/>
                </p:spPr>
                <p:txBody>
                  <a:bodyPr vert="horz" wrap="square" lIns="91416" tIns="45708" rIns="91416" bIns="45708" numCol="1" anchor="t" anchorCtr="0" compatLnSpc="1">
                    <a:prstTxWarp prst="textNoShape">
                      <a:avLst/>
                    </a:prstTxWarp>
                  </a:bodyPr>
                  <a:lstStyle/>
                  <a:p>
                    <a:pPr defTabSz="1218987"/>
                    <a:endParaRPr lang="en-US" dirty="0">
                      <a:solidFill>
                        <a:srgbClr val="FFFFFF"/>
                      </a:solidFill>
                    </a:endParaRPr>
                  </a:p>
                </p:txBody>
              </p:sp>
              <p:pic>
                <p:nvPicPr>
                  <p:cNvPr id="23" name="Picture 22"/>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a:ext>
                    </a:extLst>
                  </a:blip>
                  <a:stretch>
                    <a:fillRect/>
                  </a:stretch>
                </p:blipFill>
                <p:spPr>
                  <a:xfrm>
                    <a:off x="10761870" y="4985711"/>
                    <a:ext cx="329491" cy="633037"/>
                  </a:xfrm>
                  <a:prstGeom prst="rect">
                    <a:avLst/>
                  </a:prstGeom>
                </p:spPr>
              </p:pic>
            </p:grpSp>
            <p:sp>
              <p:nvSpPr>
                <p:cNvPr id="26" name="Rectangle 25"/>
                <p:cNvSpPr/>
                <p:nvPr/>
              </p:nvSpPr>
              <p:spPr bwMode="auto">
                <a:xfrm>
                  <a:off x="6093994"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Laptops  / tablets  / smartphones </a:t>
                  </a:r>
                </a:p>
              </p:txBody>
            </p:sp>
            <p:sp>
              <p:nvSpPr>
                <p:cNvPr id="32" name="Rectangle 31"/>
                <p:cNvSpPr/>
                <p:nvPr/>
              </p:nvSpPr>
              <p:spPr bwMode="auto">
                <a:xfrm>
                  <a:off x="7742448" y="4216358"/>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Billions of networked devices</a:t>
                  </a:r>
                </a:p>
              </p:txBody>
            </p:sp>
            <p:sp>
              <p:nvSpPr>
                <p:cNvPr id="35" name="Rectangle 34"/>
                <p:cNvSpPr/>
                <p:nvPr/>
              </p:nvSpPr>
              <p:spPr bwMode="auto">
                <a:xfrm>
                  <a:off x="9378616"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45708" tIns="45708" rIns="45708" bIns="45708" numCol="1" rtlCol="0" anchor="ctr" anchorCtr="0" compatLnSpc="1">
                  <a:prstTxWarp prst="textNoShape">
                    <a:avLst/>
                  </a:prstTxWarp>
                </a:bodyPr>
                <a:lstStyle/>
                <a:p>
                  <a:pPr algn="ctr" defTabSz="913833" fontAlgn="base">
                    <a:spcBef>
                      <a:spcPct val="0"/>
                    </a:spcBef>
                    <a:spcAft>
                      <a:spcPct val="0"/>
                    </a:spcAft>
                  </a:pPr>
                  <a:r>
                    <a:rPr lang="en-US" sz="1600" spc="-151" dirty="0">
                      <a:solidFill>
                        <a:srgbClr val="292929">
                          <a:alpha val="99000"/>
                        </a:srgbClr>
                      </a:solidFill>
                    </a:rPr>
                    <a:t>High-bandwidth access</a:t>
                  </a:r>
                </a:p>
              </p:txBody>
            </p:sp>
            <p:sp>
              <p:nvSpPr>
                <p:cNvPr id="55" name="TextBox 54"/>
                <p:cNvSpPr txBox="1"/>
                <p:nvPr/>
              </p:nvSpPr>
              <p:spPr>
                <a:xfrm>
                  <a:off x="9378616" y="3803993"/>
                  <a:ext cx="1547998" cy="369428"/>
                </a:xfrm>
                <a:prstGeom prst="rect">
                  <a:avLst/>
                </a:prstGeom>
                <a:noFill/>
              </p:spPr>
              <p:txBody>
                <a:bodyPr wrap="square" lIns="0" tIns="0" rIns="0" bIns="0" rtlCol="0">
                  <a:spAutoFit/>
                </a:bodyPr>
                <a:lstStyle/>
                <a:p>
                  <a:pPr algn="ctr" defTabSz="1218987"/>
                  <a:r>
                    <a:rPr lang="en-US" sz="1200" b="1" dirty="0">
                      <a:gradFill>
                        <a:gsLst>
                          <a:gs pos="0">
                            <a:srgbClr val="292929"/>
                          </a:gs>
                          <a:gs pos="86000">
                            <a:srgbClr val="292929"/>
                          </a:gs>
                        </a:gsLst>
                        <a:lin ang="5400000" scaled="0"/>
                      </a:gradFill>
                    </a:rPr>
                    <a:t>Cable: 10Mbs+</a:t>
                  </a:r>
                </a:p>
                <a:p>
                  <a:pPr algn="ctr" defTabSz="1218987"/>
                  <a:r>
                    <a:rPr lang="en-US" sz="1200" b="1" dirty="0">
                      <a:gradFill>
                        <a:gsLst>
                          <a:gs pos="0">
                            <a:srgbClr val="292929"/>
                          </a:gs>
                          <a:gs pos="86000">
                            <a:srgbClr val="292929"/>
                          </a:gs>
                        </a:gsLst>
                        <a:lin ang="5400000" scaled="0"/>
                      </a:gradFill>
                    </a:rPr>
                    <a:t>Fiber: 50-100Mbs</a:t>
                  </a:r>
                </a:p>
              </p:txBody>
            </p:sp>
            <p:sp>
              <p:nvSpPr>
                <p:cNvPr id="2048" name="TextBox 2047"/>
                <p:cNvSpPr txBox="1"/>
                <p:nvPr/>
              </p:nvSpPr>
              <p:spPr>
                <a:xfrm>
                  <a:off x="7889556" y="3312890"/>
                  <a:ext cx="1290538" cy="738856"/>
                </a:xfrm>
                <a:prstGeom prst="rect">
                  <a:avLst/>
                </a:prstGeom>
                <a:noFill/>
              </p:spPr>
              <p:txBody>
                <a:bodyPr wrap="square" lIns="0" tIns="0" rIns="0" bIns="0" rtlCol="0">
                  <a:spAutoFit/>
                </a:bodyPr>
                <a:lstStyle/>
                <a:p>
                  <a:pPr algn="ctr" defTabSz="1218987"/>
                  <a:r>
                    <a:rPr lang="en-US" sz="1200" b="1" dirty="0">
                      <a:gradFill>
                        <a:gsLst>
                          <a:gs pos="0">
                            <a:srgbClr val="292929"/>
                          </a:gs>
                          <a:gs pos="86000">
                            <a:srgbClr val="292929"/>
                          </a:gs>
                        </a:gsLst>
                        <a:lin ang="5400000" scaled="0"/>
                      </a:gradFill>
                    </a:rPr>
                    <a:t>6+billion people</a:t>
                  </a:r>
                </a:p>
                <a:p>
                  <a:pPr algn="ctr" defTabSz="1218987"/>
                  <a:r>
                    <a:rPr lang="en-US" sz="1200" b="1" dirty="0">
                      <a:gradFill>
                        <a:gsLst>
                          <a:gs pos="0">
                            <a:srgbClr val="292929"/>
                          </a:gs>
                          <a:gs pos="86000">
                            <a:srgbClr val="292929"/>
                          </a:gs>
                        </a:gsLst>
                        <a:lin ang="5400000" scaled="0"/>
                      </a:gradFill>
                    </a:rPr>
                    <a:t>1.5 billion use net</a:t>
                  </a:r>
                </a:p>
                <a:p>
                  <a:pPr algn="ctr" defTabSz="1218987"/>
                  <a:r>
                    <a:rPr lang="en-US" sz="1200" b="1" dirty="0">
                      <a:gradFill>
                        <a:gsLst>
                          <a:gs pos="0">
                            <a:srgbClr val="292929"/>
                          </a:gs>
                          <a:gs pos="86000">
                            <a:srgbClr val="292929"/>
                          </a:gs>
                        </a:gsLst>
                        <a:lin ang="5400000" scaled="0"/>
                      </a:gradFill>
                    </a:rPr>
                    <a:t>US: 4.3 devices </a:t>
                  </a:r>
                </a:p>
                <a:p>
                  <a:pPr algn="ctr" defTabSz="1218987"/>
                  <a:r>
                    <a:rPr lang="en-US" sz="1200" b="1" dirty="0">
                      <a:gradFill>
                        <a:gsLst>
                          <a:gs pos="0">
                            <a:srgbClr val="292929"/>
                          </a:gs>
                          <a:gs pos="86000">
                            <a:srgbClr val="292929"/>
                          </a:gs>
                        </a:gsLst>
                        <a:lin ang="5400000" scaled="0"/>
                      </a:gradFill>
                    </a:rPr>
                    <a:t>per adult</a:t>
                  </a:r>
                </a:p>
              </p:txBody>
            </p:sp>
          </p:grpSp>
          <p:pic>
            <p:nvPicPr>
              <p:cNvPr id="2068" name="Picture 20" descr="C:\Users\HOWARDY.REDMOND\AppData\Local\Microsoft\Windows\Temporary Internet Files\Content.IE5\D2ELR7P4\MC900432567[1].png"/>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88000"/>
                        </a14:imgEffect>
                      </a14:imgLayer>
                    </a14:imgProps>
                  </a:ext>
                  <a:ext uri="{28A0092B-C50C-407E-A947-70E740481C1C}">
                    <a14:useLocalDpi xmlns:a14="http://schemas.microsoft.com/office/drawing/2010/main" val="0"/>
                  </a:ext>
                </a:extLst>
              </a:blip>
              <a:srcRect/>
              <a:stretch>
                <a:fillRect/>
              </a:stretch>
            </p:blipFill>
            <p:spPr bwMode="auto">
              <a:xfrm>
                <a:off x="9690404" y="3012108"/>
                <a:ext cx="924422" cy="92442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7246139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5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5000">
                                          <p:cBhvr additive="base">
                                            <p:cTn id="11" dur="1000" fill="hold"/>
                                            <p:tgtEl>
                                              <p:spTgt spid="28"/>
                                            </p:tgtEl>
                                            <p:attrNameLst>
                                              <p:attrName>ppt_x</p:attrName>
                                            </p:attrNameLst>
                                          </p:cBhvr>
                                          <p:tavLst>
                                            <p:tav tm="0">
                                              <p:val>
                                                <p:strVal val="1+#ppt_w/2"/>
                                              </p:val>
                                            </p:tav>
                                            <p:tav tm="100000">
                                              <p:val>
                                                <p:strVal val="#ppt_x"/>
                                              </p:val>
                                            </p:tav>
                                          </p:tavLst>
                                        </p:anim>
                                        <p:anim calcmode="lin" valueType="num" p14:bounceEnd="5000">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Hadoop</a:t>
            </a:r>
            <a:endParaRPr lang="en-US" dirty="0"/>
          </a:p>
        </p:txBody>
      </p:sp>
    </p:spTree>
    <p:extLst>
      <p:ext uri="{BB962C8B-B14F-4D97-AF65-F5344CB8AC3E}">
        <p14:creationId xmlns:p14="http://schemas.microsoft.com/office/powerpoint/2010/main" val="34927917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 Same Side Corner Rectangle 73"/>
          <p:cNvSpPr/>
          <p:nvPr/>
        </p:nvSpPr>
        <p:spPr>
          <a:xfrm>
            <a:off x="1589" y="1"/>
            <a:ext cx="12188825" cy="6857999"/>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endParaRPr lang="en-US" kern="0" dirty="0">
              <a:ln>
                <a:solidFill>
                  <a:schemeClr val="bg1">
                    <a:alpha val="0"/>
                  </a:schemeClr>
                </a:solidFill>
              </a:ln>
              <a:solidFill>
                <a:schemeClr val="bg1"/>
              </a:solidFill>
              <a:latin typeface="Segoe UI Light" pitchFamily="34" charset="0"/>
              <a:cs typeface="Aria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81"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0"/>
                        <a:ext cx="158750" cy="158750"/>
                      </a:xfrm>
                      <a:prstGeom prst="rect">
                        <a:avLst/>
                      </a:prstGeom>
                    </p:spPr>
                  </p:pic>
                </p:oleObj>
              </mc:Fallback>
            </mc:AlternateContent>
          </a:graphicData>
        </a:graphic>
      </p:graphicFrame>
      <p:sp>
        <p:nvSpPr>
          <p:cNvPr id="79" name="TextBox 78"/>
          <p:cNvSpPr txBox="1"/>
          <p:nvPr/>
        </p:nvSpPr>
        <p:spPr>
          <a:xfrm>
            <a:off x="251803" y="6448942"/>
            <a:ext cx="3967433" cy="184666"/>
          </a:xfrm>
          <a:prstGeom prst="rect">
            <a:avLst/>
          </a:prstGeom>
          <a:noFill/>
        </p:spPr>
        <p:txBody>
          <a:bodyPr wrap="none" lIns="0" tIns="0" rIns="0" bIns="0" rtlCol="0" anchor="b" anchorCtr="0">
            <a:spAutoFit/>
          </a:bodyPr>
          <a:lstStyle/>
          <a:p>
            <a:pPr>
              <a:defRPr/>
            </a:pPr>
            <a:r>
              <a:rPr lang="en-US" sz="1200" kern="0" dirty="0">
                <a:ln>
                  <a:solidFill>
                    <a:schemeClr val="bg1">
                      <a:alpha val="0"/>
                    </a:schemeClr>
                  </a:solidFill>
                </a:ln>
                <a:solidFill>
                  <a:schemeClr val="bg1"/>
                </a:solidFill>
              </a:rPr>
              <a:t>Reference: </a:t>
            </a:r>
            <a:r>
              <a:rPr lang="en-US" sz="1200" u="sng" kern="0" dirty="0">
                <a:ln>
                  <a:solidFill>
                    <a:schemeClr val="bg1">
                      <a:alpha val="0"/>
                    </a:schemeClr>
                  </a:solidFill>
                </a:ln>
                <a:solidFill>
                  <a:schemeClr val="bg1"/>
                </a:solidFill>
              </a:rPr>
              <a:t>http://en.wikipedia.org/wiki/File:Hadoop_1.png </a:t>
            </a:r>
          </a:p>
        </p:txBody>
      </p:sp>
      <p:grpSp>
        <p:nvGrpSpPr>
          <p:cNvPr id="13" name="Group 12"/>
          <p:cNvGrpSpPr/>
          <p:nvPr/>
        </p:nvGrpSpPr>
        <p:grpSpPr>
          <a:xfrm>
            <a:off x="4483941" y="1508879"/>
            <a:ext cx="6206172" cy="4572000"/>
            <a:chOff x="4482353" y="2126379"/>
            <a:chExt cx="6206172" cy="4572000"/>
          </a:xfrm>
        </p:grpSpPr>
        <p:sp>
          <p:nvSpPr>
            <p:cNvPr id="76" name="TextBox 75"/>
            <p:cNvSpPr txBox="1"/>
            <p:nvPr/>
          </p:nvSpPr>
          <p:spPr>
            <a:xfrm>
              <a:off x="4482353" y="2967293"/>
              <a:ext cx="1581197" cy="646331"/>
            </a:xfrm>
            <a:prstGeom prst="rect">
              <a:avLst/>
            </a:prstGeom>
            <a:noFill/>
          </p:spPr>
          <p:txBody>
            <a:bodyPr wrap="square" rtlCol="0" anchor="ctr" anchorCtr="0">
              <a:spAutoFit/>
            </a:bodyPr>
            <a:lstStyle/>
            <a:p>
              <a:pPr algn="r">
                <a:lnSpc>
                  <a:spcPct val="90000"/>
                </a:lnSpc>
                <a:defRPr/>
              </a:pPr>
              <a:r>
                <a:rPr lang="en-US" sz="2000" kern="0" dirty="0" err="1">
                  <a:ln>
                    <a:solidFill>
                      <a:schemeClr val="bg1">
                        <a:alpha val="0"/>
                      </a:schemeClr>
                    </a:solidFill>
                  </a:ln>
                  <a:solidFill>
                    <a:schemeClr val="bg1">
                      <a:alpha val="99000"/>
                    </a:schemeClr>
                  </a:solidFill>
                </a:rPr>
                <a:t>MapReduce</a:t>
              </a:r>
              <a:r>
                <a:rPr lang="en-US" sz="2000" kern="0" dirty="0">
                  <a:ln>
                    <a:solidFill>
                      <a:schemeClr val="bg1">
                        <a:alpha val="0"/>
                      </a:schemeClr>
                    </a:solidFill>
                  </a:ln>
                  <a:solidFill>
                    <a:schemeClr val="bg1">
                      <a:alpha val="99000"/>
                    </a:schemeClr>
                  </a:solidFill>
                </a:rPr>
                <a:t> Layer</a:t>
              </a:r>
            </a:p>
          </p:txBody>
        </p:sp>
        <p:sp>
          <p:nvSpPr>
            <p:cNvPr id="77" name="TextBox 76"/>
            <p:cNvSpPr txBox="1"/>
            <p:nvPr/>
          </p:nvSpPr>
          <p:spPr>
            <a:xfrm>
              <a:off x="4697630" y="5268139"/>
              <a:ext cx="1365919" cy="646331"/>
            </a:xfrm>
            <a:prstGeom prst="rect">
              <a:avLst/>
            </a:prstGeom>
            <a:noFill/>
          </p:spPr>
          <p:txBody>
            <a:bodyPr wrap="square" rtlCol="0" anchor="ctr" anchorCtr="0">
              <a:spAutoFit/>
            </a:bodyPr>
            <a:lstStyle/>
            <a:p>
              <a:pPr algn="r">
                <a:lnSpc>
                  <a:spcPct val="90000"/>
                </a:lnSpc>
                <a:defRPr/>
              </a:pPr>
              <a:r>
                <a:rPr lang="en-US" sz="2000" kern="0" dirty="0">
                  <a:ln>
                    <a:solidFill>
                      <a:schemeClr val="bg1">
                        <a:alpha val="0"/>
                      </a:schemeClr>
                    </a:solidFill>
                  </a:ln>
                  <a:solidFill>
                    <a:schemeClr val="bg1">
                      <a:alpha val="99000"/>
                    </a:schemeClr>
                  </a:solidFill>
                </a:rPr>
                <a:t>HDFS </a:t>
              </a:r>
              <a:br>
                <a:rPr lang="en-US" sz="2000" kern="0" dirty="0">
                  <a:ln>
                    <a:solidFill>
                      <a:schemeClr val="bg1">
                        <a:alpha val="0"/>
                      </a:schemeClr>
                    </a:solidFill>
                  </a:ln>
                  <a:solidFill>
                    <a:schemeClr val="bg1">
                      <a:alpha val="99000"/>
                    </a:schemeClr>
                  </a:solidFill>
                </a:rPr>
              </a:br>
              <a:r>
                <a:rPr lang="en-US" sz="2000" kern="0" dirty="0">
                  <a:ln>
                    <a:solidFill>
                      <a:schemeClr val="bg1">
                        <a:alpha val="0"/>
                      </a:schemeClr>
                    </a:solidFill>
                  </a:ln>
                  <a:solidFill>
                    <a:schemeClr val="bg1">
                      <a:alpha val="99000"/>
                    </a:schemeClr>
                  </a:solidFill>
                </a:rPr>
                <a:t>Layer</a:t>
              </a:r>
            </a:p>
          </p:txBody>
        </p:sp>
        <p:grpSp>
          <p:nvGrpSpPr>
            <p:cNvPr id="5" name="Group 4"/>
            <p:cNvGrpSpPr/>
            <p:nvPr/>
          </p:nvGrpSpPr>
          <p:grpSpPr>
            <a:xfrm>
              <a:off x="6116525" y="2126379"/>
              <a:ext cx="4572000" cy="4572000"/>
              <a:chOff x="5508514" y="2126380"/>
              <a:chExt cx="5391713" cy="4462379"/>
            </a:xfrm>
          </p:grpSpPr>
          <p:sp>
            <p:nvSpPr>
              <p:cNvPr id="31" name="Rectangle 30"/>
              <p:cNvSpPr/>
              <p:nvPr>
                <p:custDataLst>
                  <p:tags r:id="rId4"/>
                </p:custDataLst>
              </p:nvPr>
            </p:nvSpPr>
            <p:spPr bwMode="auto">
              <a:xfrm>
                <a:off x="5508514" y="2126380"/>
                <a:ext cx="5391713" cy="44623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gradFill>
                    <a:gsLst>
                      <a:gs pos="0">
                        <a:srgbClr val="FFFFFF"/>
                      </a:gs>
                      <a:gs pos="100000">
                        <a:srgbClr val="FFFFFF"/>
                      </a:gs>
                    </a:gsLst>
                    <a:lin ang="5400000" scaled="0"/>
                  </a:gradFill>
                </a:endParaRPr>
              </a:p>
            </p:txBody>
          </p:sp>
          <p:sp>
            <p:nvSpPr>
              <p:cNvPr id="34" name="Round Same Side Corner Rectangle 73"/>
              <p:cNvSpPr/>
              <p:nvPr/>
            </p:nvSpPr>
            <p:spPr>
              <a:xfrm>
                <a:off x="8330739"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chemeClr val="bg1">
                        <a:alpha val="0"/>
                      </a:schemeClr>
                    </a:solidFill>
                  </a:ln>
                  <a:solidFill>
                    <a:sysClr val="window" lastClr="FFFFFF"/>
                  </a:solidFill>
                  <a:latin typeface="Calibri"/>
                </a:endParaRPr>
              </a:p>
            </p:txBody>
          </p:sp>
          <p:sp>
            <p:nvSpPr>
              <p:cNvPr id="72" name="Round Same Side Corner Rectangle 73"/>
              <p:cNvSpPr/>
              <p:nvPr>
                <p:custDataLst>
                  <p:tags r:id="rId5"/>
                </p:custDataLst>
              </p:nvPr>
            </p:nvSpPr>
            <p:spPr>
              <a:xfrm>
                <a:off x="5634882"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chemeClr val="bg1">
                        <a:alpha val="0"/>
                      </a:schemeClr>
                    </a:solidFill>
                  </a:ln>
                  <a:solidFill>
                    <a:sysClr val="window" lastClr="FFFFFF"/>
                  </a:solidFill>
                  <a:latin typeface="Calibri"/>
                </a:endParaRPr>
              </a:p>
            </p:txBody>
          </p:sp>
          <p:sp>
            <p:nvSpPr>
              <p:cNvPr id="35" name="Rectangle 34"/>
              <p:cNvSpPr/>
              <p:nvPr>
                <p:custDataLst>
                  <p:tags r:id="rId6"/>
                </p:custDataLst>
              </p:nvPr>
            </p:nvSpPr>
            <p:spPr>
              <a:xfrm>
                <a:off x="8499230"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Task tracker</a:t>
                </a:r>
              </a:p>
            </p:txBody>
          </p:sp>
          <p:cxnSp>
            <p:nvCxnSpPr>
              <p:cNvPr id="19" name="Straight Arrow Connector 18"/>
              <p:cNvCxnSpPr>
                <a:stCxn id="32" idx="2"/>
                <a:endCxn id="33" idx="0"/>
              </p:cNvCxnSpPr>
              <p:nvPr>
                <p:custDataLst>
                  <p:tags r:id="rId7"/>
                </p:custDataLst>
              </p:nvPr>
            </p:nvCxnSpPr>
            <p:spPr>
              <a:xfrm>
                <a:off x="6856442" y="3136010"/>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8"/>
                </p:custDataLst>
              </p:nvPr>
            </p:nvSpPr>
            <p:spPr>
              <a:xfrm>
                <a:off x="5803373"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Task tracker</a:t>
                </a:r>
              </a:p>
            </p:txBody>
          </p:sp>
          <p:sp>
            <p:nvSpPr>
              <p:cNvPr id="33" name="Rectangle 32"/>
              <p:cNvSpPr/>
              <p:nvPr>
                <p:custDataLst>
                  <p:tags r:id="rId9"/>
                </p:custDataLst>
              </p:nvPr>
            </p:nvSpPr>
            <p:spPr>
              <a:xfrm>
                <a:off x="5803373" y="344491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Job tracker</a:t>
                </a:r>
              </a:p>
            </p:txBody>
          </p:sp>
          <p:sp>
            <p:nvSpPr>
              <p:cNvPr id="37" name="Rectangle 36"/>
              <p:cNvSpPr/>
              <p:nvPr>
                <p:custDataLst>
                  <p:tags r:id="rId10"/>
                </p:custDataLst>
              </p:nvPr>
            </p:nvSpPr>
            <p:spPr>
              <a:xfrm>
                <a:off x="5803373" y="451202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Name node</a:t>
                </a:r>
              </a:p>
            </p:txBody>
          </p:sp>
          <p:sp>
            <p:nvSpPr>
              <p:cNvPr id="38" name="Rectangle 37"/>
              <p:cNvSpPr/>
              <p:nvPr>
                <p:custDataLst>
                  <p:tags r:id="rId11"/>
                </p:custDataLst>
              </p:nvPr>
            </p:nvSpPr>
            <p:spPr>
              <a:xfrm>
                <a:off x="5803373"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Data node</a:t>
                </a:r>
              </a:p>
            </p:txBody>
          </p:sp>
          <p:sp>
            <p:nvSpPr>
              <p:cNvPr id="39" name="Rectangle 38"/>
              <p:cNvSpPr/>
              <p:nvPr>
                <p:custDataLst>
                  <p:tags r:id="rId12"/>
                </p:custDataLst>
              </p:nvPr>
            </p:nvSpPr>
            <p:spPr>
              <a:xfrm>
                <a:off x="8499230"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Data node</a:t>
                </a:r>
              </a:p>
            </p:txBody>
          </p:sp>
          <p:cxnSp>
            <p:nvCxnSpPr>
              <p:cNvPr id="59" name="Straight Arrow Connector 58"/>
              <p:cNvCxnSpPr>
                <a:stCxn id="37" idx="2"/>
                <a:endCxn id="38" idx="0"/>
              </p:cNvCxnSpPr>
              <p:nvPr>
                <p:custDataLst>
                  <p:tags r:id="rId13"/>
                </p:custDataLst>
              </p:nvPr>
            </p:nvCxnSpPr>
            <p:spPr>
              <a:xfrm>
                <a:off x="6856442" y="5270229"/>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3" idx="3"/>
                <a:endCxn id="35" idx="2"/>
              </p:cNvCxnSpPr>
              <p:nvPr/>
            </p:nvCxnSpPr>
            <p:spPr>
              <a:xfrm flipV="1">
                <a:off x="7909511" y="3136010"/>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7" idx="3"/>
                <a:endCxn id="39" idx="0"/>
              </p:cNvCxnSpPr>
              <p:nvPr/>
            </p:nvCxnSpPr>
            <p:spPr>
              <a:xfrm>
                <a:off x="7909511" y="4891124"/>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79892" name="Picture 20" descr="C:\Users\Justin\Desktop\_Work_in_Progress\_MS\1444\hadoop rev.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2461" y="2548786"/>
            <a:ext cx="3176758" cy="238256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57021" y="3794879"/>
            <a:ext cx="6033092" cy="0"/>
            <a:chOff x="4655433" y="4357570"/>
            <a:chExt cx="6033092" cy="0"/>
          </a:xfrm>
        </p:grpSpPr>
        <p:cxnSp>
          <p:nvCxnSpPr>
            <p:cNvPr id="20" name="Straight Connector 19"/>
            <p:cNvCxnSpPr/>
            <p:nvPr/>
          </p:nvCxnSpPr>
          <p:spPr>
            <a:xfrm>
              <a:off x="4655433" y="4357570"/>
              <a:ext cx="143897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16525" y="4357570"/>
              <a:ext cx="4572000"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27" name="Title 1"/>
          <p:cNvSpPr txBox="1">
            <a:spLocks/>
          </p:cNvSpPr>
          <p:nvPr>
            <p:custDataLst>
              <p:tags r:id="rId3"/>
            </p:custDataLst>
          </p:nvPr>
        </p:nvSpPr>
        <p:spPr>
          <a:xfrm>
            <a:off x="520701" y="228601"/>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alpha val="99000"/>
                  </a:schemeClr>
                </a:solidFill>
              </a:rPr>
              <a:t>Hadoop Distributed Architecture</a:t>
            </a:r>
            <a:endParaRPr lang="en-US" sz="3600" dirty="0">
              <a:solidFill>
                <a:schemeClr val="accent4"/>
              </a:solidFill>
            </a:endParaRPr>
          </a:p>
        </p:txBody>
      </p:sp>
    </p:spTree>
    <p:extLst>
      <p:ext uri="{BB962C8B-B14F-4D97-AF65-F5344CB8AC3E}">
        <p14:creationId xmlns:p14="http://schemas.microsoft.com/office/powerpoint/2010/main" val="2732536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9892"/>
                                        </p:tgtEl>
                                        <p:attrNameLst>
                                          <p:attrName>style.visibility</p:attrName>
                                        </p:attrNameLst>
                                      </p:cBhvr>
                                      <p:to>
                                        <p:strVal val="visible"/>
                                      </p:to>
                                    </p:set>
                                    <p:animEffect transition="in" filter="fade">
                                      <p:cBhvr>
                                        <p:cTn id="7" dur="500"/>
                                        <p:tgtEl>
                                          <p:spTgt spid="79892"/>
                                        </p:tgtEl>
                                      </p:cBhvr>
                                    </p:animEffect>
                                  </p:childTnLst>
                                </p:cTn>
                              </p:par>
                              <p:par>
                                <p:cTn id="8" presetID="22" presetClass="entr" presetSubtype="8"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0" presetClass="entr" presetSubtype="0" fill="hold" nodeType="withEffect">
                                  <p:stCondLst>
                                    <p:cond delay="1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custDataLst>
              <p:tags r:id="rId1"/>
            </p:custDataLst>
          </p:nvPr>
        </p:nvSpPr>
        <p:spPr bwMode="auto">
          <a:xfrm>
            <a:off x="484188"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chemeClr val="bg1">
                      <a:alpha val="0"/>
                    </a:schemeClr>
                  </a:solidFill>
                </a:ln>
                <a:solidFill>
                  <a:srgbClr val="595959"/>
                </a:solidFill>
              </a:rPr>
              <a:t>FIRST, STORE THE DATA</a:t>
            </a:r>
          </a:p>
        </p:txBody>
      </p:sp>
      <p:sp>
        <p:nvSpPr>
          <p:cNvPr id="183" name="Rectangle 182"/>
          <p:cNvSpPr/>
          <p:nvPr/>
        </p:nvSpPr>
        <p:spPr bwMode="auto">
          <a:xfrm>
            <a:off x="6050239" y="1880656"/>
            <a:ext cx="4022449" cy="402244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82" name="Group 181"/>
          <p:cNvGrpSpPr/>
          <p:nvPr/>
        </p:nvGrpSpPr>
        <p:grpSpPr>
          <a:xfrm>
            <a:off x="6358975" y="4114801"/>
            <a:ext cx="1481737" cy="1681675"/>
            <a:chOff x="6116086" y="4114800"/>
            <a:chExt cx="1481737" cy="1681675"/>
          </a:xfrm>
        </p:grpSpPr>
        <p:grpSp>
          <p:nvGrpSpPr>
            <p:cNvPr id="174" name="Group 173"/>
            <p:cNvGrpSpPr/>
            <p:nvPr/>
          </p:nvGrpSpPr>
          <p:grpSpPr>
            <a:xfrm>
              <a:off x="6116086" y="4114800"/>
              <a:ext cx="1481737" cy="1681675"/>
              <a:chOff x="6116086" y="4114800"/>
              <a:chExt cx="1481737" cy="1681675"/>
            </a:xfrm>
          </p:grpSpPr>
          <p:sp>
            <p:nvSpPr>
              <p:cNvPr id="149" name="TextBox 148"/>
              <p:cNvSpPr txBox="1"/>
              <p:nvPr/>
            </p:nvSpPr>
            <p:spPr>
              <a:xfrm>
                <a:off x="6424026" y="5550254"/>
                <a:ext cx="97375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a:solidFill>
                      <a:schemeClr val="tx1">
                        <a:lumMod val="75000"/>
                        <a:lumOff val="25000"/>
                        <a:alpha val="99000"/>
                      </a:schemeClr>
                    </a:solidFill>
                  </a:rPr>
                  <a:t>Server</a:t>
                </a:r>
              </a:p>
            </p:txBody>
          </p:sp>
          <p:sp>
            <p:nvSpPr>
              <p:cNvPr id="151" name="Round Same Side Corner Rectangle 150"/>
              <p:cNvSpPr/>
              <p:nvPr/>
            </p:nvSpPr>
            <p:spPr bwMode="auto">
              <a:xfrm rot="5400000">
                <a:off x="6223986"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2" name="Round Same Side Corner Rectangle 151"/>
              <p:cNvSpPr/>
              <p:nvPr/>
            </p:nvSpPr>
            <p:spPr bwMode="auto">
              <a:xfrm rot="16200000">
                <a:off x="6061862"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3" name="Round Same Side Corner Rectangle 152"/>
              <p:cNvSpPr/>
              <p:nvPr/>
            </p:nvSpPr>
            <p:spPr bwMode="auto">
              <a:xfrm rot="16200000">
                <a:off x="6061863"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46" name="Freeform 27"/>
            <p:cNvSpPr>
              <a:spLocks noEditPoints="1"/>
            </p:cNvSpPr>
            <p:nvPr/>
          </p:nvSpPr>
          <p:spPr bwMode="auto">
            <a:xfrm>
              <a:off x="6408488"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27"/>
            <p:cNvSpPr>
              <a:spLocks noEditPoints="1"/>
            </p:cNvSpPr>
            <p:nvPr/>
          </p:nvSpPr>
          <p:spPr bwMode="auto">
            <a:xfrm>
              <a:off x="6408488"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27"/>
            <p:cNvSpPr>
              <a:spLocks noEditPoints="1"/>
            </p:cNvSpPr>
            <p:nvPr/>
          </p:nvSpPr>
          <p:spPr bwMode="auto">
            <a:xfrm>
              <a:off x="6777703"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7"/>
            <p:cNvSpPr>
              <a:spLocks noEditPoints="1"/>
            </p:cNvSpPr>
            <p:nvPr/>
          </p:nvSpPr>
          <p:spPr bwMode="auto">
            <a:xfrm>
              <a:off x="640848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7"/>
            <p:cNvSpPr>
              <a:spLocks noEditPoints="1"/>
            </p:cNvSpPr>
            <p:nvPr/>
          </p:nvSpPr>
          <p:spPr bwMode="auto">
            <a:xfrm>
              <a:off x="6777703"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7"/>
            <p:cNvSpPr>
              <a:spLocks noEditPoints="1"/>
            </p:cNvSpPr>
            <p:nvPr/>
          </p:nvSpPr>
          <p:spPr bwMode="auto">
            <a:xfrm>
              <a:off x="714691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1" name="Group 180"/>
          <p:cNvGrpSpPr/>
          <p:nvPr/>
        </p:nvGrpSpPr>
        <p:grpSpPr>
          <a:xfrm>
            <a:off x="8218120" y="2028970"/>
            <a:ext cx="1481737" cy="1681675"/>
            <a:chOff x="7975231" y="2028969"/>
            <a:chExt cx="1481737" cy="1681675"/>
          </a:xfrm>
        </p:grpSpPr>
        <p:grpSp>
          <p:nvGrpSpPr>
            <p:cNvPr id="177" name="Group 176"/>
            <p:cNvGrpSpPr/>
            <p:nvPr/>
          </p:nvGrpSpPr>
          <p:grpSpPr>
            <a:xfrm>
              <a:off x="7975231" y="2028969"/>
              <a:ext cx="1481737" cy="1681675"/>
              <a:chOff x="7975231" y="2028969"/>
              <a:chExt cx="1481737" cy="1681675"/>
            </a:xfrm>
          </p:grpSpPr>
          <p:sp>
            <p:nvSpPr>
              <p:cNvPr id="129" name="TextBox 128"/>
              <p:cNvSpPr txBox="1"/>
              <p:nvPr/>
            </p:nvSpPr>
            <p:spPr>
              <a:xfrm>
                <a:off x="8283171" y="3464423"/>
                <a:ext cx="97375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a:solidFill>
                      <a:schemeClr val="tx1">
                        <a:lumMod val="75000"/>
                        <a:lumOff val="25000"/>
                        <a:alpha val="99000"/>
                      </a:schemeClr>
                    </a:solidFill>
                  </a:rPr>
                  <a:t>Server</a:t>
                </a:r>
              </a:p>
            </p:txBody>
          </p:sp>
          <p:sp>
            <p:nvSpPr>
              <p:cNvPr id="131" name="Round Same Side Corner Rectangle 130"/>
              <p:cNvSpPr/>
              <p:nvPr/>
            </p:nvSpPr>
            <p:spPr bwMode="auto">
              <a:xfrm rot="5400000">
                <a:off x="8083131"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 name="Round Same Side Corner Rectangle 131"/>
              <p:cNvSpPr/>
              <p:nvPr/>
            </p:nvSpPr>
            <p:spPr bwMode="auto">
              <a:xfrm rot="16200000">
                <a:off x="7921007"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 name="Round Same Side Corner Rectangle 132"/>
              <p:cNvSpPr/>
              <p:nvPr/>
            </p:nvSpPr>
            <p:spPr bwMode="auto">
              <a:xfrm rot="16200000">
                <a:off x="7921008"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6" name="Freeform 27"/>
            <p:cNvSpPr>
              <a:spLocks noEditPoints="1"/>
            </p:cNvSpPr>
            <p:nvPr/>
          </p:nvSpPr>
          <p:spPr bwMode="auto">
            <a:xfrm>
              <a:off x="8267633"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7"/>
            <p:cNvSpPr>
              <a:spLocks noEditPoints="1"/>
            </p:cNvSpPr>
            <p:nvPr/>
          </p:nvSpPr>
          <p:spPr bwMode="auto">
            <a:xfrm>
              <a:off x="826763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7"/>
            <p:cNvSpPr>
              <a:spLocks noEditPoints="1"/>
            </p:cNvSpPr>
            <p:nvPr/>
          </p:nvSpPr>
          <p:spPr bwMode="auto">
            <a:xfrm>
              <a:off x="863684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p:nvSpPr>
          <p:spPr bwMode="auto">
            <a:xfrm>
              <a:off x="826763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EditPoints="1"/>
            </p:cNvSpPr>
            <p:nvPr/>
          </p:nvSpPr>
          <p:spPr bwMode="auto">
            <a:xfrm>
              <a:off x="863684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7"/>
            <p:cNvSpPr>
              <a:spLocks noEditPoints="1"/>
            </p:cNvSpPr>
            <p:nvPr/>
          </p:nvSpPr>
          <p:spPr bwMode="auto">
            <a:xfrm>
              <a:off x="900606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8" name="Group 177"/>
          <p:cNvGrpSpPr/>
          <p:nvPr/>
        </p:nvGrpSpPr>
        <p:grpSpPr>
          <a:xfrm>
            <a:off x="6358975" y="2028970"/>
            <a:ext cx="1481737" cy="1681675"/>
            <a:chOff x="6116086" y="2028969"/>
            <a:chExt cx="1481737" cy="1681675"/>
          </a:xfrm>
        </p:grpSpPr>
        <p:sp>
          <p:nvSpPr>
            <p:cNvPr id="66" name="TextBox 65"/>
            <p:cNvSpPr txBox="1"/>
            <p:nvPr/>
          </p:nvSpPr>
          <p:spPr>
            <a:xfrm>
              <a:off x="6424026" y="3464423"/>
              <a:ext cx="97375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a:solidFill>
                    <a:schemeClr val="tx1">
                      <a:lumMod val="75000"/>
                      <a:lumOff val="25000"/>
                      <a:alpha val="99000"/>
                    </a:schemeClr>
                  </a:solidFill>
                </a:rPr>
                <a:t>Server</a:t>
              </a:r>
            </a:p>
          </p:txBody>
        </p:sp>
        <p:grpSp>
          <p:nvGrpSpPr>
            <p:cNvPr id="176" name="Group 175"/>
            <p:cNvGrpSpPr/>
            <p:nvPr/>
          </p:nvGrpSpPr>
          <p:grpSpPr>
            <a:xfrm>
              <a:off x="6116086" y="2028969"/>
              <a:ext cx="1481737" cy="1373838"/>
              <a:chOff x="6116086" y="2028969"/>
              <a:chExt cx="1481737" cy="1373838"/>
            </a:xfrm>
          </p:grpSpPr>
          <p:sp>
            <p:nvSpPr>
              <p:cNvPr id="6" name="Round Same Side Corner Rectangle 5"/>
              <p:cNvSpPr/>
              <p:nvPr/>
            </p:nvSpPr>
            <p:spPr bwMode="auto">
              <a:xfrm rot="5400000">
                <a:off x="6223986"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 name="Round Same Side Corner Rectangle 75"/>
              <p:cNvSpPr/>
              <p:nvPr/>
            </p:nvSpPr>
            <p:spPr bwMode="auto">
              <a:xfrm rot="16200000">
                <a:off x="6061862"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 name="Round Same Side Corner Rectangle 76"/>
              <p:cNvSpPr/>
              <p:nvPr/>
            </p:nvSpPr>
            <p:spPr bwMode="auto">
              <a:xfrm rot="16200000">
                <a:off x="6061863"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03" name="Freeform 27"/>
            <p:cNvSpPr>
              <a:spLocks noEditPoints="1"/>
            </p:cNvSpPr>
            <p:nvPr/>
          </p:nvSpPr>
          <p:spPr bwMode="auto">
            <a:xfrm>
              <a:off x="6408488"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7"/>
            <p:cNvSpPr>
              <a:spLocks noEditPoints="1"/>
            </p:cNvSpPr>
            <p:nvPr/>
          </p:nvSpPr>
          <p:spPr bwMode="auto">
            <a:xfrm>
              <a:off x="640848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27"/>
            <p:cNvSpPr>
              <a:spLocks noEditPoints="1"/>
            </p:cNvSpPr>
            <p:nvPr/>
          </p:nvSpPr>
          <p:spPr bwMode="auto">
            <a:xfrm>
              <a:off x="677770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7"/>
            <p:cNvSpPr>
              <a:spLocks noEditPoints="1"/>
            </p:cNvSpPr>
            <p:nvPr/>
          </p:nvSpPr>
          <p:spPr bwMode="auto">
            <a:xfrm>
              <a:off x="640848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EditPoints="1"/>
            </p:cNvSpPr>
            <p:nvPr/>
          </p:nvSpPr>
          <p:spPr bwMode="auto">
            <a:xfrm>
              <a:off x="677770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EditPoints="1"/>
            </p:cNvSpPr>
            <p:nvPr/>
          </p:nvSpPr>
          <p:spPr bwMode="auto">
            <a:xfrm>
              <a:off x="714691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custDataLst>
              <p:tags r:id="rId2"/>
            </p:custDataLst>
          </p:nvPr>
        </p:nvSpPr>
        <p:spPr>
          <a:xfrm>
            <a:off x="520701" y="228601"/>
            <a:ext cx="11149013" cy="747897"/>
          </a:xfrm>
        </p:spPr>
        <p:txBody>
          <a:bodyPr/>
          <a:lstStyle/>
          <a:p>
            <a:r>
              <a:rPr lang="en-US" dirty="0" err="1" smtClean="0"/>
              <a:t>MapReduce</a:t>
            </a:r>
            <a:r>
              <a:rPr lang="en-US" dirty="0" smtClean="0"/>
              <a:t>: Move Code to the Data</a:t>
            </a:r>
            <a:endParaRPr lang="en-US" sz="3600" dirty="0">
              <a:solidFill>
                <a:schemeClr val="accent4"/>
              </a:solidFill>
            </a:endParaRPr>
          </a:p>
        </p:txBody>
      </p:sp>
      <p:sp>
        <p:nvSpPr>
          <p:cNvPr id="4" name="Right Arrow 3"/>
          <p:cNvSpPr/>
          <p:nvPr/>
        </p:nvSpPr>
        <p:spPr bwMode="auto">
          <a:xfrm>
            <a:off x="3851061" y="3580236"/>
            <a:ext cx="1927654"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 name="Group 10"/>
          <p:cNvGrpSpPr/>
          <p:nvPr/>
        </p:nvGrpSpPr>
        <p:grpSpPr>
          <a:xfrm>
            <a:off x="2221617" y="2805422"/>
            <a:ext cx="1292057" cy="1873534"/>
            <a:chOff x="1789900" y="2805422"/>
            <a:chExt cx="1292057" cy="1873534"/>
          </a:xfrm>
        </p:grpSpPr>
        <p:sp>
          <p:nvSpPr>
            <p:cNvPr id="78" name="TextBox 77"/>
            <p:cNvSpPr txBox="1"/>
            <p:nvPr/>
          </p:nvSpPr>
          <p:spPr>
            <a:xfrm>
              <a:off x="2010919" y="4432735"/>
              <a:ext cx="85001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a:solidFill>
                    <a:schemeClr val="tx1">
                      <a:lumMod val="75000"/>
                      <a:lumOff val="25000"/>
                      <a:alpha val="99000"/>
                    </a:schemeClr>
                  </a:solidFill>
                </a:rPr>
                <a:t>Files</a:t>
              </a:r>
            </a:p>
          </p:txBody>
        </p:sp>
        <p:grpSp>
          <p:nvGrpSpPr>
            <p:cNvPr id="82" name="Group 81"/>
            <p:cNvGrpSpPr/>
            <p:nvPr/>
          </p:nvGrpSpPr>
          <p:grpSpPr>
            <a:xfrm>
              <a:off x="1789900" y="2805422"/>
              <a:ext cx="1292057" cy="1532342"/>
              <a:chOff x="8791575" y="-838200"/>
              <a:chExt cx="973138" cy="1154113"/>
            </a:xfrm>
          </p:grpSpPr>
          <p:sp>
            <p:nvSpPr>
              <p:cNvPr id="83"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84"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4" name="Freeform 27"/>
          <p:cNvSpPr>
            <a:spLocks noEditPoints="1"/>
          </p:cNvSpPr>
          <p:nvPr/>
        </p:nvSpPr>
        <p:spPr bwMode="auto">
          <a:xfrm>
            <a:off x="7020592"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7"/>
          <p:cNvSpPr>
            <a:spLocks noEditPoints="1"/>
          </p:cNvSpPr>
          <p:nvPr/>
        </p:nvSpPr>
        <p:spPr bwMode="auto">
          <a:xfrm>
            <a:off x="7389807"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7"/>
          <p:cNvSpPr>
            <a:spLocks noEditPoints="1"/>
          </p:cNvSpPr>
          <p:nvPr/>
        </p:nvSpPr>
        <p:spPr bwMode="auto">
          <a:xfrm>
            <a:off x="8879737"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27"/>
          <p:cNvSpPr>
            <a:spLocks noEditPoints="1"/>
          </p:cNvSpPr>
          <p:nvPr/>
        </p:nvSpPr>
        <p:spPr bwMode="auto">
          <a:xfrm>
            <a:off x="9248952"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p:nvSpPr>
        <p:spPr bwMode="auto">
          <a:xfrm>
            <a:off x="9248952"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27"/>
          <p:cNvSpPr>
            <a:spLocks noEditPoints="1"/>
          </p:cNvSpPr>
          <p:nvPr/>
        </p:nvSpPr>
        <p:spPr bwMode="auto">
          <a:xfrm>
            <a:off x="7020592"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27"/>
          <p:cNvSpPr>
            <a:spLocks noEditPoints="1"/>
          </p:cNvSpPr>
          <p:nvPr/>
        </p:nvSpPr>
        <p:spPr bwMode="auto">
          <a:xfrm>
            <a:off x="7389807"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5" name="Group 174"/>
          <p:cNvGrpSpPr/>
          <p:nvPr/>
        </p:nvGrpSpPr>
        <p:grpSpPr>
          <a:xfrm>
            <a:off x="8218120" y="4114801"/>
            <a:ext cx="1481737" cy="1681675"/>
            <a:chOff x="7975231" y="4114800"/>
            <a:chExt cx="1481737" cy="1681675"/>
          </a:xfrm>
        </p:grpSpPr>
        <p:sp>
          <p:nvSpPr>
            <p:cNvPr id="169" name="TextBox 168"/>
            <p:cNvSpPr txBox="1"/>
            <p:nvPr/>
          </p:nvSpPr>
          <p:spPr>
            <a:xfrm>
              <a:off x="8283171" y="5550254"/>
              <a:ext cx="973758" cy="246221"/>
            </a:xfrm>
            <a:prstGeom prst="rect">
              <a:avLst/>
            </a:prstGeom>
            <a:noFill/>
          </p:spPr>
          <p:txBody>
            <a:bodyPr wrap="square" lIns="0" tIns="0" rIns="0" bIns="0" rtlCol="0">
              <a:spAutoFit/>
            </a:bodyPr>
            <a:lstStyle/>
            <a:p>
              <a:pPr algn="ctr">
                <a:lnSpc>
                  <a:spcPct val="80000"/>
                </a:lnSpc>
                <a:spcBef>
                  <a:spcPct val="20000"/>
                </a:spcBef>
                <a:buSzPct val="80000"/>
              </a:pPr>
              <a:r>
                <a:rPr lang="en-US" sz="2000" dirty="0">
                  <a:solidFill>
                    <a:schemeClr val="tx1">
                      <a:lumMod val="75000"/>
                      <a:lumOff val="25000"/>
                      <a:alpha val="99000"/>
                    </a:schemeClr>
                  </a:solidFill>
                </a:rPr>
                <a:t>Server</a:t>
              </a:r>
            </a:p>
          </p:txBody>
        </p:sp>
        <p:sp>
          <p:nvSpPr>
            <p:cNvPr id="171" name="Round Same Side Corner Rectangle 170"/>
            <p:cNvSpPr/>
            <p:nvPr/>
          </p:nvSpPr>
          <p:spPr bwMode="auto">
            <a:xfrm rot="5400000">
              <a:off x="8083131"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7921007"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3" name="Round Same Side Corner Rectangle 172"/>
            <p:cNvSpPr/>
            <p:nvPr/>
          </p:nvSpPr>
          <p:spPr bwMode="auto">
            <a:xfrm rot="16200000">
              <a:off x="7921008"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66" name="Freeform 27"/>
          <p:cNvSpPr>
            <a:spLocks noEditPoints="1"/>
          </p:cNvSpPr>
          <p:nvPr/>
        </p:nvSpPr>
        <p:spPr bwMode="auto">
          <a:xfrm>
            <a:off x="8510522"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7"/>
          <p:cNvSpPr>
            <a:spLocks noEditPoints="1"/>
          </p:cNvSpPr>
          <p:nvPr/>
        </p:nvSpPr>
        <p:spPr bwMode="auto">
          <a:xfrm>
            <a:off x="8510522"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noEditPoints="1"/>
          </p:cNvSpPr>
          <p:nvPr/>
        </p:nvSpPr>
        <p:spPr bwMode="auto">
          <a:xfrm>
            <a:off x="8879737"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noEditPoints="1"/>
          </p:cNvSpPr>
          <p:nvPr/>
        </p:nvSpPr>
        <p:spPr bwMode="auto">
          <a:xfrm>
            <a:off x="8510522"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noEditPoints="1"/>
          </p:cNvSpPr>
          <p:nvPr/>
        </p:nvSpPr>
        <p:spPr bwMode="auto">
          <a:xfrm>
            <a:off x="8879737"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noEditPoints="1"/>
          </p:cNvSpPr>
          <p:nvPr/>
        </p:nvSpPr>
        <p:spPr bwMode="auto">
          <a:xfrm>
            <a:off x="9248952"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4120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500"/>
                                        <p:tgtEl>
                                          <p:spTgt spid="1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500"/>
                                        <p:tgtEl>
                                          <p:spTgt spid="104"/>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500"/>
                                        <p:tgtEl>
                                          <p:spTgt spid="127"/>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500"/>
                                        <p:tgtEl>
                                          <p:spTgt spid="128"/>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22" presetClass="entr" presetSubtype="8" fill="hold" grpId="2" nodeType="withEffect">
                                  <p:stCondLst>
                                    <p:cond delay="50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par>
                                <p:cTn id="60" presetID="10" presetClass="entr" presetSubtype="0" fill="hold" nodeType="withEffect">
                                  <p:stCondLst>
                                    <p:cond delay="1000"/>
                                  </p:stCondLst>
                                  <p:childTnLst>
                                    <p:set>
                                      <p:cBhvr>
                                        <p:cTn id="61" dur="1" fill="hold">
                                          <p:stCondLst>
                                            <p:cond delay="0"/>
                                          </p:stCondLst>
                                        </p:cTn>
                                        <p:tgtEl>
                                          <p:spTgt spid="175"/>
                                        </p:tgtEl>
                                        <p:attrNameLst>
                                          <p:attrName>style.visibility</p:attrName>
                                        </p:attrNameLst>
                                      </p:cBhvr>
                                      <p:to>
                                        <p:strVal val="visible"/>
                                      </p:to>
                                    </p:set>
                                    <p:animEffect transition="in" filter="fade">
                                      <p:cBhvr>
                                        <p:cTn id="62" dur="500"/>
                                        <p:tgtEl>
                                          <p:spTgt spid="175"/>
                                        </p:tgtEl>
                                      </p:cBhvr>
                                    </p:animEffect>
                                  </p:childTnLst>
                                </p:cTn>
                              </p:par>
                              <p:par>
                                <p:cTn id="63" presetID="10" presetClass="entr" presetSubtype="0" fill="hold" grpId="0" nodeType="withEffect">
                                  <p:stCondLst>
                                    <p:cond delay="150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par>
                                <p:cTn id="66" presetID="10" presetClass="entr" presetSubtype="0" fill="hold" grpId="0" nodeType="withEffect">
                                  <p:stCondLst>
                                    <p:cond delay="2000"/>
                                  </p:stCondLst>
                                  <p:childTnLst>
                                    <p:set>
                                      <p:cBhvr>
                                        <p:cTn id="67" dur="1" fill="hold">
                                          <p:stCondLst>
                                            <p:cond delay="0"/>
                                          </p:stCondLst>
                                        </p:cTn>
                                        <p:tgtEl>
                                          <p:spTgt spid="160"/>
                                        </p:tgtEl>
                                        <p:attrNameLst>
                                          <p:attrName>style.visibility</p:attrName>
                                        </p:attrNameLst>
                                      </p:cBhvr>
                                      <p:to>
                                        <p:strVal val="visible"/>
                                      </p:to>
                                    </p:set>
                                    <p:animEffect transition="in" filter="fade">
                                      <p:cBhvr>
                                        <p:cTn id="68" dur="500"/>
                                        <p:tgtEl>
                                          <p:spTgt spid="160"/>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163"/>
                                        </p:tgtEl>
                                        <p:attrNameLst>
                                          <p:attrName>style.visibility</p:attrName>
                                        </p:attrNameLst>
                                      </p:cBhvr>
                                      <p:to>
                                        <p:strVal val="visible"/>
                                      </p:to>
                                    </p:set>
                                    <p:animEffect transition="in" filter="fade">
                                      <p:cBhvr>
                                        <p:cTn id="71" dur="500"/>
                                        <p:tgtEl>
                                          <p:spTgt spid="163"/>
                                        </p:tgtEl>
                                      </p:cBhvr>
                                    </p:animEffect>
                                  </p:childTnLst>
                                </p:cTn>
                              </p:par>
                              <p:par>
                                <p:cTn id="72" presetID="10" presetClass="entr" presetSubtype="0" fill="hold" grpId="0" nodeType="withEffect">
                                  <p:stCondLst>
                                    <p:cond delay="3000"/>
                                  </p:stCondLst>
                                  <p:childTnLst>
                                    <p:set>
                                      <p:cBhvr>
                                        <p:cTn id="73" dur="1" fill="hold">
                                          <p:stCondLst>
                                            <p:cond delay="0"/>
                                          </p:stCondLst>
                                        </p:cTn>
                                        <p:tgtEl>
                                          <p:spTgt spid="161"/>
                                        </p:tgtEl>
                                        <p:attrNameLst>
                                          <p:attrName>style.visibility</p:attrName>
                                        </p:attrNameLst>
                                      </p:cBhvr>
                                      <p:to>
                                        <p:strVal val="visible"/>
                                      </p:to>
                                    </p:set>
                                    <p:animEffect transition="in" filter="fade">
                                      <p:cBhvr>
                                        <p:cTn id="74" dur="500"/>
                                        <p:tgtEl>
                                          <p:spTgt spid="161"/>
                                        </p:tgtEl>
                                      </p:cBhvr>
                                    </p:animEffect>
                                  </p:childTnLst>
                                </p:cTn>
                              </p:par>
                              <p:par>
                                <p:cTn id="75" presetID="10" presetClass="entr" presetSubtype="0" fill="hold" grpId="0" nodeType="withEffect">
                                  <p:stCondLst>
                                    <p:cond delay="350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4000"/>
                                  </p:stCondLst>
                                  <p:childTnLst>
                                    <p:set>
                                      <p:cBhvr>
                                        <p:cTn id="79" dur="1" fill="hold">
                                          <p:stCondLst>
                                            <p:cond delay="0"/>
                                          </p:stCondLst>
                                        </p:cTn>
                                        <p:tgtEl>
                                          <p:spTgt spid="164"/>
                                        </p:tgtEl>
                                        <p:attrNameLst>
                                          <p:attrName>style.visibility</p:attrName>
                                        </p:attrNameLst>
                                      </p:cBhvr>
                                      <p:to>
                                        <p:strVal val="visible"/>
                                      </p:to>
                                    </p:set>
                                    <p:animEffect transition="in" filter="fade">
                                      <p:cBhvr>
                                        <p:cTn id="80" dur="500"/>
                                        <p:tgtEl>
                                          <p:spTgt spid="164"/>
                                        </p:tgtEl>
                                      </p:cBhvr>
                                    </p:animEffect>
                                  </p:childTnLst>
                                </p:cTn>
                              </p:par>
                              <p:par>
                                <p:cTn id="81" presetID="10" presetClass="entr" presetSubtype="0" fill="hold" grpId="0" nodeType="withEffect">
                                  <p:stCondLst>
                                    <p:cond delay="4500"/>
                                  </p:stCondLst>
                                  <p:childTnLst>
                                    <p:set>
                                      <p:cBhvr>
                                        <p:cTn id="82" dur="1" fill="hold">
                                          <p:stCondLst>
                                            <p:cond delay="0"/>
                                          </p:stCondLst>
                                        </p:cTn>
                                        <p:tgtEl>
                                          <p:spTgt spid="162"/>
                                        </p:tgtEl>
                                        <p:attrNameLst>
                                          <p:attrName>style.visibility</p:attrName>
                                        </p:attrNameLst>
                                      </p:cBhvr>
                                      <p:to>
                                        <p:strVal val="visible"/>
                                      </p:to>
                                    </p:set>
                                    <p:animEffect transition="in" filter="fade">
                                      <p:cBhvr>
                                        <p:cTn id="83"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 grpId="0" animBg="1"/>
      <p:bldP spid="4" grpId="1" animBg="1"/>
      <p:bldP spid="4" grpId="2" animBg="1"/>
      <p:bldP spid="104" grpId="0" animBg="1"/>
      <p:bldP spid="109" grpId="0" animBg="1"/>
      <p:bldP spid="127" grpId="0" animBg="1"/>
      <p:bldP spid="128" grpId="0" animBg="1"/>
      <p:bldP spid="125" grpId="0" animBg="1"/>
      <p:bldP spid="147" grpId="0" animBg="1"/>
      <p:bldP spid="145" grpId="0" animBg="1"/>
      <p:bldP spid="166" grpId="0" animBg="1"/>
      <p:bldP spid="163" grpId="0" animBg="1"/>
      <p:bldP spid="164" grpId="0" animBg="1"/>
      <p:bldP spid="160" grpId="0" animBg="1"/>
      <p:bldP spid="161" grpId="0" animBg="1"/>
      <p:bldP spid="1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&amp; Big Compute</a:t>
            </a:r>
            <a:endParaRPr lang="en-US" dirty="0"/>
          </a:p>
        </p:txBody>
      </p:sp>
      <p:sp>
        <p:nvSpPr>
          <p:cNvPr id="3" name="Text Placeholder 2"/>
          <p:cNvSpPr>
            <a:spLocks noGrp="1"/>
          </p:cNvSpPr>
          <p:nvPr>
            <p:ph type="body" sz="quarter" idx="10"/>
          </p:nvPr>
        </p:nvSpPr>
        <p:spPr>
          <a:xfrm>
            <a:off x="520701" y="1447799"/>
            <a:ext cx="11149013" cy="2622256"/>
          </a:xfrm>
        </p:spPr>
        <p:txBody>
          <a:bodyPr/>
          <a:lstStyle/>
          <a:p>
            <a:r>
              <a:rPr lang="en-US" sz="3600" dirty="0"/>
              <a:t>Learning objectives – what you will learn</a:t>
            </a:r>
            <a:r>
              <a:rPr lang="en-US" sz="3600" dirty="0" smtClean="0"/>
              <a:t>:</a:t>
            </a:r>
          </a:p>
          <a:p>
            <a:endParaRPr lang="en-US" sz="3600" dirty="0"/>
          </a:p>
          <a:p>
            <a:pPr marL="574675" indent="-571500">
              <a:buFont typeface="Arial" panose="020B0604020202020204" pitchFamily="34" charset="0"/>
              <a:buChar char="•"/>
            </a:pPr>
            <a:r>
              <a:rPr lang="en-US" sz="2800" dirty="0"/>
              <a:t>Big data analytics using HD Insight and </a:t>
            </a:r>
            <a:r>
              <a:rPr lang="en-US" sz="2800" dirty="0" err="1"/>
              <a:t>Hortonworks</a:t>
            </a:r>
            <a:r>
              <a:rPr lang="en-US" sz="2800" dirty="0"/>
              <a:t> HDP</a:t>
            </a:r>
          </a:p>
          <a:p>
            <a:pPr marL="574675" indent="-571500">
              <a:buFont typeface="Arial" panose="020B0604020202020204" pitchFamily="34" charset="0"/>
              <a:buChar char="•"/>
            </a:pPr>
            <a:r>
              <a:rPr lang="en-US" sz="2800" dirty="0"/>
              <a:t>Azure SQL and no-SQL concepts.</a:t>
            </a:r>
          </a:p>
          <a:p>
            <a:pPr marL="574675" indent="-571500">
              <a:buFont typeface="Arial" panose="020B0604020202020204" pitchFamily="34" charset="0"/>
              <a:buChar char="•"/>
            </a:pPr>
            <a:r>
              <a:rPr lang="en-US" sz="2800" dirty="0"/>
              <a:t>Examples of when this is useful for research </a:t>
            </a:r>
            <a:r>
              <a:rPr lang="en-US" sz="2800" dirty="0" smtClean="0"/>
              <a:t>scientists</a:t>
            </a:r>
          </a:p>
        </p:txBody>
      </p:sp>
    </p:spTree>
    <p:extLst>
      <p:ext uri="{BB962C8B-B14F-4D97-AF65-F5344CB8AC3E}">
        <p14:creationId xmlns:p14="http://schemas.microsoft.com/office/powerpoint/2010/main" val="138614665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custDataLst>
              <p:tags r:id="rId1"/>
            </p:custDataLst>
          </p:nvPr>
        </p:nvSpPr>
        <p:spPr bwMode="auto">
          <a:xfrm>
            <a:off x="484188"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chemeClr val="bg1">
                      <a:alpha val="0"/>
                    </a:schemeClr>
                  </a:solidFill>
                </a:ln>
                <a:solidFill>
                  <a:srgbClr val="595959"/>
                </a:solidFill>
              </a:rPr>
              <a:t>SECOND, TAKE THE PROCESSING TO THE DATA</a:t>
            </a:r>
          </a:p>
        </p:txBody>
      </p:sp>
      <p:sp>
        <p:nvSpPr>
          <p:cNvPr id="2" name="Title 1"/>
          <p:cNvSpPr>
            <a:spLocks noGrp="1"/>
          </p:cNvSpPr>
          <p:nvPr>
            <p:ph type="title"/>
            <p:custDataLst>
              <p:tags r:id="rId2"/>
            </p:custDataLst>
          </p:nvPr>
        </p:nvSpPr>
        <p:spPr>
          <a:xfrm>
            <a:off x="520701" y="228601"/>
            <a:ext cx="11149013" cy="747897"/>
          </a:xfrm>
        </p:spPr>
        <p:txBody>
          <a:bodyPr/>
          <a:lstStyle/>
          <a:p>
            <a:r>
              <a:rPr lang="en-US" dirty="0"/>
              <a:t>So </a:t>
            </a:r>
            <a:r>
              <a:rPr lang="en-US" dirty="0" smtClean="0"/>
              <a:t>How </a:t>
            </a:r>
            <a:r>
              <a:rPr lang="en-US" dirty="0"/>
              <a:t>D</a:t>
            </a:r>
            <a:r>
              <a:rPr lang="en-US" dirty="0" smtClean="0"/>
              <a:t>oes </a:t>
            </a:r>
            <a:r>
              <a:rPr lang="en-US" dirty="0"/>
              <a:t>I</a:t>
            </a:r>
            <a:r>
              <a:rPr lang="en-US" dirty="0" smtClean="0"/>
              <a:t>t </a:t>
            </a:r>
            <a:r>
              <a:rPr lang="en-US" dirty="0"/>
              <a:t>W</a:t>
            </a:r>
            <a:r>
              <a:rPr lang="en-US" dirty="0" smtClean="0"/>
              <a:t>ork?</a:t>
            </a:r>
            <a:endParaRPr lang="en-US" sz="3600" dirty="0">
              <a:solidFill>
                <a:schemeClr val="accent4"/>
              </a:solidFill>
            </a:endParaRPr>
          </a:p>
        </p:txBody>
      </p:sp>
      <p:sp>
        <p:nvSpPr>
          <p:cNvPr id="61" name="Rectangle 60"/>
          <p:cNvSpPr/>
          <p:nvPr>
            <p:custDataLst>
              <p:tags r:id="rId3"/>
            </p:custDataLst>
          </p:nvPr>
        </p:nvSpPr>
        <p:spPr>
          <a:xfrm>
            <a:off x="7537405" y="2149552"/>
            <a:ext cx="3893457" cy="3664652"/>
          </a:xfrm>
          <a:prstGeom prst="rect">
            <a:avLst/>
          </a:prstGeom>
          <a:solidFill>
            <a:sysClr val="window" lastClr="FFFFFF"/>
          </a:solidFill>
          <a:ln w="9525" cap="flat" cmpd="sng" algn="ctr">
            <a:solidFill>
              <a:schemeClr val="accent2"/>
            </a:solidFill>
            <a:prstDash val="solid"/>
          </a:ln>
          <a:effectLst/>
        </p:spPr>
        <p:txBody>
          <a:bodyPr wrap="square">
            <a:noAutofit/>
          </a:bodyPr>
          <a:lstStyle/>
          <a:p>
            <a:pPr>
              <a:defRPr/>
            </a:pPr>
            <a:r>
              <a:rPr lang="en-US" sz="1200" kern="0" dirty="0">
                <a:ln>
                  <a:solidFill>
                    <a:schemeClr val="bg1">
                      <a:alpha val="0"/>
                    </a:schemeClr>
                  </a:solidFill>
                </a:ln>
                <a:solidFill>
                  <a:srgbClr val="6F6F6F"/>
                </a:solidFill>
                <a:latin typeface="Consolas" pitchFamily="49" charset="0"/>
                <a:cs typeface="Consolas" pitchFamily="49" charset="0"/>
              </a:rPr>
              <a:t>// Map Reduce function in JavaScript</a:t>
            </a:r>
          </a:p>
          <a:p>
            <a:pPr>
              <a:spcBef>
                <a:spcPts val="600"/>
              </a:spcBef>
              <a:defRPr/>
            </a:pPr>
            <a:r>
              <a:rPr lang="en-US" sz="1200" kern="0" dirty="0" err="1">
                <a:ln>
                  <a:solidFill>
                    <a:schemeClr val="bg1">
                      <a:alpha val="0"/>
                    </a:schemeClr>
                  </a:solidFill>
                </a:ln>
                <a:solidFill>
                  <a:srgbClr val="6F6F6F"/>
                </a:solidFill>
                <a:latin typeface="Consolas" pitchFamily="49" charset="0"/>
                <a:cs typeface="Consolas" pitchFamily="49" charset="0"/>
              </a:rPr>
              <a:t>var</a:t>
            </a:r>
            <a:r>
              <a:rPr lang="en-US" sz="1200" kern="0" dirty="0">
                <a:ln>
                  <a:solidFill>
                    <a:schemeClr val="bg1">
                      <a:alpha val="0"/>
                    </a:schemeClr>
                  </a:solidFill>
                </a:ln>
                <a:solidFill>
                  <a:srgbClr val="6F6F6F"/>
                </a:solidFill>
                <a:latin typeface="Consolas" pitchFamily="49" charset="0"/>
                <a:cs typeface="Consolas" pitchFamily="49" charset="0"/>
              </a:rPr>
              <a:t> </a:t>
            </a:r>
            <a:r>
              <a:rPr lang="en-US" sz="1200" b="1" kern="0" dirty="0">
                <a:ln>
                  <a:solidFill>
                    <a:schemeClr val="bg1">
                      <a:alpha val="0"/>
                    </a:schemeClr>
                  </a:solidFill>
                </a:ln>
                <a:solidFill>
                  <a:srgbClr val="6F6F6F"/>
                </a:solidFill>
                <a:latin typeface="Consolas" pitchFamily="49" charset="0"/>
                <a:cs typeface="Consolas" pitchFamily="49" charset="0"/>
              </a:rPr>
              <a:t>map</a:t>
            </a:r>
            <a:r>
              <a:rPr lang="en-US" sz="1200" kern="0" dirty="0">
                <a:ln>
                  <a:solidFill>
                    <a:schemeClr val="bg1">
                      <a:alpha val="0"/>
                    </a:schemeClr>
                  </a:solidFill>
                </a:ln>
                <a:solidFill>
                  <a:srgbClr val="6F6F6F"/>
                </a:solidFill>
                <a:latin typeface="Consolas" pitchFamily="49" charset="0"/>
                <a:cs typeface="Consolas" pitchFamily="49" charset="0"/>
              </a:rPr>
              <a:t> = function (key, value, context) {</a:t>
            </a:r>
          </a:p>
          <a:p>
            <a:pPr>
              <a:defRPr/>
            </a:pPr>
            <a:r>
              <a:rPr lang="en-US" sz="1200" kern="0" dirty="0" err="1">
                <a:ln>
                  <a:solidFill>
                    <a:schemeClr val="bg1">
                      <a:alpha val="0"/>
                    </a:schemeClr>
                  </a:solidFill>
                </a:ln>
                <a:solidFill>
                  <a:srgbClr val="6F6F6F"/>
                </a:solidFill>
                <a:latin typeface="Consolas" pitchFamily="49" charset="0"/>
                <a:cs typeface="Consolas" pitchFamily="49" charset="0"/>
              </a:rPr>
              <a:t>var</a:t>
            </a:r>
            <a:r>
              <a:rPr lang="en-US" sz="1200" kern="0" dirty="0">
                <a:ln>
                  <a:solidFill>
                    <a:schemeClr val="bg1">
                      <a:alpha val="0"/>
                    </a:schemeClr>
                  </a:solidFill>
                </a:ln>
                <a:solidFill>
                  <a:srgbClr val="6F6F6F"/>
                </a:solidFill>
                <a:latin typeface="Consolas" pitchFamily="49" charset="0"/>
                <a:cs typeface="Consolas" pitchFamily="49" charset="0"/>
              </a:rPr>
              <a:t> words = </a:t>
            </a:r>
            <a:r>
              <a:rPr lang="en-US" sz="1200" kern="0" dirty="0" err="1">
                <a:ln>
                  <a:solidFill>
                    <a:schemeClr val="bg1">
                      <a:alpha val="0"/>
                    </a:schemeClr>
                  </a:solidFill>
                </a:ln>
                <a:solidFill>
                  <a:srgbClr val="6F6F6F"/>
                </a:solidFill>
                <a:latin typeface="Consolas" pitchFamily="49" charset="0"/>
                <a:cs typeface="Consolas" pitchFamily="49" charset="0"/>
              </a:rPr>
              <a:t>value.split</a:t>
            </a:r>
            <a:r>
              <a:rPr lang="en-US" sz="1200" kern="0" dirty="0">
                <a:ln>
                  <a:solidFill>
                    <a:schemeClr val="bg1">
                      <a:alpha val="0"/>
                    </a:schemeClr>
                  </a:solidFill>
                </a:ln>
                <a:solidFill>
                  <a:srgbClr val="6F6F6F"/>
                </a:solidFill>
                <a:latin typeface="Consolas" pitchFamily="49" charset="0"/>
                <a:cs typeface="Consolas" pitchFamily="49" charset="0"/>
              </a:rPr>
              <a:t>(/[^a-</a:t>
            </a:r>
            <a:r>
              <a:rPr lang="en-US" sz="1200" kern="0" dirty="0" err="1">
                <a:ln>
                  <a:solidFill>
                    <a:schemeClr val="bg1">
                      <a:alpha val="0"/>
                    </a:schemeClr>
                  </a:solidFill>
                </a:ln>
                <a:solidFill>
                  <a:srgbClr val="6F6F6F"/>
                </a:solidFill>
                <a:latin typeface="Consolas" pitchFamily="49" charset="0"/>
                <a:cs typeface="Consolas" pitchFamily="49" charset="0"/>
              </a:rPr>
              <a:t>zA</a:t>
            </a:r>
            <a:r>
              <a:rPr lang="en-US" sz="1200" kern="0" dirty="0">
                <a:ln>
                  <a:solidFill>
                    <a:schemeClr val="bg1">
                      <a:alpha val="0"/>
                    </a:schemeClr>
                  </a:solidFill>
                </a:ln>
                <a:solidFill>
                  <a:srgbClr val="6F6F6F"/>
                </a:solidFill>
                <a:latin typeface="Consolas" pitchFamily="49" charset="0"/>
                <a:cs typeface="Consolas" pitchFamily="49" charset="0"/>
              </a:rPr>
              <a:t>-Z]/);</a:t>
            </a:r>
          </a:p>
          <a:p>
            <a:pPr>
              <a:defRPr/>
            </a:pPr>
            <a:r>
              <a:rPr lang="en-US" sz="1200" kern="0" dirty="0">
                <a:ln>
                  <a:solidFill>
                    <a:schemeClr val="bg1">
                      <a:alpha val="0"/>
                    </a:schemeClr>
                  </a:solidFill>
                </a:ln>
                <a:solidFill>
                  <a:srgbClr val="6F6F6F"/>
                </a:solidFill>
                <a:latin typeface="Consolas" pitchFamily="49" charset="0"/>
                <a:cs typeface="Consolas" pitchFamily="49" charset="0"/>
              </a:rPr>
              <a:t>for (</a:t>
            </a:r>
            <a:r>
              <a:rPr lang="en-US" sz="1200" kern="0" dirty="0" err="1">
                <a:ln>
                  <a:solidFill>
                    <a:schemeClr val="bg1">
                      <a:alpha val="0"/>
                    </a:schemeClr>
                  </a:solidFill>
                </a:ln>
                <a:solidFill>
                  <a:srgbClr val="6F6F6F"/>
                </a:solidFill>
                <a:latin typeface="Consolas" pitchFamily="49" charset="0"/>
                <a:cs typeface="Consolas" pitchFamily="49" charset="0"/>
              </a:rPr>
              <a:t>var</a:t>
            </a:r>
            <a:r>
              <a:rPr lang="en-US" sz="1200" kern="0" dirty="0">
                <a:ln>
                  <a:solidFill>
                    <a:schemeClr val="bg1">
                      <a:alpha val="0"/>
                    </a:schemeClr>
                  </a:solidFill>
                </a:ln>
                <a:solidFill>
                  <a:srgbClr val="6F6F6F"/>
                </a:solidFill>
                <a:latin typeface="Consolas" pitchFamily="49" charset="0"/>
                <a:cs typeface="Consolas" pitchFamily="49" charset="0"/>
              </a:rPr>
              <a:t> i = 0; i &lt; </a:t>
            </a:r>
            <a:r>
              <a:rPr lang="en-US" sz="1200" kern="0" dirty="0" err="1">
                <a:ln>
                  <a:solidFill>
                    <a:schemeClr val="bg1">
                      <a:alpha val="0"/>
                    </a:schemeClr>
                  </a:solidFill>
                </a:ln>
                <a:solidFill>
                  <a:srgbClr val="6F6F6F"/>
                </a:solidFill>
                <a:latin typeface="Consolas" pitchFamily="49" charset="0"/>
                <a:cs typeface="Consolas" pitchFamily="49" charset="0"/>
              </a:rPr>
              <a:t>words.length</a:t>
            </a:r>
            <a:r>
              <a:rPr lang="en-US" sz="1200" kern="0" dirty="0">
                <a:ln>
                  <a:solidFill>
                    <a:schemeClr val="bg1">
                      <a:alpha val="0"/>
                    </a:schemeClr>
                  </a:solidFill>
                </a:ln>
                <a:solidFill>
                  <a:srgbClr val="6F6F6F"/>
                </a:solidFill>
                <a:latin typeface="Consolas" pitchFamily="49" charset="0"/>
                <a:cs typeface="Consolas" pitchFamily="49" charset="0"/>
              </a:rPr>
              <a:t>; i++) {</a:t>
            </a:r>
          </a:p>
          <a:p>
            <a:pPr marL="914400">
              <a:defRPr/>
            </a:pPr>
            <a:r>
              <a:rPr lang="en-US" sz="1200" kern="0" dirty="0">
                <a:ln>
                  <a:solidFill>
                    <a:schemeClr val="bg1">
                      <a:alpha val="0"/>
                    </a:schemeClr>
                  </a:solidFill>
                </a:ln>
                <a:solidFill>
                  <a:srgbClr val="6F6F6F"/>
                </a:solidFill>
                <a:latin typeface="Consolas" pitchFamily="49" charset="0"/>
                <a:cs typeface="Consolas" pitchFamily="49" charset="0"/>
              </a:rPr>
              <a:t>if (words[i] !== "")</a:t>
            </a:r>
          </a:p>
          <a:p>
            <a:pPr>
              <a:defRPr/>
            </a:pPr>
            <a:r>
              <a:rPr lang="en-US" sz="1200" kern="0" dirty="0" err="1">
                <a:ln>
                  <a:solidFill>
                    <a:schemeClr val="bg1">
                      <a:alpha val="0"/>
                    </a:schemeClr>
                  </a:solidFill>
                </a:ln>
                <a:solidFill>
                  <a:srgbClr val="6F6F6F"/>
                </a:solidFill>
                <a:latin typeface="Consolas" pitchFamily="49" charset="0"/>
                <a:cs typeface="Consolas" pitchFamily="49" charset="0"/>
              </a:rPr>
              <a:t>context.write</a:t>
            </a:r>
            <a:r>
              <a:rPr lang="en-US" sz="1200" kern="0" dirty="0">
                <a:ln>
                  <a:solidFill>
                    <a:schemeClr val="bg1">
                      <a:alpha val="0"/>
                    </a:schemeClr>
                  </a:solidFill>
                </a:ln>
                <a:solidFill>
                  <a:srgbClr val="6F6F6F"/>
                </a:solidFill>
                <a:latin typeface="Consolas" pitchFamily="49" charset="0"/>
                <a:cs typeface="Consolas" pitchFamily="49" charset="0"/>
              </a:rPr>
              <a:t>(words[i].</a:t>
            </a:r>
            <a:r>
              <a:rPr lang="en-US" sz="1200" kern="0" dirty="0" err="1">
                <a:ln>
                  <a:solidFill>
                    <a:schemeClr val="bg1">
                      <a:alpha val="0"/>
                    </a:schemeClr>
                  </a:solidFill>
                </a:ln>
                <a:solidFill>
                  <a:srgbClr val="6F6F6F"/>
                </a:solidFill>
                <a:latin typeface="Consolas" pitchFamily="49" charset="0"/>
                <a:cs typeface="Consolas" pitchFamily="49" charset="0"/>
              </a:rPr>
              <a:t>toLowerCase</a:t>
            </a:r>
            <a:r>
              <a:rPr lang="en-US" sz="1200" kern="0" dirty="0">
                <a:ln>
                  <a:solidFill>
                    <a:schemeClr val="bg1">
                      <a:alpha val="0"/>
                    </a:schemeClr>
                  </a:solidFill>
                </a:ln>
                <a:solidFill>
                  <a:srgbClr val="6F6F6F"/>
                </a:solidFill>
                <a:latin typeface="Consolas" pitchFamily="49" charset="0"/>
                <a:cs typeface="Consolas" pitchFamily="49" charset="0"/>
              </a:rPr>
              <a:t>(),</a:t>
            </a:r>
          </a:p>
          <a:p>
            <a:pPr>
              <a:defRPr/>
            </a:pPr>
            <a:r>
              <a:rPr lang="en-US" sz="1200" kern="0" dirty="0">
                <a:ln>
                  <a:solidFill>
                    <a:schemeClr val="bg1">
                      <a:alpha val="0"/>
                    </a:schemeClr>
                  </a:solidFill>
                </a:ln>
                <a:solidFill>
                  <a:srgbClr val="6F6F6F"/>
                </a:solidFill>
                <a:latin typeface="Consolas" pitchFamily="49" charset="0"/>
                <a:cs typeface="Consolas" pitchFamily="49" charset="0"/>
              </a:rPr>
              <a:t>1);}</a:t>
            </a:r>
          </a:p>
          <a:p>
            <a:pPr>
              <a:defRPr/>
            </a:pPr>
            <a:r>
              <a:rPr lang="en-US" sz="1200" kern="0" dirty="0">
                <a:ln>
                  <a:solidFill>
                    <a:schemeClr val="bg1">
                      <a:alpha val="0"/>
                    </a:schemeClr>
                  </a:solidFill>
                </a:ln>
                <a:solidFill>
                  <a:srgbClr val="6F6F6F"/>
                </a:solidFill>
                <a:latin typeface="Consolas" pitchFamily="49" charset="0"/>
                <a:cs typeface="Consolas" pitchFamily="49" charset="0"/>
              </a:rPr>
              <a:t>}};</a:t>
            </a:r>
          </a:p>
          <a:p>
            <a:pPr>
              <a:spcBef>
                <a:spcPts val="600"/>
              </a:spcBef>
              <a:defRPr/>
            </a:pPr>
            <a:r>
              <a:rPr lang="en-US" sz="1200" kern="0" dirty="0" err="1">
                <a:ln>
                  <a:solidFill>
                    <a:schemeClr val="bg1">
                      <a:alpha val="0"/>
                    </a:schemeClr>
                  </a:solidFill>
                </a:ln>
                <a:solidFill>
                  <a:srgbClr val="6F6F6F"/>
                </a:solidFill>
                <a:latin typeface="Consolas" pitchFamily="49" charset="0"/>
                <a:cs typeface="Consolas" pitchFamily="49" charset="0"/>
              </a:rPr>
              <a:t>var</a:t>
            </a:r>
            <a:r>
              <a:rPr lang="en-US" sz="1200" kern="0" dirty="0">
                <a:ln>
                  <a:solidFill>
                    <a:schemeClr val="bg1">
                      <a:alpha val="0"/>
                    </a:schemeClr>
                  </a:solidFill>
                </a:ln>
                <a:solidFill>
                  <a:srgbClr val="6F6F6F"/>
                </a:solidFill>
                <a:latin typeface="Consolas" pitchFamily="49" charset="0"/>
                <a:cs typeface="Consolas" pitchFamily="49" charset="0"/>
              </a:rPr>
              <a:t> </a:t>
            </a:r>
            <a:r>
              <a:rPr lang="en-US" sz="1200" b="1" kern="0" dirty="0">
                <a:ln>
                  <a:solidFill>
                    <a:schemeClr val="bg1">
                      <a:alpha val="0"/>
                    </a:schemeClr>
                  </a:solidFill>
                </a:ln>
                <a:solidFill>
                  <a:srgbClr val="6F6F6F"/>
                </a:solidFill>
                <a:latin typeface="Consolas" pitchFamily="49" charset="0"/>
                <a:cs typeface="Consolas" pitchFamily="49" charset="0"/>
              </a:rPr>
              <a:t>reduce</a:t>
            </a:r>
            <a:r>
              <a:rPr lang="en-US" sz="1200" kern="0" dirty="0">
                <a:ln>
                  <a:solidFill>
                    <a:schemeClr val="bg1">
                      <a:alpha val="0"/>
                    </a:schemeClr>
                  </a:solidFill>
                </a:ln>
                <a:solidFill>
                  <a:srgbClr val="6F6F6F"/>
                </a:solidFill>
                <a:latin typeface="Consolas" pitchFamily="49" charset="0"/>
                <a:cs typeface="Consolas" pitchFamily="49" charset="0"/>
              </a:rPr>
              <a:t> = function (key, values, context) {</a:t>
            </a:r>
          </a:p>
          <a:p>
            <a:pPr>
              <a:defRPr/>
            </a:pPr>
            <a:r>
              <a:rPr lang="en-US" sz="1200" kern="0" dirty="0" err="1">
                <a:ln>
                  <a:solidFill>
                    <a:schemeClr val="bg1">
                      <a:alpha val="0"/>
                    </a:schemeClr>
                  </a:solidFill>
                </a:ln>
                <a:solidFill>
                  <a:srgbClr val="6F6F6F"/>
                </a:solidFill>
                <a:latin typeface="Consolas" pitchFamily="49" charset="0"/>
                <a:cs typeface="Consolas" pitchFamily="49" charset="0"/>
              </a:rPr>
              <a:t>var</a:t>
            </a:r>
            <a:r>
              <a:rPr lang="en-US" sz="1200" kern="0" dirty="0">
                <a:ln>
                  <a:solidFill>
                    <a:schemeClr val="bg1">
                      <a:alpha val="0"/>
                    </a:schemeClr>
                  </a:solidFill>
                </a:ln>
                <a:solidFill>
                  <a:srgbClr val="6F6F6F"/>
                </a:solidFill>
                <a:latin typeface="Consolas" pitchFamily="49" charset="0"/>
                <a:cs typeface="Consolas" pitchFamily="49" charset="0"/>
              </a:rPr>
              <a:t> sum = 0;</a:t>
            </a:r>
          </a:p>
          <a:p>
            <a:pPr>
              <a:defRPr/>
            </a:pPr>
            <a:r>
              <a:rPr lang="en-US" sz="1200" kern="0" dirty="0">
                <a:ln>
                  <a:solidFill>
                    <a:schemeClr val="bg1">
                      <a:alpha val="0"/>
                    </a:schemeClr>
                  </a:solidFill>
                </a:ln>
                <a:solidFill>
                  <a:srgbClr val="6F6F6F"/>
                </a:solidFill>
                <a:latin typeface="Consolas" pitchFamily="49" charset="0"/>
                <a:cs typeface="Consolas" pitchFamily="49" charset="0"/>
              </a:rPr>
              <a:t>while (</a:t>
            </a:r>
            <a:r>
              <a:rPr lang="en-US" sz="1200" kern="0" dirty="0" err="1">
                <a:ln>
                  <a:solidFill>
                    <a:schemeClr val="bg1">
                      <a:alpha val="0"/>
                    </a:schemeClr>
                  </a:solidFill>
                </a:ln>
                <a:solidFill>
                  <a:srgbClr val="6F6F6F"/>
                </a:solidFill>
                <a:latin typeface="Consolas" pitchFamily="49" charset="0"/>
                <a:cs typeface="Consolas" pitchFamily="49" charset="0"/>
              </a:rPr>
              <a:t>values.hasNext</a:t>
            </a:r>
            <a:r>
              <a:rPr lang="en-US" sz="1200" kern="0" dirty="0">
                <a:ln>
                  <a:solidFill>
                    <a:schemeClr val="bg1">
                      <a:alpha val="0"/>
                    </a:schemeClr>
                  </a:solidFill>
                </a:ln>
                <a:solidFill>
                  <a:srgbClr val="6F6F6F"/>
                </a:solidFill>
                <a:latin typeface="Consolas" pitchFamily="49" charset="0"/>
                <a:cs typeface="Consolas" pitchFamily="49" charset="0"/>
              </a:rPr>
              <a:t>()) {</a:t>
            </a:r>
          </a:p>
          <a:p>
            <a:pPr>
              <a:defRPr/>
            </a:pPr>
            <a:r>
              <a:rPr lang="en-US" sz="1200" kern="0" dirty="0">
                <a:ln>
                  <a:solidFill>
                    <a:schemeClr val="bg1">
                      <a:alpha val="0"/>
                    </a:schemeClr>
                  </a:solidFill>
                </a:ln>
                <a:solidFill>
                  <a:srgbClr val="6F6F6F"/>
                </a:solidFill>
                <a:latin typeface="Consolas" pitchFamily="49" charset="0"/>
                <a:cs typeface="Consolas" pitchFamily="49" charset="0"/>
              </a:rPr>
              <a:t>sum += </a:t>
            </a:r>
            <a:r>
              <a:rPr lang="en-US" sz="1200" kern="0" dirty="0" err="1">
                <a:ln>
                  <a:solidFill>
                    <a:schemeClr val="bg1">
                      <a:alpha val="0"/>
                    </a:schemeClr>
                  </a:solidFill>
                </a:ln>
                <a:solidFill>
                  <a:srgbClr val="6F6F6F"/>
                </a:solidFill>
                <a:latin typeface="Consolas" pitchFamily="49" charset="0"/>
                <a:cs typeface="Consolas" pitchFamily="49" charset="0"/>
              </a:rPr>
              <a:t>parseInt</a:t>
            </a:r>
            <a:r>
              <a:rPr lang="en-US" sz="1200" kern="0" dirty="0">
                <a:ln>
                  <a:solidFill>
                    <a:schemeClr val="bg1">
                      <a:alpha val="0"/>
                    </a:schemeClr>
                  </a:solidFill>
                </a:ln>
                <a:solidFill>
                  <a:srgbClr val="6F6F6F"/>
                </a:solidFill>
                <a:latin typeface="Consolas" pitchFamily="49" charset="0"/>
                <a:cs typeface="Consolas" pitchFamily="49" charset="0"/>
              </a:rPr>
              <a:t>(</a:t>
            </a:r>
            <a:r>
              <a:rPr lang="en-US" sz="1200" kern="0" dirty="0" err="1">
                <a:ln>
                  <a:solidFill>
                    <a:schemeClr val="bg1">
                      <a:alpha val="0"/>
                    </a:schemeClr>
                  </a:solidFill>
                </a:ln>
                <a:solidFill>
                  <a:srgbClr val="6F6F6F"/>
                </a:solidFill>
                <a:latin typeface="Consolas" pitchFamily="49" charset="0"/>
                <a:cs typeface="Consolas" pitchFamily="49" charset="0"/>
              </a:rPr>
              <a:t>values.next</a:t>
            </a:r>
            <a:r>
              <a:rPr lang="en-US" sz="1200" kern="0" dirty="0">
                <a:ln>
                  <a:solidFill>
                    <a:schemeClr val="bg1">
                      <a:alpha val="0"/>
                    </a:schemeClr>
                  </a:solidFill>
                </a:ln>
                <a:solidFill>
                  <a:srgbClr val="6F6F6F"/>
                </a:solidFill>
                <a:latin typeface="Consolas" pitchFamily="49" charset="0"/>
                <a:cs typeface="Consolas" pitchFamily="49" charset="0"/>
              </a:rPr>
              <a:t>());</a:t>
            </a:r>
          </a:p>
          <a:p>
            <a:pPr marL="457200">
              <a:defRPr/>
            </a:pPr>
            <a:r>
              <a:rPr lang="en-US" sz="1200" kern="0" dirty="0">
                <a:ln>
                  <a:solidFill>
                    <a:schemeClr val="bg1">
                      <a:alpha val="0"/>
                    </a:schemeClr>
                  </a:solidFill>
                </a:ln>
                <a:solidFill>
                  <a:srgbClr val="6F6F6F"/>
                </a:solidFill>
                <a:latin typeface="Consolas" pitchFamily="49" charset="0"/>
                <a:cs typeface="Consolas" pitchFamily="49" charset="0"/>
              </a:rPr>
              <a:t>}</a:t>
            </a:r>
          </a:p>
          <a:p>
            <a:pPr>
              <a:defRPr/>
            </a:pPr>
            <a:r>
              <a:rPr lang="en-US" sz="1200" kern="0" dirty="0" err="1">
                <a:ln>
                  <a:solidFill>
                    <a:schemeClr val="bg1">
                      <a:alpha val="0"/>
                    </a:schemeClr>
                  </a:solidFill>
                </a:ln>
                <a:solidFill>
                  <a:srgbClr val="6F6F6F"/>
                </a:solidFill>
                <a:latin typeface="Consolas" pitchFamily="49" charset="0"/>
                <a:cs typeface="Consolas" pitchFamily="49" charset="0"/>
              </a:rPr>
              <a:t>context.write</a:t>
            </a:r>
            <a:r>
              <a:rPr lang="en-US" sz="1200" kern="0" dirty="0">
                <a:ln>
                  <a:solidFill>
                    <a:schemeClr val="bg1">
                      <a:alpha val="0"/>
                    </a:schemeClr>
                  </a:solidFill>
                </a:ln>
                <a:solidFill>
                  <a:srgbClr val="6F6F6F"/>
                </a:solidFill>
                <a:latin typeface="Consolas" pitchFamily="49" charset="0"/>
                <a:cs typeface="Consolas" pitchFamily="49" charset="0"/>
              </a:rPr>
              <a:t>(key, sum);</a:t>
            </a:r>
          </a:p>
          <a:p>
            <a:pPr>
              <a:defRPr/>
            </a:pPr>
            <a:r>
              <a:rPr lang="en-US" sz="1200" kern="0" dirty="0">
                <a:ln>
                  <a:solidFill>
                    <a:schemeClr val="bg1">
                      <a:alpha val="0"/>
                    </a:schemeClr>
                  </a:solidFill>
                </a:ln>
                <a:solidFill>
                  <a:srgbClr val="6F6F6F"/>
                </a:solidFill>
                <a:latin typeface="Consolas" pitchFamily="49" charset="0"/>
                <a:cs typeface="Consolas" pitchFamily="49" charset="0"/>
              </a:rPr>
              <a:t>};</a:t>
            </a:r>
          </a:p>
        </p:txBody>
      </p:sp>
      <p:grpSp>
        <p:nvGrpSpPr>
          <p:cNvPr id="16" name="Group 15"/>
          <p:cNvGrpSpPr/>
          <p:nvPr/>
        </p:nvGrpSpPr>
        <p:grpSpPr>
          <a:xfrm>
            <a:off x="1038946" y="1797510"/>
            <a:ext cx="3662318" cy="4016694"/>
            <a:chOff x="862763" y="2056036"/>
            <a:chExt cx="3662318" cy="4016694"/>
          </a:xfrm>
        </p:grpSpPr>
        <p:sp>
          <p:nvSpPr>
            <p:cNvPr id="9" name="Rectangle 8"/>
            <p:cNvSpPr/>
            <p:nvPr/>
          </p:nvSpPr>
          <p:spPr bwMode="auto">
            <a:xfrm>
              <a:off x="862763" y="2410412"/>
              <a:ext cx="3662318" cy="36623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 name="TextBox 70"/>
            <p:cNvSpPr txBox="1"/>
            <p:nvPr/>
          </p:nvSpPr>
          <p:spPr>
            <a:xfrm>
              <a:off x="3110958" y="3936523"/>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a:solidFill>
                    <a:schemeClr val="bg1">
                      <a:alpha val="99000"/>
                    </a:schemeClr>
                  </a:solidFill>
                </a:rPr>
                <a:t>Server</a:t>
              </a:r>
            </a:p>
          </p:txBody>
        </p:sp>
        <p:sp>
          <p:nvSpPr>
            <p:cNvPr id="72" name="Round Same Side Corner Rectangle 71"/>
            <p:cNvSpPr/>
            <p:nvPr/>
          </p:nvSpPr>
          <p:spPr bwMode="auto">
            <a:xfrm rot="5400000">
              <a:off x="2926702"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ound Same Side Corner Rectangle 72"/>
            <p:cNvSpPr/>
            <p:nvPr/>
          </p:nvSpPr>
          <p:spPr bwMode="auto">
            <a:xfrm rot="16200000">
              <a:off x="2777371"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ound Same Side Corner Rectangle 73"/>
            <p:cNvSpPr/>
            <p:nvPr/>
          </p:nvSpPr>
          <p:spPr bwMode="auto">
            <a:xfrm rot="16200000">
              <a:off x="2777371"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 name="Group 12"/>
            <p:cNvGrpSpPr/>
            <p:nvPr/>
          </p:nvGrpSpPr>
          <p:grpSpPr>
            <a:xfrm>
              <a:off x="3096646" y="2697541"/>
              <a:ext cx="938474" cy="1108316"/>
              <a:chOff x="3096646" y="2697541"/>
              <a:chExt cx="938474" cy="1108316"/>
            </a:xfrm>
            <a:solidFill>
              <a:schemeClr val="accent2"/>
            </a:solidFill>
          </p:grpSpPr>
          <p:sp>
            <p:nvSpPr>
              <p:cNvPr id="44" name="Freeform 27"/>
              <p:cNvSpPr>
                <a:spLocks noEditPoints="1"/>
              </p:cNvSpPr>
              <p:nvPr/>
            </p:nvSpPr>
            <p:spPr bwMode="auto">
              <a:xfrm>
                <a:off x="3096646"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5" name="Freeform 27"/>
              <p:cNvSpPr>
                <a:spLocks noEditPoints="1"/>
              </p:cNvSpPr>
              <p:nvPr/>
            </p:nvSpPr>
            <p:spPr bwMode="auto">
              <a:xfrm>
                <a:off x="3096646"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6" name="Freeform 27"/>
              <p:cNvSpPr>
                <a:spLocks noEditPoints="1"/>
              </p:cNvSpPr>
              <p:nvPr/>
            </p:nvSpPr>
            <p:spPr bwMode="auto">
              <a:xfrm>
                <a:off x="343672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47" name="Freeform 27"/>
              <p:cNvSpPr>
                <a:spLocks noEditPoints="1"/>
              </p:cNvSpPr>
              <p:nvPr/>
            </p:nvSpPr>
            <p:spPr bwMode="auto">
              <a:xfrm>
                <a:off x="3096646"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62" name="Freeform 27"/>
              <p:cNvSpPr>
                <a:spLocks noEditPoints="1"/>
              </p:cNvSpPr>
              <p:nvPr/>
            </p:nvSpPr>
            <p:spPr bwMode="auto">
              <a:xfrm>
                <a:off x="343672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70" name="Freeform 27"/>
              <p:cNvSpPr>
                <a:spLocks noEditPoints="1"/>
              </p:cNvSpPr>
              <p:nvPr/>
            </p:nvSpPr>
            <p:spPr bwMode="auto">
              <a:xfrm>
                <a:off x="3776811"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53" name="TextBox 152"/>
            <p:cNvSpPr txBox="1"/>
            <p:nvPr/>
          </p:nvSpPr>
          <p:spPr>
            <a:xfrm>
              <a:off x="1479350" y="3936523"/>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a:solidFill>
                    <a:schemeClr val="bg1">
                      <a:alpha val="99000"/>
                    </a:schemeClr>
                  </a:solidFill>
                </a:rPr>
                <a:t>Server</a:t>
              </a:r>
            </a:p>
          </p:txBody>
        </p:sp>
        <p:sp>
          <p:nvSpPr>
            <p:cNvPr id="154" name="Round Same Side Corner Rectangle 153"/>
            <p:cNvSpPr/>
            <p:nvPr/>
          </p:nvSpPr>
          <p:spPr bwMode="auto">
            <a:xfrm rot="5400000">
              <a:off x="1295094"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ound Same Side Corner Rectangle 154"/>
            <p:cNvSpPr/>
            <p:nvPr/>
          </p:nvSpPr>
          <p:spPr bwMode="auto">
            <a:xfrm rot="16200000">
              <a:off x="1145763"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ound Same Side Corner Rectangle 155"/>
            <p:cNvSpPr/>
            <p:nvPr/>
          </p:nvSpPr>
          <p:spPr bwMode="auto">
            <a:xfrm rot="16200000">
              <a:off x="1145763"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1465038" y="2697541"/>
              <a:ext cx="938474" cy="1108316"/>
              <a:chOff x="1465038" y="2697541"/>
              <a:chExt cx="938474" cy="1108316"/>
            </a:xfrm>
            <a:solidFill>
              <a:schemeClr val="accent2"/>
            </a:solidFill>
          </p:grpSpPr>
          <p:sp>
            <p:nvSpPr>
              <p:cNvPr id="147" name="Freeform 27"/>
              <p:cNvSpPr>
                <a:spLocks noEditPoints="1"/>
              </p:cNvSpPr>
              <p:nvPr/>
            </p:nvSpPr>
            <p:spPr bwMode="auto">
              <a:xfrm>
                <a:off x="1465038"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48" name="Freeform 27"/>
              <p:cNvSpPr>
                <a:spLocks noEditPoints="1"/>
              </p:cNvSpPr>
              <p:nvPr/>
            </p:nvSpPr>
            <p:spPr bwMode="auto">
              <a:xfrm>
                <a:off x="146503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49" name="Freeform 27"/>
              <p:cNvSpPr>
                <a:spLocks noEditPoints="1"/>
              </p:cNvSpPr>
              <p:nvPr/>
            </p:nvSpPr>
            <p:spPr bwMode="auto">
              <a:xfrm>
                <a:off x="1805120"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0" name="Freeform 27"/>
              <p:cNvSpPr>
                <a:spLocks noEditPoints="1"/>
              </p:cNvSpPr>
              <p:nvPr/>
            </p:nvSpPr>
            <p:spPr bwMode="auto">
              <a:xfrm>
                <a:off x="146503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1" name="Freeform 27"/>
              <p:cNvSpPr>
                <a:spLocks noEditPoints="1"/>
              </p:cNvSpPr>
              <p:nvPr/>
            </p:nvSpPr>
            <p:spPr bwMode="auto">
              <a:xfrm>
                <a:off x="1805120"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2" name="Freeform 27"/>
              <p:cNvSpPr>
                <a:spLocks noEditPoints="1"/>
              </p:cNvSpPr>
              <p:nvPr/>
            </p:nvSpPr>
            <p:spPr bwMode="auto">
              <a:xfrm>
                <a:off x="2145203"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69" name="TextBox 168"/>
            <p:cNvSpPr txBox="1"/>
            <p:nvPr/>
          </p:nvSpPr>
          <p:spPr>
            <a:xfrm>
              <a:off x="3110958" y="5647210"/>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a:solidFill>
                    <a:schemeClr val="bg1">
                      <a:alpha val="99000"/>
                    </a:schemeClr>
                  </a:solidFill>
                </a:rPr>
                <a:t>Server</a:t>
              </a:r>
            </a:p>
          </p:txBody>
        </p:sp>
        <p:sp>
          <p:nvSpPr>
            <p:cNvPr id="170" name="Round Same Side Corner Rectangle 169"/>
            <p:cNvSpPr/>
            <p:nvPr/>
          </p:nvSpPr>
          <p:spPr bwMode="auto">
            <a:xfrm rot="5400000">
              <a:off x="2926702"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ound Same Side Corner Rectangle 170"/>
            <p:cNvSpPr/>
            <p:nvPr/>
          </p:nvSpPr>
          <p:spPr bwMode="auto">
            <a:xfrm rot="16200000">
              <a:off x="2777371"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2777371"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 name="Group 13"/>
            <p:cNvGrpSpPr/>
            <p:nvPr/>
          </p:nvGrpSpPr>
          <p:grpSpPr>
            <a:xfrm>
              <a:off x="3096646" y="4408228"/>
              <a:ext cx="938474" cy="1108316"/>
              <a:chOff x="3096646" y="4408228"/>
              <a:chExt cx="938474" cy="1108316"/>
            </a:xfrm>
            <a:solidFill>
              <a:schemeClr val="accent2"/>
            </a:solidFill>
          </p:grpSpPr>
          <p:sp>
            <p:nvSpPr>
              <p:cNvPr id="163" name="Freeform 27"/>
              <p:cNvSpPr>
                <a:spLocks noEditPoints="1"/>
              </p:cNvSpPr>
              <p:nvPr/>
            </p:nvSpPr>
            <p:spPr bwMode="auto">
              <a:xfrm>
                <a:off x="3096646"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4" name="Freeform 27"/>
              <p:cNvSpPr>
                <a:spLocks noEditPoints="1"/>
              </p:cNvSpPr>
              <p:nvPr/>
            </p:nvSpPr>
            <p:spPr bwMode="auto">
              <a:xfrm>
                <a:off x="3096646"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5" name="Freeform 27"/>
              <p:cNvSpPr>
                <a:spLocks noEditPoints="1"/>
              </p:cNvSpPr>
              <p:nvPr/>
            </p:nvSpPr>
            <p:spPr bwMode="auto">
              <a:xfrm>
                <a:off x="343672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6" name="Freeform 27"/>
              <p:cNvSpPr>
                <a:spLocks noEditPoints="1"/>
              </p:cNvSpPr>
              <p:nvPr/>
            </p:nvSpPr>
            <p:spPr bwMode="auto">
              <a:xfrm>
                <a:off x="3096646"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7" name="Freeform 27"/>
              <p:cNvSpPr>
                <a:spLocks noEditPoints="1"/>
              </p:cNvSpPr>
              <p:nvPr/>
            </p:nvSpPr>
            <p:spPr bwMode="auto">
              <a:xfrm>
                <a:off x="343672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8" name="Freeform 27"/>
              <p:cNvSpPr>
                <a:spLocks noEditPoints="1"/>
              </p:cNvSpPr>
              <p:nvPr/>
            </p:nvSpPr>
            <p:spPr bwMode="auto">
              <a:xfrm>
                <a:off x="3776811"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59" name="Freeform 27"/>
              <p:cNvSpPr>
                <a:spLocks noEditPoints="1"/>
              </p:cNvSpPr>
              <p:nvPr/>
            </p:nvSpPr>
            <p:spPr bwMode="auto">
              <a:xfrm>
                <a:off x="343672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0" name="Freeform 27"/>
              <p:cNvSpPr>
                <a:spLocks noEditPoints="1"/>
              </p:cNvSpPr>
              <p:nvPr/>
            </p:nvSpPr>
            <p:spPr bwMode="auto">
              <a:xfrm>
                <a:off x="3776811"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61" name="Freeform 27"/>
              <p:cNvSpPr>
                <a:spLocks noEditPoints="1"/>
              </p:cNvSpPr>
              <p:nvPr/>
            </p:nvSpPr>
            <p:spPr bwMode="auto">
              <a:xfrm>
                <a:off x="3776811"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85" name="TextBox 184"/>
            <p:cNvSpPr txBox="1"/>
            <p:nvPr/>
          </p:nvSpPr>
          <p:spPr>
            <a:xfrm>
              <a:off x="1479350" y="5647210"/>
              <a:ext cx="896924"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a:solidFill>
                    <a:schemeClr val="bg1">
                      <a:alpha val="99000"/>
                    </a:schemeClr>
                  </a:solidFill>
                </a:rPr>
                <a:t>Server</a:t>
              </a:r>
            </a:p>
          </p:txBody>
        </p:sp>
        <p:sp>
          <p:nvSpPr>
            <p:cNvPr id="186" name="Round Same Side Corner Rectangle 185"/>
            <p:cNvSpPr/>
            <p:nvPr/>
          </p:nvSpPr>
          <p:spPr bwMode="auto">
            <a:xfrm rot="5400000">
              <a:off x="1295094"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ound Same Side Corner Rectangle 186"/>
            <p:cNvSpPr/>
            <p:nvPr/>
          </p:nvSpPr>
          <p:spPr bwMode="auto">
            <a:xfrm rot="16200000">
              <a:off x="1145763"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ound Same Side Corner Rectangle 187"/>
            <p:cNvSpPr/>
            <p:nvPr/>
          </p:nvSpPr>
          <p:spPr bwMode="auto">
            <a:xfrm rot="16200000">
              <a:off x="1145763"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 name="Group 14"/>
            <p:cNvGrpSpPr/>
            <p:nvPr/>
          </p:nvGrpSpPr>
          <p:grpSpPr>
            <a:xfrm>
              <a:off x="1465038" y="4408228"/>
              <a:ext cx="938474" cy="1108316"/>
              <a:chOff x="1465038" y="4408228"/>
              <a:chExt cx="938474" cy="1108316"/>
            </a:xfrm>
            <a:solidFill>
              <a:schemeClr val="accent2"/>
            </a:solidFill>
          </p:grpSpPr>
          <p:sp>
            <p:nvSpPr>
              <p:cNvPr id="179" name="Freeform 27"/>
              <p:cNvSpPr>
                <a:spLocks noEditPoints="1"/>
              </p:cNvSpPr>
              <p:nvPr/>
            </p:nvSpPr>
            <p:spPr bwMode="auto">
              <a:xfrm>
                <a:off x="146503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0" name="Freeform 27"/>
              <p:cNvSpPr>
                <a:spLocks noEditPoints="1"/>
              </p:cNvSpPr>
              <p:nvPr/>
            </p:nvSpPr>
            <p:spPr bwMode="auto">
              <a:xfrm>
                <a:off x="146503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1" name="Freeform 27"/>
              <p:cNvSpPr>
                <a:spLocks noEditPoints="1"/>
              </p:cNvSpPr>
              <p:nvPr/>
            </p:nvSpPr>
            <p:spPr bwMode="auto">
              <a:xfrm>
                <a:off x="1805120"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2" name="Freeform 27"/>
              <p:cNvSpPr>
                <a:spLocks noEditPoints="1"/>
              </p:cNvSpPr>
              <p:nvPr/>
            </p:nvSpPr>
            <p:spPr bwMode="auto">
              <a:xfrm>
                <a:off x="146503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3" name="Freeform 27"/>
              <p:cNvSpPr>
                <a:spLocks noEditPoints="1"/>
              </p:cNvSpPr>
              <p:nvPr/>
            </p:nvSpPr>
            <p:spPr bwMode="auto">
              <a:xfrm>
                <a:off x="1805120"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84" name="Freeform 27"/>
              <p:cNvSpPr>
                <a:spLocks noEditPoints="1"/>
              </p:cNvSpPr>
              <p:nvPr/>
            </p:nvSpPr>
            <p:spPr bwMode="auto">
              <a:xfrm>
                <a:off x="2145203"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5" name="Freeform 27"/>
              <p:cNvSpPr>
                <a:spLocks noEditPoints="1"/>
              </p:cNvSpPr>
              <p:nvPr/>
            </p:nvSpPr>
            <p:spPr bwMode="auto">
              <a:xfrm>
                <a:off x="1805120"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6" name="Freeform 27"/>
              <p:cNvSpPr>
                <a:spLocks noEditPoints="1"/>
              </p:cNvSpPr>
              <p:nvPr/>
            </p:nvSpPr>
            <p:spPr bwMode="auto">
              <a:xfrm>
                <a:off x="2145203"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sp>
            <p:nvSpPr>
              <p:cNvPr id="177" name="Freeform 27"/>
              <p:cNvSpPr>
                <a:spLocks noEditPoints="1"/>
              </p:cNvSpPr>
              <p:nvPr/>
            </p:nvSpPr>
            <p:spPr bwMode="auto">
              <a:xfrm>
                <a:off x="2145203"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190" name="Content Placeholder 13"/>
            <p:cNvSpPr txBox="1">
              <a:spLocks/>
            </p:cNvSpPr>
            <p:nvPr/>
          </p:nvSpPr>
          <p:spPr>
            <a:xfrm>
              <a:off x="862763" y="2056036"/>
              <a:ext cx="3476937" cy="3046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accent2">
                      <a:alpha val="99000"/>
                    </a:schemeClr>
                  </a:solidFill>
                </a:rPr>
                <a:t>RUNTIME</a:t>
              </a:r>
            </a:p>
          </p:txBody>
        </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5000" y="4124442"/>
            <a:ext cx="1268671" cy="1249558"/>
          </a:xfrm>
          <a:prstGeom prst="rect">
            <a:avLst/>
          </a:prstGeom>
        </p:spPr>
      </p:pic>
      <p:sp>
        <p:nvSpPr>
          <p:cNvPr id="193" name="Right Arrow 192"/>
          <p:cNvSpPr/>
          <p:nvPr/>
        </p:nvSpPr>
        <p:spPr bwMode="auto">
          <a:xfrm>
            <a:off x="4758257" y="4563809"/>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4" name="Right Arrow 193"/>
          <p:cNvSpPr/>
          <p:nvPr/>
        </p:nvSpPr>
        <p:spPr bwMode="auto">
          <a:xfrm rot="10800000">
            <a:off x="6748729" y="3014566"/>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1"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9"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0"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1"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2"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3" name="Content Placeholder 13"/>
          <p:cNvSpPr txBox="1">
            <a:spLocks/>
          </p:cNvSpPr>
          <p:nvPr/>
        </p:nvSpPr>
        <p:spPr>
          <a:xfrm>
            <a:off x="5657558" y="2241557"/>
            <a:ext cx="816873" cy="3323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1218987">
              <a:buClr>
                <a:srgbClr val="292929"/>
              </a:buClr>
              <a:buSzTx/>
            </a:pPr>
            <a:r>
              <a:rPr lang="en-US" sz="2400" dirty="0">
                <a:solidFill>
                  <a:schemeClr val="accent1">
                    <a:alpha val="99000"/>
                  </a:schemeClr>
                </a:solidFill>
              </a:rPr>
              <a:t>Code</a:t>
            </a:r>
          </a:p>
        </p:txBody>
      </p:sp>
    </p:spTree>
    <p:extLst>
      <p:ext uri="{BB962C8B-B14F-4D97-AF65-F5344CB8AC3E}">
        <p14:creationId xmlns:p14="http://schemas.microsoft.com/office/powerpoint/2010/main" val="1066643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94"/>
                                        </p:tgtEl>
                                        <p:attrNameLst>
                                          <p:attrName>style.visibility</p:attrName>
                                        </p:attrNameLst>
                                      </p:cBhvr>
                                      <p:to>
                                        <p:strVal val="visible"/>
                                      </p:to>
                                    </p:set>
                                    <p:animEffect transition="in" filter="wipe(right)">
                                      <p:cBhvr>
                                        <p:cTn id="15" dur="500"/>
                                        <p:tgtEl>
                                          <p:spTgt spid="194"/>
                                        </p:tgtEl>
                                      </p:cBhvr>
                                    </p:animEffect>
                                  </p:childTnLst>
                                </p:cTn>
                              </p:par>
                              <p:par>
                                <p:cTn id="16" presetID="10" presetClass="exit" presetSubtype="0" fill="hold" grpId="1" nodeType="withEffect">
                                  <p:stCondLst>
                                    <p:cond delay="0"/>
                                  </p:stCondLst>
                                  <p:childTnLst>
                                    <p:animEffect transition="out" filter="fade">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91"/>
                                        </p:tgtEl>
                                        <p:attrNameLst>
                                          <p:attrName>style.visibility</p:attrName>
                                        </p:attrNameLst>
                                      </p:cBhvr>
                                      <p:to>
                                        <p:strVal val="visible"/>
                                      </p:to>
                                    </p:set>
                                    <p:animEffect transition="in" filter="fade">
                                      <p:cBhvr>
                                        <p:cTn id="21" dur="500"/>
                                        <p:tgtEl>
                                          <p:spTgt spid="191"/>
                                        </p:tgtEl>
                                      </p:cBhvr>
                                    </p:animEffect>
                                  </p:childTnLst>
                                </p:cTn>
                              </p:par>
                              <p:par>
                                <p:cTn id="22" presetID="10" presetClass="entr" presetSubtype="0" fill="hold" grpId="1" nodeType="withEffect">
                                  <p:stCondLst>
                                    <p:cond delay="50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500"/>
                                        <p:tgtEl>
                                          <p:spTgt spid="199"/>
                                        </p:tgtEl>
                                      </p:cBhvr>
                                    </p:animEffect>
                                  </p:childTnLst>
                                </p:cTn>
                              </p:par>
                              <p:par>
                                <p:cTn id="25" presetID="10" presetClass="entr" presetSubtype="0" fill="hold" grpId="1" nodeType="withEffect">
                                  <p:stCondLst>
                                    <p:cond delay="50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500"/>
                                        <p:tgtEl>
                                          <p:spTgt spid="200"/>
                                        </p:tgtEl>
                                      </p:cBhvr>
                                    </p:animEffect>
                                  </p:childTnLst>
                                </p:cTn>
                              </p:par>
                              <p:par>
                                <p:cTn id="28" presetID="10" presetClass="entr" presetSubtype="0" fill="hold" grpId="1" nodeType="withEffect">
                                  <p:stCondLst>
                                    <p:cond delay="500"/>
                                  </p:stCondLst>
                                  <p:childTnLst>
                                    <p:set>
                                      <p:cBhvr>
                                        <p:cTn id="29" dur="1" fill="hold">
                                          <p:stCondLst>
                                            <p:cond delay="0"/>
                                          </p:stCondLst>
                                        </p:cTn>
                                        <p:tgtEl>
                                          <p:spTgt spid="201"/>
                                        </p:tgtEl>
                                        <p:attrNameLst>
                                          <p:attrName>style.visibility</p:attrName>
                                        </p:attrNameLst>
                                      </p:cBhvr>
                                      <p:to>
                                        <p:strVal val="visible"/>
                                      </p:to>
                                    </p:set>
                                    <p:animEffect transition="in" filter="fade">
                                      <p:cBhvr>
                                        <p:cTn id="30" dur="500"/>
                                        <p:tgtEl>
                                          <p:spTgt spid="201"/>
                                        </p:tgtEl>
                                      </p:cBhvr>
                                    </p:animEffect>
                                  </p:childTnLst>
                                </p:cTn>
                              </p:par>
                              <p:par>
                                <p:cTn id="31" presetID="10" presetClass="entr" presetSubtype="0" fill="hold" grpId="1" nodeType="withEffect">
                                  <p:stCondLst>
                                    <p:cond delay="500"/>
                                  </p:stCondLst>
                                  <p:childTnLst>
                                    <p:set>
                                      <p:cBhvr>
                                        <p:cTn id="32" dur="1" fill="hold">
                                          <p:stCondLst>
                                            <p:cond delay="0"/>
                                          </p:stCondLst>
                                        </p:cTn>
                                        <p:tgtEl>
                                          <p:spTgt spid="202"/>
                                        </p:tgtEl>
                                        <p:attrNameLst>
                                          <p:attrName>style.visibility</p:attrName>
                                        </p:attrNameLst>
                                      </p:cBhvr>
                                      <p:to>
                                        <p:strVal val="visible"/>
                                      </p:to>
                                    </p:set>
                                    <p:animEffect transition="in" filter="fade">
                                      <p:cBhvr>
                                        <p:cTn id="33" dur="500"/>
                                        <p:tgtEl>
                                          <p:spTgt spid="202"/>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03"/>
                                        </p:tgtEl>
                                        <p:attrNameLst>
                                          <p:attrName>style.visibility</p:attrName>
                                        </p:attrNameLst>
                                      </p:cBhvr>
                                      <p:to>
                                        <p:strVal val="visible"/>
                                      </p:to>
                                    </p:set>
                                    <p:animEffect transition="in" filter="fade">
                                      <p:cBhvr>
                                        <p:cTn id="36" dur="500"/>
                                        <p:tgtEl>
                                          <p:spTgt spid="203"/>
                                        </p:tgtEl>
                                      </p:cBhvr>
                                    </p:animEffect>
                                  </p:childTnLst>
                                </p:cTn>
                              </p:par>
                              <p:par>
                                <p:cTn id="37" presetID="10" presetClass="exit" presetSubtype="0" fill="hold" grpId="1" nodeType="withEffect">
                                  <p:stCondLst>
                                    <p:cond delay="1000"/>
                                  </p:stCondLst>
                                  <p:childTnLst>
                                    <p:animEffect transition="out" filter="fade">
                                      <p:cBhvr>
                                        <p:cTn id="38" dur="500"/>
                                        <p:tgtEl>
                                          <p:spTgt spid="194"/>
                                        </p:tgtEl>
                                      </p:cBhvr>
                                    </p:animEffect>
                                    <p:set>
                                      <p:cBhvr>
                                        <p:cTn id="39" dur="1" fill="hold">
                                          <p:stCondLst>
                                            <p:cond delay="499"/>
                                          </p:stCondLst>
                                        </p:cTn>
                                        <p:tgtEl>
                                          <p:spTgt spid="19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5" presetClass="path" presetSubtype="0" decel="100000" fill="hold" grpId="0" nodeType="clickEffect">
                                  <p:stCondLst>
                                    <p:cond delay="0"/>
                                  </p:stCondLst>
                                  <p:childTnLst>
                                    <p:animMotion origin="layout" path="M 0.00091 4.81481E-6 L -0.19752 0.21805 " pathEditMode="relative" rAng="0" ptsTypes="AA">
                                      <p:cBhvr>
                                        <p:cTn id="43" dur="750" fill="hold"/>
                                        <p:tgtEl>
                                          <p:spTgt spid="199"/>
                                        </p:tgtEl>
                                        <p:attrNameLst>
                                          <p:attrName>ppt_x</p:attrName>
                                          <p:attrName>ppt_y</p:attrName>
                                        </p:attrNameLst>
                                      </p:cBhvr>
                                      <p:rCtr x="-9922" y="10903"/>
                                    </p:animMotion>
                                  </p:childTnLst>
                                </p:cTn>
                              </p:par>
                              <p:par>
                                <p:cTn id="44" presetID="35" presetClass="path" presetSubtype="0" decel="100000" fill="hold" grpId="0" nodeType="withEffect">
                                  <p:stCondLst>
                                    <p:cond delay="0"/>
                                  </p:stCondLst>
                                  <p:childTnLst>
                                    <p:animMotion origin="layout" path="M 3.33333E-6 2.59259E-6 L -0.33516 0.22083 " pathEditMode="relative" rAng="0" ptsTypes="AA">
                                      <p:cBhvr>
                                        <p:cTn id="45" dur="750" fill="hold"/>
                                        <p:tgtEl>
                                          <p:spTgt spid="200"/>
                                        </p:tgtEl>
                                        <p:attrNameLst>
                                          <p:attrName>ppt_x</p:attrName>
                                          <p:attrName>ppt_y</p:attrName>
                                        </p:attrNameLst>
                                      </p:cBhvr>
                                      <p:rCtr x="-16758" y="11042"/>
                                    </p:animMotion>
                                  </p:childTnLst>
                                </p:cTn>
                              </p:par>
                              <p:par>
                                <p:cTn id="46" presetID="35" presetClass="path" presetSubtype="0" decel="100000" fill="hold" grpId="0" nodeType="withEffect">
                                  <p:stCondLst>
                                    <p:cond delay="0"/>
                                  </p:stCondLst>
                                  <p:childTnLst>
                                    <p:animMotion origin="layout" path="M -2.91667E-6 3.33333E-6 L -0.33281 -0.03056 " pathEditMode="relative" rAng="0" ptsTypes="AA">
                                      <p:cBhvr>
                                        <p:cTn id="47" dur="750" fill="hold"/>
                                        <p:tgtEl>
                                          <p:spTgt spid="201"/>
                                        </p:tgtEl>
                                        <p:attrNameLst>
                                          <p:attrName>ppt_x</p:attrName>
                                          <p:attrName>ppt_y</p:attrName>
                                        </p:attrNameLst>
                                      </p:cBhvr>
                                      <p:rCtr x="-16641" y="-1528"/>
                                    </p:animMotion>
                                  </p:childTnLst>
                                </p:cTn>
                              </p:par>
                              <p:par>
                                <p:cTn id="48" presetID="35" presetClass="path" presetSubtype="0" decel="100000" fill="hold" grpId="0" nodeType="withEffect">
                                  <p:stCondLst>
                                    <p:cond delay="0"/>
                                  </p:stCondLst>
                                  <p:childTnLst>
                                    <p:animMotion origin="layout" path="M -1.66667E-6 3.33333E-6 L -0.19687 -0.03056 " pathEditMode="relative" rAng="0" ptsTypes="AA">
                                      <p:cBhvr>
                                        <p:cTn id="49" dur="750" fill="hold"/>
                                        <p:tgtEl>
                                          <p:spTgt spid="202"/>
                                        </p:tgtEl>
                                        <p:attrNameLst>
                                          <p:attrName>ppt_x</p:attrName>
                                          <p:attrName>ppt_y</p:attrName>
                                        </p:attrNameLst>
                                      </p:cBhvr>
                                      <p:rCtr x="-9844" y="-1528"/>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3"/>
                                        </p:tgtEl>
                                        <p:attrNameLst>
                                          <p:attrName>style.visibility</p:attrName>
                                        </p:attrNameLst>
                                      </p:cBhvr>
                                      <p:to>
                                        <p:strVal val="visible"/>
                                      </p:to>
                                    </p:set>
                                    <p:animEffect transition="in" filter="wipe(left)">
                                      <p:cBhvr>
                                        <p:cTn id="54" dur="500"/>
                                        <p:tgtEl>
                                          <p:spTgt spid="193"/>
                                        </p:tgtEl>
                                      </p:cBhvr>
                                    </p:animEffect>
                                  </p:childTnLst>
                                </p:cTn>
                              </p:par>
                              <p:par>
                                <p:cTn id="55" presetID="10"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193" grpId="0" animBg="1"/>
      <p:bldP spid="194" grpId="0" animBg="1"/>
      <p:bldP spid="194" grpId="1" animBg="1"/>
      <p:bldP spid="191" grpId="0" animBg="1"/>
      <p:bldP spid="199" grpId="0" animBg="1"/>
      <p:bldP spid="199" grpId="1" animBg="1"/>
      <p:bldP spid="200" grpId="0" animBg="1"/>
      <p:bldP spid="200" grpId="1" animBg="1"/>
      <p:bldP spid="201" grpId="0" animBg="1"/>
      <p:bldP spid="201" grpId="1" animBg="1"/>
      <p:bldP spid="202" grpId="0" animBg="1"/>
      <p:bldP spid="202" grpId="1" animBg="1"/>
      <p:bldP spid="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Traditional RDBMS vs. </a:t>
            </a:r>
            <a:r>
              <a:rPr lang="en-US" dirty="0" err="1" smtClean="0"/>
              <a:t>NoSQL</a:t>
            </a:r>
            <a:endParaRPr lang="en-US" dirty="0"/>
          </a:p>
        </p:txBody>
      </p:sp>
      <p:graphicFrame>
        <p:nvGraphicFramePr>
          <p:cNvPr id="24" name="Table 23"/>
          <p:cNvGraphicFramePr>
            <a:graphicFrameLocks noGrp="1"/>
          </p:cNvGraphicFramePr>
          <p:nvPr>
            <p:extLst/>
          </p:nvPr>
        </p:nvGraphicFramePr>
        <p:xfrm>
          <a:off x="519113" y="1447797"/>
          <a:ext cx="11155680" cy="4388880"/>
        </p:xfrm>
        <a:graphic>
          <a:graphicData uri="http://schemas.openxmlformats.org/drawingml/2006/table">
            <a:tbl>
              <a:tblPr bandRow="1">
                <a:tableStyleId>{5C22544A-7EE6-4342-B048-85BDC9FD1C3A}</a:tableStyleId>
              </a:tblPr>
              <a:tblGrid>
                <a:gridCol w="1828800"/>
                <a:gridCol w="4663440"/>
                <a:gridCol w="4663440"/>
              </a:tblGrid>
              <a:tr h="548610">
                <a:tc>
                  <a:txBody>
                    <a:bodyPr/>
                    <a:lstStyle/>
                    <a:p>
                      <a:pPr algn="ctr"/>
                      <a:endParaRPr lang="en-US" sz="2000" b="1" dirty="0">
                        <a:ln>
                          <a:solidFill>
                            <a:schemeClr val="bg1">
                              <a:alpha val="0"/>
                            </a:schemeClr>
                          </a:solidFill>
                        </a:ln>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3" rtl="0" eaLnBrk="1" latinLnBrk="0" hangingPunct="1"/>
                      <a:r>
                        <a:rPr lang="en-US" sz="2400" b="1" kern="1200" cap="all" baseline="0" dirty="0" smtClean="0">
                          <a:solidFill>
                            <a:schemeClr val="lt1">
                              <a:alpha val="99000"/>
                            </a:schemeClr>
                          </a:solidFill>
                          <a:latin typeface="+mn-lt"/>
                          <a:ea typeface="+mn-ea"/>
                          <a:cs typeface="+mn-cs"/>
                        </a:rPr>
                        <a:t>Traditional RDBMS</a:t>
                      </a:r>
                      <a:endParaRPr lang="en-US" sz="2400" b="1" kern="1200" cap="all" baseline="0" dirty="0">
                        <a:solidFill>
                          <a:schemeClr val="lt1">
                            <a:alpha val="99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363" rtl="0" eaLnBrk="1" latinLnBrk="0" hangingPunct="1"/>
                      <a:r>
                        <a:rPr lang="en-US" sz="2400" b="1" kern="1200" cap="all" baseline="0" dirty="0" smtClean="0">
                          <a:solidFill>
                            <a:schemeClr val="lt1">
                              <a:alpha val="99000"/>
                            </a:schemeClr>
                          </a:solidFill>
                          <a:latin typeface="+mn-lt"/>
                          <a:ea typeface="+mn-ea"/>
                          <a:cs typeface="+mn-cs"/>
                        </a:rPr>
                        <a:t>Hadoop</a:t>
                      </a:r>
                      <a:endParaRPr lang="en-US" sz="2400" b="1" kern="1200" cap="all" baseline="0" dirty="0">
                        <a:solidFill>
                          <a:schemeClr val="lt1">
                            <a:alpha val="99000"/>
                          </a:schemeClr>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Data Size</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Gigabytes </a:t>
                      </a:r>
                      <a:r>
                        <a:rPr lang="en-US" sz="2000" b="0" i="1" dirty="0" smtClean="0">
                          <a:ln>
                            <a:solidFill>
                              <a:schemeClr val="bg1">
                                <a:alpha val="0"/>
                              </a:schemeClr>
                            </a:solidFill>
                          </a:ln>
                          <a:solidFill>
                            <a:srgbClr val="595959">
                              <a:alpha val="99000"/>
                            </a:srgbClr>
                          </a:solidFill>
                          <a:latin typeface="+mn-lt"/>
                        </a:rPr>
                        <a:t>(Terabytes)</a:t>
                      </a:r>
                      <a:endParaRPr lang="en-US" sz="2000" b="0" i="1"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Petabytes </a:t>
                      </a:r>
                      <a:r>
                        <a:rPr lang="en-US" sz="2000" b="0" i="1" kern="1200" dirty="0" smtClean="0">
                          <a:ln>
                            <a:solidFill>
                              <a:schemeClr val="bg1">
                                <a:alpha val="0"/>
                              </a:schemeClr>
                            </a:solidFill>
                          </a:ln>
                          <a:solidFill>
                            <a:srgbClr val="595959">
                              <a:alpha val="99000"/>
                            </a:srgbClr>
                          </a:solidFill>
                          <a:latin typeface="+mn-lt"/>
                          <a:ea typeface="+mn-ea"/>
                          <a:cs typeface="+mn-cs"/>
                        </a:rPr>
                        <a:t>(</a:t>
                      </a:r>
                      <a:r>
                        <a:rPr lang="en-US" sz="2000" b="0" i="1" kern="1200" dirty="0" err="1" smtClean="0">
                          <a:ln>
                            <a:solidFill>
                              <a:schemeClr val="bg1">
                                <a:alpha val="0"/>
                              </a:schemeClr>
                            </a:solidFill>
                          </a:ln>
                          <a:solidFill>
                            <a:srgbClr val="595959">
                              <a:alpha val="99000"/>
                            </a:srgbClr>
                          </a:solidFill>
                          <a:latin typeface="+mn-lt"/>
                          <a:ea typeface="+mn-ea"/>
                          <a:cs typeface="+mn-cs"/>
                        </a:rPr>
                        <a:t>Hexabytes</a:t>
                      </a:r>
                      <a:r>
                        <a:rPr lang="en-US" sz="2000" b="0" i="1" kern="1200" dirty="0" smtClean="0">
                          <a:ln>
                            <a:solidFill>
                              <a:schemeClr val="bg1">
                                <a:alpha val="0"/>
                              </a:schemeClr>
                            </a:solidFill>
                          </a:ln>
                          <a:solidFill>
                            <a:srgbClr val="595959">
                              <a:alpha val="99000"/>
                            </a:srgbClr>
                          </a:solidFill>
                          <a:latin typeface="+mn-lt"/>
                          <a:ea typeface="+mn-ea"/>
                          <a:cs typeface="+mn-cs"/>
                        </a:rPr>
                        <a:t>)</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Access</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Interactive and Batch</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Batch</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Updates</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Read</a:t>
                      </a:r>
                      <a:r>
                        <a:rPr lang="en-US" sz="2000" b="0" i="0" baseline="0" dirty="0" smtClean="0">
                          <a:ln>
                            <a:solidFill>
                              <a:schemeClr val="bg1">
                                <a:alpha val="0"/>
                              </a:schemeClr>
                            </a:solidFill>
                          </a:ln>
                          <a:solidFill>
                            <a:srgbClr val="595959">
                              <a:alpha val="99000"/>
                            </a:srgbClr>
                          </a:solidFill>
                          <a:latin typeface="+mn-lt"/>
                        </a:rPr>
                        <a:t> / Write many times</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Write once, Read</a:t>
                      </a:r>
                      <a:r>
                        <a:rPr lang="en-US" sz="2000" b="0" i="0" baseline="0" dirty="0" smtClean="0">
                          <a:ln>
                            <a:solidFill>
                              <a:schemeClr val="bg1">
                                <a:alpha val="0"/>
                              </a:schemeClr>
                            </a:solidFill>
                          </a:ln>
                          <a:solidFill>
                            <a:srgbClr val="595959">
                              <a:alpha val="99000"/>
                            </a:srgbClr>
                          </a:solidFill>
                          <a:latin typeface="+mn-lt"/>
                        </a:rPr>
                        <a:t> many times</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Structure</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Static 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Dynamic 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Integrity</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High (ACID)</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Low</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Scaling</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Nonlinear</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Linear</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en-US" sz="2400" kern="1200" dirty="0" smtClean="0">
                          <a:solidFill>
                            <a:srgbClr val="595959">
                              <a:alpha val="99000"/>
                            </a:srgbClr>
                          </a:solidFill>
                          <a:latin typeface="Segoe UI Light" pitchFamily="34" charset="0"/>
                          <a:ea typeface="+mn-ea"/>
                          <a:cs typeface="+mn-cs"/>
                        </a:rPr>
                        <a:t>DBA Ratio</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1:40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1:3000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r>
            </a:tbl>
          </a:graphicData>
        </a:graphic>
      </p:graphicFrame>
      <p:sp>
        <p:nvSpPr>
          <p:cNvPr id="11" name="TextBox 10"/>
          <p:cNvSpPr txBox="1"/>
          <p:nvPr/>
        </p:nvSpPr>
        <p:spPr>
          <a:xfrm>
            <a:off x="8047197" y="6063625"/>
            <a:ext cx="3627596" cy="184666"/>
          </a:xfrm>
          <a:prstGeom prst="rect">
            <a:avLst/>
          </a:prstGeom>
          <a:noFill/>
        </p:spPr>
        <p:txBody>
          <a:bodyPr wrap="none" lIns="0" tIns="0" rIns="0" bIns="0" rtlCol="0" anchor="b" anchorCtr="0">
            <a:spAutoFit/>
          </a:bodyPr>
          <a:lstStyle/>
          <a:p>
            <a:pPr>
              <a:defRPr/>
            </a:pPr>
            <a:r>
              <a:rPr lang="en-US" sz="1200" kern="0" dirty="0">
                <a:ln>
                  <a:solidFill>
                    <a:schemeClr val="bg1">
                      <a:alpha val="0"/>
                    </a:schemeClr>
                  </a:solidFill>
                </a:ln>
                <a:solidFill>
                  <a:srgbClr val="595959"/>
                </a:solidFill>
              </a:rPr>
              <a:t>Reference: Tom White’s Hadoop: The Definitive Guide</a:t>
            </a:r>
          </a:p>
        </p:txBody>
      </p:sp>
      <p:pic>
        <p:nvPicPr>
          <p:cNvPr id="12" name="Picture 21" descr="C:\Users\Justin\Desktop\_Work_in_Progress\_MS\1444\hadoop.png"/>
          <p:cNvPicPr>
            <a:picLocks noChangeAspect="1" noChangeArrowheads="1"/>
          </p:cNvPicPr>
          <p:nvPr/>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9958389" y="4562477"/>
            <a:ext cx="1428749" cy="10715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38"/>
          <p:cNvSpPr>
            <a:spLocks noEditPoints="1"/>
          </p:cNvSpPr>
          <p:nvPr/>
        </p:nvSpPr>
        <p:spPr bwMode="auto">
          <a:xfrm>
            <a:off x="5914231" y="4445795"/>
            <a:ext cx="681037" cy="1122362"/>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668668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7845" y="1440756"/>
            <a:ext cx="10693401" cy="1378644"/>
          </a:xfrm>
        </p:spPr>
        <p:txBody>
          <a:bodyPr/>
          <a:lstStyle/>
          <a:p>
            <a:r>
              <a:rPr lang="en-US" sz="6000" dirty="0" smtClean="0"/>
              <a:t>Microsoft Azure </a:t>
            </a:r>
            <a:r>
              <a:rPr lang="en-US" sz="6000" dirty="0"/>
              <a:t>HDInsight Service</a:t>
            </a:r>
          </a:p>
        </p:txBody>
      </p:sp>
      <p:pic>
        <p:nvPicPr>
          <p:cNvPr id="3" name="Picture 2" descr="cumulonimbus_frank_basinsk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 y="2819400"/>
            <a:ext cx="12188825" cy="4038600"/>
          </a:xfrm>
          <a:prstGeom prst="rect">
            <a:avLst/>
          </a:prstGeom>
        </p:spPr>
      </p:pic>
    </p:spTree>
    <p:extLst>
      <p:ext uri="{BB962C8B-B14F-4D97-AF65-F5344CB8AC3E}">
        <p14:creationId xmlns:p14="http://schemas.microsoft.com/office/powerpoint/2010/main" val="20014911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Navigating the </a:t>
            </a:r>
            <a:br>
              <a:rPr lang="en-US" dirty="0" smtClean="0">
                <a:gradFill>
                  <a:gsLst>
                    <a:gs pos="1250">
                      <a:srgbClr val="FFFFFF"/>
                    </a:gs>
                    <a:gs pos="100000">
                      <a:srgbClr val="FFFFFF"/>
                    </a:gs>
                  </a:gsLst>
                  <a:lin ang="5400000" scaled="0"/>
                </a:gradFill>
              </a:rPr>
            </a:br>
            <a:r>
              <a:rPr lang="en-US" dirty="0" err="1" smtClean="0">
                <a:gradFill>
                  <a:gsLst>
                    <a:gs pos="1250">
                      <a:srgbClr val="FFFFFF"/>
                    </a:gs>
                    <a:gs pos="100000">
                      <a:srgbClr val="FFFFFF"/>
                    </a:gs>
                  </a:gsLst>
                  <a:lin ang="5400000" scaled="0"/>
                </a:gradFill>
              </a:rPr>
              <a:t>HDInsight</a:t>
            </a:r>
            <a:r>
              <a:rPr lang="en-US" dirty="0" smtClean="0">
                <a:gradFill>
                  <a:gsLst>
                    <a:gs pos="1250">
                      <a:srgbClr val="FFFFFF"/>
                    </a:gs>
                    <a:gs pos="100000">
                      <a:srgbClr val="FFFFFF"/>
                    </a:gs>
                  </a:gsLst>
                  <a:lin ang="5400000" scaled="0"/>
                </a:gradFill>
              </a:rPr>
              <a:t> portal</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8619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bwMode="auto">
          <a:xfrm>
            <a:off x="1770767" y="4775149"/>
            <a:ext cx="5183209" cy="698454"/>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a:r>
              <a:rPr lang="en-US" sz="2133" dirty="0">
                <a:solidFill>
                  <a:prstClr val="white"/>
                </a:solidFill>
                <a:latin typeface="Segoe UI" pitchFamily="34" charset="0"/>
                <a:cs typeface="Segoe UI" pitchFamily="34" charset="0"/>
              </a:rPr>
              <a:t>Distributed Storage</a:t>
            </a:r>
          </a:p>
          <a:p>
            <a:pPr algn="ctr"/>
            <a:r>
              <a:rPr lang="en-US" sz="2133" dirty="0">
                <a:solidFill>
                  <a:prstClr val="white"/>
                </a:solidFill>
                <a:latin typeface="Segoe UI" pitchFamily="34" charset="0"/>
                <a:cs typeface="Segoe UI" pitchFamily="34" charset="0"/>
              </a:rPr>
              <a:t>(HDFS)</a:t>
            </a:r>
            <a:endParaRPr lang="en-US" sz="2133" dirty="0">
              <a:solidFill>
                <a:prstClr val="white"/>
              </a:solidFill>
            </a:endParaRPr>
          </a:p>
        </p:txBody>
      </p:sp>
      <p:sp>
        <p:nvSpPr>
          <p:cNvPr id="31" name="Rectangle 30"/>
          <p:cNvSpPr/>
          <p:nvPr/>
        </p:nvSpPr>
        <p:spPr bwMode="auto">
          <a:xfrm>
            <a:off x="4281294" y="3014494"/>
            <a:ext cx="1477972" cy="74733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b="1" spc="-39" dirty="0">
                <a:solidFill>
                  <a:schemeClr val="accent1">
                    <a:lumMod val="40000"/>
                    <a:lumOff val="60000"/>
                  </a:schemeClr>
                </a:solidFill>
                <a:latin typeface="Segoe UI" pitchFamily="34" charset="0"/>
                <a:ea typeface="Segoe UI" pitchFamily="34" charset="0"/>
                <a:cs typeface="Segoe UI" pitchFamily="34" charset="0"/>
              </a:rPr>
              <a:t>Query</a:t>
            </a:r>
          </a:p>
          <a:p>
            <a:pPr algn="ctr" defTabSz="685287" fontAlgn="base">
              <a:spcBef>
                <a:spcPct val="0"/>
              </a:spcBef>
              <a:spcAft>
                <a:spcPct val="0"/>
              </a:spcAft>
            </a:pPr>
            <a:r>
              <a:rPr lang="en-US" sz="2133" b="1" spc="-39" dirty="0">
                <a:solidFill>
                  <a:schemeClr val="accent1">
                    <a:lumMod val="40000"/>
                    <a:lumOff val="60000"/>
                  </a:schemeClr>
                </a:solidFill>
                <a:latin typeface="Segoe UI" pitchFamily="34" charset="0"/>
                <a:ea typeface="Segoe UI" pitchFamily="34" charset="0"/>
                <a:cs typeface="Segoe UI" pitchFamily="34" charset="0"/>
              </a:rPr>
              <a:t>(Hive)</a:t>
            </a:r>
          </a:p>
        </p:txBody>
      </p:sp>
      <p:sp>
        <p:nvSpPr>
          <p:cNvPr id="34" name="Rectangle 33"/>
          <p:cNvSpPr/>
          <p:nvPr/>
        </p:nvSpPr>
        <p:spPr bwMode="auto">
          <a:xfrm>
            <a:off x="2720683" y="3821756"/>
            <a:ext cx="3036548" cy="89919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a:r>
              <a:rPr lang="en-US" sz="2133" dirty="0">
                <a:solidFill>
                  <a:prstClr val="white"/>
                </a:solidFill>
                <a:latin typeface="Segoe UI" pitchFamily="34" charset="0"/>
                <a:cs typeface="Segoe UI" pitchFamily="34" charset="0"/>
              </a:rPr>
              <a:t>Distributed Processing</a:t>
            </a:r>
          </a:p>
          <a:p>
            <a:pPr algn="ctr"/>
            <a:r>
              <a:rPr lang="en-US" sz="2133" dirty="0">
                <a:solidFill>
                  <a:prstClr val="white"/>
                </a:solidFill>
                <a:latin typeface="Segoe UI" pitchFamily="34" charset="0"/>
                <a:cs typeface="Segoe UI" pitchFamily="34" charset="0"/>
              </a:rPr>
              <a:t>(MapReduce)</a:t>
            </a:r>
            <a:endParaRPr lang="en-US" sz="2133" dirty="0">
              <a:solidFill>
                <a:prstClr val="white"/>
              </a:solidFill>
            </a:endParaRPr>
          </a:p>
        </p:txBody>
      </p:sp>
      <p:sp>
        <p:nvSpPr>
          <p:cNvPr id="35" name="Rectangle 34"/>
          <p:cNvSpPr/>
          <p:nvPr/>
        </p:nvSpPr>
        <p:spPr bwMode="auto">
          <a:xfrm>
            <a:off x="2720686" y="3016031"/>
            <a:ext cx="1503675" cy="7484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Scripting</a:t>
            </a:r>
          </a:p>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(Pig)</a:t>
            </a:r>
          </a:p>
        </p:txBody>
      </p:sp>
      <p:sp>
        <p:nvSpPr>
          <p:cNvPr id="36" name="Rectangle 35"/>
          <p:cNvSpPr/>
          <p:nvPr/>
        </p:nvSpPr>
        <p:spPr bwMode="auto">
          <a:xfrm>
            <a:off x="1770766" y="3025014"/>
            <a:ext cx="885881" cy="169594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NoSQL Database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(HBase)</a:t>
            </a:r>
          </a:p>
        </p:txBody>
      </p:sp>
      <p:sp>
        <p:nvSpPr>
          <p:cNvPr id="37" name="Rectangle 36"/>
          <p:cNvSpPr/>
          <p:nvPr/>
        </p:nvSpPr>
        <p:spPr bwMode="auto">
          <a:xfrm>
            <a:off x="1770766" y="2343079"/>
            <a:ext cx="3986467" cy="61876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Metadata</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1600" spc="-3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HCatalog</a:t>
            </a: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p>
        </p:txBody>
      </p:sp>
      <p:sp>
        <p:nvSpPr>
          <p:cNvPr id="40" name="Rectangle 39"/>
          <p:cNvSpPr/>
          <p:nvPr/>
        </p:nvSpPr>
        <p:spPr bwMode="auto">
          <a:xfrm>
            <a:off x="6994431" y="1520986"/>
            <a:ext cx="771887" cy="47876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Data Integration</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 </a:t>
            </a:r>
            <a:r>
              <a:rPr lang="en-US" sz="1600" spc="-39" dirty="0">
                <a:solidFill>
                  <a:srgbClr val="7030A0"/>
                </a:solidFill>
                <a:latin typeface="Segoe UI" pitchFamily="34" charset="0"/>
                <a:ea typeface="Segoe UI" pitchFamily="34" charset="0"/>
                <a:cs typeface="Segoe UI" pitchFamily="34" charset="0"/>
              </a:rPr>
              <a:t>ODBC</a:t>
            </a:r>
            <a:r>
              <a:rPr lang="en-US" sz="16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 / SQOOP/ REST) </a:t>
            </a:r>
          </a:p>
        </p:txBody>
      </p:sp>
      <p:sp>
        <p:nvSpPr>
          <p:cNvPr id="41" name="Rectangle 40"/>
          <p:cNvSpPr/>
          <p:nvPr/>
        </p:nvSpPr>
        <p:spPr bwMode="auto">
          <a:xfrm>
            <a:off x="7822049" y="1520987"/>
            <a:ext cx="1618768" cy="13661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Relational</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(SQL Server) </a:t>
            </a:r>
          </a:p>
        </p:txBody>
      </p:sp>
      <p:sp>
        <p:nvSpPr>
          <p:cNvPr id="12" name="Rectangle 11"/>
          <p:cNvSpPr/>
          <p:nvPr/>
        </p:nvSpPr>
        <p:spPr bwMode="auto">
          <a:xfrm>
            <a:off x="5957309"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Machine Learning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(Mahout)</a:t>
            </a:r>
          </a:p>
        </p:txBody>
      </p:sp>
      <p:sp>
        <p:nvSpPr>
          <p:cNvPr id="13" name="Rectangle 12"/>
          <p:cNvSpPr/>
          <p:nvPr/>
        </p:nvSpPr>
        <p:spPr bwMode="auto">
          <a:xfrm>
            <a:off x="3859176" y="1522526"/>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Graph</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(Pegasus)</a:t>
            </a:r>
          </a:p>
        </p:txBody>
      </p:sp>
      <p:sp>
        <p:nvSpPr>
          <p:cNvPr id="14" name="Rectangle 13"/>
          <p:cNvSpPr/>
          <p:nvPr/>
        </p:nvSpPr>
        <p:spPr bwMode="auto">
          <a:xfrm>
            <a:off x="4908602"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Stats processing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(RHadoop)</a:t>
            </a:r>
          </a:p>
        </p:txBody>
      </p:sp>
      <p:sp>
        <p:nvSpPr>
          <p:cNvPr id="18" name="Rectangle 17"/>
          <p:cNvSpPr/>
          <p:nvPr/>
        </p:nvSpPr>
        <p:spPr bwMode="auto">
          <a:xfrm>
            <a:off x="934841" y="3531348"/>
            <a:ext cx="771887" cy="194225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Event Pipeline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(Flume)</a:t>
            </a:r>
          </a:p>
        </p:txBody>
      </p:sp>
      <p:sp>
        <p:nvSpPr>
          <p:cNvPr id="20" name="Rectangle 19"/>
          <p:cNvSpPr/>
          <p:nvPr/>
        </p:nvSpPr>
        <p:spPr bwMode="auto">
          <a:xfrm rot="16200000">
            <a:off x="5822076" y="5169051"/>
            <a:ext cx="786179" cy="144816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Active Directory  (Security)</a:t>
            </a:r>
          </a:p>
        </p:txBody>
      </p:sp>
      <p:sp>
        <p:nvSpPr>
          <p:cNvPr id="21" name="Rectangle 20"/>
          <p:cNvSpPr/>
          <p:nvPr/>
        </p:nvSpPr>
        <p:spPr bwMode="auto">
          <a:xfrm rot="16200000">
            <a:off x="1272792"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Monitoring &amp; Deployment (System Center)</a:t>
            </a:r>
          </a:p>
        </p:txBody>
      </p:sp>
      <p:sp>
        <p:nvSpPr>
          <p:cNvPr id="19" name="Rectangle 18"/>
          <p:cNvSpPr/>
          <p:nvPr/>
        </p:nvSpPr>
        <p:spPr bwMode="auto">
          <a:xfrm>
            <a:off x="2821941"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C#, F#, .NET</a:t>
            </a:r>
          </a:p>
        </p:txBody>
      </p:sp>
      <p:sp>
        <p:nvSpPr>
          <p:cNvPr id="22" name="Rectangle 21"/>
          <p:cNvSpPr/>
          <p:nvPr/>
        </p:nvSpPr>
        <p:spPr bwMode="auto">
          <a:xfrm>
            <a:off x="1772515"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JavaScript</a:t>
            </a:r>
          </a:p>
        </p:txBody>
      </p:sp>
      <p:sp>
        <p:nvSpPr>
          <p:cNvPr id="25" name="Rectangle 24"/>
          <p:cNvSpPr/>
          <p:nvPr/>
        </p:nvSpPr>
        <p:spPr bwMode="auto">
          <a:xfrm>
            <a:off x="943692" y="1520990"/>
            <a:ext cx="771887" cy="195876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Pipeline / workflow</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1466" spc="-3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Oozie</a:t>
            </a: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p>
        </p:txBody>
      </p:sp>
      <p:sp>
        <p:nvSpPr>
          <p:cNvPr id="23" name="Rectangle 22"/>
          <p:cNvSpPr/>
          <p:nvPr/>
        </p:nvSpPr>
        <p:spPr bwMode="auto">
          <a:xfrm rot="16200000">
            <a:off x="4294376"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Storage Vault (ASV)</a:t>
            </a:r>
          </a:p>
        </p:txBody>
      </p:sp>
      <p:sp>
        <p:nvSpPr>
          <p:cNvPr id="24" name="Rectangle 23"/>
          <p:cNvSpPr/>
          <p:nvPr/>
        </p:nvSpPr>
        <p:spPr bwMode="auto">
          <a:xfrm>
            <a:off x="5816201" y="2343077"/>
            <a:ext cx="1123045" cy="237787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PDW Polybase</a:t>
            </a:r>
          </a:p>
        </p:txBody>
      </p:sp>
      <p:sp>
        <p:nvSpPr>
          <p:cNvPr id="26" name="Rectangle 25"/>
          <p:cNvSpPr/>
          <p:nvPr/>
        </p:nvSpPr>
        <p:spPr bwMode="auto">
          <a:xfrm>
            <a:off x="7821504" y="4403367"/>
            <a:ext cx="1627127" cy="19053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Business Intelligence </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(Excel, Power View, SSAS)</a:t>
            </a:r>
          </a:p>
        </p:txBody>
      </p:sp>
      <p:sp>
        <p:nvSpPr>
          <p:cNvPr id="27" name="Title 1"/>
          <p:cNvSpPr txBox="1">
            <a:spLocks/>
          </p:cNvSpPr>
          <p:nvPr/>
        </p:nvSpPr>
        <p:spPr>
          <a:xfrm>
            <a:off x="295709" y="377906"/>
            <a:ext cx="11613831" cy="553854"/>
          </a:xfrm>
          <a:prstGeom prst="rect">
            <a:avLst/>
          </a:prstGeom>
        </p:spPr>
        <p:txBody>
          <a:bodyPr lIns="63983" tIns="31992" rIns="63983" bIns="31992">
            <a:noAutofit/>
          </a:bodyPr>
          <a:lstStyle>
            <a:lvl1pPr algn="l" defTabSz="1097213" rtl="0" eaLnBrk="1" latinLnBrk="0" hangingPunct="1">
              <a:lnSpc>
                <a:spcPct val="90000"/>
              </a:lnSpc>
              <a:spcBef>
                <a:spcPct val="0"/>
              </a:spcBef>
              <a:buNone/>
              <a:defRPr lang="en-US" sz="4800" b="0" kern="1200" cap="none" spc="-180" baseline="0" dirty="0">
                <a:ln w="3175">
                  <a:noFill/>
                </a:ln>
                <a:solidFill>
                  <a:schemeClr val="tx1">
                    <a:alpha val="99000"/>
                  </a:schemeClr>
                </a:solidFill>
                <a:effectLst/>
                <a:latin typeface="Segoe UI Light" pitchFamily="34" charset="0"/>
                <a:ea typeface="+mj-ea"/>
                <a:cs typeface="+mj-cs"/>
              </a:defRPr>
            </a:lvl1pPr>
          </a:lstStyle>
          <a:p>
            <a:pPr algn="ctr" defTabSz="685558"/>
            <a:r>
              <a:rPr lang="en-US" sz="4932" dirty="0">
                <a:latin typeface="Segoe UI" pitchFamily="34" charset="0"/>
                <a:ea typeface="Segoe UI" pitchFamily="34" charset="0"/>
                <a:cs typeface="Segoe UI" pitchFamily="34" charset="0"/>
              </a:rPr>
              <a:t>HDINSIGHT / HADOOP </a:t>
            </a:r>
            <a:r>
              <a:rPr lang="en-US" sz="4932" dirty="0" smtClean="0">
                <a:latin typeface="Segoe UI" pitchFamily="34" charset="0"/>
                <a:ea typeface="Segoe UI" pitchFamily="34" charset="0"/>
                <a:cs typeface="Segoe UI" pitchFamily="34" charset="0"/>
              </a:rPr>
              <a:t>Ecosystem</a:t>
            </a:r>
            <a:endParaRPr lang="en-US" sz="4932" dirty="0">
              <a:latin typeface="Segoe UI" pitchFamily="34" charset="0"/>
              <a:ea typeface="Segoe UI" pitchFamily="34" charset="0"/>
              <a:cs typeface="Segoe UI" pitchFamily="34" charset="0"/>
            </a:endParaRPr>
          </a:p>
        </p:txBody>
      </p:sp>
      <p:sp>
        <p:nvSpPr>
          <p:cNvPr id="28" name="Rectangle 27"/>
          <p:cNvSpPr/>
          <p:nvPr/>
        </p:nvSpPr>
        <p:spPr bwMode="auto">
          <a:xfrm rot="16200000">
            <a:off x="2794816"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World's Data (Azure Data Marketplace)</a:t>
            </a:r>
          </a:p>
        </p:txBody>
      </p:sp>
      <p:sp>
        <p:nvSpPr>
          <p:cNvPr id="29" name="Rectangle 28"/>
          <p:cNvSpPr/>
          <p:nvPr/>
        </p:nvSpPr>
        <p:spPr bwMode="auto">
          <a:xfrm>
            <a:off x="7825285" y="2931637"/>
            <a:ext cx="1618768" cy="142727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latin typeface="Segoe UI" pitchFamily="34" charset="0"/>
                <a:ea typeface="Segoe UI" pitchFamily="34" charset="0"/>
                <a:cs typeface="Segoe UI" pitchFamily="34" charset="0"/>
              </a:rPr>
              <a:t>Event Driven Processing</a:t>
            </a:r>
          </a:p>
        </p:txBody>
      </p:sp>
      <p:sp>
        <p:nvSpPr>
          <p:cNvPr id="2" name="TextBox 1"/>
          <p:cNvSpPr txBox="1"/>
          <p:nvPr/>
        </p:nvSpPr>
        <p:spPr>
          <a:xfrm>
            <a:off x="9660868" y="1469826"/>
            <a:ext cx="2443234" cy="4708943"/>
          </a:xfrm>
          <a:prstGeom prst="rect">
            <a:avLst/>
          </a:prstGeom>
          <a:noFill/>
        </p:spPr>
        <p:txBody>
          <a:bodyPr wrap="square" lIns="91404" tIns="45701" rIns="91404" bIns="45701" rtlCol="0">
            <a:spAutoFit/>
          </a:bodyPr>
          <a:lstStyle/>
          <a:p>
            <a:r>
              <a:rPr lang="en-US" sz="2000" u="sng" dirty="0" smtClean="0"/>
              <a:t>Legend</a:t>
            </a:r>
            <a:br>
              <a:rPr lang="en-US" sz="2000" u="sng" dirty="0" smtClean="0"/>
            </a:br>
            <a:endParaRPr lang="en-US" sz="2000" u="sng" dirty="0"/>
          </a:p>
          <a:p>
            <a:r>
              <a:rPr lang="en-US" sz="2000" dirty="0">
                <a:solidFill>
                  <a:srgbClr val="FF0000"/>
                </a:solidFill>
              </a:rPr>
              <a:t>Red = Core Hadoop</a:t>
            </a:r>
          </a:p>
          <a:p>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Blue </a:t>
            </a:r>
            <a:r>
              <a:rPr lang="en-US" sz="2000" dirty="0">
                <a:solidFill>
                  <a:schemeClr val="accent6"/>
                </a:solidFill>
              </a:rPr>
              <a:t>= Data processing</a:t>
            </a:r>
          </a:p>
          <a:p>
            <a:r>
              <a:rPr lang="en-US" sz="2000" dirty="0" smtClean="0">
                <a:solidFill>
                  <a:srgbClr val="7030A0"/>
                </a:solidFill>
              </a:rPr>
              <a:t/>
            </a:r>
            <a:br>
              <a:rPr lang="en-US" sz="2000" dirty="0" smtClean="0">
                <a:solidFill>
                  <a:srgbClr val="7030A0"/>
                </a:solidFill>
              </a:rPr>
            </a:br>
            <a:r>
              <a:rPr lang="en-US" sz="2000" dirty="0" smtClean="0">
                <a:solidFill>
                  <a:srgbClr val="7030A0"/>
                </a:solidFill>
              </a:rPr>
              <a:t>Purple </a:t>
            </a:r>
            <a:r>
              <a:rPr lang="en-US" sz="2000" dirty="0">
                <a:solidFill>
                  <a:srgbClr val="7030A0"/>
                </a:solidFill>
              </a:rPr>
              <a:t>= Microsoft integration points </a:t>
            </a:r>
            <a:r>
              <a:rPr lang="en-US" sz="2000" dirty="0" smtClean="0">
                <a:solidFill>
                  <a:srgbClr val="7030A0"/>
                </a:solidFill>
              </a:rPr>
              <a:t>and enhancements</a:t>
            </a:r>
            <a:endParaRPr lang="en-US" sz="2000" dirty="0">
              <a:solidFill>
                <a:srgbClr val="7030A0"/>
              </a:solidFill>
            </a:endParaRPr>
          </a:p>
          <a:p>
            <a:r>
              <a:rPr lang="en-US" sz="2000" dirty="0" smtClean="0">
                <a:solidFill>
                  <a:schemeClr val="accent1"/>
                </a:solidFill>
              </a:rPr>
              <a:t/>
            </a:r>
            <a:br>
              <a:rPr lang="en-US" sz="2000" dirty="0" smtClean="0">
                <a:solidFill>
                  <a:schemeClr val="accent1"/>
                </a:solidFill>
              </a:rPr>
            </a:br>
            <a:r>
              <a:rPr lang="en-US" sz="2000" dirty="0" smtClean="0">
                <a:solidFill>
                  <a:schemeClr val="accent1"/>
                </a:solidFill>
              </a:rPr>
              <a:t>Orange </a:t>
            </a:r>
            <a:r>
              <a:rPr lang="en-US" sz="2000" dirty="0">
                <a:solidFill>
                  <a:schemeClr val="accent1"/>
                </a:solidFill>
              </a:rPr>
              <a:t>= Data Movement</a:t>
            </a:r>
          </a:p>
          <a:p>
            <a:r>
              <a:rPr lang="en-US" sz="2000" dirty="0" smtClean="0">
                <a:solidFill>
                  <a:schemeClr val="accent4">
                    <a:lumMod val="75000"/>
                  </a:schemeClr>
                </a:solidFill>
              </a:rPr>
              <a:t/>
            </a:r>
            <a:br>
              <a:rPr lang="en-US" sz="2000" dirty="0" smtClean="0">
                <a:solidFill>
                  <a:schemeClr val="accent4">
                    <a:lumMod val="75000"/>
                  </a:schemeClr>
                </a:solidFill>
              </a:rPr>
            </a:br>
            <a:r>
              <a:rPr lang="en-US" sz="2000" dirty="0" smtClean="0">
                <a:solidFill>
                  <a:schemeClr val="accent4">
                    <a:lumMod val="75000"/>
                  </a:schemeClr>
                </a:solidFill>
              </a:rPr>
              <a:t>Green </a:t>
            </a:r>
            <a:r>
              <a:rPr lang="en-US" sz="2000" dirty="0">
                <a:solidFill>
                  <a:schemeClr val="accent4">
                    <a:lumMod val="75000"/>
                  </a:schemeClr>
                </a:solidFill>
              </a:rPr>
              <a:t>= Packages</a:t>
            </a:r>
          </a:p>
        </p:txBody>
      </p:sp>
    </p:spTree>
    <p:extLst>
      <p:ext uri="{BB962C8B-B14F-4D97-AF65-F5344CB8AC3E}">
        <p14:creationId xmlns:p14="http://schemas.microsoft.com/office/powerpoint/2010/main" val="364319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36"/>
                                        </p:tgtEl>
                                        <p:attrNameLst>
                                          <p:attrName>fillcolor</p:attrName>
                                        </p:attrNameLst>
                                      </p:cBhvr>
                                      <p:to>
                                        <a:schemeClr val="tx1"/>
                                      </p:to>
                                    </p:animClr>
                                    <p:set>
                                      <p:cBhvr>
                                        <p:cTn id="89" dur="2000" fill="hold"/>
                                        <p:tgtEl>
                                          <p:spTgt spid="36"/>
                                        </p:tgtEl>
                                        <p:attrNameLst>
                                          <p:attrName>fill.type</p:attrName>
                                        </p:attrNameLst>
                                      </p:cBhvr>
                                      <p:to>
                                        <p:strVal val="solid"/>
                                      </p:to>
                                    </p:set>
                                    <p:set>
                                      <p:cBhvr>
                                        <p:cTn id="90" dur="2000" fill="hold"/>
                                        <p:tgtEl>
                                          <p:spTgt spid="36"/>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2000" fill="hold"/>
                                        <p:tgtEl>
                                          <p:spTgt spid="18"/>
                                        </p:tgtEl>
                                        <p:attrNameLst>
                                          <p:attrName>fillcolor</p:attrName>
                                        </p:attrNameLst>
                                      </p:cBhvr>
                                      <p:to>
                                        <a:schemeClr val="tx1"/>
                                      </p:to>
                                    </p:animClr>
                                    <p:set>
                                      <p:cBhvr>
                                        <p:cTn id="93" dur="2000" fill="hold"/>
                                        <p:tgtEl>
                                          <p:spTgt spid="18"/>
                                        </p:tgtEl>
                                        <p:attrNameLst>
                                          <p:attrName>fill.type</p:attrName>
                                        </p:attrNameLst>
                                      </p:cBhvr>
                                      <p:to>
                                        <p:strVal val="solid"/>
                                      </p:to>
                                    </p:set>
                                    <p:set>
                                      <p:cBhvr>
                                        <p:cTn id="94" dur="2000" fill="hold"/>
                                        <p:tgtEl>
                                          <p:spTgt spid="18"/>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2000" fill="hold"/>
                                        <p:tgtEl>
                                          <p:spTgt spid="21"/>
                                        </p:tgtEl>
                                        <p:attrNameLst>
                                          <p:attrName>fillcolor</p:attrName>
                                        </p:attrNameLst>
                                      </p:cBhvr>
                                      <p:to>
                                        <a:schemeClr val="tx1"/>
                                      </p:to>
                                    </p:animClr>
                                    <p:set>
                                      <p:cBhvr>
                                        <p:cTn id="97" dur="2000" fill="hold"/>
                                        <p:tgtEl>
                                          <p:spTgt spid="21"/>
                                        </p:tgtEl>
                                        <p:attrNameLst>
                                          <p:attrName>fill.type</p:attrName>
                                        </p:attrNameLst>
                                      </p:cBhvr>
                                      <p:to>
                                        <p:strVal val="solid"/>
                                      </p:to>
                                    </p:set>
                                    <p:set>
                                      <p:cBhvr>
                                        <p:cTn id="98" dur="2000" fill="hold"/>
                                        <p:tgtEl>
                                          <p:spTgt spid="21"/>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2000" fill="hold"/>
                                        <p:tgtEl>
                                          <p:spTgt spid="20"/>
                                        </p:tgtEl>
                                        <p:attrNameLst>
                                          <p:attrName>fillcolor</p:attrName>
                                        </p:attrNameLst>
                                      </p:cBhvr>
                                      <p:to>
                                        <a:schemeClr val="tx1"/>
                                      </p:to>
                                    </p:animClr>
                                    <p:set>
                                      <p:cBhvr>
                                        <p:cTn id="101" dur="2000" fill="hold"/>
                                        <p:tgtEl>
                                          <p:spTgt spid="20"/>
                                        </p:tgtEl>
                                        <p:attrNameLst>
                                          <p:attrName>fill.type</p:attrName>
                                        </p:attrNameLst>
                                      </p:cBhvr>
                                      <p:to>
                                        <p:strVal val="solid"/>
                                      </p:to>
                                    </p:set>
                                    <p:set>
                                      <p:cBhvr>
                                        <p:cTn id="102" dur="2000" fill="hold"/>
                                        <p:tgtEl>
                                          <p:spTgt spid="20"/>
                                        </p:tgtEl>
                                        <p:attrNameLst>
                                          <p:attrName>fill.on</p:attrName>
                                        </p:attrNameLst>
                                      </p:cBhvr>
                                      <p:to>
                                        <p:strVal val="true"/>
                                      </p:to>
                                    </p:set>
                                  </p:childTnLst>
                                </p:cTn>
                              </p:par>
                              <p:par>
                                <p:cTn id="103" presetID="3" presetClass="emph" presetSubtype="2" fill="hold" grpId="1" nodeType="withEffect">
                                  <p:stCondLst>
                                    <p:cond delay="0"/>
                                  </p:stCondLst>
                                  <p:childTnLst>
                                    <p:animClr clrSpc="rgb" dir="cw">
                                      <p:cBhvr override="childStyle">
                                        <p:cTn id="104" dur="2000" fill="hold"/>
                                        <p:tgtEl>
                                          <p:spTgt spid="36"/>
                                        </p:tgtEl>
                                        <p:attrNameLst>
                                          <p:attrName>style.color</p:attrName>
                                        </p:attrNameLst>
                                      </p:cBhvr>
                                      <p:to>
                                        <a:schemeClr val="bg2"/>
                                      </p:to>
                                    </p:animClr>
                                  </p:childTnLst>
                                </p:cTn>
                              </p:par>
                              <p:par>
                                <p:cTn id="105" presetID="3" presetClass="emph" presetSubtype="2" fill="hold" grpId="1" nodeType="withEffect">
                                  <p:stCondLst>
                                    <p:cond delay="0"/>
                                  </p:stCondLst>
                                  <p:childTnLst>
                                    <p:animClr clrSpc="rgb" dir="cw">
                                      <p:cBhvr override="childStyle">
                                        <p:cTn id="106" dur="2000" fill="hold"/>
                                        <p:tgtEl>
                                          <p:spTgt spid="18"/>
                                        </p:tgtEl>
                                        <p:attrNameLst>
                                          <p:attrName>style.color</p:attrName>
                                        </p:attrNameLst>
                                      </p:cBhvr>
                                      <p:to>
                                        <a:schemeClr val="bg2"/>
                                      </p:to>
                                    </p:animClr>
                                  </p:childTnLst>
                                </p:cTn>
                              </p:par>
                              <p:par>
                                <p:cTn id="107" presetID="3" presetClass="emph" presetSubtype="2" fill="hold" grpId="1" nodeType="withEffect">
                                  <p:stCondLst>
                                    <p:cond delay="0"/>
                                  </p:stCondLst>
                                  <p:childTnLst>
                                    <p:animClr clrSpc="rgb" dir="cw">
                                      <p:cBhvr override="childStyle">
                                        <p:cTn id="108" dur="2000" fill="hold"/>
                                        <p:tgtEl>
                                          <p:spTgt spid="21"/>
                                        </p:tgtEl>
                                        <p:attrNameLst>
                                          <p:attrName>style.color</p:attrName>
                                        </p:attrNameLst>
                                      </p:cBhvr>
                                      <p:to>
                                        <a:schemeClr val="bg2"/>
                                      </p:to>
                                    </p:animClr>
                                  </p:childTnLst>
                                </p:cTn>
                              </p:par>
                              <p:par>
                                <p:cTn id="109" presetID="3" presetClass="emph" presetSubtype="2" fill="hold" grpId="1" nodeType="withEffect">
                                  <p:stCondLst>
                                    <p:cond delay="0"/>
                                  </p:stCondLst>
                                  <p:childTnLst>
                                    <p:animClr clrSpc="rgb" dir="cw">
                                      <p:cBhvr override="childStyle">
                                        <p:cTn id="110" dur="2000" fill="hold"/>
                                        <p:tgtEl>
                                          <p:spTgt spid="20"/>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4" grpId="0" animBg="1"/>
      <p:bldP spid="35" grpId="0" animBg="1"/>
      <p:bldP spid="36" grpId="0" animBg="1"/>
      <p:bldP spid="36" grpId="1" animBg="1"/>
      <p:bldP spid="37" grpId="0" animBg="1"/>
      <p:bldP spid="40" grpId="0" animBg="1"/>
      <p:bldP spid="41" grpId="0" animBg="1"/>
      <p:bldP spid="12" grpId="0" animBg="1"/>
      <p:bldP spid="13" grpId="0" animBg="1"/>
      <p:bldP spid="14" grpId="0" animBg="1"/>
      <p:bldP spid="18" grpId="0" animBg="1"/>
      <p:bldP spid="18" grpId="1" animBg="1"/>
      <p:bldP spid="20" grpId="0" animBg="1"/>
      <p:bldP spid="20" grpId="1" animBg="1"/>
      <p:bldP spid="21" grpId="0" animBg="1"/>
      <p:bldP spid="21" grpId="1" animBg="1"/>
      <p:bldP spid="19" grpId="0" animBg="1"/>
      <p:bldP spid="22" grpId="0" animBg="1"/>
      <p:bldP spid="25" grpId="0" animBg="1"/>
      <p:bldP spid="23" grpId="0" animBg="1"/>
      <p:bldP spid="24" grpId="0" animBg="1"/>
      <p:bldP spid="26" grpId="0" animBg="1"/>
      <p:bldP spid="28"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20700" y="2660834"/>
            <a:ext cx="11155680" cy="997196"/>
          </a:xfrm>
        </p:spPr>
        <p:txBody>
          <a:bodyPr/>
          <a:lstStyle/>
          <a:p>
            <a:r>
              <a:rPr lang="en-US" dirty="0" smtClean="0"/>
              <a:t>Storing Data with HDInsight</a:t>
            </a:r>
            <a:endParaRPr lang="en-US" dirty="0"/>
          </a:p>
        </p:txBody>
      </p:sp>
    </p:spTree>
    <p:extLst>
      <p:ext uri="{BB962C8B-B14F-4D97-AF65-F5344CB8AC3E}">
        <p14:creationId xmlns:p14="http://schemas.microsoft.com/office/powerpoint/2010/main" val="191471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595" y="342321"/>
            <a:ext cx="7860069" cy="5710709"/>
          </a:xfrm>
          <a:prstGeom prst="rect">
            <a:avLst/>
          </a:prstGeom>
        </p:spPr>
      </p:pic>
    </p:spTree>
    <p:extLst>
      <p:ext uri="{BB962C8B-B14F-4D97-AF65-F5344CB8AC3E}">
        <p14:creationId xmlns:p14="http://schemas.microsoft.com/office/powerpoint/2010/main" val="42027461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lowchart: Magnetic Disk 30"/>
          <p:cNvSpPr/>
          <p:nvPr/>
        </p:nvSpPr>
        <p:spPr>
          <a:xfrm>
            <a:off x="8838487" y="43508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2" name="Flowchart: Magnetic Disk 31"/>
          <p:cNvSpPr/>
          <p:nvPr/>
        </p:nvSpPr>
        <p:spPr>
          <a:xfrm>
            <a:off x="8838488" y="347118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3" name="Flowchart: Magnetic Disk 32"/>
          <p:cNvSpPr/>
          <p:nvPr/>
        </p:nvSpPr>
        <p:spPr>
          <a:xfrm>
            <a:off x="8838488" y="259149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Front end</a:t>
            </a:r>
          </a:p>
        </p:txBody>
      </p:sp>
      <p:sp>
        <p:nvSpPr>
          <p:cNvPr id="28" name="Flowchart: Magnetic Disk 27"/>
          <p:cNvSpPr/>
          <p:nvPr/>
        </p:nvSpPr>
        <p:spPr>
          <a:xfrm>
            <a:off x="8457585" y="450275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29" name="Flowchart: Magnetic Disk 28"/>
          <p:cNvSpPr/>
          <p:nvPr/>
        </p:nvSpPr>
        <p:spPr>
          <a:xfrm>
            <a:off x="8457586" y="36230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30" name="Flowchart: Magnetic Disk 29"/>
          <p:cNvSpPr/>
          <p:nvPr/>
        </p:nvSpPr>
        <p:spPr>
          <a:xfrm>
            <a:off x="8457586" y="2743379"/>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Front end</a:t>
            </a:r>
          </a:p>
        </p:txBody>
      </p:sp>
      <p:sp>
        <p:nvSpPr>
          <p:cNvPr id="26" name="Flowchart: Magnetic Disk 25"/>
          <p:cNvSpPr/>
          <p:nvPr/>
        </p:nvSpPr>
        <p:spPr>
          <a:xfrm>
            <a:off x="8076684" y="4655582"/>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t>Stream Layer</a:t>
            </a:r>
          </a:p>
        </p:txBody>
      </p:sp>
      <p:sp>
        <p:nvSpPr>
          <p:cNvPr id="25" name="Flowchart: Magnetic Disk 24"/>
          <p:cNvSpPr/>
          <p:nvPr/>
        </p:nvSpPr>
        <p:spPr>
          <a:xfrm>
            <a:off x="8076686" y="3775898"/>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t>Partition Layer</a:t>
            </a:r>
          </a:p>
        </p:txBody>
      </p:sp>
      <p:sp>
        <p:nvSpPr>
          <p:cNvPr id="4" name="Title 3"/>
          <p:cNvSpPr>
            <a:spLocks noGrp="1"/>
          </p:cNvSpPr>
          <p:nvPr>
            <p:ph type="title"/>
          </p:nvPr>
        </p:nvSpPr>
        <p:spPr/>
        <p:txBody>
          <a:bodyPr/>
          <a:lstStyle/>
          <a:p>
            <a:r>
              <a:rPr lang="en-US" sz="5332" dirty="0"/>
              <a:t>HDFS on Azure: Tale of two File Systems</a:t>
            </a:r>
          </a:p>
        </p:txBody>
      </p:sp>
      <p:sp>
        <p:nvSpPr>
          <p:cNvPr id="9" name="Oval 8"/>
          <p:cNvSpPr/>
          <p:nvPr/>
        </p:nvSpPr>
        <p:spPr>
          <a:xfrm>
            <a:off x="2019688" y="2415328"/>
            <a:ext cx="2894846" cy="137124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solidFill>
                  <a:schemeClr val="tx2"/>
                </a:solidFill>
              </a:rPr>
              <a:t>Name Node</a:t>
            </a:r>
          </a:p>
          <a:p>
            <a:pPr algn="ctr"/>
            <a:endParaRPr lang="en-US" sz="3199" dirty="0">
              <a:solidFill>
                <a:schemeClr val="tx2"/>
              </a:solidFill>
            </a:endParaRPr>
          </a:p>
          <a:p>
            <a:pPr algn="ctr"/>
            <a:r>
              <a:rPr lang="en-US" sz="3199" dirty="0"/>
              <a:t>de</a:t>
            </a:r>
          </a:p>
          <a:p>
            <a:pPr algn="ctr"/>
            <a:endParaRPr lang="en-US" sz="3199" dirty="0"/>
          </a:p>
          <a:p>
            <a:pPr algn="ctr"/>
            <a:r>
              <a:rPr lang="en-US" sz="3199" dirty="0"/>
              <a:t> </a:t>
            </a:r>
          </a:p>
        </p:txBody>
      </p:sp>
      <p:sp>
        <p:nvSpPr>
          <p:cNvPr id="10" name="Oval 9"/>
          <p:cNvSpPr/>
          <p:nvPr/>
        </p:nvSpPr>
        <p:spPr>
          <a:xfrm>
            <a:off x="179071" y="4326940"/>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solidFill>
                  <a:schemeClr val="tx2"/>
                </a:solidFill>
              </a:rPr>
              <a:t>Data Node</a:t>
            </a:r>
          </a:p>
          <a:p>
            <a:pPr algn="ctr"/>
            <a:endParaRPr lang="en-US" sz="3199" dirty="0"/>
          </a:p>
          <a:p>
            <a:pPr algn="ctr"/>
            <a:endParaRPr lang="en-US" sz="3199" dirty="0"/>
          </a:p>
        </p:txBody>
      </p:sp>
      <p:sp>
        <p:nvSpPr>
          <p:cNvPr id="11" name="Oval 10"/>
          <p:cNvSpPr/>
          <p:nvPr/>
        </p:nvSpPr>
        <p:spPr>
          <a:xfrm>
            <a:off x="3704205" y="4247875"/>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dirty="0">
                <a:solidFill>
                  <a:schemeClr val="tx2"/>
                </a:solidFill>
              </a:rPr>
              <a:t>Data Node</a:t>
            </a:r>
          </a:p>
          <a:p>
            <a:pPr algn="ctr"/>
            <a:endParaRPr lang="en-US" sz="3199" dirty="0"/>
          </a:p>
          <a:p>
            <a:pPr algn="ctr"/>
            <a:endParaRPr lang="en-US" sz="3199" dirty="0"/>
          </a:p>
        </p:txBody>
      </p:sp>
      <p:sp>
        <p:nvSpPr>
          <p:cNvPr id="8" name="Flowchart: Magnetic Disk 7"/>
          <p:cNvSpPr/>
          <p:nvPr/>
        </p:nvSpPr>
        <p:spPr>
          <a:xfrm>
            <a:off x="2963426" y="2785525"/>
            <a:ext cx="914162" cy="70359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3" name="Flowchart: Magnetic Disk 12"/>
          <p:cNvSpPr/>
          <p:nvPr/>
        </p:nvSpPr>
        <p:spPr>
          <a:xfrm>
            <a:off x="1142944" y="4759581"/>
            <a:ext cx="914162" cy="750221"/>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4" name="Flowchart: Magnetic Disk 13"/>
          <p:cNvSpPr/>
          <p:nvPr/>
        </p:nvSpPr>
        <p:spPr>
          <a:xfrm>
            <a:off x="4778451" y="4759581"/>
            <a:ext cx="914162" cy="74168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en-US" sz="3199" dirty="0"/>
          </a:p>
        </p:txBody>
      </p:sp>
      <p:sp>
        <p:nvSpPr>
          <p:cNvPr id="19" name="Flowchart: Magnetic Disk 18"/>
          <p:cNvSpPr/>
          <p:nvPr/>
        </p:nvSpPr>
        <p:spPr>
          <a:xfrm>
            <a:off x="8076686" y="289621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000" dirty="0"/>
              <a:t>Front end</a:t>
            </a:r>
          </a:p>
        </p:txBody>
      </p:sp>
      <p:sp>
        <p:nvSpPr>
          <p:cNvPr id="20" name="Rectangle 19"/>
          <p:cNvSpPr/>
          <p:nvPr/>
        </p:nvSpPr>
        <p:spPr>
          <a:xfrm>
            <a:off x="611029" y="1295957"/>
            <a:ext cx="10703312" cy="60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r>
              <a:rPr lang="en-US" sz="3199" dirty="0"/>
              <a:t>HDFS API</a:t>
            </a:r>
          </a:p>
        </p:txBody>
      </p:sp>
      <p:sp>
        <p:nvSpPr>
          <p:cNvPr id="21" name="TextBox 20"/>
          <p:cNvSpPr txBox="1"/>
          <p:nvPr/>
        </p:nvSpPr>
        <p:spPr>
          <a:xfrm>
            <a:off x="270757" y="5969368"/>
            <a:ext cx="6367059" cy="861736"/>
          </a:xfrm>
          <a:prstGeom prst="rect">
            <a:avLst/>
          </a:prstGeom>
          <a:noFill/>
        </p:spPr>
        <p:txBody>
          <a:bodyPr wrap="square" lIns="91404" tIns="45701" rIns="91404" bIns="45701" rtlCol="0">
            <a:spAutoFit/>
          </a:bodyPr>
          <a:lstStyle/>
          <a:p>
            <a:pPr algn="ctr"/>
            <a:r>
              <a:rPr lang="en-US" sz="1600" b="1" dirty="0">
                <a:solidFill>
                  <a:schemeClr val="accent2"/>
                </a:solidFill>
              </a:rPr>
              <a:t>DFS (1 Data Node per Worker Role)</a:t>
            </a:r>
          </a:p>
          <a:p>
            <a:pPr algn="ctr"/>
            <a:r>
              <a:rPr lang="en-US" sz="1600" b="1" dirty="0">
                <a:solidFill>
                  <a:schemeClr val="accent2"/>
                </a:solidFill>
              </a:rPr>
              <a:t>and Compute </a:t>
            </a:r>
            <a:r>
              <a:rPr lang="en-US" sz="1600" b="1" dirty="0" smtClean="0">
                <a:solidFill>
                  <a:schemeClr val="accent2"/>
                </a:solidFill>
              </a:rPr>
              <a:t>Cluster</a:t>
            </a:r>
          </a:p>
          <a:p>
            <a:pPr algn="ctr"/>
            <a:r>
              <a:rPr lang="en-US" sz="1600" dirty="0">
                <a:solidFill>
                  <a:schemeClr val="accent2"/>
                </a:solidFill>
              </a:rPr>
              <a:t>hdfs://&lt;namenodehost&gt;/&lt;path&gt;</a:t>
            </a:r>
            <a:endParaRPr lang="en-US" sz="1600" dirty="0">
              <a:solidFill>
                <a:schemeClr val="accent2"/>
              </a:solidFill>
            </a:endParaRPr>
          </a:p>
        </p:txBody>
      </p:sp>
      <p:sp>
        <p:nvSpPr>
          <p:cNvPr id="22" name="Rectangle 21"/>
          <p:cNvSpPr/>
          <p:nvPr/>
        </p:nvSpPr>
        <p:spPr>
          <a:xfrm>
            <a:off x="6172201" y="6055683"/>
            <a:ext cx="5745479" cy="830958"/>
          </a:xfrm>
          <a:prstGeom prst="rect">
            <a:avLst/>
          </a:prstGeom>
        </p:spPr>
        <p:txBody>
          <a:bodyPr wrap="square" lIns="91404" tIns="45701" rIns="91404" bIns="45701">
            <a:spAutoFit/>
          </a:bodyPr>
          <a:lstStyle/>
          <a:p>
            <a:r>
              <a:rPr lang="en-US" sz="1600" b="1" dirty="0">
                <a:solidFill>
                  <a:schemeClr val="accent2"/>
                </a:solidFill>
              </a:rPr>
              <a:t>Azure Storage </a:t>
            </a:r>
            <a:r>
              <a:rPr lang="en-US" sz="1600" b="1" dirty="0">
                <a:solidFill>
                  <a:schemeClr val="accent2"/>
                </a:solidFill>
              </a:rPr>
              <a:t>(</a:t>
            </a:r>
            <a:r>
              <a:rPr lang="en-US" sz="1600" b="1" dirty="0" err="1">
                <a:solidFill>
                  <a:schemeClr val="accent2"/>
                </a:solidFill>
              </a:rPr>
              <a:t>wasb</a:t>
            </a:r>
            <a:r>
              <a:rPr lang="en-US" sz="1600" b="1" dirty="0" smtClean="0">
                <a:solidFill>
                  <a:schemeClr val="accent2"/>
                </a:solidFill>
              </a:rPr>
              <a:t>)</a:t>
            </a:r>
          </a:p>
          <a:p>
            <a:r>
              <a:rPr lang="en-US" sz="1600" dirty="0" err="1" smtClean="0">
                <a:solidFill>
                  <a:schemeClr val="accent2"/>
                </a:solidFill>
              </a:rPr>
              <a:t>wasb</a:t>
            </a:r>
            <a:r>
              <a:rPr lang="en-US" sz="1600" dirty="0" smtClean="0">
                <a:solidFill>
                  <a:schemeClr val="accent2"/>
                </a:solidFill>
              </a:rPr>
              <a:t>[s]://&lt;</a:t>
            </a:r>
            <a:r>
              <a:rPr lang="en-US" sz="1600" dirty="0" err="1" smtClean="0">
                <a:solidFill>
                  <a:schemeClr val="accent2"/>
                </a:solidFill>
              </a:rPr>
              <a:t>containername</a:t>
            </a:r>
            <a:r>
              <a:rPr lang="en-US" sz="1600" dirty="0" smtClean="0">
                <a:solidFill>
                  <a:schemeClr val="accent2"/>
                </a:solidFill>
              </a:rPr>
              <a:t>&gt;@&lt;</a:t>
            </a:r>
            <a:r>
              <a:rPr lang="en-US" sz="1600" dirty="0" err="1" smtClean="0">
                <a:solidFill>
                  <a:schemeClr val="accent2"/>
                </a:solidFill>
              </a:rPr>
              <a:t>accountname</a:t>
            </a:r>
            <a:r>
              <a:rPr lang="en-US" sz="1600" dirty="0" smtClean="0">
                <a:solidFill>
                  <a:schemeClr val="accent2"/>
                </a:solidFill>
              </a:rPr>
              <a:t>&gt;.blob.core.windows.net/&lt;path&gt; </a:t>
            </a:r>
            <a:endParaRPr lang="en-US" sz="1600" dirty="0">
              <a:solidFill>
                <a:schemeClr val="accent2"/>
              </a:solidFill>
            </a:endParaRPr>
          </a:p>
        </p:txBody>
      </p:sp>
      <p:sp>
        <p:nvSpPr>
          <p:cNvPr id="23" name="TextBox 22"/>
          <p:cNvSpPr txBox="1"/>
          <p:nvPr/>
        </p:nvSpPr>
        <p:spPr>
          <a:xfrm>
            <a:off x="3238572" y="4842388"/>
            <a:ext cx="558093" cy="584609"/>
          </a:xfrm>
          <a:prstGeom prst="rect">
            <a:avLst/>
          </a:prstGeom>
          <a:noFill/>
        </p:spPr>
        <p:txBody>
          <a:bodyPr wrap="none" lIns="91404" tIns="45701" rIns="91404" bIns="45701" rtlCol="0">
            <a:spAutoFit/>
          </a:bodyPr>
          <a:lstStyle/>
          <a:p>
            <a:r>
              <a:rPr lang="en-US" sz="3199" b="1" dirty="0">
                <a:solidFill>
                  <a:srgbClr val="FF0000"/>
                </a:solidFill>
              </a:rPr>
              <a:t>…</a:t>
            </a:r>
          </a:p>
        </p:txBody>
      </p:sp>
      <p:sp>
        <p:nvSpPr>
          <p:cNvPr id="24" name="Rectangle 23"/>
          <p:cNvSpPr/>
          <p:nvPr/>
        </p:nvSpPr>
        <p:spPr>
          <a:xfrm>
            <a:off x="6667350" y="1941534"/>
            <a:ext cx="5484971" cy="584609"/>
          </a:xfrm>
          <a:prstGeom prst="rect">
            <a:avLst/>
          </a:prstGeom>
        </p:spPr>
        <p:txBody>
          <a:bodyPr wrap="square" lIns="91404" tIns="45701" rIns="91404" bIns="45701">
            <a:spAutoFit/>
          </a:bodyPr>
          <a:lstStyle/>
          <a:p>
            <a:pPr algn="ctr"/>
            <a:r>
              <a:rPr lang="en-US" sz="3199" dirty="0">
                <a:solidFill>
                  <a:schemeClr val="tx2"/>
                </a:solidFill>
              </a:rPr>
              <a:t>Azure Blob Storage</a:t>
            </a:r>
          </a:p>
        </p:txBody>
      </p:sp>
      <p:cxnSp>
        <p:nvCxnSpPr>
          <p:cNvPr id="3" name="Straight Arrow Connector 2"/>
          <p:cNvCxnSpPr>
            <a:stCxn id="9" idx="3"/>
          </p:cNvCxnSpPr>
          <p:nvPr/>
        </p:nvCxnSpPr>
        <p:spPr>
          <a:xfrm flipH="1">
            <a:off x="1600026" y="3585756"/>
            <a:ext cx="843603"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1" idx="0"/>
          </p:cNvCxnSpPr>
          <p:nvPr/>
        </p:nvCxnSpPr>
        <p:spPr>
          <a:xfrm>
            <a:off x="4490594" y="3585756"/>
            <a:ext cx="661034"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589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28" grpId="0" animBg="1"/>
      <p:bldP spid="29" grpId="0" animBg="1"/>
      <p:bldP spid="30" grpId="0" animBg="1"/>
      <p:bldP spid="26" grpId="0" animBg="1"/>
      <p:bldP spid="25" grpId="0" animBg="1"/>
      <p:bldP spid="9" grpId="0" animBg="1"/>
      <p:bldP spid="10" grpId="0" animBg="1"/>
      <p:bldP spid="11" grpId="0" animBg="1"/>
      <p:bldP spid="8" grpId="0" animBg="1"/>
      <p:bldP spid="13" grpId="0" animBg="1"/>
      <p:bldP spid="14" grpId="0" animBg="1"/>
      <p:bldP spid="19" grpId="0" animBg="1"/>
      <p:bldP spid="21" grpId="0"/>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a:t>
            </a:r>
            <a:r>
              <a:rPr lang="en-US" dirty="0" smtClean="0"/>
              <a:t>(</a:t>
            </a:r>
            <a:r>
              <a:rPr lang="en-US" dirty="0" err="1" smtClean="0"/>
              <a:t>wasb</a:t>
            </a:r>
            <a:r>
              <a:rPr lang="en-US" dirty="0" smtClean="0"/>
              <a:t>[s])</a:t>
            </a:r>
            <a:endParaRPr lang="en-US" dirty="0"/>
          </a:p>
        </p:txBody>
      </p:sp>
      <p:sp>
        <p:nvSpPr>
          <p:cNvPr id="3" name="Content Placeholder 2"/>
          <p:cNvSpPr>
            <a:spLocks noGrp="1"/>
          </p:cNvSpPr>
          <p:nvPr>
            <p:ph type="body" sz="quarter" idx="10"/>
          </p:nvPr>
        </p:nvSpPr>
        <p:spPr>
          <a:xfrm>
            <a:off x="580949" y="1501312"/>
            <a:ext cx="10969943" cy="4781385"/>
          </a:xfrm>
          <a:prstGeom prst="rect">
            <a:avLst/>
          </a:prstGeom>
        </p:spPr>
        <p:txBody>
          <a:bodyPr vert="horz" wrap="square" lIns="91404" tIns="45701" rIns="91404" bIns="45701" rtlCol="0">
            <a:normAutofit fontScale="92500" lnSpcReduction="10000"/>
          </a:bodyPr>
          <a:lstStyle/>
          <a:p>
            <a:pPr marL="342770" indent="-342770"/>
            <a:r>
              <a:rPr lang="en-US" sz="2799" dirty="0"/>
              <a:t>Default file system for </a:t>
            </a:r>
            <a:r>
              <a:rPr lang="en-US" sz="2799" dirty="0" err="1"/>
              <a:t>HDInsight</a:t>
            </a:r>
            <a:r>
              <a:rPr lang="en-US" sz="2799" dirty="0"/>
              <a:t> Service</a:t>
            </a:r>
          </a:p>
          <a:p>
            <a:pPr marL="342770" indent="-342770"/>
            <a:r>
              <a:rPr lang="en-US" sz="2799" dirty="0"/>
              <a:t>Provides sharable, persistent, highly-scalable Storage with high availability (Azure Blob Store)</a:t>
            </a:r>
          </a:p>
          <a:p>
            <a:pPr marL="342770" indent="-342770"/>
            <a:r>
              <a:rPr lang="en-US" sz="2799" dirty="0"/>
              <a:t>Azure storage itself does not provide compute</a:t>
            </a:r>
          </a:p>
          <a:p>
            <a:pPr marL="342770" indent="-342770"/>
            <a:r>
              <a:rPr lang="en-US" sz="2799" dirty="0"/>
              <a:t>Fast access from compute nodes to data in same data </a:t>
            </a:r>
            <a:r>
              <a:rPr lang="en-US" sz="2799" dirty="0" smtClean="0"/>
              <a:t>center</a:t>
            </a:r>
          </a:p>
          <a:p>
            <a:pPr marL="342770" indent="-342770"/>
            <a:endParaRPr lang="en-US" sz="2799" dirty="0"/>
          </a:p>
          <a:p>
            <a:pPr marL="342770" indent="-342770"/>
            <a:r>
              <a:rPr lang="en-US" sz="2799" dirty="0"/>
              <a:t>Several file systems, addressable via:</a:t>
            </a:r>
            <a:br>
              <a:rPr lang="en-US" sz="2799" dirty="0"/>
            </a:br>
            <a:r>
              <a:rPr lang="en-US" sz="2799" dirty="0" err="1" smtClean="0">
                <a:cs typeface="Consolas" pitchFamily="49" charset="0"/>
              </a:rPr>
              <a:t>wasb</a:t>
            </a:r>
            <a:r>
              <a:rPr lang="en-US" sz="2799" dirty="0" smtClean="0">
                <a:cs typeface="Consolas" pitchFamily="49" charset="0"/>
              </a:rPr>
              <a:t>[s</a:t>
            </a:r>
            <a:r>
              <a:rPr lang="en-US" sz="2799" dirty="0">
                <a:cs typeface="Consolas" pitchFamily="49" charset="0"/>
              </a:rPr>
              <a:t>]:&lt;</a:t>
            </a:r>
            <a:r>
              <a:rPr lang="en-US" sz="2799" dirty="0" smtClean="0">
                <a:cs typeface="Consolas" pitchFamily="49" charset="0"/>
              </a:rPr>
              <a:t>container&gt;@&lt;</a:t>
            </a:r>
            <a:r>
              <a:rPr lang="en-US" sz="2799" dirty="0">
                <a:cs typeface="Consolas" pitchFamily="49" charset="0"/>
              </a:rPr>
              <a:t>account&gt;.blob.core.windows.net/&lt;path</a:t>
            </a:r>
            <a:r>
              <a:rPr lang="en-US" sz="2799" dirty="0" smtClean="0">
                <a:cs typeface="Consolas" pitchFamily="49" charset="0"/>
              </a:rPr>
              <a:t>&gt;</a:t>
            </a:r>
          </a:p>
          <a:p>
            <a:pPr marL="342770" indent="-342770"/>
            <a:r>
              <a:rPr lang="en-US" sz="2799" dirty="0"/>
              <a:t>Requires storage key in core-site.xml:</a:t>
            </a:r>
            <a:br>
              <a:rPr lang="en-US" sz="2799" dirty="0"/>
            </a:br>
            <a:r>
              <a:rPr lang="en-US" sz="2799" dirty="0">
                <a:cs typeface="Consolas" pitchFamily="49" charset="0"/>
              </a:rPr>
              <a:t>&lt;property&gt;</a:t>
            </a:r>
            <a:br>
              <a:rPr lang="en-US" sz="2799" dirty="0">
                <a:cs typeface="Consolas" pitchFamily="49" charset="0"/>
              </a:rPr>
            </a:br>
            <a:r>
              <a:rPr lang="en-US" sz="2799" dirty="0">
                <a:cs typeface="Consolas" pitchFamily="49" charset="0"/>
              </a:rPr>
              <a:t>  &lt;name&gt;</a:t>
            </a:r>
            <a:r>
              <a:rPr lang="en-US" sz="2799" dirty="0" err="1">
                <a:cs typeface="Consolas" pitchFamily="49" charset="0"/>
              </a:rPr>
              <a:t>fs.azure.account.key.accountname</a:t>
            </a:r>
            <a:r>
              <a:rPr lang="en-US" sz="2799" dirty="0">
                <a:cs typeface="Consolas" pitchFamily="49" charset="0"/>
              </a:rPr>
              <a:t>&lt;/name&gt;</a:t>
            </a:r>
            <a:br>
              <a:rPr lang="en-US" sz="2799" dirty="0">
                <a:cs typeface="Consolas" pitchFamily="49" charset="0"/>
              </a:rPr>
            </a:br>
            <a:r>
              <a:rPr lang="en-US" sz="2799" dirty="0">
                <a:cs typeface="Consolas" pitchFamily="49" charset="0"/>
              </a:rPr>
              <a:t>  &lt;value&gt;</a:t>
            </a:r>
            <a:r>
              <a:rPr lang="en-US" sz="2799" dirty="0" err="1">
                <a:cs typeface="Consolas" pitchFamily="49" charset="0"/>
              </a:rPr>
              <a:t>enterthekeyvaluehere</a:t>
            </a:r>
            <a:r>
              <a:rPr lang="en-US" sz="2799" dirty="0">
                <a:cs typeface="Consolas" pitchFamily="49" charset="0"/>
              </a:rPr>
              <a:t>&lt;/value&gt;</a:t>
            </a:r>
            <a:br>
              <a:rPr lang="en-US" sz="2799" dirty="0">
                <a:cs typeface="Consolas" pitchFamily="49" charset="0"/>
              </a:rPr>
            </a:br>
            <a:r>
              <a:rPr lang="en-US" sz="2799" dirty="0">
                <a:cs typeface="Consolas" pitchFamily="49" charset="0"/>
              </a:rPr>
              <a:t>&lt;/property&gt;</a:t>
            </a:r>
          </a:p>
          <a:p>
            <a:pPr marL="342770" indent="-342770"/>
            <a:endParaRPr lang="en-US" sz="2799" dirty="0"/>
          </a:p>
          <a:p>
            <a:pPr marL="628412" lvl="1" indent="-285642"/>
            <a:endParaRPr lang="en-US" dirty="0"/>
          </a:p>
        </p:txBody>
      </p:sp>
    </p:spTree>
    <p:extLst>
      <p:ext uri="{BB962C8B-B14F-4D97-AF65-F5344CB8AC3E}">
        <p14:creationId xmlns:p14="http://schemas.microsoft.com/office/powerpoint/2010/main" val="976189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Map Reduce</a:t>
            </a:r>
            <a:endParaRPr lang="en-GB" dirty="0"/>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r>
              <a:rPr lang="en-GB" dirty="0" smtClean="0"/>
              <a:t>Example in JavaScript</a:t>
            </a:r>
            <a:endParaRPr lang="en-GB" dirty="0"/>
          </a:p>
        </p:txBody>
      </p:sp>
    </p:spTree>
    <p:extLst>
      <p:ext uri="{BB962C8B-B14F-4D97-AF65-F5344CB8AC3E}">
        <p14:creationId xmlns:p14="http://schemas.microsoft.com/office/powerpoint/2010/main" val="20134145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942319" y="1665641"/>
            <a:ext cx="6945312" cy="4745915"/>
          </a:xfrm>
        </p:spPr>
        <p:txBody>
          <a:bodyPr/>
          <a:lstStyle/>
          <a:p>
            <a:r>
              <a:rPr lang="en-US" dirty="0" smtClean="0"/>
              <a:t>Introduction</a:t>
            </a:r>
          </a:p>
          <a:p>
            <a:r>
              <a:rPr lang="en-US" dirty="0" smtClean="0"/>
              <a:t>Big Data with </a:t>
            </a:r>
            <a:r>
              <a:rPr lang="en-US" dirty="0" err="1" smtClean="0"/>
              <a:t>HDInsight</a:t>
            </a:r>
            <a:endParaRPr lang="en-US" dirty="0" smtClean="0"/>
          </a:p>
          <a:p>
            <a:pPr>
              <a:buFont typeface="Arial" panose="020B0604020202020204" pitchFamily="34" charset="0"/>
              <a:buChar char="•"/>
            </a:pPr>
            <a:r>
              <a:rPr lang="en-US" sz="3600" dirty="0" smtClean="0"/>
              <a:t>Big </a:t>
            </a:r>
            <a:r>
              <a:rPr lang="en-US" sz="3600" dirty="0"/>
              <a:t>Data </a:t>
            </a:r>
            <a:r>
              <a:rPr lang="en-US" sz="3600" dirty="0" err="1"/>
              <a:t>vs</a:t>
            </a:r>
            <a:r>
              <a:rPr lang="en-US" sz="3600" dirty="0"/>
              <a:t> Big </a:t>
            </a:r>
            <a:r>
              <a:rPr lang="en-US" sz="3600" dirty="0" smtClean="0"/>
              <a:t>Compute</a:t>
            </a:r>
          </a:p>
          <a:p>
            <a:pPr>
              <a:buFont typeface="Arial" panose="020B0604020202020204" pitchFamily="34" charset="0"/>
              <a:buChar char="•"/>
            </a:pPr>
            <a:r>
              <a:rPr lang="en-US" sz="3600" dirty="0" smtClean="0"/>
              <a:t>Understanding </a:t>
            </a:r>
            <a:r>
              <a:rPr lang="en-US" sz="3600" dirty="0"/>
              <a:t>Big </a:t>
            </a:r>
            <a:r>
              <a:rPr lang="en-US" sz="3600" dirty="0" smtClean="0"/>
              <a:t>Data</a:t>
            </a:r>
          </a:p>
          <a:p>
            <a:pPr>
              <a:buFont typeface="Arial" panose="020B0604020202020204" pitchFamily="34" charset="0"/>
              <a:buChar char="•"/>
            </a:pPr>
            <a:r>
              <a:rPr lang="en-US" sz="3600" dirty="0" smtClean="0"/>
              <a:t>Big </a:t>
            </a:r>
            <a:r>
              <a:rPr lang="en-US" sz="3600" dirty="0"/>
              <a:t>Data </a:t>
            </a:r>
            <a:r>
              <a:rPr lang="en-US" sz="3600" dirty="0" smtClean="0"/>
              <a:t>Scenarios</a:t>
            </a:r>
          </a:p>
          <a:p>
            <a:pPr>
              <a:buFont typeface="Arial" panose="020B0604020202020204" pitchFamily="34" charset="0"/>
              <a:buChar char="•"/>
            </a:pPr>
            <a:r>
              <a:rPr lang="en-US" sz="3600" dirty="0" smtClean="0"/>
              <a:t>Storing </a:t>
            </a:r>
            <a:r>
              <a:rPr lang="en-US" sz="3600" dirty="0"/>
              <a:t>Data with </a:t>
            </a:r>
            <a:r>
              <a:rPr lang="en-US" sz="3600" dirty="0" smtClean="0"/>
              <a:t>HDInsight</a:t>
            </a:r>
            <a:endParaRPr lang="en-US" dirty="0"/>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413558" y="3009050"/>
            <a:ext cx="10237787" cy="997196"/>
          </a:xfrm>
        </p:spPr>
        <p:txBody>
          <a:bodyPr/>
          <a:lstStyle/>
          <a:p>
            <a:r>
              <a:rPr lang="en-US" dirty="0" smtClean="0">
                <a:gradFill>
                  <a:gsLst>
                    <a:gs pos="1250">
                      <a:srgbClr val="FFFFFF"/>
                    </a:gs>
                    <a:gs pos="100000">
                      <a:srgbClr val="FFFFFF"/>
                    </a:gs>
                  </a:gsLst>
                  <a:lin ang="5400000" scaled="0"/>
                </a:gradFill>
              </a:rPr>
              <a:t>Running Map-Reduce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2570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413558" y="3009050"/>
            <a:ext cx="10237787" cy="997196"/>
          </a:xfrm>
        </p:spPr>
        <p:txBody>
          <a:bodyPr/>
          <a:lstStyle/>
          <a:p>
            <a:r>
              <a:rPr lang="en-US" dirty="0" smtClean="0">
                <a:gradFill>
                  <a:gsLst>
                    <a:gs pos="1250">
                      <a:srgbClr val="FFFFFF"/>
                    </a:gs>
                    <a:gs pos="100000">
                      <a:srgbClr val="FFFFFF"/>
                    </a:gs>
                  </a:gsLst>
                  <a:lin ang="5400000" scaled="0"/>
                </a:gradFill>
              </a:rPr>
              <a:t>Running Hive Queries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9737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1589" y="3133699"/>
            <a:ext cx="10237787" cy="747897"/>
          </a:xfrm>
        </p:spPr>
        <p:txBody>
          <a:bodyPr/>
          <a:lstStyle/>
          <a:p>
            <a:r>
              <a:rPr lang="en-US" sz="5400" dirty="0" smtClean="0">
                <a:gradFill>
                  <a:gsLst>
                    <a:gs pos="1250">
                      <a:srgbClr val="FFFFFF"/>
                    </a:gs>
                    <a:gs pos="100000">
                      <a:srgbClr val="FFFFFF"/>
                    </a:gs>
                  </a:gsLst>
                  <a:lin ang="5400000" scaled="0"/>
                </a:gradFill>
              </a:rPr>
              <a:t>Machine Learning Library: Mahout</a:t>
            </a:r>
            <a:endParaRPr lang="en-US" sz="54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98154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&amp; Big Compute</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a:t>
            </a:r>
            <a:r>
              <a:rPr lang="en-US" sz="3600" dirty="0" smtClean="0"/>
              <a:t>we have learned:</a:t>
            </a:r>
            <a:endParaRPr lang="en-US" sz="3600" dirty="0"/>
          </a:p>
          <a:p>
            <a:pPr marL="574675" indent="-571500">
              <a:buFont typeface="Arial" panose="020B0604020202020204" pitchFamily="34" charset="0"/>
              <a:buChar char="•"/>
            </a:pPr>
            <a:r>
              <a:rPr lang="en-US" sz="2800" dirty="0"/>
              <a:t>Big data analytics using HD Insight and </a:t>
            </a:r>
            <a:r>
              <a:rPr lang="en-US" sz="2800" dirty="0" err="1"/>
              <a:t>Hortonworks</a:t>
            </a:r>
            <a:r>
              <a:rPr lang="en-US" sz="2800" dirty="0"/>
              <a:t> HDP</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195162806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9568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Introduction</a:t>
            </a:r>
            <a:endParaRPr lang="en-GB" dirty="0"/>
          </a:p>
        </p:txBody>
      </p:sp>
    </p:spTree>
    <p:extLst>
      <p:ext uri="{BB962C8B-B14F-4D97-AF65-F5344CB8AC3E}">
        <p14:creationId xmlns:p14="http://schemas.microsoft.com/office/powerpoint/2010/main" val="1095553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09398"/>
          </a:xfrm>
        </p:spPr>
        <p:txBody>
          <a:bodyPr/>
          <a:lstStyle/>
          <a:p>
            <a:r>
              <a:rPr lang="en-GB" sz="4400" dirty="0" smtClean="0"/>
              <a:t>Solving problems through distributed computing</a:t>
            </a:r>
            <a:endParaRPr lang="en-GB" sz="4400" dirty="0"/>
          </a:p>
        </p:txBody>
      </p:sp>
      <p:sp>
        <p:nvSpPr>
          <p:cNvPr id="3" name="Text Placeholder 2"/>
          <p:cNvSpPr>
            <a:spLocks noGrp="1"/>
          </p:cNvSpPr>
          <p:nvPr>
            <p:ph type="body" sz="quarter" idx="10"/>
          </p:nvPr>
        </p:nvSpPr>
        <p:spPr>
          <a:xfrm>
            <a:off x="519248" y="1447799"/>
            <a:ext cx="11151917" cy="4875181"/>
          </a:xfrm>
        </p:spPr>
        <p:txBody>
          <a:bodyPr/>
          <a:lstStyle/>
          <a:p>
            <a:pPr marL="457200" indent="-457200">
              <a:buFont typeface="Arial" panose="020B0604020202020204" pitchFamily="34" charset="0"/>
              <a:buChar char="•"/>
            </a:pPr>
            <a:r>
              <a:rPr lang="en-GB" dirty="0" smtClean="0"/>
              <a:t>Some challenges become bound by hardware capacity; 24 hours on 1 machine can be 1 hour on 24 machines.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smtClean="0"/>
              <a:t>These 24 machines require orchestration; jobs are to be divided into tasks and tasks are distributed across a cluster.</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smtClean="0"/>
              <a:t>There are systems of software required to facilitate the distribution; examples are Hadoop and HPC Server.</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smtClean="0"/>
              <a:t>We will now provision a Hadoop cluster on Microsoft Azure.</a:t>
            </a:r>
            <a:endParaRPr lang="en-GB" dirty="0"/>
          </a:p>
        </p:txBody>
      </p:sp>
    </p:spTree>
    <p:extLst>
      <p:ext uri="{BB962C8B-B14F-4D97-AF65-F5344CB8AC3E}">
        <p14:creationId xmlns:p14="http://schemas.microsoft.com/office/powerpoint/2010/main" val="38310925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677333" y="2506525"/>
            <a:ext cx="10540737" cy="1994392"/>
          </a:xfrm>
        </p:spPr>
        <p:txBody>
          <a:bodyPr/>
          <a:lstStyle/>
          <a:p>
            <a:r>
              <a:rPr lang="en-US" dirty="0" smtClean="0">
                <a:gradFill>
                  <a:gsLst>
                    <a:gs pos="1250">
                      <a:srgbClr val="FFFFFF"/>
                    </a:gs>
                    <a:gs pos="100000">
                      <a:srgbClr val="FFFFFF"/>
                    </a:gs>
                  </a:gsLst>
                  <a:lin ang="5400000" scaled="0"/>
                </a:gradFill>
              </a:rPr>
              <a:t>Creating an </a:t>
            </a:r>
            <a:r>
              <a:rPr lang="en-US" dirty="0" err="1" smtClean="0">
                <a:gradFill>
                  <a:gsLst>
                    <a:gs pos="1250">
                      <a:srgbClr val="FFFFFF"/>
                    </a:gs>
                    <a:gs pos="100000">
                      <a:srgbClr val="FFFFFF"/>
                    </a:gs>
                  </a:gsLst>
                  <a:lin ang="5400000" scaled="0"/>
                </a:gradFill>
              </a:rPr>
              <a:t>HDInsight</a:t>
            </a:r>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Cluster</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12774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7000" dirty="0" smtClean="0"/>
              <a:t>Big Data </a:t>
            </a:r>
            <a:r>
              <a:rPr lang="en-US" sz="7000" dirty="0" err="1" smtClean="0"/>
              <a:t>vs</a:t>
            </a:r>
            <a:r>
              <a:rPr lang="en-US" sz="7000" dirty="0" smtClean="0"/>
              <a:t> Big Compute</a:t>
            </a:r>
            <a:endParaRPr lang="en-US" sz="7000" dirty="0"/>
          </a:p>
        </p:txBody>
      </p:sp>
    </p:spTree>
    <p:extLst>
      <p:ext uri="{BB962C8B-B14F-4D97-AF65-F5344CB8AC3E}">
        <p14:creationId xmlns:p14="http://schemas.microsoft.com/office/powerpoint/2010/main" val="90807246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657124638"/>
              </p:ext>
            </p:extLst>
          </p:nvPr>
        </p:nvGraphicFramePr>
        <p:xfrm>
          <a:off x="794870" y="0"/>
          <a:ext cx="1040384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053927" y="5112193"/>
            <a:ext cx="883319" cy="1429990"/>
          </a:xfrm>
          <a:prstGeom prst="rect">
            <a:avLst/>
          </a:prstGeom>
          <a:noFill/>
          <a:ln>
            <a:noFill/>
          </a:ln>
          <a:effectLst/>
          <a:extLst/>
        </p:spPr>
      </p:pic>
      <p:sp>
        <p:nvSpPr>
          <p:cNvPr id="10" name="TextBox 9"/>
          <p:cNvSpPr txBox="1"/>
          <p:nvPr/>
        </p:nvSpPr>
        <p:spPr>
          <a:xfrm>
            <a:off x="4055632" y="5580966"/>
            <a:ext cx="1204857" cy="492443"/>
          </a:xfrm>
          <a:prstGeom prst="rect">
            <a:avLst/>
          </a:prstGeom>
          <a:noFill/>
        </p:spPr>
        <p:txBody>
          <a:bodyPr wrap="square" lIns="0" tIns="0" rIns="0" bIns="0" rtlCol="0">
            <a:spAutoFit/>
          </a:bodyPr>
          <a:lstStyle/>
          <a:p>
            <a:pPr>
              <a:lnSpc>
                <a:spcPct val="90000"/>
              </a:lnSpc>
              <a:spcBef>
                <a:spcPct val="20000"/>
              </a:spcBef>
              <a:buSzPct val="80000"/>
            </a:pPr>
            <a:r>
              <a:rPr lang="en-GB" sz="1600" dirty="0" smtClean="0">
                <a:gradFill>
                  <a:gsLst>
                    <a:gs pos="0">
                      <a:srgbClr val="292929">
                        <a:lumMod val="90000"/>
                        <a:lumOff val="10000"/>
                      </a:srgbClr>
                    </a:gs>
                    <a:gs pos="86000">
                      <a:srgbClr val="292929">
                        <a:lumMod val="90000"/>
                        <a:lumOff val="10000"/>
                      </a:srgbClr>
                    </a:gs>
                  </a:gsLst>
                  <a:lin ang="5400000" scaled="0"/>
                </a:gradFill>
              </a:rPr>
              <a:t>HPC Server</a:t>
            </a:r>
          </a:p>
          <a:p>
            <a:pPr>
              <a:lnSpc>
                <a:spcPct val="90000"/>
              </a:lnSpc>
              <a:spcBef>
                <a:spcPct val="20000"/>
              </a:spcBef>
              <a:buSzPct val="80000"/>
            </a:pPr>
            <a:r>
              <a:rPr lang="en-GB" sz="1600" dirty="0" smtClean="0">
                <a:gradFill>
                  <a:gsLst>
                    <a:gs pos="0">
                      <a:srgbClr val="292929">
                        <a:lumMod val="90000"/>
                        <a:lumOff val="10000"/>
                      </a:srgbClr>
                    </a:gs>
                    <a:gs pos="86000">
                      <a:srgbClr val="292929">
                        <a:lumMod val="90000"/>
                        <a:lumOff val="10000"/>
                      </a:srgbClr>
                    </a:gs>
                  </a:gsLst>
                  <a:lin ang="5400000" scaled="0"/>
                </a:gradFill>
              </a:rPr>
              <a:t>Open MPI</a:t>
            </a:r>
            <a:endParaRPr lang="en-GB" sz="1600" dirty="0">
              <a:gradFill>
                <a:gsLst>
                  <a:gs pos="0">
                    <a:srgbClr val="292929">
                      <a:lumMod val="90000"/>
                      <a:lumOff val="10000"/>
                    </a:srgbClr>
                  </a:gs>
                  <a:gs pos="86000">
                    <a:srgbClr val="292929">
                      <a:lumMod val="90000"/>
                      <a:lumOff val="10000"/>
                    </a:srgbClr>
                  </a:gs>
                </a:gsLst>
                <a:lin ang="5400000" scaled="0"/>
              </a:gradFill>
            </a:endParaRPr>
          </a:p>
        </p:txBody>
      </p:sp>
      <p:pic>
        <p:nvPicPr>
          <p:cNvPr id="11" name="Picture 20" descr="C:\Users\Justin\Desktop\_Work_in_Progress\_MS\1444\hadoop rev.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17821" y="559398"/>
            <a:ext cx="1718141" cy="12886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263666" y="952663"/>
            <a:ext cx="1204857" cy="221599"/>
          </a:xfrm>
          <a:prstGeom prst="rect">
            <a:avLst/>
          </a:prstGeom>
          <a:noFill/>
        </p:spPr>
        <p:txBody>
          <a:bodyPr wrap="square" lIns="0" tIns="0" rIns="0" bIns="0" rtlCol="0">
            <a:spAutoFit/>
          </a:bodyPr>
          <a:lstStyle/>
          <a:p>
            <a:pPr>
              <a:lnSpc>
                <a:spcPct val="90000"/>
              </a:lnSpc>
              <a:spcBef>
                <a:spcPct val="20000"/>
              </a:spcBef>
              <a:buSzPct val="80000"/>
            </a:pPr>
            <a:r>
              <a:rPr lang="en-GB" sz="1600" dirty="0" smtClean="0">
                <a:gradFill>
                  <a:gsLst>
                    <a:gs pos="0">
                      <a:srgbClr val="292929">
                        <a:lumMod val="90000"/>
                        <a:lumOff val="10000"/>
                      </a:srgbClr>
                    </a:gs>
                    <a:gs pos="86000">
                      <a:srgbClr val="292929">
                        <a:lumMod val="90000"/>
                        <a:lumOff val="10000"/>
                      </a:srgbClr>
                    </a:gs>
                  </a:gsLst>
                  <a:lin ang="5400000" scaled="0"/>
                </a:gradFill>
              </a:rPr>
              <a:t>Hadoop</a:t>
            </a:r>
            <a:endParaRPr lang="en-GB" sz="1600" dirty="0">
              <a:gradFill>
                <a:gsLst>
                  <a:gs pos="0">
                    <a:srgbClr val="292929">
                      <a:lumMod val="90000"/>
                      <a:lumOff val="10000"/>
                    </a:srgbClr>
                  </a:gs>
                  <a:gs pos="86000">
                    <a:srgbClr val="292929">
                      <a:lumMod val="90000"/>
                      <a:lumOff val="10000"/>
                    </a:srgbClr>
                  </a:gs>
                </a:gsLst>
                <a:lin ang="5400000" scaled="0"/>
              </a:gradFill>
            </a:endParaRPr>
          </a:p>
        </p:txBody>
      </p:sp>
      <p:cxnSp>
        <p:nvCxnSpPr>
          <p:cNvPr id="14" name="Straight Arrow Connector 13"/>
          <p:cNvCxnSpPr/>
          <p:nvPr/>
        </p:nvCxnSpPr>
        <p:spPr>
          <a:xfrm flipV="1">
            <a:off x="5335793" y="2990628"/>
            <a:ext cx="982028" cy="311971"/>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29997" y="3302599"/>
            <a:ext cx="982028" cy="311971"/>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382895" y="3146613"/>
            <a:ext cx="982028" cy="311971"/>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7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153" y="1447800"/>
            <a:ext cx="6555298" cy="1523494"/>
          </a:xfrm>
        </p:spPr>
        <p:txBody>
          <a:bodyPr/>
          <a:lstStyle/>
          <a:p>
            <a:r>
              <a:rPr lang="en-GB" dirty="0" smtClean="0"/>
              <a:t>All distributed computing works on the basis of taking a large JOB and breaking it to many smaller TASKS which are then parallelized</a:t>
            </a:r>
            <a:endParaRPr lang="en-GB" dirty="0"/>
          </a:p>
        </p:txBody>
      </p:sp>
    </p:spTree>
    <p:extLst>
      <p:ext uri="{BB962C8B-B14F-4D97-AF65-F5344CB8AC3E}">
        <p14:creationId xmlns:p14="http://schemas.microsoft.com/office/powerpoint/2010/main" val="6309353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tVNrQWGuk6s5uDKanMea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bGF8YQ4X0edf.cv5I.Na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iY3ZsIntkSOucrTvopW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YWY7VfVm0G2xUjB1rTIC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wgL2Ys7pkGU52RJ.ihoU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_4HKAgTxsUu_NTHAYcUt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917CMXxpkOo_fBab1hv5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UhmxgKLFE2f.EkIC21u3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WoHaJ8ef02hXPsmbRpcn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ws_spjS60e8MkzLxSgrV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7494</TotalTime>
  <Words>3378</Words>
  <Application>Microsoft Office PowerPoint</Application>
  <PresentationFormat>宽屏</PresentationFormat>
  <Paragraphs>548</Paragraphs>
  <Slides>34</Slides>
  <Notes>24</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宋体</vt:lpstr>
      <vt:lpstr>微软雅黑</vt:lpstr>
      <vt:lpstr>Arial</vt:lpstr>
      <vt:lpstr>Arial Bold</vt:lpstr>
      <vt:lpstr>Calibri</vt:lpstr>
      <vt:lpstr>Consolas</vt:lpstr>
      <vt:lpstr>Segoe UI</vt:lpstr>
      <vt:lpstr>Segoe UI Light</vt:lpstr>
      <vt:lpstr>Times New Roman</vt:lpstr>
      <vt:lpstr>Wingdings</vt:lpstr>
      <vt:lpstr>ヒラギノ角ゴ Pro W3</vt:lpstr>
      <vt:lpstr>1_MS1444_Windows Azure Template 16x9_r08a</vt:lpstr>
      <vt:lpstr>think-cell Slide</vt:lpstr>
      <vt:lpstr>Introduction to HDInsight and Big Data</vt:lpstr>
      <vt:lpstr>Big Data &amp; Big Compute</vt:lpstr>
      <vt:lpstr>Agenda</vt:lpstr>
      <vt:lpstr>PowerPoint 演示文稿</vt:lpstr>
      <vt:lpstr>Solving problems through distributed computing</vt:lpstr>
      <vt:lpstr>Creating an HDInsight Cluster</vt:lpstr>
      <vt:lpstr>PowerPoint 演示文稿</vt:lpstr>
      <vt:lpstr>PowerPoint 演示文稿</vt:lpstr>
      <vt:lpstr>All distributed computing works on the basis of taking a large JOB and breaking it to many smaller TASKS which are then parallelized</vt:lpstr>
      <vt:lpstr>PowerPoint 演示文稿</vt:lpstr>
      <vt:lpstr>PowerPoint 演示文稿</vt:lpstr>
      <vt:lpstr>KEY TRENDS</vt:lpstr>
      <vt:lpstr>What is Big Data?</vt:lpstr>
      <vt:lpstr>Big Data, BIG OPPORTUNITY</vt:lpstr>
      <vt:lpstr>Features of NoSQL</vt:lpstr>
      <vt:lpstr>Devices: Internet &amp; Internet of things (IoT)</vt:lpstr>
      <vt:lpstr>PowerPoint 演示文稿</vt:lpstr>
      <vt:lpstr>PowerPoint 演示文稿</vt:lpstr>
      <vt:lpstr>MapReduce: Move Code to the Data</vt:lpstr>
      <vt:lpstr>So How Does It Work?</vt:lpstr>
      <vt:lpstr>Traditional RDBMS vs. NoSQL</vt:lpstr>
      <vt:lpstr>PowerPoint 演示文稿</vt:lpstr>
      <vt:lpstr>Navigating the  HDInsight portal</vt:lpstr>
      <vt:lpstr>PowerPoint 演示文稿</vt:lpstr>
      <vt:lpstr>Storing Data with HDInsight</vt:lpstr>
      <vt:lpstr>PowerPoint 演示文稿</vt:lpstr>
      <vt:lpstr>HDFS on Azure: Tale of two File Systems</vt:lpstr>
      <vt:lpstr>Azure Storage (wasb[s])</vt:lpstr>
      <vt:lpstr>Map Reduce</vt:lpstr>
      <vt:lpstr>Running Map-Reduce</vt:lpstr>
      <vt:lpstr>Running Hive Queries</vt:lpstr>
      <vt:lpstr>Machine Learning Library: Mahout</vt:lpstr>
      <vt:lpstr>Big Data &amp; Big Compute</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Junsheng Hao</cp:lastModifiedBy>
  <cp:revision>49</cp:revision>
  <dcterms:created xsi:type="dcterms:W3CDTF">2013-08-21T10:51:45Z</dcterms:created>
  <dcterms:modified xsi:type="dcterms:W3CDTF">2014-05-04T17:39:18Z</dcterms:modified>
</cp:coreProperties>
</file>