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7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private\Desktop\Call%20%20centre%20analysis.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private\Desktop\Call%20%20centre%20analysis.xlsx"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file:///C:\Users\private\Desktop\Call%20%20centre%20analysis.xlsx" TargetMode="External" /></Relationships>
</file>

<file path=ppt/charts/_rels/chart4.xml.rels><?xml version="1.0" encoding="UTF-8" standalone="yes"?>
<Relationships xmlns="http://schemas.openxmlformats.org/package/2006/relationships"><Relationship Id="rId1" Type="http://schemas.openxmlformats.org/officeDocument/2006/relationships/oleObject" Target="file:///C:\Users\private\Desktop\Call%20%20centre%20analysis.xlsx" TargetMode="External" /></Relationships>
</file>

<file path=ppt/charts/_rels/chart5.xml.rels><?xml version="1.0" encoding="UTF-8" standalone="yes"?>
<Relationships xmlns="http://schemas.openxmlformats.org/package/2006/relationships"><Relationship Id="rId1" Type="http://schemas.openxmlformats.org/officeDocument/2006/relationships/oleObject" Target="file:///C:\Users\private\Desktop\Call%20%20centre%20analysis.xlsx" TargetMode="External" /></Relationships>
</file>

<file path=ppt/charts/_rels/chart6.xml.rels><?xml version="1.0" encoding="UTF-8" standalone="yes"?>
<Relationships xmlns="http://schemas.openxmlformats.org/package/2006/relationships"><Relationship Id="rId1" Type="http://schemas.openxmlformats.org/officeDocument/2006/relationships/oleObject" Target="file:///C:\Users\private\Desktop\Call%20%20centre%20analysis.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[Call  centre analysis.xlsx]Sheet4!PivotTable1</c:name>
    <c:fmtId val="8"/>
  </c:pivotSource>
  <c:chart>
    <c:title>
      <c:tx>
        <c:rich>
          <a:bodyPr/>
          <a:lstStyle/>
          <a:p>
            <a:pPr>
              <a:defRPr/>
            </a:pPr>
            <a:r>
              <a:rPr lang="en-US"/>
              <a:t>sentiment levels of customers</a:t>
            </a:r>
          </a:p>
        </c:rich>
      </c:tx>
      <c:layout>
        <c:manualLayout>
          <c:xMode val="edge"/>
          <c:yMode val="edge"/>
          <c:x val="0.34608419139915203"/>
          <c:y val="1.3029313287478358E-2"/>
        </c:manualLayout>
      </c:layout>
      <c:overlay val="0"/>
    </c:title>
    <c:autoTitleDeleted val="0"/>
    <c:pivotFmts>
      <c:pivotFmt>
        <c:idx val="0"/>
      </c:pivotFmt>
      <c:pivotFmt>
        <c:idx val="1"/>
        <c:marker>
          <c:symbol val="none"/>
        </c:marker>
      </c:pivotFmt>
      <c:pivotFmt>
        <c:idx val="2"/>
        <c:marker>
          <c:symbol val="none"/>
        </c:marker>
      </c:pivotFmt>
      <c:pivotFmt>
        <c:idx val="3"/>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invertIfNegative val="0"/>
          <c:dLbls>
            <c:spPr>
              <a:noFill/>
              <a:ln>
                <a:noFill/>
              </a:ln>
              <a:effectLst/>
            </c:spPr>
            <c:txPr>
              <a:bodyPr/>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Sheet4!$A$4:$A$9</c:f>
              <c:strCache>
                <c:ptCount val="5"/>
                <c:pt idx="0">
                  <c:v>Negative</c:v>
                </c:pt>
                <c:pt idx="1">
                  <c:v>Neutral</c:v>
                </c:pt>
                <c:pt idx="2">
                  <c:v>Very Negative</c:v>
                </c:pt>
                <c:pt idx="3">
                  <c:v>Positive</c:v>
                </c:pt>
                <c:pt idx="4">
                  <c:v>Very Positive</c:v>
                </c:pt>
              </c:strCache>
            </c:strRef>
          </c:cat>
          <c:val>
            <c:numRef>
              <c:f>Sheet4!$B$4:$B$9</c:f>
              <c:numCache>
                <c:formatCode>General</c:formatCode>
                <c:ptCount val="5"/>
                <c:pt idx="0">
                  <c:v>11063</c:v>
                </c:pt>
                <c:pt idx="1">
                  <c:v>8754</c:v>
                </c:pt>
                <c:pt idx="2">
                  <c:v>6026</c:v>
                </c:pt>
                <c:pt idx="3">
                  <c:v>3928</c:v>
                </c:pt>
                <c:pt idx="4">
                  <c:v>3170</c:v>
                </c:pt>
              </c:numCache>
            </c:numRef>
          </c:val>
          <c:extLst>
            <c:ext xmlns:c16="http://schemas.microsoft.com/office/drawing/2014/chart" uri="{C3380CC4-5D6E-409C-BE32-E72D297353CC}">
              <c16:uniqueId val="{00000000-193C-844D-A8E3-5A8D3D1E6A0D}"/>
            </c:ext>
          </c:extLst>
        </c:ser>
        <c:dLbls>
          <c:showLegendKey val="0"/>
          <c:showVal val="0"/>
          <c:showCatName val="0"/>
          <c:showSerName val="0"/>
          <c:showPercent val="0"/>
          <c:showBubbleSize val="0"/>
        </c:dLbls>
        <c:gapWidth val="150"/>
        <c:axId val="68682880"/>
        <c:axId val="68788224"/>
      </c:barChart>
      <c:catAx>
        <c:axId val="68682880"/>
        <c:scaling>
          <c:orientation val="minMax"/>
        </c:scaling>
        <c:delete val="0"/>
        <c:axPos val="b"/>
        <c:numFmt formatCode="General" sourceLinked="0"/>
        <c:majorTickMark val="out"/>
        <c:minorTickMark val="none"/>
        <c:tickLblPos val="nextTo"/>
        <c:crossAx val="68788224"/>
        <c:crosses val="autoZero"/>
        <c:auto val="1"/>
        <c:lblAlgn val="ctr"/>
        <c:lblOffset val="100"/>
        <c:noMultiLvlLbl val="0"/>
      </c:catAx>
      <c:valAx>
        <c:axId val="68788224"/>
        <c:scaling>
          <c:orientation val="minMax"/>
        </c:scaling>
        <c:delete val="0"/>
        <c:axPos val="l"/>
        <c:numFmt formatCode="General" sourceLinked="1"/>
        <c:majorTickMark val="out"/>
        <c:minorTickMark val="none"/>
        <c:tickLblPos val="nextTo"/>
        <c:crossAx val="68682880"/>
        <c:crosses val="autoZero"/>
        <c:crossBetween val="between"/>
      </c:valAx>
      <c:spPr>
        <a:noFill/>
      </c:spPr>
    </c:plotArea>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  centre analysis.xlsx]Sheet5!PivotTable2</c:name>
    <c:fmtId val="4"/>
  </c:pivotSource>
  <c:chart>
    <c:title>
      <c:tx>
        <c:rich>
          <a:bodyPr/>
          <a:lstStyle/>
          <a:p>
            <a:pPr>
              <a:defRPr/>
            </a:pPr>
            <a:r>
              <a:rPr lang="en-US"/>
              <a:t>Reasons for</a:t>
            </a:r>
            <a:r>
              <a:rPr lang="en-US" baseline="0"/>
              <a:t> calliing</a:t>
            </a:r>
            <a:endParaRPr lang="en-US"/>
          </a:p>
        </c:rich>
      </c:tx>
      <c:overlay val="0"/>
    </c:title>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marker>
          <c:symbol val="none"/>
        </c:marker>
        <c:dLbl>
          <c:idx val="0"/>
          <c:spPr/>
          <c:txPr>
            <a:bodyPr/>
            <a:lstStyle/>
            <a:p>
              <a:pPr>
                <a:defRPr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Sheet5!$B$3</c:f>
              <c:strCache>
                <c:ptCount val="1"/>
                <c:pt idx="0">
                  <c:v>Total</c:v>
                </c:pt>
              </c:strCache>
            </c:strRef>
          </c:tx>
          <c:dLbls>
            <c:spPr>
              <a:noFill/>
              <a:ln>
                <a:noFill/>
              </a:ln>
              <a:effectLst/>
            </c:spPr>
            <c:txPr>
              <a:bodyPr/>
              <a:lstStyle/>
              <a:p>
                <a:pPr>
                  <a:defRPr b="1">
                    <a:solidFill>
                      <a:schemeClr val="bg1"/>
                    </a:solidFill>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Sheet5!$A$4:$A$7</c:f>
              <c:strCache>
                <c:ptCount val="3"/>
                <c:pt idx="0">
                  <c:v>Billing Question</c:v>
                </c:pt>
                <c:pt idx="1">
                  <c:v>Payments</c:v>
                </c:pt>
                <c:pt idx="2">
                  <c:v>Service Outage</c:v>
                </c:pt>
              </c:strCache>
            </c:strRef>
          </c:cat>
          <c:val>
            <c:numRef>
              <c:f>Sheet5!$B$4:$B$7</c:f>
              <c:numCache>
                <c:formatCode>General</c:formatCode>
                <c:ptCount val="3"/>
                <c:pt idx="0">
                  <c:v>23462</c:v>
                </c:pt>
                <c:pt idx="1">
                  <c:v>4749</c:v>
                </c:pt>
                <c:pt idx="2">
                  <c:v>4730</c:v>
                </c:pt>
              </c:numCache>
            </c:numRef>
          </c:val>
          <c:extLst>
            <c:ext xmlns:c16="http://schemas.microsoft.com/office/drawing/2014/chart" uri="{C3380CC4-5D6E-409C-BE32-E72D297353CC}">
              <c16:uniqueId val="{00000000-3FAB-8441-848C-7F60DD715B07}"/>
            </c:ext>
          </c:extLst>
        </c:ser>
        <c:dLbls>
          <c:showLegendKey val="0"/>
          <c:showVal val="0"/>
          <c:showCatName val="1"/>
          <c:showSerName val="0"/>
          <c:showPercent val="1"/>
          <c:showBubbleSize val="0"/>
          <c:showLeaderLines val="1"/>
        </c:dLbls>
        <c:firstSliceAng val="50"/>
      </c:pieChart>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[Call  centre analysis.xlsx]Sheet7!PivotTable4</c:name>
    <c:fmtId val="7"/>
  </c:pivotSource>
  <c:chart>
    <c:title>
      <c:tx>
        <c:rich>
          <a:bodyPr/>
          <a:lstStyle/>
          <a:p>
            <a:pPr>
              <a:defRPr/>
            </a:pPr>
            <a:r>
              <a:rPr lang="en-US" dirty="0"/>
              <a:t>Call Centre by number of call received from customers</a:t>
            </a:r>
          </a:p>
        </c:rich>
      </c:tx>
      <c:overlay val="0"/>
      <c:spPr>
        <a:noFill/>
      </c:sp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invertIfNegative val="0"/>
          <c:dLbls>
            <c:spPr>
              <a:noFill/>
              <a:ln>
                <a:noFill/>
              </a:ln>
              <a:effectLst/>
            </c:spPr>
            <c:txPr>
              <a:bodyPr/>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Sheet7!$A$4:$A$8</c:f>
              <c:strCache>
                <c:ptCount val="4"/>
                <c:pt idx="0">
                  <c:v>Los Angeles/CA</c:v>
                </c:pt>
                <c:pt idx="1">
                  <c:v>Baltimore/MD</c:v>
                </c:pt>
                <c:pt idx="2">
                  <c:v>Chicago/IL</c:v>
                </c:pt>
                <c:pt idx="3">
                  <c:v>Denver/CO</c:v>
                </c:pt>
              </c:strCache>
            </c:strRef>
          </c:cat>
          <c:val>
            <c:numRef>
              <c:f>Sheet7!$B$4:$B$8</c:f>
              <c:numCache>
                <c:formatCode>General</c:formatCode>
                <c:ptCount val="4"/>
                <c:pt idx="0">
                  <c:v>13734</c:v>
                </c:pt>
                <c:pt idx="1">
                  <c:v>11012</c:v>
                </c:pt>
                <c:pt idx="2">
                  <c:v>5419</c:v>
                </c:pt>
                <c:pt idx="3">
                  <c:v>2776</c:v>
                </c:pt>
              </c:numCache>
            </c:numRef>
          </c:val>
          <c:extLst>
            <c:ext xmlns:c16="http://schemas.microsoft.com/office/drawing/2014/chart" uri="{C3380CC4-5D6E-409C-BE32-E72D297353CC}">
              <c16:uniqueId val="{00000000-E251-ED4E-82FB-C69EA0E65136}"/>
            </c:ext>
          </c:extLst>
        </c:ser>
        <c:dLbls>
          <c:showLegendKey val="0"/>
          <c:showVal val="0"/>
          <c:showCatName val="0"/>
          <c:showSerName val="0"/>
          <c:showPercent val="0"/>
          <c:showBubbleSize val="0"/>
        </c:dLbls>
        <c:gapWidth val="150"/>
        <c:axId val="87781376"/>
        <c:axId val="89919488"/>
      </c:barChart>
      <c:catAx>
        <c:axId val="87781376"/>
        <c:scaling>
          <c:orientation val="minMax"/>
        </c:scaling>
        <c:delete val="0"/>
        <c:axPos val="b"/>
        <c:numFmt formatCode="General" sourceLinked="0"/>
        <c:majorTickMark val="out"/>
        <c:minorTickMark val="none"/>
        <c:tickLblPos val="nextTo"/>
        <c:crossAx val="89919488"/>
        <c:crosses val="autoZero"/>
        <c:auto val="1"/>
        <c:lblAlgn val="ctr"/>
        <c:lblOffset val="100"/>
        <c:noMultiLvlLbl val="0"/>
      </c:catAx>
      <c:valAx>
        <c:axId val="89919488"/>
        <c:scaling>
          <c:orientation val="minMax"/>
        </c:scaling>
        <c:delete val="0"/>
        <c:axPos val="l"/>
        <c:numFmt formatCode="General" sourceLinked="1"/>
        <c:majorTickMark val="out"/>
        <c:minorTickMark val="none"/>
        <c:tickLblPos val="nextTo"/>
        <c:crossAx val="87781376"/>
        <c:crosses val="autoZero"/>
        <c:crossBetween val="between"/>
      </c:valAx>
      <c:spPr>
        <a:noFill/>
        <a:ln>
          <a:noFill/>
        </a:ln>
      </c:spPr>
    </c:plotArea>
    <c:plotVisOnly val="1"/>
    <c:dispBlanksAs val="gap"/>
    <c:showDLblsOverMax val="0"/>
  </c:chart>
  <c:spPr>
    <a:no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[Call  centre analysis.xlsx]Sheet12!PivotTable2</c:name>
    <c:fmtId val="4"/>
  </c:pivotSource>
  <c:chart>
    <c:title>
      <c:tx>
        <c:rich>
          <a:bodyPr/>
          <a:lstStyle/>
          <a:p>
            <a:pPr>
              <a:defRPr/>
            </a:pPr>
            <a:r>
              <a:rPr lang="en-US"/>
              <a:t>Channel</a:t>
            </a:r>
            <a:r>
              <a:rPr lang="en-US" baseline="0"/>
              <a:t> of Communication</a:t>
            </a:r>
            <a:endParaRPr lang="en-US"/>
          </a:p>
        </c:rich>
      </c:tx>
      <c:overlay val="0"/>
    </c:title>
    <c:autoTitleDeleted val="0"/>
    <c:pivotFmts>
      <c:pivotFmt>
        <c:idx val="0"/>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1"/>
    </c:view3D>
    <c:floor>
      <c:thickness val="0"/>
      <c:spPr>
        <a:noFill/>
        <a:ln w="9525">
          <a:noFill/>
        </a:ln>
      </c:spPr>
    </c:floor>
    <c:sideWall>
      <c:thickness val="0"/>
    </c:sideWall>
    <c:backWall>
      <c:thickness val="0"/>
    </c:backWall>
    <c:plotArea>
      <c:layout/>
      <c:bar3DChart>
        <c:barDir val="col"/>
        <c:grouping val="clustered"/>
        <c:varyColors val="0"/>
        <c:ser>
          <c:idx val="0"/>
          <c:order val="0"/>
          <c:tx>
            <c:strRef>
              <c:f>Sheet12!$B$3</c:f>
              <c:strCache>
                <c:ptCount val="1"/>
                <c:pt idx="0">
                  <c:v>Total</c:v>
                </c:pt>
              </c:strCache>
            </c:strRef>
          </c:tx>
          <c:invertIfNegative val="0"/>
          <c:dLbls>
            <c:spPr>
              <a:noFill/>
              <a:ln>
                <a:noFill/>
              </a:ln>
              <a:effectLst/>
            </c:spPr>
            <c:txPr>
              <a:bodyPr/>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Sheet12!$A$4:$A$8</c:f>
              <c:strCache>
                <c:ptCount val="4"/>
                <c:pt idx="0">
                  <c:v>Call-Center</c:v>
                </c:pt>
                <c:pt idx="1">
                  <c:v>Chatbot</c:v>
                </c:pt>
                <c:pt idx="2">
                  <c:v>Email</c:v>
                </c:pt>
                <c:pt idx="3">
                  <c:v>Web</c:v>
                </c:pt>
              </c:strCache>
            </c:strRef>
          </c:cat>
          <c:val>
            <c:numRef>
              <c:f>Sheet12!$B$4:$B$8</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0-B70F-114E-865A-4AA4807F2397}"/>
            </c:ext>
          </c:extLst>
        </c:ser>
        <c:dLbls>
          <c:showLegendKey val="0"/>
          <c:showVal val="0"/>
          <c:showCatName val="0"/>
          <c:showSerName val="0"/>
          <c:showPercent val="0"/>
          <c:showBubbleSize val="0"/>
        </c:dLbls>
        <c:gapWidth val="150"/>
        <c:shape val="cylinder"/>
        <c:axId val="90218496"/>
        <c:axId val="90220032"/>
        <c:axId val="0"/>
      </c:bar3DChart>
      <c:catAx>
        <c:axId val="90218496"/>
        <c:scaling>
          <c:orientation val="minMax"/>
        </c:scaling>
        <c:delete val="0"/>
        <c:axPos val="b"/>
        <c:numFmt formatCode="General" sourceLinked="0"/>
        <c:majorTickMark val="out"/>
        <c:minorTickMark val="none"/>
        <c:tickLblPos val="nextTo"/>
        <c:crossAx val="90220032"/>
        <c:crosses val="autoZero"/>
        <c:auto val="1"/>
        <c:lblAlgn val="ctr"/>
        <c:lblOffset val="100"/>
        <c:noMultiLvlLbl val="0"/>
      </c:catAx>
      <c:valAx>
        <c:axId val="90220032"/>
        <c:scaling>
          <c:orientation val="minMax"/>
        </c:scaling>
        <c:delete val="0"/>
        <c:axPos val="l"/>
        <c:numFmt formatCode="General" sourceLinked="1"/>
        <c:majorTickMark val="out"/>
        <c:minorTickMark val="none"/>
        <c:tickLblPos val="nextTo"/>
        <c:crossAx val="90218496"/>
        <c:crosses val="autoZero"/>
        <c:crossBetween val="between"/>
      </c:valAx>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[Call  centre analysis.xlsx]Sheet8!PivotTable5</c:name>
    <c:fmtId val="9"/>
  </c:pivotSource>
  <c:chart>
    <c:title>
      <c:tx>
        <c:rich>
          <a:bodyPr/>
          <a:lstStyle/>
          <a:p>
            <a:pPr>
              <a:defRPr/>
            </a:pPr>
            <a:r>
              <a:rPr lang="en-US"/>
              <a:t>Sentiment levels by average of call duration</a:t>
            </a:r>
          </a:p>
        </c:rich>
      </c:tx>
      <c:overlay val="0"/>
    </c:title>
    <c:autoTitleDeleted val="0"/>
    <c:pivotFmts>
      <c:pivotFmt>
        <c:idx val="0"/>
      </c:pivotFmt>
      <c:pivotFmt>
        <c:idx val="1"/>
        <c:marker>
          <c:symbol val="none"/>
        </c:marker>
      </c:pivotFmt>
      <c:pivotFmt>
        <c:idx val="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Sheet8!$B$3</c:f>
              <c:strCache>
                <c:ptCount val="1"/>
                <c:pt idx="0">
                  <c:v>Total</c:v>
                </c:pt>
              </c:strCache>
            </c:strRef>
          </c:tx>
          <c:invertIfNegative val="0"/>
          <c:dLbls>
            <c:spPr>
              <a:noFill/>
              <a:ln>
                <a:noFill/>
              </a:ln>
              <a:effectLst/>
            </c:spPr>
            <c:txPr>
              <a:bodyPr/>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Sheet8!$A$4:$A$9</c:f>
              <c:strCache>
                <c:ptCount val="5"/>
                <c:pt idx="0">
                  <c:v>Negative</c:v>
                </c:pt>
                <c:pt idx="1">
                  <c:v>Neutral</c:v>
                </c:pt>
                <c:pt idx="2">
                  <c:v>Very Negative</c:v>
                </c:pt>
                <c:pt idx="3">
                  <c:v>Positive</c:v>
                </c:pt>
                <c:pt idx="4">
                  <c:v>Very Positive</c:v>
                </c:pt>
              </c:strCache>
            </c:strRef>
          </c:cat>
          <c:val>
            <c:numRef>
              <c:f>Sheet8!$B$4:$B$9</c:f>
              <c:numCache>
                <c:formatCode>0.00;[Red]0.00</c:formatCode>
                <c:ptCount val="5"/>
                <c:pt idx="0">
                  <c:v>25.261773479164784</c:v>
                </c:pt>
                <c:pt idx="1">
                  <c:v>24.939798949051863</c:v>
                </c:pt>
                <c:pt idx="2">
                  <c:v>24.939097245270496</c:v>
                </c:pt>
                <c:pt idx="3">
                  <c:v>24.862016293279023</c:v>
                </c:pt>
                <c:pt idx="4">
                  <c:v>24.759305993690852</c:v>
                </c:pt>
              </c:numCache>
            </c:numRef>
          </c:val>
          <c:extLst>
            <c:ext xmlns:c16="http://schemas.microsoft.com/office/drawing/2014/chart" uri="{C3380CC4-5D6E-409C-BE32-E72D297353CC}">
              <c16:uniqueId val="{00000000-5100-2A4C-BAA4-FE7867F17C47}"/>
            </c:ext>
          </c:extLst>
        </c:ser>
        <c:dLbls>
          <c:showLegendKey val="0"/>
          <c:showVal val="0"/>
          <c:showCatName val="0"/>
          <c:showSerName val="0"/>
          <c:showPercent val="0"/>
          <c:showBubbleSize val="0"/>
        </c:dLbls>
        <c:gapWidth val="150"/>
        <c:axId val="89931776"/>
        <c:axId val="89934080"/>
      </c:barChart>
      <c:catAx>
        <c:axId val="89931776"/>
        <c:scaling>
          <c:orientation val="minMax"/>
        </c:scaling>
        <c:delete val="0"/>
        <c:axPos val="l"/>
        <c:numFmt formatCode="General" sourceLinked="0"/>
        <c:majorTickMark val="out"/>
        <c:minorTickMark val="none"/>
        <c:tickLblPos val="nextTo"/>
        <c:crossAx val="89934080"/>
        <c:crosses val="autoZero"/>
        <c:auto val="1"/>
        <c:lblAlgn val="ctr"/>
        <c:lblOffset val="100"/>
        <c:noMultiLvlLbl val="0"/>
      </c:catAx>
      <c:valAx>
        <c:axId val="89934080"/>
        <c:scaling>
          <c:orientation val="minMax"/>
        </c:scaling>
        <c:delete val="0"/>
        <c:axPos val="b"/>
        <c:numFmt formatCode="0.00;[Red]0.00" sourceLinked="1"/>
        <c:majorTickMark val="out"/>
        <c:minorTickMark val="none"/>
        <c:tickLblPos val="nextTo"/>
        <c:crossAx val="89931776"/>
        <c:crosses val="autoZero"/>
        <c:crossBetween val="between"/>
      </c:valAx>
      <c:spPr>
        <a:noFill/>
        <a:ln w="25400">
          <a:noFill/>
        </a:ln>
      </c:spPr>
    </c:plotArea>
    <c:plotVisOnly val="1"/>
    <c:dispBlanksAs val="gap"/>
    <c:showDLblsOverMax val="0"/>
  </c:chart>
  <c:spPr>
    <a:no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  centre analysis.xlsx]Sheet11!PivotTable8</c:name>
    <c:fmtId val="6"/>
  </c:pivotSource>
  <c:chart>
    <c:title>
      <c:tx>
        <c:rich>
          <a:bodyPr/>
          <a:lstStyle/>
          <a:p>
            <a:pPr>
              <a:defRPr/>
            </a:pPr>
            <a:r>
              <a:rPr lang="en-US"/>
              <a:t>Response</a:t>
            </a:r>
            <a:r>
              <a:rPr lang="en-US" baseline="0"/>
              <a:t> time by sentiment levels</a:t>
            </a:r>
            <a:endParaRPr lang="en-US"/>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manualLayout>
          <c:layoutTarget val="inner"/>
          <c:xMode val="edge"/>
          <c:yMode val="edge"/>
          <c:x val="8.2093114430241823E-2"/>
          <c:y val="0.14530110819480899"/>
          <c:w val="0.72399024839170378"/>
          <c:h val="0.76988140371342473"/>
        </c:manualLayout>
      </c:layout>
      <c:barChart>
        <c:barDir val="col"/>
        <c:grouping val="stacked"/>
        <c:varyColors val="0"/>
        <c:ser>
          <c:idx val="0"/>
          <c:order val="0"/>
          <c:tx>
            <c:strRef>
              <c:f>Sheet11!$B$3:$B$4</c:f>
              <c:strCache>
                <c:ptCount val="1"/>
                <c:pt idx="0">
                  <c:v>Negative</c:v>
                </c:pt>
              </c:strCache>
            </c:strRef>
          </c:tx>
          <c:invertIfNegative val="0"/>
          <c:cat>
            <c:strRef>
              <c:f>Sheet11!$A$5:$A$8</c:f>
              <c:strCache>
                <c:ptCount val="3"/>
                <c:pt idx="0">
                  <c:v>Within SLA</c:v>
                </c:pt>
                <c:pt idx="1">
                  <c:v>Below SLA</c:v>
                </c:pt>
                <c:pt idx="2">
                  <c:v>Above SLA</c:v>
                </c:pt>
              </c:strCache>
            </c:strRef>
          </c:cat>
          <c:val>
            <c:numRef>
              <c:f>Sheet11!$B$5:$B$8</c:f>
              <c:numCache>
                <c:formatCode>General</c:formatCode>
                <c:ptCount val="3"/>
                <c:pt idx="0">
                  <c:v>6912</c:v>
                </c:pt>
                <c:pt idx="1">
                  <c:v>2745</c:v>
                </c:pt>
                <c:pt idx="2">
                  <c:v>1406</c:v>
                </c:pt>
              </c:numCache>
            </c:numRef>
          </c:val>
          <c:extLst>
            <c:ext xmlns:c16="http://schemas.microsoft.com/office/drawing/2014/chart" uri="{C3380CC4-5D6E-409C-BE32-E72D297353CC}">
              <c16:uniqueId val="{00000000-E4CA-B34C-B276-82F7C39035FC}"/>
            </c:ext>
          </c:extLst>
        </c:ser>
        <c:ser>
          <c:idx val="1"/>
          <c:order val="1"/>
          <c:tx>
            <c:strRef>
              <c:f>Sheet11!$C$3:$C$4</c:f>
              <c:strCache>
                <c:ptCount val="1"/>
                <c:pt idx="0">
                  <c:v>Neutral</c:v>
                </c:pt>
              </c:strCache>
            </c:strRef>
          </c:tx>
          <c:invertIfNegative val="0"/>
          <c:cat>
            <c:strRef>
              <c:f>Sheet11!$A$5:$A$8</c:f>
              <c:strCache>
                <c:ptCount val="3"/>
                <c:pt idx="0">
                  <c:v>Within SLA</c:v>
                </c:pt>
                <c:pt idx="1">
                  <c:v>Below SLA</c:v>
                </c:pt>
                <c:pt idx="2">
                  <c:v>Above SLA</c:v>
                </c:pt>
              </c:strCache>
            </c:strRef>
          </c:cat>
          <c:val>
            <c:numRef>
              <c:f>Sheet11!$C$5:$C$8</c:f>
              <c:numCache>
                <c:formatCode>General</c:formatCode>
                <c:ptCount val="3"/>
                <c:pt idx="0">
                  <c:v>5509</c:v>
                </c:pt>
                <c:pt idx="1">
                  <c:v>2169</c:v>
                </c:pt>
                <c:pt idx="2">
                  <c:v>1076</c:v>
                </c:pt>
              </c:numCache>
            </c:numRef>
          </c:val>
          <c:extLst>
            <c:ext xmlns:c16="http://schemas.microsoft.com/office/drawing/2014/chart" uri="{C3380CC4-5D6E-409C-BE32-E72D297353CC}">
              <c16:uniqueId val="{00000001-E4CA-B34C-B276-82F7C39035FC}"/>
            </c:ext>
          </c:extLst>
        </c:ser>
        <c:ser>
          <c:idx val="2"/>
          <c:order val="2"/>
          <c:tx>
            <c:strRef>
              <c:f>Sheet11!$D$3:$D$4</c:f>
              <c:strCache>
                <c:ptCount val="1"/>
                <c:pt idx="0">
                  <c:v>Positive</c:v>
                </c:pt>
              </c:strCache>
            </c:strRef>
          </c:tx>
          <c:invertIfNegative val="0"/>
          <c:cat>
            <c:strRef>
              <c:f>Sheet11!$A$5:$A$8</c:f>
              <c:strCache>
                <c:ptCount val="3"/>
                <c:pt idx="0">
                  <c:v>Within SLA</c:v>
                </c:pt>
                <c:pt idx="1">
                  <c:v>Below SLA</c:v>
                </c:pt>
                <c:pt idx="2">
                  <c:v>Above SLA</c:v>
                </c:pt>
              </c:strCache>
            </c:strRef>
          </c:cat>
          <c:val>
            <c:numRef>
              <c:f>Sheet11!$D$5:$D$8</c:f>
              <c:numCache>
                <c:formatCode>General</c:formatCode>
                <c:ptCount val="3"/>
                <c:pt idx="0">
                  <c:v>2429</c:v>
                </c:pt>
                <c:pt idx="1">
                  <c:v>979</c:v>
                </c:pt>
                <c:pt idx="2">
                  <c:v>520</c:v>
                </c:pt>
              </c:numCache>
            </c:numRef>
          </c:val>
          <c:extLst>
            <c:ext xmlns:c16="http://schemas.microsoft.com/office/drawing/2014/chart" uri="{C3380CC4-5D6E-409C-BE32-E72D297353CC}">
              <c16:uniqueId val="{00000002-E4CA-B34C-B276-82F7C39035FC}"/>
            </c:ext>
          </c:extLst>
        </c:ser>
        <c:ser>
          <c:idx val="3"/>
          <c:order val="3"/>
          <c:tx>
            <c:strRef>
              <c:f>Sheet11!$E$3:$E$4</c:f>
              <c:strCache>
                <c:ptCount val="1"/>
                <c:pt idx="0">
                  <c:v>Very Negative</c:v>
                </c:pt>
              </c:strCache>
            </c:strRef>
          </c:tx>
          <c:invertIfNegative val="0"/>
          <c:cat>
            <c:strRef>
              <c:f>Sheet11!$A$5:$A$8</c:f>
              <c:strCache>
                <c:ptCount val="3"/>
                <c:pt idx="0">
                  <c:v>Within SLA</c:v>
                </c:pt>
                <c:pt idx="1">
                  <c:v>Below SLA</c:v>
                </c:pt>
                <c:pt idx="2">
                  <c:v>Above SLA</c:v>
                </c:pt>
              </c:strCache>
            </c:strRef>
          </c:cat>
          <c:val>
            <c:numRef>
              <c:f>Sheet11!$E$5:$E$8</c:f>
              <c:numCache>
                <c:formatCode>General</c:formatCode>
                <c:ptCount val="3"/>
                <c:pt idx="0">
                  <c:v>3788</c:v>
                </c:pt>
                <c:pt idx="1">
                  <c:v>1472</c:v>
                </c:pt>
                <c:pt idx="2">
                  <c:v>766</c:v>
                </c:pt>
              </c:numCache>
            </c:numRef>
          </c:val>
          <c:extLst>
            <c:ext xmlns:c16="http://schemas.microsoft.com/office/drawing/2014/chart" uri="{C3380CC4-5D6E-409C-BE32-E72D297353CC}">
              <c16:uniqueId val="{00000003-E4CA-B34C-B276-82F7C39035FC}"/>
            </c:ext>
          </c:extLst>
        </c:ser>
        <c:ser>
          <c:idx val="4"/>
          <c:order val="4"/>
          <c:tx>
            <c:strRef>
              <c:f>Sheet11!$F$3:$F$4</c:f>
              <c:strCache>
                <c:ptCount val="1"/>
                <c:pt idx="0">
                  <c:v>Very Positive</c:v>
                </c:pt>
              </c:strCache>
            </c:strRef>
          </c:tx>
          <c:invertIfNegative val="0"/>
          <c:cat>
            <c:strRef>
              <c:f>Sheet11!$A$5:$A$8</c:f>
              <c:strCache>
                <c:ptCount val="3"/>
                <c:pt idx="0">
                  <c:v>Within SLA</c:v>
                </c:pt>
                <c:pt idx="1">
                  <c:v>Below SLA</c:v>
                </c:pt>
                <c:pt idx="2">
                  <c:v>Above SLA</c:v>
                </c:pt>
              </c:strCache>
            </c:strRef>
          </c:cat>
          <c:val>
            <c:numRef>
              <c:f>Sheet11!$F$5:$F$8</c:f>
              <c:numCache>
                <c:formatCode>General</c:formatCode>
                <c:ptCount val="3"/>
                <c:pt idx="0">
                  <c:v>1987</c:v>
                </c:pt>
                <c:pt idx="1">
                  <c:v>783</c:v>
                </c:pt>
                <c:pt idx="2">
                  <c:v>400</c:v>
                </c:pt>
              </c:numCache>
            </c:numRef>
          </c:val>
          <c:extLst>
            <c:ext xmlns:c16="http://schemas.microsoft.com/office/drawing/2014/chart" uri="{C3380CC4-5D6E-409C-BE32-E72D297353CC}">
              <c16:uniqueId val="{00000004-E4CA-B34C-B276-82F7C39035FC}"/>
            </c:ext>
          </c:extLst>
        </c:ser>
        <c:dLbls>
          <c:showLegendKey val="0"/>
          <c:showVal val="0"/>
          <c:showCatName val="0"/>
          <c:showSerName val="0"/>
          <c:showPercent val="0"/>
          <c:showBubbleSize val="0"/>
        </c:dLbls>
        <c:gapWidth val="55"/>
        <c:overlap val="100"/>
        <c:axId val="89951232"/>
        <c:axId val="90315392"/>
      </c:barChart>
      <c:catAx>
        <c:axId val="89951232"/>
        <c:scaling>
          <c:orientation val="minMax"/>
        </c:scaling>
        <c:delete val="0"/>
        <c:axPos val="b"/>
        <c:numFmt formatCode="General" sourceLinked="0"/>
        <c:majorTickMark val="none"/>
        <c:minorTickMark val="none"/>
        <c:tickLblPos val="nextTo"/>
        <c:crossAx val="90315392"/>
        <c:crosses val="autoZero"/>
        <c:auto val="1"/>
        <c:lblAlgn val="ctr"/>
        <c:lblOffset val="100"/>
        <c:noMultiLvlLbl val="0"/>
      </c:catAx>
      <c:valAx>
        <c:axId val="90315392"/>
        <c:scaling>
          <c:orientation val="minMax"/>
        </c:scaling>
        <c:delete val="0"/>
        <c:axPos val="l"/>
        <c:numFmt formatCode="General" sourceLinked="1"/>
        <c:majorTickMark val="none"/>
        <c:minorTickMark val="none"/>
        <c:tickLblPos val="nextTo"/>
        <c:crossAx val="89951232"/>
        <c:crosses val="autoZero"/>
        <c:crossBetween val="between"/>
      </c:valAx>
      <c:spPr>
        <a:noFill/>
        <a:ln w="25400">
          <a:noFill/>
        </a:ln>
      </c:spPr>
    </c:plotArea>
    <c:legend>
      <c:legendPos val="r"/>
      <c:overlay val="0"/>
    </c:legend>
    <c:plotVisOnly val="1"/>
    <c:dispBlanksAs val="gap"/>
    <c:showDLblsOverMax val="0"/>
  </c:chart>
  <c:spPr>
    <a:noFill/>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971A442-E5D2-4ACF-8900-24D5DCEABE35}" type="datetimeFigureOut">
              <a:rPr lang="en-US" smtClean="0"/>
              <a:t>1/30/2023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16D5992-6CBD-4B74-B247-58C33CC3B7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71A442-E5D2-4ACF-8900-24D5DCEABE35}"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71A442-E5D2-4ACF-8900-24D5DCEABE35}"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71A442-E5D2-4ACF-8900-24D5DCEABE35}"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71A442-E5D2-4ACF-8900-24D5DCEABE35}"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D5992-6CBD-4B74-B247-58C33CC3B7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71A442-E5D2-4ACF-8900-24D5DCEABE35}"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71A442-E5D2-4ACF-8900-24D5DCEABE35}"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3971A442-E5D2-4ACF-8900-24D5DCEABE35}" type="datetimeFigureOut">
              <a:rPr lang="en-US" smtClean="0"/>
              <a:t>1/30/2023</a:t>
            </a:fld>
            <a:endParaRPr lang="en-US"/>
          </a:p>
        </p:txBody>
      </p:sp>
      <p:sp>
        <p:nvSpPr>
          <p:cNvPr id="8" name="Slide Number Placeholder 7"/>
          <p:cNvSpPr>
            <a:spLocks noGrp="1"/>
          </p:cNvSpPr>
          <p:nvPr>
            <p:ph type="sldNum" sz="quarter" idx="11"/>
          </p:nvPr>
        </p:nvSpPr>
        <p:spPr/>
        <p:txBody>
          <a:bodyPr/>
          <a:lstStyle/>
          <a:p>
            <a:fld id="{716D5992-6CBD-4B74-B247-58C33CC3B73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1A442-E5D2-4ACF-8900-24D5DCEABE35}"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71A442-E5D2-4ACF-8900-24D5DCEABE35}"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16D5992-6CBD-4B74-B247-58C33CC3B7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971A442-E5D2-4ACF-8900-24D5DCEABE35}"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D5992-6CBD-4B74-B247-58C33CC3B7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971A442-E5D2-4ACF-8900-24D5DCEABE35}" type="datetimeFigureOut">
              <a:rPr lang="en-US" smtClean="0"/>
              <a:t>1/30/2023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16D5992-6CBD-4B74-B247-58C33CC3B73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4.xml"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5.xml"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chart" Target="../charts/chart6.xml"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b="1" dirty="0"/>
              <a:t>INTRODUCTION</a:t>
            </a:r>
          </a:p>
        </p:txBody>
      </p:sp>
      <p:sp>
        <p:nvSpPr>
          <p:cNvPr id="3" name="Subtitle 2"/>
          <p:cNvSpPr>
            <a:spLocks noGrp="1"/>
          </p:cNvSpPr>
          <p:nvPr>
            <p:ph type="subTitle" idx="1"/>
          </p:nvPr>
        </p:nvSpPr>
        <p:spPr>
          <a:xfrm>
            <a:off x="1219200" y="2057400"/>
            <a:ext cx="6781800" cy="3810000"/>
          </a:xfrm>
        </p:spPr>
        <p:txBody>
          <a:bodyPr>
            <a:normAutofit/>
          </a:bodyPr>
          <a:lstStyle/>
          <a:p>
            <a:pPr algn="just"/>
            <a:r>
              <a:rPr lang="en-US" dirty="0">
                <a:solidFill>
                  <a:schemeClr val="tx1"/>
                </a:solidFill>
              </a:rPr>
              <a:t>The Call Centre dataset comprises of 12 columns and 32941 rows. It consists of columns such as customer’s sentiments, reason for calling, state, city etc. it basically describes the customers service </a:t>
            </a:r>
            <a:r>
              <a:rPr lang="en-US">
                <a:solidFill>
                  <a:schemeClr val="tx1"/>
                </a:solidFill>
              </a:rPr>
              <a:t>experience of customers in the financial sector.</a:t>
            </a:r>
          </a:p>
          <a:p>
            <a:pPr algn="just"/>
            <a:r>
              <a:rPr lang="en-US"/>
              <a:t>Data Source: https://data.world/markbradbourne/rwfd-real-world-fake-data/workspace#</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791200"/>
            <a:ext cx="5486400" cy="566738"/>
          </a:xfrm>
        </p:spPr>
        <p:txBody>
          <a:bodyPr>
            <a:normAutofit/>
          </a:bodyPr>
          <a:lstStyle/>
          <a:p>
            <a:r>
              <a:rPr lang="en-US" sz="2800" i="1" dirty="0"/>
              <a:t>Graph 4</a:t>
            </a:r>
          </a:p>
        </p:txBody>
      </p:sp>
      <p:graphicFrame>
        <p:nvGraphicFramePr>
          <p:cNvPr id="5" name="Picture Placeholder 4"/>
          <p:cNvGraphicFramePr>
            <a:graphicFrameLocks noGrp="1"/>
          </p:cNvGraphicFramePr>
          <p:nvPr>
            <p:ph type="pic" idx="1"/>
          </p:nvPr>
        </p:nvGraphicFramePr>
        <p:xfrm>
          <a:off x="1295400" y="685800"/>
          <a:ext cx="6669088"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5562"/>
          </a:xfrm>
        </p:spPr>
        <p:txBody>
          <a:bodyPr>
            <a:normAutofit fontScale="90000"/>
          </a:bodyPr>
          <a:lstStyle/>
          <a:p>
            <a:pPr algn="just"/>
            <a:r>
              <a:rPr lang="en-US" dirty="0"/>
              <a:t>In the bid to ascertain if the sentiment levels could be as a result of the call duration or response time, Graph No. 5 shows the sentiment level by call duration. It is observed that negative sentiment level has the highest average call duration.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715000"/>
            <a:ext cx="5486400" cy="566738"/>
          </a:xfrm>
        </p:spPr>
        <p:txBody>
          <a:bodyPr/>
          <a:lstStyle/>
          <a:p>
            <a:r>
              <a:rPr lang="en-US" dirty="0"/>
              <a:t>Graph 5</a:t>
            </a:r>
          </a:p>
        </p:txBody>
      </p:sp>
      <p:graphicFrame>
        <p:nvGraphicFramePr>
          <p:cNvPr id="7" name="Picture Placeholder 6"/>
          <p:cNvGraphicFramePr>
            <a:graphicFrameLocks noGrp="1"/>
          </p:cNvGraphicFramePr>
          <p:nvPr>
            <p:ph type="pic" idx="1"/>
          </p:nvPr>
        </p:nvGraphicFramePr>
        <p:xfrm>
          <a:off x="838200" y="612774"/>
          <a:ext cx="7696200" cy="51022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28800" y="5867400"/>
            <a:ext cx="5486400" cy="566738"/>
          </a:xfrm>
        </p:spPr>
        <p:txBody>
          <a:bodyPr>
            <a:normAutofit/>
          </a:bodyPr>
          <a:lstStyle/>
          <a:p>
            <a:r>
              <a:rPr lang="en-US" sz="2800" i="1" dirty="0"/>
              <a:t>Graph 6</a:t>
            </a:r>
          </a:p>
        </p:txBody>
      </p:sp>
      <p:graphicFrame>
        <p:nvGraphicFramePr>
          <p:cNvPr id="9" name="Picture Placeholder 8"/>
          <p:cNvGraphicFramePr>
            <a:graphicFrameLocks noGrp="1"/>
          </p:cNvGraphicFramePr>
          <p:nvPr>
            <p:ph type="pic" idx="1"/>
          </p:nvPr>
        </p:nvGraphicFramePr>
        <p:xfrm>
          <a:off x="1676400" y="1524000"/>
          <a:ext cx="6284912"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p:cNvSpPr>
            <a:spLocks noGrp="1"/>
          </p:cNvSpPr>
          <p:nvPr>
            <p:ph type="body" sz="half" idx="2"/>
          </p:nvPr>
        </p:nvSpPr>
        <p:spPr>
          <a:xfrm>
            <a:off x="1600200" y="457200"/>
            <a:ext cx="6629400" cy="804862"/>
          </a:xfrm>
        </p:spPr>
        <p:txBody>
          <a:bodyPr>
            <a:noAutofit/>
          </a:bodyPr>
          <a:lstStyle/>
          <a:p>
            <a:pPr>
              <a:buNone/>
            </a:pPr>
            <a:r>
              <a:rPr lang="en-US" sz="2400" dirty="0"/>
              <a:t>Graph No. 6 shows that the response time is mostly within or above SLA.</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There is a high level of negative sentiments from the customers.</a:t>
            </a:r>
          </a:p>
          <a:p>
            <a:pPr marL="514350" indent="-514350">
              <a:buFont typeface="+mj-lt"/>
              <a:buAutoNum type="arabicPeriod"/>
            </a:pPr>
            <a:r>
              <a:rPr lang="en-US" dirty="0"/>
              <a:t>Billing Question is the most reason for contacting the call centre.</a:t>
            </a:r>
          </a:p>
          <a:p>
            <a:pPr marL="514350" indent="-514350">
              <a:buFont typeface="+mj-lt"/>
              <a:buAutoNum type="arabicPeriod"/>
            </a:pPr>
            <a:r>
              <a:rPr lang="en-US" dirty="0"/>
              <a:t>District of Columbia, Texas and New York are the top 3 states with most calls from customers and the top city in each states are Washington, Houston and New York respectively.</a:t>
            </a:r>
          </a:p>
          <a:p>
            <a:pPr marL="514350" indent="-514350">
              <a:buFont typeface="+mj-lt"/>
              <a:buAutoNum type="arabicPeriod"/>
            </a:pPr>
            <a:r>
              <a:rPr lang="en-US" dirty="0"/>
              <a:t>Call centre is the most used channel for communication.</a:t>
            </a:r>
          </a:p>
          <a:p>
            <a:pPr marL="514350" indent="-514350">
              <a:buFont typeface="+mj-lt"/>
              <a:buAutoNum type="arabicPeriod"/>
            </a:pPr>
            <a:r>
              <a:rPr lang="en-US" dirty="0"/>
              <a:t>The response time is well within and above SLA. There was a longer average call duration for the negative sentiment level.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CONCLUSION</a:t>
            </a:r>
          </a:p>
        </p:txBody>
      </p:sp>
      <p:sp>
        <p:nvSpPr>
          <p:cNvPr id="3" name="Content Placeholder 2"/>
          <p:cNvSpPr>
            <a:spLocks noGrp="1"/>
          </p:cNvSpPr>
          <p:nvPr>
            <p:ph idx="1"/>
          </p:nvPr>
        </p:nvSpPr>
        <p:spPr/>
        <p:txBody>
          <a:bodyPr>
            <a:normAutofit fontScale="92500" lnSpcReduction="10000"/>
          </a:bodyPr>
          <a:lstStyle/>
          <a:p>
            <a:r>
              <a:rPr lang="en-US" dirty="0"/>
              <a:t>The high negative sentiment level is because of the billing question, especially in states like District of Columbia, Texas, New York and Georgia.</a:t>
            </a:r>
          </a:p>
          <a:p>
            <a:r>
              <a:rPr lang="en-US" dirty="0"/>
              <a:t>So many customers prefer using the call centre channel for communication, mostly for billing questions and payments reasons.</a:t>
            </a:r>
          </a:p>
          <a:p>
            <a:r>
              <a:rPr lang="en-US" dirty="0"/>
              <a:t>The longer the call duration is an indication that the customer will hold a negative sentiment.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a:t>
            </a:r>
          </a:p>
        </p:txBody>
      </p:sp>
      <p:sp>
        <p:nvSpPr>
          <p:cNvPr id="3" name="Content Placeholder 2"/>
          <p:cNvSpPr>
            <a:spLocks noGrp="1"/>
          </p:cNvSpPr>
          <p:nvPr>
            <p:ph idx="1"/>
          </p:nvPr>
        </p:nvSpPr>
        <p:spPr/>
        <p:txBody>
          <a:bodyPr>
            <a:normAutofit fontScale="92500" lnSpcReduction="10000"/>
          </a:bodyPr>
          <a:lstStyle/>
          <a:p>
            <a:r>
              <a:rPr lang="en-US" dirty="0"/>
              <a:t>The call centre needs to enlighten the customers more on areas of billing and payments. Possibly by sending messages that gives a detailed analysis of billing and payment across all customers especially in the top 3 states with most customers.</a:t>
            </a:r>
          </a:p>
          <a:p>
            <a:r>
              <a:rPr lang="en-US" dirty="0"/>
              <a:t>Customer representatives that handles the call centre channel should </a:t>
            </a:r>
            <a:r>
              <a:rPr lang="en-US" dirty="0" err="1"/>
              <a:t>endeavour</a:t>
            </a:r>
            <a:r>
              <a:rPr lang="en-US" dirty="0"/>
              <a:t> to sort out all matters clearly related to billing question an payments at the shortest duration of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OBJECTIVES OF THE ANALYSIS</a:t>
            </a:r>
          </a:p>
        </p:txBody>
      </p:sp>
      <p:sp>
        <p:nvSpPr>
          <p:cNvPr id="3" name="Content Placeholder 2"/>
          <p:cNvSpPr>
            <a:spLocks noGrp="1"/>
          </p:cNvSpPr>
          <p:nvPr>
            <p:ph idx="1"/>
          </p:nvPr>
        </p:nvSpPr>
        <p:spPr/>
        <p:txBody>
          <a:bodyPr>
            <a:normAutofit fontScale="85000" lnSpcReduction="10000"/>
          </a:bodyPr>
          <a:lstStyle/>
          <a:p>
            <a:pPr>
              <a:buNone/>
            </a:pPr>
            <a:r>
              <a:rPr lang="en-US" dirty="0"/>
              <a:t>The objective of the analysis is to analyze the </a:t>
            </a:r>
          </a:p>
          <a:p>
            <a:pPr>
              <a:buNone/>
            </a:pPr>
            <a:r>
              <a:rPr lang="en-US" dirty="0"/>
              <a:t>dataset with the aim of discovering insights that </a:t>
            </a:r>
          </a:p>
          <a:p>
            <a:pPr>
              <a:buNone/>
            </a:pPr>
            <a:r>
              <a:rPr lang="en-US" dirty="0"/>
              <a:t>could lead to improving the customer service </a:t>
            </a:r>
          </a:p>
          <a:p>
            <a:pPr>
              <a:buNone/>
            </a:pPr>
            <a:r>
              <a:rPr lang="en-US" dirty="0"/>
              <a:t>experience. So, my key KPI will be on:</a:t>
            </a:r>
          </a:p>
          <a:p>
            <a:r>
              <a:rPr lang="en-US" dirty="0"/>
              <a:t>The Sentiment Levels</a:t>
            </a:r>
          </a:p>
          <a:p>
            <a:r>
              <a:rPr lang="en-US" dirty="0"/>
              <a:t>The reason for calling</a:t>
            </a:r>
          </a:p>
          <a:p>
            <a:r>
              <a:rPr lang="en-US" dirty="0"/>
              <a:t>State / Cities with the most calls</a:t>
            </a:r>
          </a:p>
          <a:p>
            <a:r>
              <a:rPr lang="en-US" dirty="0"/>
              <a:t>The channel of communication.</a:t>
            </a:r>
          </a:p>
          <a:p>
            <a:r>
              <a:rPr lang="en-US" dirty="0"/>
              <a:t>Does response time / call duration affect the sentiment levels.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533400"/>
            <a:ext cx="7696200" cy="5105400"/>
          </a:xfrm>
        </p:spPr>
        <p:txBody>
          <a:bodyPr>
            <a:normAutofit/>
          </a:bodyPr>
          <a:lstStyle/>
          <a:p>
            <a:pPr algn="just"/>
            <a:r>
              <a:rPr lang="en-US" dirty="0">
                <a:solidFill>
                  <a:schemeClr val="tx1"/>
                </a:solidFill>
              </a:rPr>
              <a:t>From the analysis, it is observed that the customers hold a strong level of negative sentiments about the experience. </a:t>
            </a:r>
          </a:p>
          <a:p>
            <a:pPr algn="just"/>
            <a:r>
              <a:rPr lang="en-US" dirty="0">
                <a:solidFill>
                  <a:schemeClr val="tx1"/>
                </a:solidFill>
              </a:rPr>
              <a:t>Graph No. 1 shows the sentiment level of the customers. 11073  customers hold negative sentiments, 8754 shows neutral while 3928 and 3170 indicates positive and very positive respectively.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562600"/>
            <a:ext cx="2057400" cy="566738"/>
          </a:xfrm>
        </p:spPr>
        <p:txBody>
          <a:bodyPr>
            <a:normAutofit/>
          </a:bodyPr>
          <a:lstStyle/>
          <a:p>
            <a:r>
              <a:rPr lang="en-US" sz="2800" i="1" dirty="0"/>
              <a:t>Graph 1</a:t>
            </a:r>
          </a:p>
        </p:txBody>
      </p:sp>
      <p:graphicFrame>
        <p:nvGraphicFramePr>
          <p:cNvPr id="5" name="Picture Placeholder 4"/>
          <p:cNvGraphicFramePr>
            <a:graphicFrameLocks noGrp="1"/>
          </p:cNvGraphicFramePr>
          <p:nvPr>
            <p:ph type="pic" idx="1"/>
          </p:nvPr>
        </p:nvGraphicFramePr>
        <p:xfrm>
          <a:off x="609600" y="612774"/>
          <a:ext cx="7924800" cy="487362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buNone/>
            </a:pPr>
            <a:r>
              <a:rPr lang="en-US" dirty="0"/>
              <a:t>Going further, I observed that the most reason</a:t>
            </a:r>
          </a:p>
          <a:p>
            <a:pPr algn="just">
              <a:buNone/>
            </a:pPr>
            <a:r>
              <a:rPr lang="en-US" dirty="0"/>
              <a:t>for contacting the call centre is issue due to </a:t>
            </a:r>
          </a:p>
          <a:p>
            <a:pPr algn="just">
              <a:buNone/>
            </a:pPr>
            <a:r>
              <a:rPr lang="en-US" dirty="0"/>
              <a:t>Billing Question. Graph 2 shows 71% of customers  </a:t>
            </a:r>
          </a:p>
          <a:p>
            <a:pPr algn="just">
              <a:buNone/>
            </a:pPr>
            <a:r>
              <a:rPr lang="en-US" dirty="0"/>
              <a:t>contacted the call centre in regards to Billing </a:t>
            </a:r>
          </a:p>
          <a:p>
            <a:pPr algn="just">
              <a:buNone/>
            </a:pPr>
            <a:r>
              <a:rPr lang="en-US" dirty="0"/>
              <a:t>Questions, 15% on Payments and 14% on Service Outage. </a:t>
            </a:r>
          </a:p>
          <a:p>
            <a:pPr algn="just">
              <a:buNone/>
            </a:pPr>
            <a:r>
              <a:rPr lang="en-US" dirty="0"/>
              <a:t>Most of the calls came in from cities like Washington in </a:t>
            </a:r>
          </a:p>
          <a:p>
            <a:pPr algn="just">
              <a:buNone/>
            </a:pPr>
            <a:r>
              <a:rPr lang="en-US" dirty="0"/>
              <a:t>District of Columbia, Houston in Texas and New York. </a:t>
            </a:r>
          </a:p>
          <a:p>
            <a:pPr algn="just">
              <a:buNone/>
            </a:pPr>
            <a:r>
              <a:rPr lang="en-US" dirty="0"/>
              <a:t>(Table No. 1)</a:t>
            </a:r>
          </a:p>
          <a:p>
            <a:pPr algn="just">
              <a:buNone/>
            </a:pPr>
            <a:r>
              <a:rPr lang="en-US" dirty="0"/>
              <a:t>The Los Angeles/CA call centre has been kept busy as they </a:t>
            </a:r>
          </a:p>
          <a:p>
            <a:pPr algn="just">
              <a:buNone/>
            </a:pPr>
            <a:r>
              <a:rPr lang="en-US" dirty="0"/>
              <a:t>have the most calls. (Graph No. 4)</a:t>
            </a: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638800"/>
            <a:ext cx="5486400" cy="566738"/>
          </a:xfrm>
        </p:spPr>
        <p:txBody>
          <a:bodyPr>
            <a:normAutofit/>
          </a:bodyPr>
          <a:lstStyle/>
          <a:p>
            <a:r>
              <a:rPr lang="en-US" sz="2800" i="1" dirty="0"/>
              <a:t>Graph 2</a:t>
            </a:r>
          </a:p>
        </p:txBody>
      </p:sp>
      <p:graphicFrame>
        <p:nvGraphicFramePr>
          <p:cNvPr id="5" name="Picture Placeholder 4"/>
          <p:cNvGraphicFramePr>
            <a:graphicFrameLocks noGrp="1"/>
          </p:cNvGraphicFramePr>
          <p:nvPr>
            <p:ph type="pic" idx="1"/>
          </p:nvPr>
        </p:nvGraphicFramePr>
        <p:xfrm>
          <a:off x="990600" y="3048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791200"/>
            <a:ext cx="5486400" cy="566738"/>
          </a:xfrm>
        </p:spPr>
        <p:txBody>
          <a:bodyPr>
            <a:normAutofit/>
          </a:bodyPr>
          <a:lstStyle/>
          <a:p>
            <a:r>
              <a:rPr lang="en-US" sz="2800" i="1" dirty="0"/>
              <a:t>Table No. 1</a:t>
            </a:r>
          </a:p>
        </p:txBody>
      </p:sp>
      <p:pic>
        <p:nvPicPr>
          <p:cNvPr id="7" name="Picture Placeholder 6"/>
          <p:cNvPicPr>
            <a:picLocks noGrp="1" noChangeAspect="1" noChangeArrowheads="1"/>
          </p:cNvPicPr>
          <p:nvPr>
            <p:ph type="pic" idx="1"/>
          </p:nvPr>
        </p:nvPicPr>
        <p:blipFill>
          <a:blip r:embed="rId2"/>
          <a:srcRect l="14991" r="14991"/>
          <a:stretch>
            <a:fillRect/>
          </a:stretch>
        </p:blipFill>
        <p:spPr bwMode="auto">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5867400"/>
            <a:ext cx="5486400" cy="566738"/>
          </a:xfrm>
        </p:spPr>
        <p:txBody>
          <a:bodyPr>
            <a:noAutofit/>
          </a:bodyPr>
          <a:lstStyle/>
          <a:p>
            <a:r>
              <a:rPr lang="en-US" sz="2800" i="1" dirty="0"/>
              <a:t>Graph 3</a:t>
            </a:r>
          </a:p>
        </p:txBody>
      </p:sp>
      <p:graphicFrame>
        <p:nvGraphicFramePr>
          <p:cNvPr id="11" name="Picture Placeholder 10"/>
          <p:cNvGraphicFramePr>
            <a:graphicFrameLocks noGrp="1"/>
          </p:cNvGraphicFramePr>
          <p:nvPr>
            <p:ph type="pic" idx="1"/>
          </p:nvPr>
        </p:nvGraphicFramePr>
        <p:xfrm>
          <a:off x="990600" y="685800"/>
          <a:ext cx="7391400"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The channel of communication mostly used is </a:t>
            </a:r>
          </a:p>
          <a:p>
            <a:pPr>
              <a:buNone/>
            </a:pPr>
            <a:r>
              <a:rPr lang="en-US" dirty="0"/>
              <a:t>the call centre channel. Graph No. 4 shows that </a:t>
            </a:r>
          </a:p>
          <a:p>
            <a:pPr>
              <a:buNone/>
            </a:pPr>
            <a:r>
              <a:rPr lang="en-US" dirty="0"/>
              <a:t>10639 customers used call centre, 8256 </a:t>
            </a:r>
          </a:p>
          <a:p>
            <a:pPr>
              <a:buNone/>
            </a:pPr>
            <a:r>
              <a:rPr lang="en-US" dirty="0" err="1"/>
              <a:t>chatbot</a:t>
            </a:r>
            <a:r>
              <a:rPr lang="en-US" dirty="0"/>
              <a:t>, 7470 email and 6576 used web.</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107</TotalTime>
  <Words>643</Words>
  <Application>Microsoft Office PowerPoint</Application>
  <PresentationFormat>On-screen Show (4:3)</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INTRODUCTION</vt:lpstr>
      <vt:lpstr>OBJECTIVES OF THE ANALYSIS</vt:lpstr>
      <vt:lpstr>PowerPoint Presentation</vt:lpstr>
      <vt:lpstr>Graph 1</vt:lpstr>
      <vt:lpstr>PowerPoint Presentation</vt:lpstr>
      <vt:lpstr>Graph 2</vt:lpstr>
      <vt:lpstr>Table No. 1</vt:lpstr>
      <vt:lpstr>Graph 3</vt:lpstr>
      <vt:lpstr>PowerPoint Presentation</vt:lpstr>
      <vt:lpstr>Graph 4</vt:lpstr>
      <vt:lpstr>In the bid to ascertain if the sentiment levels could be as a result of the call duration or response time, Graph No. 5 shows the sentiment level by call duration. It is observed that negative sentiment level has the highest average call duration.</vt:lpstr>
      <vt:lpstr>Graph 5</vt:lpstr>
      <vt:lpstr>Graph 6</vt:lpstr>
      <vt:lpstr>SUMMARY</vt:lpstr>
      <vt:lpstr> 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private</dc:creator>
  <cp:lastModifiedBy>peerlessnonny@gmail.com</cp:lastModifiedBy>
  <cp:revision>43</cp:revision>
  <dcterms:created xsi:type="dcterms:W3CDTF">2023-01-29T20:53:28Z</dcterms:created>
  <dcterms:modified xsi:type="dcterms:W3CDTF">2023-01-30T08:11:38Z</dcterms:modified>
</cp:coreProperties>
</file>