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3" r:id="rId4"/>
    <p:sldId id="261" r:id="rId5"/>
    <p:sldId id="264" r:id="rId6"/>
    <p:sldId id="258" r:id="rId7"/>
    <p:sldId id="265" r:id="rId8"/>
    <p:sldId id="259" r:id="rId9"/>
    <p:sldId id="266" r:id="rId10"/>
    <p:sldId id="260" r:id="rId11"/>
    <p:sldId id="257" r:id="rId12"/>
    <p:sldId id="262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3"/>
    <a:srgbClr val="D9D9D9"/>
    <a:srgbClr val="CFDDC9"/>
    <a:srgbClr val="BFD3B5"/>
    <a:srgbClr val="ABC99D"/>
    <a:srgbClr val="97BD85"/>
    <a:srgbClr val="242424"/>
    <a:srgbClr val="668F4E"/>
    <a:srgbClr val="6AA542"/>
    <a:srgbClr val="649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view3D>
      <c:rotX val="30"/>
      <c:rotY val="193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4357119723631649E-2"/>
          <c:y val="9.7005877120032308E-2"/>
          <c:w val="0.83128576055273673"/>
          <c:h val="0.8117392512236170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Contribition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chemeClr val="accent6">
                  <a:shade val="4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1FC-49FB-8883-6A51E7126104}"/>
              </c:ext>
            </c:extLst>
          </c:dPt>
          <c:dPt>
            <c:idx val="1"/>
            <c:bubble3D val="0"/>
            <c:explosion val="9"/>
            <c:spPr>
              <a:solidFill>
                <a:schemeClr val="accent6">
                  <a:shade val="5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1FC-49FB-8883-6A51E7126104}"/>
              </c:ext>
            </c:extLst>
          </c:dPt>
          <c:dPt>
            <c:idx val="2"/>
            <c:bubble3D val="0"/>
            <c:explosion val="8"/>
            <c:spPr>
              <a:solidFill>
                <a:schemeClr val="accent6">
                  <a:shade val="6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1FC-49FB-8883-6A51E7126104}"/>
              </c:ext>
            </c:extLst>
          </c:dPt>
          <c:dPt>
            <c:idx val="3"/>
            <c:bubble3D val="0"/>
            <c:spPr>
              <a:solidFill>
                <a:schemeClr val="accent6">
                  <a:shade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1FC-49FB-8883-6A51E7126104}"/>
              </c:ext>
            </c:extLst>
          </c:dPt>
          <c:dPt>
            <c:idx val="4"/>
            <c:bubble3D val="0"/>
            <c:spPr>
              <a:solidFill>
                <a:schemeClr val="accent6">
                  <a:shade val="93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1FC-49FB-8883-6A51E7126104}"/>
              </c:ext>
            </c:extLst>
          </c:dPt>
          <c:dPt>
            <c:idx val="5"/>
            <c:bubble3D val="0"/>
            <c:spPr>
              <a:solidFill>
                <a:schemeClr val="accent6">
                  <a:tint val="9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B1FC-49FB-8883-6A51E7126104}"/>
              </c:ext>
            </c:extLst>
          </c:dPt>
          <c:dPt>
            <c:idx val="6"/>
            <c:bubble3D val="0"/>
            <c:spPr>
              <a:solidFill>
                <a:schemeClr val="accent6">
                  <a:tint val="81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B1FC-49FB-8883-6A51E7126104}"/>
              </c:ext>
            </c:extLst>
          </c:dPt>
          <c:dPt>
            <c:idx val="7"/>
            <c:bubble3D val="0"/>
            <c:spPr>
              <a:solidFill>
                <a:schemeClr val="accent6">
                  <a:tint val="69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B1FC-49FB-8883-6A51E7126104}"/>
              </c:ext>
            </c:extLst>
          </c:dPt>
          <c:dPt>
            <c:idx val="8"/>
            <c:bubble3D val="0"/>
            <c:spPr>
              <a:solidFill>
                <a:schemeClr val="accent6">
                  <a:tint val="5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B1FC-49FB-8883-6A51E7126104}"/>
              </c:ext>
            </c:extLst>
          </c:dPt>
          <c:dPt>
            <c:idx val="9"/>
            <c:bubble3D val="0"/>
            <c:spPr>
              <a:solidFill>
                <a:schemeClr val="accent6">
                  <a:tint val="43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B1FC-49FB-8883-6A51E7126104}"/>
              </c:ext>
            </c:extLst>
          </c:dPt>
          <c:dLbls>
            <c:dLbl>
              <c:idx val="0"/>
              <c:layout>
                <c:manualLayout>
                  <c:x val="2.0556303948856835E-2"/>
                  <c:y val="-2.875502731840909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48722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FC-49FB-8883-6A51E7126104}"/>
                </c:ext>
              </c:extLst>
            </c:dLbl>
            <c:dLbl>
              <c:idx val="1"/>
              <c:layout>
                <c:manualLayout>
                  <c:x val="4.7302107339939016E-3"/>
                  <c:y val="-1.86015592470167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52813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FC-49FB-8883-6A51E7126104}"/>
                </c:ext>
              </c:extLst>
            </c:dLbl>
            <c:dLbl>
              <c:idx val="2"/>
              <c:layout>
                <c:manualLayout>
                  <c:x val="5.9610699885941726E-2"/>
                  <c:y val="-2.42101480793339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5C8F3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834459052455851"/>
                      <c:h val="0.151744807509998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1FC-49FB-8883-6A51E7126104}"/>
                </c:ext>
              </c:extLst>
            </c:dLbl>
            <c:dLbl>
              <c:idx val="3"/>
              <c:layout>
                <c:manualLayout>
                  <c:x val="6.159772321547312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64993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FC-49FB-8883-6A51E712610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6AA54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1FC-49FB-8883-6A51E712610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668F4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B1FC-49FB-8883-6A51E712610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97BD8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B1FC-49FB-8883-6A51E7126104}"/>
                </c:ext>
              </c:extLst>
            </c:dLbl>
            <c:dLbl>
              <c:idx val="7"/>
              <c:layout>
                <c:manualLayout>
                  <c:x val="-1.3769915215122656E-3"/>
                  <c:y val="-8.09245714878281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ABC99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1FC-49FB-8883-6A51E712610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BFD3B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B1FC-49FB-8883-6A51E7126104}"/>
                </c:ext>
              </c:extLst>
            </c:dLbl>
            <c:dLbl>
              <c:idx val="9"/>
              <c:layout>
                <c:manualLayout>
                  <c:x val="-1.1291768560284327E-2"/>
                  <c:y val="-1.17071452167370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CFDDC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1FC-49FB-8883-6A51E7126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normalizeH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Telegraph Voyage</c:v>
                </c:pt>
                <c:pt idx="1">
                  <c:v>Zorro Ark</c:v>
                </c:pt>
                <c:pt idx="2">
                  <c:v>Wife Turn</c:v>
                </c:pt>
                <c:pt idx="3">
                  <c:v>Innocent Usual</c:v>
                </c:pt>
                <c:pt idx="4">
                  <c:v>Hustler Party</c:v>
                </c:pt>
                <c:pt idx="5">
                  <c:v>Saturday Lambs</c:v>
                </c:pt>
                <c:pt idx="6">
                  <c:v>Titans Jerk</c:v>
                </c:pt>
                <c:pt idx="7">
                  <c:v>Harry Idaho</c:v>
                </c:pt>
                <c:pt idx="8">
                  <c:v>Torque Bound</c:v>
                </c:pt>
                <c:pt idx="9">
                  <c:v>Dogma Family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215.75</c:v>
                </c:pt>
                <c:pt idx="1">
                  <c:v>199.72</c:v>
                </c:pt>
                <c:pt idx="2">
                  <c:v>198.73</c:v>
                </c:pt>
                <c:pt idx="3">
                  <c:v>191.74</c:v>
                </c:pt>
                <c:pt idx="4">
                  <c:v>190.78</c:v>
                </c:pt>
                <c:pt idx="5">
                  <c:v>190.74</c:v>
                </c:pt>
                <c:pt idx="6">
                  <c:v>186.73</c:v>
                </c:pt>
                <c:pt idx="7">
                  <c:v>177.73</c:v>
                </c:pt>
                <c:pt idx="8">
                  <c:v>169.76</c:v>
                </c:pt>
                <c:pt idx="9">
                  <c:v>168.72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FC-49FB-8883-6A51E712610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Contribition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1F7C-4FAE-AF58-090CFDD012B2}"/>
              </c:ext>
            </c:extLst>
          </c:dPt>
          <c:dPt>
            <c:idx val="1"/>
            <c:bubble3D val="0"/>
            <c:explosion val="9"/>
            <c:spPr>
              <a:solidFill>
                <a:srgbClr val="96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F7C-4FAE-AF58-090CFDD012B2}"/>
              </c:ext>
            </c:extLst>
          </c:dPt>
          <c:dPt>
            <c:idx val="2"/>
            <c:bubble3D val="0"/>
            <c:explosion val="8"/>
            <c:spPr>
              <a:solidFill>
                <a:srgbClr val="B8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A-1F7C-4FAE-AF58-090CFDD012B2}"/>
              </c:ext>
            </c:extLst>
          </c:dPt>
          <c:dPt>
            <c:idx val="3"/>
            <c:bubble3D val="0"/>
            <c:explosion val="8"/>
            <c:spPr>
              <a:solidFill>
                <a:srgbClr val="EE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F7C-4FAE-AF58-090CFDD012B2}"/>
              </c:ext>
            </c:extLst>
          </c:dPt>
          <c:dPt>
            <c:idx val="4"/>
            <c:bubble3D val="0"/>
            <c:spPr>
              <a:solidFill>
                <a:srgbClr val="FF191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F7C-4FAE-AF58-090CFDD012B2}"/>
              </c:ext>
            </c:extLst>
          </c:dPt>
          <c:dPt>
            <c:idx val="5"/>
            <c:bubble3D val="0"/>
            <c:spPr>
              <a:solidFill>
                <a:srgbClr val="FF5B5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1F7C-4FAE-AF58-090CFDD012B2}"/>
              </c:ext>
            </c:extLst>
          </c:dPt>
          <c:dPt>
            <c:idx val="6"/>
            <c:bubble3D val="0"/>
            <c:spPr>
              <a:solidFill>
                <a:srgbClr val="FF898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1F7C-4FAE-AF58-090CFDD012B2}"/>
              </c:ext>
            </c:extLst>
          </c:dPt>
          <c:dPt>
            <c:idx val="7"/>
            <c:bubble3D val="0"/>
            <c:spPr>
              <a:solidFill>
                <a:srgbClr val="FFB9B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1F7C-4FAE-AF58-090CFDD012B2}"/>
              </c:ext>
            </c:extLst>
          </c:dPt>
          <c:dPt>
            <c:idx val="8"/>
            <c:bubble3D val="0"/>
            <c:spPr>
              <a:solidFill>
                <a:srgbClr val="FFD9D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1F7C-4FAE-AF58-090CFDD012B2}"/>
              </c:ext>
            </c:extLst>
          </c:dPt>
          <c:dPt>
            <c:idx val="9"/>
            <c:bubble3D val="0"/>
            <c:spPr>
              <a:solidFill>
                <a:srgbClr val="FFEFEF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1F7C-4FAE-AF58-090CFDD012B2}"/>
              </c:ext>
            </c:extLst>
          </c:dPt>
          <c:dLbls>
            <c:dLbl>
              <c:idx val="0"/>
              <c:layout>
                <c:manualLayout>
                  <c:x val="-6.7756293037202514E-2"/>
                  <c:y val="-2.4477080846142648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8A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7C-4FAE-AF58-090CFDD012B2}"/>
                </c:ext>
              </c:extLst>
            </c:dLbl>
            <c:dLbl>
              <c:idx val="1"/>
              <c:layout>
                <c:manualLayout>
                  <c:x val="-5.3237087386373401E-2"/>
                  <c:y val="-2.13620627847004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96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7C-4FAE-AF58-090CFDD012B2}"/>
                </c:ext>
              </c:extLst>
            </c:dLbl>
            <c:dLbl>
              <c:idx val="2"/>
              <c:layout>
                <c:manualLayout>
                  <c:x val="-7.2596980957928409E-3"/>
                  <c:y val="-3.28367074248937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96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00731758919701"/>
                      <c:h val="0.15174478284440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F7C-4FAE-AF58-090CFDD012B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B8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1F7C-4FAE-AF58-090CFDD012B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191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F7C-4FAE-AF58-090CFDD012B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5B5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1F7C-4FAE-AF58-090CFDD012B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898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1F7C-4FAE-AF58-090CFDD012B2}"/>
                </c:ext>
              </c:extLst>
            </c:dLbl>
            <c:dLbl>
              <c:idx val="7"/>
              <c:layout>
                <c:manualLayout>
                  <c:x val="1.451920565082911E-2"/>
                  <c:y val="5.3405156961751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B9B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F7C-4FAE-AF58-090CFDD012B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D9D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1F7C-4FAE-AF58-090CFDD012B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normalizeH="0" baseline="0">
                      <a:solidFill>
                        <a:srgbClr val="FFEFE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1F7C-4FAE-AF58-090CFDD01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normalizeH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C-4FAE-AF58-090CFDD012B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</c:v>
                </c:pt>
                <c:pt idx="1">
                  <c:v>N. America</c:v>
                </c:pt>
                <c:pt idx="2">
                  <c:v>S. America</c:v>
                </c:pt>
                <c:pt idx="3">
                  <c:v>Europe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"$"#,##0.00_);[Red]\("$"#,##0.00\)</c:formatCode>
                <c:ptCount val="5"/>
                <c:pt idx="0">
                  <c:v>24069.4</c:v>
                </c:pt>
                <c:pt idx="1">
                  <c:v>6679.09</c:v>
                </c:pt>
                <c:pt idx="2">
                  <c:v>4217.99</c:v>
                </c:pt>
                <c:pt idx="3">
                  <c:v>4007.59</c:v>
                </c:pt>
                <c:pt idx="4" formatCode="#,##0.00">
                  <c:v>2384.38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1-4E58-BC38-A628FE50C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883840"/>
        <c:axId val="1491363072"/>
      </c:barChart>
      <c:catAx>
        <c:axId val="14878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363072"/>
        <c:crosses val="autoZero"/>
        <c:auto val="1"/>
        <c:lblAlgn val="ctr"/>
        <c:lblOffset val="100"/>
        <c:noMultiLvlLbl val="0"/>
      </c:catAx>
      <c:valAx>
        <c:axId val="14913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883840"/>
        <c:crosses val="autoZero"/>
        <c:crossBetween val="between"/>
      </c:valAx>
      <c:dTable>
        <c:showHorzBorder val="0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8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3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7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4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982A-BCE3-446B-BE1C-F04C2641DE6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BBA0-EF04-4CA7-87EA-6426E23B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0.svg"/><Relationship Id="rId3" Type="http://schemas.openxmlformats.org/officeDocument/2006/relationships/image" Target="../media/image18.png"/><Relationship Id="rId7" Type="http://schemas.openxmlformats.org/officeDocument/2006/relationships/image" Target="../media/image52.svg"/><Relationship Id="rId12" Type="http://schemas.openxmlformats.org/officeDocument/2006/relationships/image" Target="../media/image49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2.svg"/><Relationship Id="rId5" Type="http://schemas.openxmlformats.org/officeDocument/2006/relationships/chart" Target="../charts/chart3.xml"/><Relationship Id="rId15" Type="http://schemas.openxmlformats.org/officeDocument/2006/relationships/image" Target="../media/image44.svg"/><Relationship Id="rId10" Type="http://schemas.openxmlformats.org/officeDocument/2006/relationships/image" Target="../media/image41.png"/><Relationship Id="rId4" Type="http://schemas.openxmlformats.org/officeDocument/2006/relationships/image" Target="../media/image19.svg"/><Relationship Id="rId9" Type="http://schemas.openxmlformats.org/officeDocument/2006/relationships/image" Target="../media/image40.sv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9.sv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hyperlink" Target="https://public.tableau.com/views/Task3_10-CustomersRevenueCountry/Dashboard1?:language=en-US&amp;:display_count=n&amp;:origin=viz_share_link" TargetMode="External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lm reel and slate">
            <a:extLst>
              <a:ext uri="{FF2B5EF4-FFF2-40B4-BE49-F238E27FC236}">
                <a16:creationId xmlns:a16="http://schemas.microsoft.com/office/drawing/2014/main" id="{4DDFEB62-73B7-F98C-4066-A9FC3CC0D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93160-E7DF-B2A4-2676-363F975CA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596084"/>
            <a:ext cx="10261600" cy="3564869"/>
          </a:xfrm>
        </p:spPr>
        <p:txBody>
          <a:bodyPr>
            <a:noAutofit/>
          </a:bodyPr>
          <a:lstStyle/>
          <a:p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</a:rPr>
              <a:t>Rockbuster Stealth</a:t>
            </a:r>
            <a:b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US" sz="9600" dirty="0">
              <a:ln w="22225">
                <a:solidFill>
                  <a:schemeClr val="tx1"/>
                </a:solidFill>
                <a:miter lim="800000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FAB9A-54AD-0536-C4AB-13013B5A86C1}"/>
              </a:ext>
            </a:extLst>
          </p:cNvPr>
          <p:cNvSpPr txBox="1"/>
          <p:nvPr/>
        </p:nvSpPr>
        <p:spPr>
          <a:xfrm>
            <a:off x="4646452" y="5034916"/>
            <a:ext cx="2899096" cy="58477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22225">
                  <a:solidFill>
                    <a:schemeClr val="tx1"/>
                  </a:solidFill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</a:rPr>
              <a:t>Jonel Celestino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35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5D0B48-58CC-408F-B6DF-17DC8B59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127" y="2060810"/>
            <a:ext cx="12202255" cy="4797190"/>
          </a:xfrm>
          <a:custGeom>
            <a:avLst/>
            <a:gdLst>
              <a:gd name="connsiteX0" fmla="*/ 6090224 w 12202255"/>
              <a:gd name="connsiteY0" fmla="*/ 0 h 4797190"/>
              <a:gd name="connsiteX1" fmla="*/ 6186837 w 12202255"/>
              <a:gd name="connsiteY1" fmla="*/ 13325 h 4797190"/>
              <a:gd name="connsiteX2" fmla="*/ 6337205 w 12202255"/>
              <a:gd name="connsiteY2" fmla="*/ 5823 h 4797190"/>
              <a:gd name="connsiteX3" fmla="*/ 6573326 w 12202255"/>
              <a:gd name="connsiteY3" fmla="*/ 35346 h 4797190"/>
              <a:gd name="connsiteX4" fmla="*/ 6734841 w 12202255"/>
              <a:gd name="connsiteY4" fmla="*/ 52468 h 4797190"/>
              <a:gd name="connsiteX5" fmla="*/ 6933827 w 12202255"/>
              <a:gd name="connsiteY5" fmla="*/ 66449 h 4797190"/>
              <a:gd name="connsiteX6" fmla="*/ 7050544 w 12202255"/>
              <a:gd name="connsiteY6" fmla="*/ 87089 h 4797190"/>
              <a:gd name="connsiteX7" fmla="*/ 7129751 w 12202255"/>
              <a:gd name="connsiteY7" fmla="*/ 81739 h 4797190"/>
              <a:gd name="connsiteX8" fmla="*/ 7204798 w 12202255"/>
              <a:gd name="connsiteY8" fmla="*/ 88610 h 4797190"/>
              <a:gd name="connsiteX9" fmla="*/ 7231444 w 12202255"/>
              <a:gd name="connsiteY9" fmla="*/ 91340 h 4797190"/>
              <a:gd name="connsiteX10" fmla="*/ 7235817 w 12202255"/>
              <a:gd name="connsiteY10" fmla="*/ 96151 h 4797190"/>
              <a:gd name="connsiteX11" fmla="*/ 7253639 w 12202255"/>
              <a:gd name="connsiteY11" fmla="*/ 99344 h 4797190"/>
              <a:gd name="connsiteX12" fmla="*/ 7347903 w 12202255"/>
              <a:gd name="connsiteY12" fmla="*/ 117361 h 4797190"/>
              <a:gd name="connsiteX13" fmla="*/ 7349180 w 12202255"/>
              <a:gd name="connsiteY13" fmla="*/ 115913 h 4797190"/>
              <a:gd name="connsiteX14" fmla="*/ 7442839 w 12202255"/>
              <a:gd name="connsiteY14" fmla="*/ 100901 h 4797190"/>
              <a:gd name="connsiteX15" fmla="*/ 7533730 w 12202255"/>
              <a:gd name="connsiteY15" fmla="*/ 87472 h 4797190"/>
              <a:gd name="connsiteX16" fmla="*/ 7545168 w 12202255"/>
              <a:gd name="connsiteY16" fmla="*/ 88604 h 4797190"/>
              <a:gd name="connsiteX17" fmla="*/ 7545529 w 12202255"/>
              <a:gd name="connsiteY17" fmla="*/ 88273 h 4797190"/>
              <a:gd name="connsiteX18" fmla="*/ 7557859 w 12202255"/>
              <a:gd name="connsiteY18" fmla="*/ 88762 h 4797190"/>
              <a:gd name="connsiteX19" fmla="*/ 7566018 w 12202255"/>
              <a:gd name="connsiteY19" fmla="*/ 90669 h 4797190"/>
              <a:gd name="connsiteX20" fmla="*/ 7653890 w 12202255"/>
              <a:gd name="connsiteY20" fmla="*/ 90660 h 4797190"/>
              <a:gd name="connsiteX21" fmla="*/ 7759109 w 12202255"/>
              <a:gd name="connsiteY21" fmla="*/ 80727 h 4797190"/>
              <a:gd name="connsiteX22" fmla="*/ 7948649 w 12202255"/>
              <a:gd name="connsiteY22" fmla="*/ 93179 h 4797190"/>
              <a:gd name="connsiteX23" fmla="*/ 8137087 w 12202255"/>
              <a:gd name="connsiteY23" fmla="*/ 121127 h 4797190"/>
              <a:gd name="connsiteX24" fmla="*/ 8296134 w 12202255"/>
              <a:gd name="connsiteY24" fmla="*/ 154905 h 4797190"/>
              <a:gd name="connsiteX25" fmla="*/ 8302964 w 12202255"/>
              <a:gd name="connsiteY25" fmla="*/ 166804 h 4797190"/>
              <a:gd name="connsiteX26" fmla="*/ 8314845 w 12202255"/>
              <a:gd name="connsiteY26" fmla="*/ 175397 h 4797190"/>
              <a:gd name="connsiteX27" fmla="*/ 8317559 w 12202255"/>
              <a:gd name="connsiteY27" fmla="*/ 175009 h 4797190"/>
              <a:gd name="connsiteX28" fmla="*/ 8335109 w 12202255"/>
              <a:gd name="connsiteY28" fmla="*/ 180709 h 4797190"/>
              <a:gd name="connsiteX29" fmla="*/ 8336442 w 12202255"/>
              <a:gd name="connsiteY29" fmla="*/ 184843 h 4797190"/>
              <a:gd name="connsiteX30" fmla="*/ 8347697 w 12202255"/>
              <a:gd name="connsiteY30" fmla="*/ 189658 h 4797190"/>
              <a:gd name="connsiteX31" fmla="*/ 8367748 w 12202255"/>
              <a:gd name="connsiteY31" fmla="*/ 201580 h 4797190"/>
              <a:gd name="connsiteX32" fmla="*/ 8373486 w 12202255"/>
              <a:gd name="connsiteY32" fmla="*/ 201528 h 4797190"/>
              <a:gd name="connsiteX33" fmla="*/ 8406823 w 12202255"/>
              <a:gd name="connsiteY33" fmla="*/ 215957 h 4797190"/>
              <a:gd name="connsiteX34" fmla="*/ 8408227 w 12202255"/>
              <a:gd name="connsiteY34" fmla="*/ 215070 h 4797190"/>
              <a:gd name="connsiteX35" fmla="*/ 8421744 w 12202255"/>
              <a:gd name="connsiteY35" fmla="*/ 214403 h 4797190"/>
              <a:gd name="connsiteX36" fmla="*/ 8546578 w 12202255"/>
              <a:gd name="connsiteY36" fmla="*/ 219856 h 4797190"/>
              <a:gd name="connsiteX37" fmla="*/ 8554125 w 12202255"/>
              <a:gd name="connsiteY37" fmla="*/ 222274 h 4797190"/>
              <a:gd name="connsiteX38" fmla="*/ 8554494 w 12202255"/>
              <a:gd name="connsiteY38" fmla="*/ 222082 h 4797190"/>
              <a:gd name="connsiteX39" fmla="*/ 8562891 w 12202255"/>
              <a:gd name="connsiteY39" fmla="*/ 224151 h 4797190"/>
              <a:gd name="connsiteX40" fmla="*/ 8567884 w 12202255"/>
              <a:gd name="connsiteY40" fmla="*/ 226684 h 4797190"/>
              <a:gd name="connsiteX41" fmla="*/ 8582525 w 12202255"/>
              <a:gd name="connsiteY41" fmla="*/ 231373 h 4797190"/>
              <a:gd name="connsiteX42" fmla="*/ 8653375 w 12202255"/>
              <a:gd name="connsiteY42" fmla="*/ 212819 h 4797190"/>
              <a:gd name="connsiteX43" fmla="*/ 8766571 w 12202255"/>
              <a:gd name="connsiteY43" fmla="*/ 213816 h 4797190"/>
              <a:gd name="connsiteX44" fmla="*/ 8811677 w 12202255"/>
              <a:gd name="connsiteY44" fmla="*/ 212964 h 4797190"/>
              <a:gd name="connsiteX45" fmla="*/ 8990716 w 12202255"/>
              <a:gd name="connsiteY45" fmla="*/ 219924 h 4797190"/>
              <a:gd name="connsiteX46" fmla="*/ 9024955 w 12202255"/>
              <a:gd name="connsiteY46" fmla="*/ 214739 h 4797190"/>
              <a:gd name="connsiteX47" fmla="*/ 9029867 w 12202255"/>
              <a:gd name="connsiteY47" fmla="*/ 212317 h 4797190"/>
              <a:gd name="connsiteX48" fmla="*/ 9036220 w 12202255"/>
              <a:gd name="connsiteY48" fmla="*/ 211251 h 4797190"/>
              <a:gd name="connsiteX49" fmla="*/ 9052570 w 12202255"/>
              <a:gd name="connsiteY49" fmla="*/ 213282 h 4797190"/>
              <a:gd name="connsiteX50" fmla="*/ 9058552 w 12202255"/>
              <a:gd name="connsiteY50" fmla="*/ 214860 h 4797190"/>
              <a:gd name="connsiteX51" fmla="*/ 9067659 w 12202255"/>
              <a:gd name="connsiteY51" fmla="*/ 215435 h 4797190"/>
              <a:gd name="connsiteX52" fmla="*/ 9067936 w 12202255"/>
              <a:gd name="connsiteY52" fmla="*/ 215190 h 4797190"/>
              <a:gd name="connsiteX53" fmla="*/ 9116495 w 12202255"/>
              <a:gd name="connsiteY53" fmla="*/ 215245 h 4797190"/>
              <a:gd name="connsiteX54" fmla="*/ 9177052 w 12202255"/>
              <a:gd name="connsiteY54" fmla="*/ 203536 h 4797190"/>
              <a:gd name="connsiteX55" fmla="*/ 9200717 w 12202255"/>
              <a:gd name="connsiteY55" fmla="*/ 200745 h 4797190"/>
              <a:gd name="connsiteX56" fmla="*/ 9213634 w 12202255"/>
              <a:gd name="connsiteY56" fmla="*/ 197873 h 4797190"/>
              <a:gd name="connsiteX57" fmla="*/ 9214619 w 12202255"/>
              <a:gd name="connsiteY57" fmla="*/ 196801 h 4797190"/>
              <a:gd name="connsiteX58" fmla="*/ 9253481 w 12202255"/>
              <a:gd name="connsiteY58" fmla="*/ 204980 h 4797190"/>
              <a:gd name="connsiteX59" fmla="*/ 9259503 w 12202255"/>
              <a:gd name="connsiteY59" fmla="*/ 213369 h 4797190"/>
              <a:gd name="connsiteX60" fmla="*/ 9296849 w 12202255"/>
              <a:gd name="connsiteY60" fmla="*/ 220578 h 4797190"/>
              <a:gd name="connsiteX61" fmla="*/ 9320033 w 12202255"/>
              <a:gd name="connsiteY61" fmla="*/ 229045 h 4797190"/>
              <a:gd name="connsiteX62" fmla="*/ 9321038 w 12202255"/>
              <a:gd name="connsiteY62" fmla="*/ 229928 h 4797190"/>
              <a:gd name="connsiteX63" fmla="*/ 9338636 w 12202255"/>
              <a:gd name="connsiteY63" fmla="*/ 248067 h 4797190"/>
              <a:gd name="connsiteX64" fmla="*/ 9343906 w 12202255"/>
              <a:gd name="connsiteY64" fmla="*/ 249152 h 4797190"/>
              <a:gd name="connsiteX65" fmla="*/ 9387329 w 12202255"/>
              <a:gd name="connsiteY65" fmla="*/ 274052 h 4797190"/>
              <a:gd name="connsiteX66" fmla="*/ 9408984 w 12202255"/>
              <a:gd name="connsiteY66" fmla="*/ 280202 h 4797190"/>
              <a:gd name="connsiteX67" fmla="*/ 9470543 w 12202255"/>
              <a:gd name="connsiteY67" fmla="*/ 280813 h 4797190"/>
              <a:gd name="connsiteX68" fmla="*/ 9501534 w 12202255"/>
              <a:gd name="connsiteY68" fmla="*/ 305467 h 4797190"/>
              <a:gd name="connsiteX69" fmla="*/ 9508294 w 12202255"/>
              <a:gd name="connsiteY69" fmla="*/ 309841 h 4797190"/>
              <a:gd name="connsiteX70" fmla="*/ 9508648 w 12202255"/>
              <a:gd name="connsiteY70" fmla="*/ 309684 h 4797190"/>
              <a:gd name="connsiteX71" fmla="*/ 9516216 w 12202255"/>
              <a:gd name="connsiteY71" fmla="*/ 313818 h 4797190"/>
              <a:gd name="connsiteX72" fmla="*/ 9520627 w 12202255"/>
              <a:gd name="connsiteY72" fmla="*/ 317814 h 4797190"/>
              <a:gd name="connsiteX73" fmla="*/ 9600021 w 12202255"/>
              <a:gd name="connsiteY73" fmla="*/ 318467 h 4797190"/>
              <a:gd name="connsiteX74" fmla="*/ 9703843 w 12202255"/>
              <a:gd name="connsiteY74" fmla="*/ 342271 h 4797190"/>
              <a:gd name="connsiteX75" fmla="*/ 9805780 w 12202255"/>
              <a:gd name="connsiteY75" fmla="*/ 369721 h 4797190"/>
              <a:gd name="connsiteX76" fmla="*/ 9842265 w 12202255"/>
              <a:gd name="connsiteY76" fmla="*/ 381544 h 4797190"/>
              <a:gd name="connsiteX77" fmla="*/ 9909148 w 12202255"/>
              <a:gd name="connsiteY77" fmla="*/ 394313 h 4797190"/>
              <a:gd name="connsiteX78" fmla="*/ 9942117 w 12202255"/>
              <a:gd name="connsiteY78" fmla="*/ 395923 h 4797190"/>
              <a:gd name="connsiteX79" fmla="*/ 9945592 w 12202255"/>
              <a:gd name="connsiteY79" fmla="*/ 393118 h 4797190"/>
              <a:gd name="connsiteX80" fmla="*/ 9951496 w 12202255"/>
              <a:gd name="connsiteY80" fmla="*/ 393126 h 4797190"/>
              <a:gd name="connsiteX81" fmla="*/ 9966364 w 12202255"/>
              <a:gd name="connsiteY81" fmla="*/ 398799 h 4797190"/>
              <a:gd name="connsiteX82" fmla="*/ 9971748 w 12202255"/>
              <a:gd name="connsiteY82" fmla="*/ 401865 h 4797190"/>
              <a:gd name="connsiteX83" fmla="*/ 9980070 w 12202255"/>
              <a:gd name="connsiteY83" fmla="*/ 404367 h 4797190"/>
              <a:gd name="connsiteX84" fmla="*/ 9980339 w 12202255"/>
              <a:gd name="connsiteY84" fmla="*/ 404132 h 4797190"/>
              <a:gd name="connsiteX85" fmla="*/ 9988003 w 12202255"/>
              <a:gd name="connsiteY85" fmla="*/ 407056 h 4797190"/>
              <a:gd name="connsiteX86" fmla="*/ 10024668 w 12202255"/>
              <a:gd name="connsiteY86" fmla="*/ 425119 h 4797190"/>
              <a:gd name="connsiteX87" fmla="*/ 10081270 w 12202255"/>
              <a:gd name="connsiteY87" fmla="*/ 412128 h 4797190"/>
              <a:gd name="connsiteX88" fmla="*/ 10103178 w 12202255"/>
              <a:gd name="connsiteY88" fmla="*/ 413550 h 4797190"/>
              <a:gd name="connsiteX89" fmla="*/ 10116202 w 12202255"/>
              <a:gd name="connsiteY89" fmla="*/ 411652 h 4797190"/>
              <a:gd name="connsiteX90" fmla="*/ 10213342 w 12202255"/>
              <a:gd name="connsiteY90" fmla="*/ 460744 h 4797190"/>
              <a:gd name="connsiteX91" fmla="*/ 10237214 w 12202255"/>
              <a:gd name="connsiteY91" fmla="*/ 485575 h 4797190"/>
              <a:gd name="connsiteX92" fmla="*/ 10392968 w 12202255"/>
              <a:gd name="connsiteY92" fmla="*/ 526377 h 4797190"/>
              <a:gd name="connsiteX93" fmla="*/ 10605551 w 12202255"/>
              <a:gd name="connsiteY93" fmla="*/ 632394 h 4797190"/>
              <a:gd name="connsiteX94" fmla="*/ 10700301 w 12202255"/>
              <a:gd name="connsiteY94" fmla="*/ 636333 h 4797190"/>
              <a:gd name="connsiteX95" fmla="*/ 10840191 w 12202255"/>
              <a:gd name="connsiteY95" fmla="*/ 690957 h 4797190"/>
              <a:gd name="connsiteX96" fmla="*/ 10927499 w 12202255"/>
              <a:gd name="connsiteY96" fmla="*/ 678730 h 4797190"/>
              <a:gd name="connsiteX97" fmla="*/ 11002253 w 12202255"/>
              <a:gd name="connsiteY97" fmla="*/ 701455 h 4797190"/>
              <a:gd name="connsiteX98" fmla="*/ 11058938 w 12202255"/>
              <a:gd name="connsiteY98" fmla="*/ 721391 h 4797190"/>
              <a:gd name="connsiteX99" fmla="*/ 11220346 w 12202255"/>
              <a:gd name="connsiteY99" fmla="*/ 780859 h 4797190"/>
              <a:gd name="connsiteX100" fmla="*/ 11315066 w 12202255"/>
              <a:gd name="connsiteY100" fmla="*/ 795948 h 4797190"/>
              <a:gd name="connsiteX101" fmla="*/ 11363810 w 12202255"/>
              <a:gd name="connsiteY101" fmla="*/ 811551 h 4797190"/>
              <a:gd name="connsiteX102" fmla="*/ 11369741 w 12202255"/>
              <a:gd name="connsiteY102" fmla="*/ 812343 h 4797190"/>
              <a:gd name="connsiteX103" fmla="*/ 11410786 w 12202255"/>
              <a:gd name="connsiteY103" fmla="*/ 813850 h 4797190"/>
              <a:gd name="connsiteX104" fmla="*/ 11472054 w 12202255"/>
              <a:gd name="connsiteY104" fmla="*/ 809959 h 4797190"/>
              <a:gd name="connsiteX105" fmla="*/ 11572843 w 12202255"/>
              <a:gd name="connsiteY105" fmla="*/ 789595 h 4797190"/>
              <a:gd name="connsiteX106" fmla="*/ 11669724 w 12202255"/>
              <a:gd name="connsiteY106" fmla="*/ 782419 h 4797190"/>
              <a:gd name="connsiteX107" fmla="*/ 11789988 w 12202255"/>
              <a:gd name="connsiteY107" fmla="*/ 790631 h 4797190"/>
              <a:gd name="connsiteX108" fmla="*/ 11834116 w 12202255"/>
              <a:gd name="connsiteY108" fmla="*/ 783588 h 4797190"/>
              <a:gd name="connsiteX109" fmla="*/ 11836483 w 12202255"/>
              <a:gd name="connsiteY109" fmla="*/ 775838 h 4797190"/>
              <a:gd name="connsiteX110" fmla="*/ 11849856 w 12202255"/>
              <a:gd name="connsiteY110" fmla="*/ 774706 h 4797190"/>
              <a:gd name="connsiteX111" fmla="*/ 11852917 w 12202255"/>
              <a:gd name="connsiteY111" fmla="*/ 772937 h 4797190"/>
              <a:gd name="connsiteX112" fmla="*/ 11870967 w 12202255"/>
              <a:gd name="connsiteY112" fmla="*/ 764270 h 4797190"/>
              <a:gd name="connsiteX113" fmla="*/ 11921818 w 12202255"/>
              <a:gd name="connsiteY113" fmla="*/ 782170 h 4797190"/>
              <a:gd name="connsiteX114" fmla="*/ 11945340 w 12202255"/>
              <a:gd name="connsiteY114" fmla="*/ 784256 h 4797190"/>
              <a:gd name="connsiteX115" fmla="*/ 11967542 w 12202255"/>
              <a:gd name="connsiteY115" fmla="*/ 796197 h 4797190"/>
              <a:gd name="connsiteX116" fmla="*/ 11979115 w 12202255"/>
              <a:gd name="connsiteY116" fmla="*/ 808684 h 4797190"/>
              <a:gd name="connsiteX117" fmla="*/ 12063392 w 12202255"/>
              <a:gd name="connsiteY117" fmla="*/ 856277 h 4797190"/>
              <a:gd name="connsiteX118" fmla="*/ 12120019 w 12202255"/>
              <a:gd name="connsiteY118" fmla="*/ 893288 h 4797190"/>
              <a:gd name="connsiteX119" fmla="*/ 12131191 w 12202255"/>
              <a:gd name="connsiteY119" fmla="*/ 905397 h 4797190"/>
              <a:gd name="connsiteX120" fmla="*/ 12147237 w 12202255"/>
              <a:gd name="connsiteY120" fmla="*/ 905810 h 4797190"/>
              <a:gd name="connsiteX121" fmla="*/ 12152878 w 12202255"/>
              <a:gd name="connsiteY121" fmla="*/ 901970 h 4797190"/>
              <a:gd name="connsiteX122" fmla="*/ 12197127 w 12202255"/>
              <a:gd name="connsiteY122" fmla="*/ 932781 h 4797190"/>
              <a:gd name="connsiteX123" fmla="*/ 12197127 w 12202255"/>
              <a:gd name="connsiteY123" fmla="*/ 1405721 h 4797190"/>
              <a:gd name="connsiteX124" fmla="*/ 12202255 w 12202255"/>
              <a:gd name="connsiteY124" fmla="*/ 1405721 h 4797190"/>
              <a:gd name="connsiteX125" fmla="*/ 12202255 w 12202255"/>
              <a:gd name="connsiteY125" fmla="*/ 4578824 h 4797190"/>
              <a:gd name="connsiteX126" fmla="*/ 12197128 w 12202255"/>
              <a:gd name="connsiteY126" fmla="*/ 4578824 h 4797190"/>
              <a:gd name="connsiteX127" fmla="*/ 12197128 w 12202255"/>
              <a:gd name="connsiteY127" fmla="*/ 4797190 h 4797190"/>
              <a:gd name="connsiteX128" fmla="*/ 0 w 12202255"/>
              <a:gd name="connsiteY128" fmla="*/ 4797190 h 4797190"/>
              <a:gd name="connsiteX129" fmla="*/ 0 w 12202255"/>
              <a:gd name="connsiteY129" fmla="*/ 3057100 h 4797190"/>
              <a:gd name="connsiteX130" fmla="*/ 8559 w 12202255"/>
              <a:gd name="connsiteY130" fmla="*/ 3057100 h 4797190"/>
              <a:gd name="connsiteX131" fmla="*/ 8559 w 12202255"/>
              <a:gd name="connsiteY131" fmla="*/ 1437741 h 4797190"/>
              <a:gd name="connsiteX132" fmla="*/ 5127 w 12202255"/>
              <a:gd name="connsiteY132" fmla="*/ 1363978 h 4797190"/>
              <a:gd name="connsiteX133" fmla="*/ 5127 w 12202255"/>
              <a:gd name="connsiteY133" fmla="*/ 1336465 h 4797190"/>
              <a:gd name="connsiteX134" fmla="*/ 20694 w 12202255"/>
              <a:gd name="connsiteY134" fmla="*/ 1333040 h 4797190"/>
              <a:gd name="connsiteX135" fmla="*/ 230689 w 12202255"/>
              <a:gd name="connsiteY135" fmla="*/ 1295891 h 4797190"/>
              <a:gd name="connsiteX136" fmla="*/ 280209 w 12202255"/>
              <a:gd name="connsiteY136" fmla="*/ 1269372 h 4797190"/>
              <a:gd name="connsiteX137" fmla="*/ 411452 w 12202255"/>
              <a:gd name="connsiteY137" fmla="*/ 1168813 h 4797190"/>
              <a:gd name="connsiteX138" fmla="*/ 486820 w 12202255"/>
              <a:gd name="connsiteY138" fmla="*/ 1141667 h 4797190"/>
              <a:gd name="connsiteX139" fmla="*/ 708612 w 12202255"/>
              <a:gd name="connsiteY139" fmla="*/ 1064541 h 4797190"/>
              <a:gd name="connsiteX140" fmla="*/ 777496 w 12202255"/>
              <a:gd name="connsiteY140" fmla="*/ 1036374 h 4797190"/>
              <a:gd name="connsiteX141" fmla="*/ 949283 w 12202255"/>
              <a:gd name="connsiteY141" fmla="*/ 952134 h 4797190"/>
              <a:gd name="connsiteX142" fmla="*/ 1070702 w 12202255"/>
              <a:gd name="connsiteY142" fmla="*/ 851898 h 4797190"/>
              <a:gd name="connsiteX143" fmla="*/ 1179516 w 12202255"/>
              <a:gd name="connsiteY143" fmla="*/ 814515 h 4797190"/>
              <a:gd name="connsiteX144" fmla="*/ 1232603 w 12202255"/>
              <a:gd name="connsiteY144" fmla="*/ 793892 h 4797190"/>
              <a:gd name="connsiteX145" fmla="*/ 1259645 w 12202255"/>
              <a:gd name="connsiteY145" fmla="*/ 765622 h 4797190"/>
              <a:gd name="connsiteX146" fmla="*/ 1276787 w 12202255"/>
              <a:gd name="connsiteY146" fmla="*/ 761875 h 4797190"/>
              <a:gd name="connsiteX147" fmla="*/ 1276994 w 12202255"/>
              <a:gd name="connsiteY147" fmla="*/ 761266 h 4797190"/>
              <a:gd name="connsiteX148" fmla="*/ 1381523 w 12202255"/>
              <a:gd name="connsiteY148" fmla="*/ 734649 h 4797190"/>
              <a:gd name="connsiteX149" fmla="*/ 1460148 w 12202255"/>
              <a:gd name="connsiteY149" fmla="*/ 681447 h 4797190"/>
              <a:gd name="connsiteX150" fmla="*/ 1499555 w 12202255"/>
              <a:gd name="connsiteY150" fmla="*/ 663648 h 4797190"/>
              <a:gd name="connsiteX151" fmla="*/ 1519447 w 12202255"/>
              <a:gd name="connsiteY151" fmla="*/ 651386 h 4797190"/>
              <a:gd name="connsiteX152" fmla="*/ 1519940 w 12202255"/>
              <a:gd name="connsiteY152" fmla="*/ 648844 h 4797190"/>
              <a:gd name="connsiteX153" fmla="*/ 1608839 w 12202255"/>
              <a:gd name="connsiteY153" fmla="*/ 638778 h 4797190"/>
              <a:gd name="connsiteX154" fmla="*/ 1663214 w 12202255"/>
              <a:gd name="connsiteY154" fmla="*/ 640687 h 4797190"/>
              <a:gd name="connsiteX155" fmla="*/ 1770031 w 12202255"/>
              <a:gd name="connsiteY155" fmla="*/ 632132 h 4797190"/>
              <a:gd name="connsiteX156" fmla="*/ 1913761 w 12202255"/>
              <a:gd name="connsiteY156" fmla="*/ 589252 h 4797190"/>
              <a:gd name="connsiteX157" fmla="*/ 2125139 w 12202255"/>
              <a:gd name="connsiteY157" fmla="*/ 572508 h 4797190"/>
              <a:gd name="connsiteX158" fmla="*/ 2177550 w 12202255"/>
              <a:gd name="connsiteY158" fmla="*/ 556397 h 4797190"/>
              <a:gd name="connsiteX159" fmla="*/ 2200529 w 12202255"/>
              <a:gd name="connsiteY159" fmla="*/ 548327 h 4797190"/>
              <a:gd name="connsiteX160" fmla="*/ 2202901 w 12202255"/>
              <a:gd name="connsiteY160" fmla="*/ 547848 h 4797190"/>
              <a:gd name="connsiteX161" fmla="*/ 2310199 w 12202255"/>
              <a:gd name="connsiteY161" fmla="*/ 536114 h 4797190"/>
              <a:gd name="connsiteX162" fmla="*/ 2439911 w 12202255"/>
              <a:gd name="connsiteY162" fmla="*/ 535969 h 4797190"/>
              <a:gd name="connsiteX163" fmla="*/ 2566461 w 12202255"/>
              <a:gd name="connsiteY163" fmla="*/ 541181 h 4797190"/>
              <a:gd name="connsiteX164" fmla="*/ 2644539 w 12202255"/>
              <a:gd name="connsiteY164" fmla="*/ 511350 h 4797190"/>
              <a:gd name="connsiteX165" fmla="*/ 2781306 w 12202255"/>
              <a:gd name="connsiteY165" fmla="*/ 512723 h 4797190"/>
              <a:gd name="connsiteX166" fmla="*/ 3033310 w 12202255"/>
              <a:gd name="connsiteY166" fmla="*/ 517540 h 4797190"/>
              <a:gd name="connsiteX167" fmla="*/ 3146741 w 12202255"/>
              <a:gd name="connsiteY167" fmla="*/ 512894 h 4797190"/>
              <a:gd name="connsiteX168" fmla="*/ 3268002 w 12202255"/>
              <a:gd name="connsiteY168" fmla="*/ 512625 h 4797190"/>
              <a:gd name="connsiteX169" fmla="*/ 3348343 w 12202255"/>
              <a:gd name="connsiteY169" fmla="*/ 513134 h 4797190"/>
              <a:gd name="connsiteX170" fmla="*/ 3350650 w 12202255"/>
              <a:gd name="connsiteY170" fmla="*/ 512063 h 4797190"/>
              <a:gd name="connsiteX171" fmla="*/ 3370771 w 12202255"/>
              <a:gd name="connsiteY171" fmla="*/ 512390 h 4797190"/>
              <a:gd name="connsiteX172" fmla="*/ 3408701 w 12202255"/>
              <a:gd name="connsiteY172" fmla="*/ 526086 h 4797190"/>
              <a:gd name="connsiteX173" fmla="*/ 3481343 w 12202255"/>
              <a:gd name="connsiteY173" fmla="*/ 510069 h 4797190"/>
              <a:gd name="connsiteX174" fmla="*/ 3544681 w 12202255"/>
              <a:gd name="connsiteY174" fmla="*/ 502601 h 4797190"/>
              <a:gd name="connsiteX175" fmla="*/ 3594562 w 12202255"/>
              <a:gd name="connsiteY175" fmla="*/ 490249 h 4797190"/>
              <a:gd name="connsiteX176" fmla="*/ 3603195 w 12202255"/>
              <a:gd name="connsiteY176" fmla="*/ 490359 h 4797190"/>
              <a:gd name="connsiteX177" fmla="*/ 3603422 w 12202255"/>
              <a:gd name="connsiteY177" fmla="*/ 490090 h 4797190"/>
              <a:gd name="connsiteX178" fmla="*/ 3612633 w 12202255"/>
              <a:gd name="connsiteY178" fmla="*/ 489666 h 4797190"/>
              <a:gd name="connsiteX179" fmla="*/ 3618930 w 12202255"/>
              <a:gd name="connsiteY179" fmla="*/ 490562 h 4797190"/>
              <a:gd name="connsiteX180" fmla="*/ 3690664 w 12202255"/>
              <a:gd name="connsiteY180" fmla="*/ 455408 h 4797190"/>
              <a:gd name="connsiteX181" fmla="*/ 3797860 w 12202255"/>
              <a:gd name="connsiteY181" fmla="*/ 425945 h 4797190"/>
              <a:gd name="connsiteX182" fmla="*/ 3905487 w 12202255"/>
              <a:gd name="connsiteY182" fmla="*/ 399950 h 4797190"/>
              <a:gd name="connsiteX183" fmla="*/ 3945179 w 12202255"/>
              <a:gd name="connsiteY183" fmla="*/ 392079 h 4797190"/>
              <a:gd name="connsiteX184" fmla="*/ 4012734 w 12202255"/>
              <a:gd name="connsiteY184" fmla="*/ 371250 h 4797190"/>
              <a:gd name="connsiteX185" fmla="*/ 4041693 w 12202255"/>
              <a:gd name="connsiteY185" fmla="*/ 357497 h 4797190"/>
              <a:gd name="connsiteX186" fmla="*/ 4043304 w 12202255"/>
              <a:gd name="connsiteY186" fmla="*/ 357618 h 4797190"/>
              <a:gd name="connsiteX187" fmla="*/ 4044790 w 12202255"/>
              <a:gd name="connsiteY187" fmla="*/ 354043 h 4797190"/>
              <a:gd name="connsiteX188" fmla="*/ 4050101 w 12202255"/>
              <a:gd name="connsiteY188" fmla="*/ 351398 h 4797190"/>
              <a:gd name="connsiteX189" fmla="*/ 4066775 w 12202255"/>
              <a:gd name="connsiteY189" fmla="*/ 348808 h 4797190"/>
              <a:gd name="connsiteX190" fmla="*/ 4073402 w 12202255"/>
              <a:gd name="connsiteY190" fmla="*/ 348597 h 4797190"/>
              <a:gd name="connsiteX191" fmla="*/ 4082340 w 12202255"/>
              <a:gd name="connsiteY191" fmla="*/ 346663 h 4797190"/>
              <a:gd name="connsiteX192" fmla="*/ 4082446 w 12202255"/>
              <a:gd name="connsiteY192" fmla="*/ 346372 h 4797190"/>
              <a:gd name="connsiteX193" fmla="*/ 4091040 w 12202255"/>
              <a:gd name="connsiteY193" fmla="*/ 345038 h 4797190"/>
              <a:gd name="connsiteX194" fmla="*/ 4150077 w 12202255"/>
              <a:gd name="connsiteY194" fmla="*/ 316133 h 4797190"/>
              <a:gd name="connsiteX195" fmla="*/ 4198334 w 12202255"/>
              <a:gd name="connsiteY195" fmla="*/ 298033 h 4797190"/>
              <a:gd name="connsiteX196" fmla="*/ 4208681 w 12202255"/>
              <a:gd name="connsiteY196" fmla="*/ 292033 h 4797190"/>
              <a:gd name="connsiteX197" fmla="*/ 4208933 w 12202255"/>
              <a:gd name="connsiteY197" fmla="*/ 290822 h 4797190"/>
              <a:gd name="connsiteX198" fmla="*/ 4255306 w 12202255"/>
              <a:gd name="connsiteY198" fmla="*/ 285243 h 4797190"/>
              <a:gd name="connsiteX199" fmla="*/ 4283696 w 12202255"/>
              <a:gd name="connsiteY199" fmla="*/ 285660 h 4797190"/>
              <a:gd name="connsiteX200" fmla="*/ 4297736 w 12202255"/>
              <a:gd name="connsiteY200" fmla="*/ 284541 h 4797190"/>
              <a:gd name="connsiteX201" fmla="*/ 4302993 w 12202255"/>
              <a:gd name="connsiteY201" fmla="*/ 286978 h 4797190"/>
              <a:gd name="connsiteX202" fmla="*/ 4323062 w 12202255"/>
              <a:gd name="connsiteY202" fmla="*/ 283929 h 4797190"/>
              <a:gd name="connsiteX203" fmla="*/ 4324877 w 12202255"/>
              <a:gd name="connsiteY203" fmla="*/ 282542 h 4797190"/>
              <a:gd name="connsiteX204" fmla="*/ 4371508 w 12202255"/>
              <a:gd name="connsiteY204" fmla="*/ 285878 h 4797190"/>
              <a:gd name="connsiteX205" fmla="*/ 4437730 w 12202255"/>
              <a:gd name="connsiteY205" fmla="*/ 280425 h 4797190"/>
              <a:gd name="connsiteX206" fmla="*/ 4525346 w 12202255"/>
              <a:gd name="connsiteY206" fmla="*/ 264791 h 4797190"/>
              <a:gd name="connsiteX207" fmla="*/ 4726487 w 12202255"/>
              <a:gd name="connsiteY207" fmla="*/ 242706 h 4797190"/>
              <a:gd name="connsiteX208" fmla="*/ 4732246 w 12202255"/>
              <a:gd name="connsiteY208" fmla="*/ 243553 h 4797190"/>
              <a:gd name="connsiteX209" fmla="*/ 4728299 w 12202255"/>
              <a:gd name="connsiteY209" fmla="*/ 245208 h 4797190"/>
              <a:gd name="connsiteX210" fmla="*/ 4733198 w 12202255"/>
              <a:gd name="connsiteY210" fmla="*/ 243691 h 4797190"/>
              <a:gd name="connsiteX211" fmla="*/ 4732246 w 12202255"/>
              <a:gd name="connsiteY211" fmla="*/ 243553 h 4797190"/>
              <a:gd name="connsiteX212" fmla="*/ 4734240 w 12202255"/>
              <a:gd name="connsiteY212" fmla="*/ 242716 h 4797190"/>
              <a:gd name="connsiteX213" fmla="*/ 4773472 w 12202255"/>
              <a:gd name="connsiteY213" fmla="*/ 231687 h 4797190"/>
              <a:gd name="connsiteX214" fmla="*/ 4850971 w 12202255"/>
              <a:gd name="connsiteY214" fmla="*/ 200444 h 4797190"/>
              <a:gd name="connsiteX215" fmla="*/ 5022585 w 12202255"/>
              <a:gd name="connsiteY215" fmla="*/ 166827 h 4797190"/>
              <a:gd name="connsiteX216" fmla="*/ 5076647 w 12202255"/>
              <a:gd name="connsiteY216" fmla="*/ 147872 h 4797190"/>
              <a:gd name="connsiteX217" fmla="*/ 5133328 w 12202255"/>
              <a:gd name="connsiteY217" fmla="*/ 150534 h 4797190"/>
              <a:gd name="connsiteX218" fmla="*/ 5150953 w 12202255"/>
              <a:gd name="connsiteY218" fmla="*/ 139120 h 4797190"/>
              <a:gd name="connsiteX219" fmla="*/ 5153891 w 12202255"/>
              <a:gd name="connsiteY219" fmla="*/ 136941 h 4797190"/>
              <a:gd name="connsiteX220" fmla="*/ 5167828 w 12202255"/>
              <a:gd name="connsiteY220" fmla="*/ 132835 h 4797190"/>
              <a:gd name="connsiteX221" fmla="*/ 5185786 w 12202255"/>
              <a:gd name="connsiteY221" fmla="*/ 124849 h 4797190"/>
              <a:gd name="connsiteX222" fmla="*/ 5234408 w 12202255"/>
              <a:gd name="connsiteY222" fmla="*/ 118944 h 4797190"/>
              <a:gd name="connsiteX223" fmla="*/ 5273081 w 12202255"/>
              <a:gd name="connsiteY223" fmla="*/ 105947 h 4797190"/>
              <a:gd name="connsiteX224" fmla="*/ 5393206 w 12202255"/>
              <a:gd name="connsiteY224" fmla="*/ 78993 h 4797190"/>
              <a:gd name="connsiteX225" fmla="*/ 5443997 w 12202255"/>
              <a:gd name="connsiteY225" fmla="*/ 58990 h 4797190"/>
              <a:gd name="connsiteX226" fmla="*/ 5482002 w 12202255"/>
              <a:gd name="connsiteY226" fmla="*/ 45914 h 4797190"/>
              <a:gd name="connsiteX227" fmla="*/ 5638897 w 12202255"/>
              <a:gd name="connsiteY227" fmla="*/ 22712 h 4797190"/>
              <a:gd name="connsiteX228" fmla="*/ 5772132 w 12202255"/>
              <a:gd name="connsiteY228" fmla="*/ 15280 h 4797190"/>
              <a:gd name="connsiteX229" fmla="*/ 5973134 w 12202255"/>
              <a:gd name="connsiteY229" fmla="*/ 17495 h 4797190"/>
              <a:gd name="connsiteX230" fmla="*/ 6026502 w 12202255"/>
              <a:gd name="connsiteY230" fmla="*/ 17586 h 4797190"/>
              <a:gd name="connsiteX231" fmla="*/ 6057761 w 12202255"/>
              <a:gd name="connsiteY231" fmla="*/ 10782 h 4797190"/>
              <a:gd name="connsiteX232" fmla="*/ 6064817 w 12202255"/>
              <a:gd name="connsiteY232" fmla="*/ 2413 h 4797190"/>
              <a:gd name="connsiteX233" fmla="*/ 6084925 w 12202255"/>
              <a:gd name="connsiteY233" fmla="*/ 1792 h 479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202255" h="4797190">
                <a:moveTo>
                  <a:pt x="6090224" y="0"/>
                </a:moveTo>
                <a:cubicBezTo>
                  <a:pt x="6107210" y="1923"/>
                  <a:pt x="6145674" y="12356"/>
                  <a:pt x="6186837" y="13325"/>
                </a:cubicBezTo>
                <a:cubicBezTo>
                  <a:pt x="6227999" y="14296"/>
                  <a:pt x="6316326" y="-7592"/>
                  <a:pt x="6337205" y="5823"/>
                </a:cubicBezTo>
                <a:cubicBezTo>
                  <a:pt x="6431365" y="24969"/>
                  <a:pt x="6493361" y="-1456"/>
                  <a:pt x="6573326" y="35346"/>
                </a:cubicBezTo>
                <a:cubicBezTo>
                  <a:pt x="6652941" y="35278"/>
                  <a:pt x="6674759" y="47285"/>
                  <a:pt x="6734841" y="52468"/>
                </a:cubicBezTo>
                <a:cubicBezTo>
                  <a:pt x="6815975" y="60722"/>
                  <a:pt x="6901531" y="73428"/>
                  <a:pt x="6933827" y="66449"/>
                </a:cubicBezTo>
                <a:cubicBezTo>
                  <a:pt x="6973448" y="58636"/>
                  <a:pt x="6968337" y="81893"/>
                  <a:pt x="7050544" y="87089"/>
                </a:cubicBezTo>
                <a:cubicBezTo>
                  <a:pt x="7082431" y="82869"/>
                  <a:pt x="7093534" y="83096"/>
                  <a:pt x="7129751" y="81739"/>
                </a:cubicBezTo>
                <a:lnTo>
                  <a:pt x="7204798" y="88610"/>
                </a:lnTo>
                <a:cubicBezTo>
                  <a:pt x="7218582" y="86779"/>
                  <a:pt x="7226351" y="88319"/>
                  <a:pt x="7231444" y="91340"/>
                </a:cubicBezTo>
                <a:lnTo>
                  <a:pt x="7235817" y="96151"/>
                </a:lnTo>
                <a:lnTo>
                  <a:pt x="7253639" y="99344"/>
                </a:lnTo>
                <a:lnTo>
                  <a:pt x="7347903" y="117361"/>
                </a:lnTo>
                <a:lnTo>
                  <a:pt x="7349180" y="115913"/>
                </a:lnTo>
                <a:cubicBezTo>
                  <a:pt x="7370949" y="109284"/>
                  <a:pt x="7412082" y="105639"/>
                  <a:pt x="7442839" y="100901"/>
                </a:cubicBezTo>
                <a:cubicBezTo>
                  <a:pt x="7460366" y="104722"/>
                  <a:pt x="7514565" y="84776"/>
                  <a:pt x="7533730" y="87472"/>
                </a:cubicBezTo>
                <a:lnTo>
                  <a:pt x="7545168" y="88604"/>
                </a:lnTo>
                <a:lnTo>
                  <a:pt x="7545529" y="88273"/>
                </a:lnTo>
                <a:cubicBezTo>
                  <a:pt x="7548299" y="87763"/>
                  <a:pt x="7552171" y="87850"/>
                  <a:pt x="7557859" y="88762"/>
                </a:cubicBezTo>
                <a:lnTo>
                  <a:pt x="7566018" y="90669"/>
                </a:lnTo>
                <a:lnTo>
                  <a:pt x="7653890" y="90660"/>
                </a:lnTo>
                <a:lnTo>
                  <a:pt x="7759109" y="80727"/>
                </a:lnTo>
                <a:cubicBezTo>
                  <a:pt x="7822289" y="84878"/>
                  <a:pt x="7877047" y="83541"/>
                  <a:pt x="7948649" y="93179"/>
                </a:cubicBezTo>
                <a:cubicBezTo>
                  <a:pt x="8010782" y="86976"/>
                  <a:pt x="8070658" y="103354"/>
                  <a:pt x="8137087" y="121127"/>
                </a:cubicBezTo>
                <a:cubicBezTo>
                  <a:pt x="8195135" y="131652"/>
                  <a:pt x="8231658" y="161731"/>
                  <a:pt x="8296134" y="154905"/>
                </a:cubicBezTo>
                <a:cubicBezTo>
                  <a:pt x="8297169" y="159454"/>
                  <a:pt x="8299590" y="163363"/>
                  <a:pt x="8302964" y="166804"/>
                </a:cubicBezTo>
                <a:lnTo>
                  <a:pt x="8314845" y="175397"/>
                </a:lnTo>
                <a:lnTo>
                  <a:pt x="8317559" y="175009"/>
                </a:lnTo>
                <a:cubicBezTo>
                  <a:pt x="8327786" y="175579"/>
                  <a:pt x="8332641" y="177787"/>
                  <a:pt x="8335109" y="180709"/>
                </a:cubicBezTo>
                <a:lnTo>
                  <a:pt x="8336442" y="184843"/>
                </a:lnTo>
                <a:lnTo>
                  <a:pt x="8347697" y="189658"/>
                </a:lnTo>
                <a:lnTo>
                  <a:pt x="8367748" y="201580"/>
                </a:lnTo>
                <a:lnTo>
                  <a:pt x="8373486" y="201528"/>
                </a:lnTo>
                <a:lnTo>
                  <a:pt x="8406823" y="215957"/>
                </a:lnTo>
                <a:lnTo>
                  <a:pt x="8408227" y="215070"/>
                </a:lnTo>
                <a:cubicBezTo>
                  <a:pt x="8412132" y="213418"/>
                  <a:pt x="8416448" y="212816"/>
                  <a:pt x="8421744" y="214403"/>
                </a:cubicBezTo>
                <a:lnTo>
                  <a:pt x="8546578" y="219856"/>
                </a:lnTo>
                <a:lnTo>
                  <a:pt x="8554125" y="222274"/>
                </a:lnTo>
                <a:lnTo>
                  <a:pt x="8554494" y="222082"/>
                </a:lnTo>
                <a:cubicBezTo>
                  <a:pt x="8556602" y="222090"/>
                  <a:pt x="8559262" y="222692"/>
                  <a:pt x="8562891" y="224151"/>
                </a:cubicBezTo>
                <a:lnTo>
                  <a:pt x="8567884" y="226684"/>
                </a:lnTo>
                <a:lnTo>
                  <a:pt x="8582525" y="231373"/>
                </a:lnTo>
                <a:lnTo>
                  <a:pt x="8653375" y="212819"/>
                </a:lnTo>
                <a:cubicBezTo>
                  <a:pt x="8697092" y="215260"/>
                  <a:pt x="8729135" y="197636"/>
                  <a:pt x="8766571" y="213816"/>
                </a:cubicBezTo>
                <a:cubicBezTo>
                  <a:pt x="8807521" y="216016"/>
                  <a:pt x="8778280" y="204896"/>
                  <a:pt x="8811677" y="212964"/>
                </a:cubicBezTo>
                <a:cubicBezTo>
                  <a:pt x="8849037" y="213984"/>
                  <a:pt x="8959430" y="220928"/>
                  <a:pt x="8990716" y="219924"/>
                </a:cubicBezTo>
                <a:cubicBezTo>
                  <a:pt x="9016612" y="199226"/>
                  <a:pt x="9016171" y="207746"/>
                  <a:pt x="9024955" y="214739"/>
                </a:cubicBezTo>
                <a:lnTo>
                  <a:pt x="9029867" y="212317"/>
                </a:lnTo>
                <a:lnTo>
                  <a:pt x="9036220" y="211251"/>
                </a:lnTo>
                <a:lnTo>
                  <a:pt x="9052570" y="213282"/>
                </a:lnTo>
                <a:lnTo>
                  <a:pt x="9058552" y="214860"/>
                </a:lnTo>
                <a:cubicBezTo>
                  <a:pt x="9062734" y="215643"/>
                  <a:pt x="9065595" y="215775"/>
                  <a:pt x="9067659" y="215435"/>
                </a:cubicBezTo>
                <a:lnTo>
                  <a:pt x="9067936" y="215190"/>
                </a:lnTo>
                <a:lnTo>
                  <a:pt x="9116495" y="215245"/>
                </a:lnTo>
                <a:cubicBezTo>
                  <a:pt x="9130699" y="201477"/>
                  <a:pt x="9176902" y="231241"/>
                  <a:pt x="9177052" y="203536"/>
                </a:cubicBezTo>
                <a:cubicBezTo>
                  <a:pt x="9194567" y="207013"/>
                  <a:pt x="9203136" y="219085"/>
                  <a:pt x="9200717" y="200745"/>
                </a:cubicBezTo>
                <a:cubicBezTo>
                  <a:pt x="9206584" y="201377"/>
                  <a:pt x="9210536" y="200090"/>
                  <a:pt x="9213634" y="197873"/>
                </a:cubicBezTo>
                <a:lnTo>
                  <a:pt x="9214619" y="196801"/>
                </a:lnTo>
                <a:lnTo>
                  <a:pt x="9253481" y="204980"/>
                </a:lnTo>
                <a:lnTo>
                  <a:pt x="9259503" y="213369"/>
                </a:lnTo>
                <a:lnTo>
                  <a:pt x="9296849" y="220578"/>
                </a:lnTo>
                <a:lnTo>
                  <a:pt x="9320033" y="229045"/>
                </a:lnTo>
                <a:lnTo>
                  <a:pt x="9321038" y="229928"/>
                </a:lnTo>
                <a:lnTo>
                  <a:pt x="9338636" y="248067"/>
                </a:lnTo>
                <a:lnTo>
                  <a:pt x="9343906" y="249152"/>
                </a:lnTo>
                <a:cubicBezTo>
                  <a:pt x="9352023" y="253482"/>
                  <a:pt x="9376484" y="268876"/>
                  <a:pt x="9387329" y="274052"/>
                </a:cubicBezTo>
                <a:cubicBezTo>
                  <a:pt x="9393791" y="253479"/>
                  <a:pt x="9395541" y="269717"/>
                  <a:pt x="9408984" y="280202"/>
                </a:cubicBezTo>
                <a:cubicBezTo>
                  <a:pt x="9422023" y="250587"/>
                  <a:pt x="9451909" y="290077"/>
                  <a:pt x="9470543" y="280813"/>
                </a:cubicBezTo>
                <a:cubicBezTo>
                  <a:pt x="9480125" y="289184"/>
                  <a:pt x="9490498" y="297496"/>
                  <a:pt x="9501534" y="305467"/>
                </a:cubicBezTo>
                <a:lnTo>
                  <a:pt x="9508294" y="309841"/>
                </a:lnTo>
                <a:lnTo>
                  <a:pt x="9508648" y="309684"/>
                </a:lnTo>
                <a:cubicBezTo>
                  <a:pt x="9510581" y="310118"/>
                  <a:pt x="9512981" y="311363"/>
                  <a:pt x="9516216" y="313818"/>
                </a:cubicBezTo>
                <a:lnTo>
                  <a:pt x="9520627" y="317814"/>
                </a:lnTo>
                <a:lnTo>
                  <a:pt x="9600021" y="318467"/>
                </a:lnTo>
                <a:cubicBezTo>
                  <a:pt x="9639980" y="330101"/>
                  <a:pt x="9670578" y="315614"/>
                  <a:pt x="9703843" y="342271"/>
                </a:cubicBezTo>
                <a:cubicBezTo>
                  <a:pt x="9741277" y="353066"/>
                  <a:pt x="9775667" y="353482"/>
                  <a:pt x="9805780" y="369721"/>
                </a:cubicBezTo>
                <a:cubicBezTo>
                  <a:pt x="9820224" y="366302"/>
                  <a:pt x="9832971" y="367025"/>
                  <a:pt x="9842265" y="381544"/>
                </a:cubicBezTo>
                <a:cubicBezTo>
                  <a:pt x="9877895" y="388479"/>
                  <a:pt x="9889786" y="375398"/>
                  <a:pt x="9909148" y="394313"/>
                </a:cubicBezTo>
                <a:lnTo>
                  <a:pt x="9942117" y="395923"/>
                </a:lnTo>
                <a:lnTo>
                  <a:pt x="9945592" y="393118"/>
                </a:lnTo>
                <a:lnTo>
                  <a:pt x="9951496" y="393126"/>
                </a:lnTo>
                <a:lnTo>
                  <a:pt x="9966364" y="398799"/>
                </a:lnTo>
                <a:lnTo>
                  <a:pt x="9971748" y="401865"/>
                </a:lnTo>
                <a:cubicBezTo>
                  <a:pt x="9975538" y="403632"/>
                  <a:pt x="9978151" y="404359"/>
                  <a:pt x="9980070" y="404367"/>
                </a:cubicBezTo>
                <a:lnTo>
                  <a:pt x="9980339" y="404132"/>
                </a:lnTo>
                <a:lnTo>
                  <a:pt x="9988003" y="407056"/>
                </a:lnTo>
                <a:cubicBezTo>
                  <a:pt x="10000785" y="412670"/>
                  <a:pt x="10013079" y="418779"/>
                  <a:pt x="10024668" y="425119"/>
                </a:cubicBezTo>
                <a:cubicBezTo>
                  <a:pt x="10038633" y="411636"/>
                  <a:pt x="10079264" y="444936"/>
                  <a:pt x="10081270" y="412128"/>
                </a:cubicBezTo>
                <a:cubicBezTo>
                  <a:pt x="10097109" y="419748"/>
                  <a:pt x="10104159" y="435769"/>
                  <a:pt x="10103178" y="413550"/>
                </a:cubicBezTo>
                <a:lnTo>
                  <a:pt x="10116202" y="411652"/>
                </a:lnTo>
                <a:lnTo>
                  <a:pt x="10213342" y="460744"/>
                </a:lnTo>
                <a:cubicBezTo>
                  <a:pt x="10233510" y="473064"/>
                  <a:pt x="10207276" y="474635"/>
                  <a:pt x="10237214" y="485575"/>
                </a:cubicBezTo>
                <a:cubicBezTo>
                  <a:pt x="10293459" y="477234"/>
                  <a:pt x="10336729" y="513674"/>
                  <a:pt x="10392968" y="526377"/>
                </a:cubicBezTo>
                <a:cubicBezTo>
                  <a:pt x="10453640" y="550792"/>
                  <a:pt x="10584475" y="616403"/>
                  <a:pt x="10605551" y="632394"/>
                </a:cubicBezTo>
                <a:cubicBezTo>
                  <a:pt x="10623739" y="641854"/>
                  <a:pt x="10708047" y="652943"/>
                  <a:pt x="10700301" y="636333"/>
                </a:cubicBezTo>
                <a:cubicBezTo>
                  <a:pt x="10751708" y="682468"/>
                  <a:pt x="10777828" y="658134"/>
                  <a:pt x="10840191" y="690957"/>
                </a:cubicBezTo>
                <a:lnTo>
                  <a:pt x="10927499" y="678730"/>
                </a:lnTo>
                <a:lnTo>
                  <a:pt x="11002253" y="701455"/>
                </a:lnTo>
                <a:lnTo>
                  <a:pt x="11058938" y="721391"/>
                </a:lnTo>
                <a:lnTo>
                  <a:pt x="11220346" y="780859"/>
                </a:lnTo>
                <a:cubicBezTo>
                  <a:pt x="11268039" y="791988"/>
                  <a:pt x="11291155" y="790833"/>
                  <a:pt x="11315066" y="795948"/>
                </a:cubicBezTo>
                <a:lnTo>
                  <a:pt x="11363810" y="811551"/>
                </a:lnTo>
                <a:lnTo>
                  <a:pt x="11369741" y="812343"/>
                </a:lnTo>
                <a:lnTo>
                  <a:pt x="11410786" y="813850"/>
                </a:lnTo>
                <a:lnTo>
                  <a:pt x="11472054" y="809959"/>
                </a:lnTo>
                <a:cubicBezTo>
                  <a:pt x="11499063" y="805917"/>
                  <a:pt x="11551755" y="794216"/>
                  <a:pt x="11572843" y="789595"/>
                </a:cubicBezTo>
                <a:cubicBezTo>
                  <a:pt x="11605789" y="785006"/>
                  <a:pt x="11633533" y="782246"/>
                  <a:pt x="11669724" y="782419"/>
                </a:cubicBezTo>
                <a:cubicBezTo>
                  <a:pt x="11711152" y="807080"/>
                  <a:pt x="11756606" y="772088"/>
                  <a:pt x="11789988" y="790631"/>
                </a:cubicBezTo>
                <a:cubicBezTo>
                  <a:pt x="11817386" y="790825"/>
                  <a:pt x="11826367" y="786053"/>
                  <a:pt x="11834116" y="783588"/>
                </a:cubicBezTo>
                <a:lnTo>
                  <a:pt x="11836483" y="775838"/>
                </a:lnTo>
                <a:lnTo>
                  <a:pt x="11849856" y="774706"/>
                </a:lnTo>
                <a:lnTo>
                  <a:pt x="11852917" y="772937"/>
                </a:lnTo>
                <a:cubicBezTo>
                  <a:pt x="11858749" y="769532"/>
                  <a:pt x="11864624" y="766393"/>
                  <a:pt x="11870967" y="764270"/>
                </a:cubicBezTo>
                <a:cubicBezTo>
                  <a:pt x="11879507" y="798629"/>
                  <a:pt x="11926328" y="751889"/>
                  <a:pt x="11921818" y="782170"/>
                </a:cubicBezTo>
                <a:lnTo>
                  <a:pt x="11945340" y="784256"/>
                </a:lnTo>
                <a:lnTo>
                  <a:pt x="11967542" y="796197"/>
                </a:lnTo>
                <a:lnTo>
                  <a:pt x="11979115" y="808684"/>
                </a:lnTo>
                <a:lnTo>
                  <a:pt x="12063392" y="856277"/>
                </a:lnTo>
                <a:lnTo>
                  <a:pt x="12120019" y="893288"/>
                </a:lnTo>
                <a:lnTo>
                  <a:pt x="12131191" y="905397"/>
                </a:lnTo>
                <a:lnTo>
                  <a:pt x="12147237" y="905810"/>
                </a:lnTo>
                <a:cubicBezTo>
                  <a:pt x="12149428" y="904866"/>
                  <a:pt x="12151327" y="903571"/>
                  <a:pt x="12152878" y="901970"/>
                </a:cubicBezTo>
                <a:lnTo>
                  <a:pt x="12197127" y="932781"/>
                </a:lnTo>
                <a:lnTo>
                  <a:pt x="12197127" y="1405721"/>
                </a:lnTo>
                <a:lnTo>
                  <a:pt x="12202255" y="1405721"/>
                </a:lnTo>
                <a:lnTo>
                  <a:pt x="12202255" y="4578824"/>
                </a:lnTo>
                <a:lnTo>
                  <a:pt x="12197128" y="4578824"/>
                </a:lnTo>
                <a:lnTo>
                  <a:pt x="12197128" y="4797190"/>
                </a:lnTo>
                <a:lnTo>
                  <a:pt x="0" y="4797190"/>
                </a:lnTo>
                <a:lnTo>
                  <a:pt x="0" y="3057100"/>
                </a:lnTo>
                <a:lnTo>
                  <a:pt x="8559" y="3057100"/>
                </a:lnTo>
                <a:lnTo>
                  <a:pt x="8559" y="1437741"/>
                </a:lnTo>
                <a:lnTo>
                  <a:pt x="5127" y="1363978"/>
                </a:lnTo>
                <a:lnTo>
                  <a:pt x="5127" y="1336465"/>
                </a:lnTo>
                <a:lnTo>
                  <a:pt x="20694" y="1333040"/>
                </a:lnTo>
                <a:cubicBezTo>
                  <a:pt x="123945" y="1311637"/>
                  <a:pt x="79771" y="1283942"/>
                  <a:pt x="230689" y="1295891"/>
                </a:cubicBezTo>
                <a:cubicBezTo>
                  <a:pt x="232978" y="1272766"/>
                  <a:pt x="248245" y="1267464"/>
                  <a:pt x="280209" y="1269372"/>
                </a:cubicBezTo>
                <a:cubicBezTo>
                  <a:pt x="310336" y="1248191"/>
                  <a:pt x="377018" y="1190096"/>
                  <a:pt x="411452" y="1168813"/>
                </a:cubicBezTo>
                <a:cubicBezTo>
                  <a:pt x="429234" y="1136159"/>
                  <a:pt x="467470" y="1171132"/>
                  <a:pt x="486820" y="1141667"/>
                </a:cubicBezTo>
                <a:lnTo>
                  <a:pt x="708612" y="1064541"/>
                </a:lnTo>
                <a:cubicBezTo>
                  <a:pt x="745734" y="1071696"/>
                  <a:pt x="764001" y="1057614"/>
                  <a:pt x="777496" y="1036374"/>
                </a:cubicBezTo>
                <a:cubicBezTo>
                  <a:pt x="845361" y="1021204"/>
                  <a:pt x="880888" y="982692"/>
                  <a:pt x="949283" y="952134"/>
                </a:cubicBezTo>
                <a:cubicBezTo>
                  <a:pt x="1020497" y="908746"/>
                  <a:pt x="1028282" y="881909"/>
                  <a:pt x="1070702" y="851898"/>
                </a:cubicBezTo>
                <a:lnTo>
                  <a:pt x="1179516" y="814515"/>
                </a:lnTo>
                <a:lnTo>
                  <a:pt x="1232603" y="793892"/>
                </a:lnTo>
                <a:lnTo>
                  <a:pt x="1259645" y="765622"/>
                </a:lnTo>
                <a:cubicBezTo>
                  <a:pt x="1268143" y="764877"/>
                  <a:pt x="1273464" y="763610"/>
                  <a:pt x="1276787" y="761875"/>
                </a:cubicBezTo>
                <a:cubicBezTo>
                  <a:pt x="1276856" y="761672"/>
                  <a:pt x="1276924" y="761470"/>
                  <a:pt x="1276994" y="761266"/>
                </a:cubicBezTo>
                <a:lnTo>
                  <a:pt x="1381523" y="734649"/>
                </a:lnTo>
                <a:lnTo>
                  <a:pt x="1460148" y="681447"/>
                </a:lnTo>
                <a:cubicBezTo>
                  <a:pt x="1495959" y="678702"/>
                  <a:pt x="1525902" y="696875"/>
                  <a:pt x="1499555" y="663648"/>
                </a:cubicBezTo>
                <a:cubicBezTo>
                  <a:pt x="1510910" y="661722"/>
                  <a:pt x="1516511" y="657204"/>
                  <a:pt x="1519447" y="651386"/>
                </a:cubicBezTo>
                <a:lnTo>
                  <a:pt x="1519940" y="648844"/>
                </a:lnTo>
                <a:lnTo>
                  <a:pt x="1608839" y="638778"/>
                </a:lnTo>
                <a:lnTo>
                  <a:pt x="1663214" y="640687"/>
                </a:lnTo>
                <a:lnTo>
                  <a:pt x="1770031" y="632132"/>
                </a:lnTo>
                <a:lnTo>
                  <a:pt x="1913761" y="589252"/>
                </a:lnTo>
                <a:cubicBezTo>
                  <a:pt x="1977593" y="578735"/>
                  <a:pt x="2005823" y="604467"/>
                  <a:pt x="2125139" y="572508"/>
                </a:cubicBezTo>
                <a:cubicBezTo>
                  <a:pt x="2140053" y="568513"/>
                  <a:pt x="2157780" y="563006"/>
                  <a:pt x="2177550" y="556397"/>
                </a:cubicBezTo>
                <a:lnTo>
                  <a:pt x="2200529" y="548327"/>
                </a:lnTo>
                <a:lnTo>
                  <a:pt x="2202901" y="547848"/>
                </a:lnTo>
                <a:cubicBezTo>
                  <a:pt x="2227665" y="544791"/>
                  <a:pt x="2270698" y="538095"/>
                  <a:pt x="2310199" y="536114"/>
                </a:cubicBezTo>
                <a:cubicBezTo>
                  <a:pt x="2350446" y="554451"/>
                  <a:pt x="2407213" y="522314"/>
                  <a:pt x="2439911" y="535969"/>
                </a:cubicBezTo>
                <a:lnTo>
                  <a:pt x="2566461" y="541181"/>
                </a:lnTo>
                <a:cubicBezTo>
                  <a:pt x="2607313" y="534262"/>
                  <a:pt x="2582567" y="572142"/>
                  <a:pt x="2644539" y="511350"/>
                </a:cubicBezTo>
                <a:cubicBezTo>
                  <a:pt x="2716869" y="519553"/>
                  <a:pt x="2717235" y="490520"/>
                  <a:pt x="2781306" y="512723"/>
                </a:cubicBezTo>
                <a:lnTo>
                  <a:pt x="3033310" y="517540"/>
                </a:lnTo>
                <a:cubicBezTo>
                  <a:pt x="3075498" y="510519"/>
                  <a:pt x="3086261" y="515541"/>
                  <a:pt x="3146741" y="512894"/>
                </a:cubicBezTo>
                <a:cubicBezTo>
                  <a:pt x="3208031" y="506619"/>
                  <a:pt x="3214775" y="513759"/>
                  <a:pt x="3268002" y="512625"/>
                </a:cubicBezTo>
                <a:cubicBezTo>
                  <a:pt x="3301602" y="512664"/>
                  <a:pt x="3342866" y="511134"/>
                  <a:pt x="3348343" y="513134"/>
                </a:cubicBezTo>
                <a:lnTo>
                  <a:pt x="3350650" y="512063"/>
                </a:lnTo>
                <a:cubicBezTo>
                  <a:pt x="3360639" y="509824"/>
                  <a:pt x="3366603" y="510473"/>
                  <a:pt x="3370771" y="512390"/>
                </a:cubicBezTo>
                <a:lnTo>
                  <a:pt x="3408701" y="526086"/>
                </a:lnTo>
                <a:lnTo>
                  <a:pt x="3481343" y="510069"/>
                </a:lnTo>
                <a:cubicBezTo>
                  <a:pt x="3496641" y="503761"/>
                  <a:pt x="3522471" y="508079"/>
                  <a:pt x="3544681" y="502601"/>
                </a:cubicBezTo>
                <a:cubicBezTo>
                  <a:pt x="3558182" y="504320"/>
                  <a:pt x="3579998" y="489468"/>
                  <a:pt x="3594562" y="490249"/>
                </a:cubicBezTo>
                <a:lnTo>
                  <a:pt x="3603195" y="490359"/>
                </a:lnTo>
                <a:lnTo>
                  <a:pt x="3603422" y="490090"/>
                </a:lnTo>
                <a:cubicBezTo>
                  <a:pt x="3605413" y="489533"/>
                  <a:pt x="3608294" y="489352"/>
                  <a:pt x="3612633" y="489666"/>
                </a:cubicBezTo>
                <a:lnTo>
                  <a:pt x="3618930" y="490562"/>
                </a:lnTo>
                <a:lnTo>
                  <a:pt x="3690664" y="455408"/>
                </a:lnTo>
                <a:cubicBezTo>
                  <a:pt x="3733363" y="445846"/>
                  <a:pt x="3749301" y="442962"/>
                  <a:pt x="3797860" y="425945"/>
                </a:cubicBezTo>
                <a:cubicBezTo>
                  <a:pt x="3837800" y="416909"/>
                  <a:pt x="3868947" y="401781"/>
                  <a:pt x="3905487" y="399950"/>
                </a:cubicBezTo>
                <a:cubicBezTo>
                  <a:pt x="3916473" y="391008"/>
                  <a:pt x="3928350" y="385810"/>
                  <a:pt x="3945179" y="392079"/>
                </a:cubicBezTo>
                <a:cubicBezTo>
                  <a:pt x="3981245" y="381080"/>
                  <a:pt x="3984295" y="366338"/>
                  <a:pt x="4012734" y="371250"/>
                </a:cubicBezTo>
                <a:cubicBezTo>
                  <a:pt x="4024052" y="346042"/>
                  <a:pt x="4029013" y="353680"/>
                  <a:pt x="4041693" y="357497"/>
                </a:cubicBezTo>
                <a:lnTo>
                  <a:pt x="4043304" y="357618"/>
                </a:lnTo>
                <a:lnTo>
                  <a:pt x="4044790" y="354043"/>
                </a:lnTo>
                <a:lnTo>
                  <a:pt x="4050101" y="351398"/>
                </a:lnTo>
                <a:lnTo>
                  <a:pt x="4066775" y="348808"/>
                </a:lnTo>
                <a:lnTo>
                  <a:pt x="4073402" y="348597"/>
                </a:lnTo>
                <a:cubicBezTo>
                  <a:pt x="4077836" y="348166"/>
                  <a:pt x="4080612" y="347516"/>
                  <a:pt x="4082340" y="346663"/>
                </a:cubicBezTo>
                <a:cubicBezTo>
                  <a:pt x="4082374" y="346566"/>
                  <a:pt x="4082411" y="346470"/>
                  <a:pt x="4082446" y="346372"/>
                </a:cubicBezTo>
                <a:lnTo>
                  <a:pt x="4091040" y="345038"/>
                </a:lnTo>
                <a:cubicBezTo>
                  <a:pt x="4106935" y="338447"/>
                  <a:pt x="4132195" y="323966"/>
                  <a:pt x="4150077" y="316133"/>
                </a:cubicBezTo>
                <a:cubicBezTo>
                  <a:pt x="4168761" y="314507"/>
                  <a:pt x="4212185" y="313568"/>
                  <a:pt x="4198334" y="298033"/>
                </a:cubicBezTo>
                <a:cubicBezTo>
                  <a:pt x="4204256" y="297016"/>
                  <a:pt x="4207165" y="294821"/>
                  <a:pt x="4208681" y="292033"/>
                </a:cubicBezTo>
                <a:cubicBezTo>
                  <a:pt x="4208764" y="291629"/>
                  <a:pt x="4208848" y="291226"/>
                  <a:pt x="4208933" y="290822"/>
                </a:cubicBezTo>
                <a:lnTo>
                  <a:pt x="4255306" y="285243"/>
                </a:lnTo>
                <a:lnTo>
                  <a:pt x="4283696" y="285660"/>
                </a:lnTo>
                <a:lnTo>
                  <a:pt x="4297736" y="284541"/>
                </a:lnTo>
                <a:lnTo>
                  <a:pt x="4302993" y="286978"/>
                </a:lnTo>
                <a:cubicBezTo>
                  <a:pt x="4307957" y="288080"/>
                  <a:pt x="4314144" y="287690"/>
                  <a:pt x="4323062" y="283929"/>
                </a:cubicBezTo>
                <a:lnTo>
                  <a:pt x="4324877" y="282542"/>
                </a:lnTo>
                <a:lnTo>
                  <a:pt x="4371508" y="285878"/>
                </a:lnTo>
                <a:cubicBezTo>
                  <a:pt x="4377735" y="286982"/>
                  <a:pt x="4432294" y="277568"/>
                  <a:pt x="4437730" y="280425"/>
                </a:cubicBezTo>
                <a:cubicBezTo>
                  <a:pt x="4472308" y="281282"/>
                  <a:pt x="4467391" y="280890"/>
                  <a:pt x="4525346" y="264791"/>
                </a:cubicBezTo>
                <a:cubicBezTo>
                  <a:pt x="4534268" y="262198"/>
                  <a:pt x="4691089" y="251541"/>
                  <a:pt x="4726487" y="242706"/>
                </a:cubicBezTo>
                <a:lnTo>
                  <a:pt x="4732246" y="243553"/>
                </a:lnTo>
                <a:lnTo>
                  <a:pt x="4728299" y="245208"/>
                </a:lnTo>
                <a:cubicBezTo>
                  <a:pt x="4729373" y="245118"/>
                  <a:pt x="4732253" y="244361"/>
                  <a:pt x="4733198" y="243691"/>
                </a:cubicBezTo>
                <a:lnTo>
                  <a:pt x="4732246" y="243553"/>
                </a:lnTo>
                <a:lnTo>
                  <a:pt x="4734240" y="242716"/>
                </a:lnTo>
                <a:cubicBezTo>
                  <a:pt x="4740522" y="240715"/>
                  <a:pt x="4752352" y="237289"/>
                  <a:pt x="4773472" y="231687"/>
                </a:cubicBezTo>
                <a:cubicBezTo>
                  <a:pt x="4795338" y="230326"/>
                  <a:pt x="4817694" y="218339"/>
                  <a:pt x="4850971" y="200444"/>
                </a:cubicBezTo>
                <a:cubicBezTo>
                  <a:pt x="4925949" y="160215"/>
                  <a:pt x="4947384" y="171208"/>
                  <a:pt x="5022585" y="166827"/>
                </a:cubicBezTo>
                <a:cubicBezTo>
                  <a:pt x="5048780" y="132952"/>
                  <a:pt x="5039210" y="161163"/>
                  <a:pt x="5076647" y="147872"/>
                </a:cubicBezTo>
                <a:cubicBezTo>
                  <a:pt x="5076911" y="173847"/>
                  <a:pt x="5118602" y="124299"/>
                  <a:pt x="5133328" y="150534"/>
                </a:cubicBezTo>
                <a:cubicBezTo>
                  <a:pt x="5139677" y="147283"/>
                  <a:pt x="5145359" y="143309"/>
                  <a:pt x="5150953" y="139120"/>
                </a:cubicBezTo>
                <a:lnTo>
                  <a:pt x="5153891" y="136941"/>
                </a:lnTo>
                <a:lnTo>
                  <a:pt x="5167828" y="132835"/>
                </a:lnTo>
                <a:lnTo>
                  <a:pt x="5185786" y="124849"/>
                </a:lnTo>
                <a:lnTo>
                  <a:pt x="5234408" y="118944"/>
                </a:lnTo>
                <a:cubicBezTo>
                  <a:pt x="5241950" y="115972"/>
                  <a:pt x="5262830" y="106769"/>
                  <a:pt x="5273081" y="105947"/>
                </a:cubicBezTo>
                <a:lnTo>
                  <a:pt x="5393206" y="78993"/>
                </a:lnTo>
                <a:cubicBezTo>
                  <a:pt x="5403330" y="75522"/>
                  <a:pt x="5441013" y="68700"/>
                  <a:pt x="5443997" y="58990"/>
                </a:cubicBezTo>
                <a:cubicBezTo>
                  <a:pt x="5449763" y="46961"/>
                  <a:pt x="5489872" y="57782"/>
                  <a:pt x="5482002" y="45914"/>
                </a:cubicBezTo>
                <a:lnTo>
                  <a:pt x="5638897" y="22712"/>
                </a:lnTo>
                <a:lnTo>
                  <a:pt x="5772132" y="15280"/>
                </a:lnTo>
                <a:lnTo>
                  <a:pt x="5973134" y="17495"/>
                </a:lnTo>
                <a:cubicBezTo>
                  <a:pt x="5986152" y="19823"/>
                  <a:pt x="6015010" y="18869"/>
                  <a:pt x="6026502" y="17586"/>
                </a:cubicBezTo>
                <a:lnTo>
                  <a:pt x="6057761" y="10782"/>
                </a:lnTo>
                <a:lnTo>
                  <a:pt x="6064817" y="2413"/>
                </a:lnTo>
                <a:lnTo>
                  <a:pt x="6084925" y="179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6B80C-3899-9560-CAE4-01BAF266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66" y="214126"/>
            <a:ext cx="10941698" cy="951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WHERE ARE CUSTOMERS WITH HIGH LIFETIME VALUE BASED?</a:t>
            </a:r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7E6364C4-82AD-604E-8317-E7FDD8680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83" y="214127"/>
            <a:ext cx="951319" cy="95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D790A-91AC-C1E4-44B6-D0974CCE21FE}"/>
              </a:ext>
            </a:extLst>
          </p:cNvPr>
          <p:cNvSpPr txBox="1"/>
          <p:nvPr/>
        </p:nvSpPr>
        <p:spPr>
          <a:xfrm>
            <a:off x="6409402" y="1602478"/>
            <a:ext cx="464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Countries with Highest Total Payments: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India					$6,034,78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					$5251.03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States			$3,685.31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001A819-CC91-8B0F-E330-7B3F96B0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55604"/>
              </p:ext>
            </p:extLst>
          </p:nvPr>
        </p:nvGraphicFramePr>
        <p:xfrm>
          <a:off x="914981" y="1602478"/>
          <a:ext cx="4579440" cy="4708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4860">
                  <a:extLst>
                    <a:ext uri="{9D8B030D-6E8A-4147-A177-3AD203B41FA5}">
                      <a16:colId xmlns:a16="http://schemas.microsoft.com/office/drawing/2014/main" val="960464865"/>
                    </a:ext>
                  </a:extLst>
                </a:gridCol>
                <a:gridCol w="1144860">
                  <a:extLst>
                    <a:ext uri="{9D8B030D-6E8A-4147-A177-3AD203B41FA5}">
                      <a16:colId xmlns:a16="http://schemas.microsoft.com/office/drawing/2014/main" val="695324696"/>
                    </a:ext>
                  </a:extLst>
                </a:gridCol>
                <a:gridCol w="1144860">
                  <a:extLst>
                    <a:ext uri="{9D8B030D-6E8A-4147-A177-3AD203B41FA5}">
                      <a16:colId xmlns:a16="http://schemas.microsoft.com/office/drawing/2014/main" val="1881922143"/>
                    </a:ext>
                  </a:extLst>
                </a:gridCol>
                <a:gridCol w="1144860">
                  <a:extLst>
                    <a:ext uri="{9D8B030D-6E8A-4147-A177-3AD203B41FA5}">
                      <a16:colId xmlns:a16="http://schemas.microsoft.com/office/drawing/2014/main" val="3796696642"/>
                    </a:ext>
                  </a:extLst>
                </a:gridCol>
              </a:tblGrid>
              <a:tr h="17682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 COUNT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PAYMENT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AVG./CUSTOMER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44843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6,034.78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100.58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52107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China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5,251.03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99.08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4840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United States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3,685.31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102.37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2039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3,122.51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100.73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33415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2,984.82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99.49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16577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2,919.19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248183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Russian Federation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2,765.62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98.77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6235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Philippines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2,219.70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110.99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33481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Turkey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1,498.49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99.90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5205247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Indonesia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1,352.69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96.62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3516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Nigeria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1,314.92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101.15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915600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Argentina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1,298.80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99.91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63843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Taiwan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1,155.10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115.51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2281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South Africa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1,069.46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97.22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995038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Iran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    877.96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109.75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56036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United Kingdom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    850.96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94.55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090101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Poland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    786.16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98.27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314352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    753.26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107.61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885104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      741.24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105.89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19219"/>
                  </a:ext>
                </a:extLst>
              </a:tr>
              <a:tr h="1768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Vietnam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    676.45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112.74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888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A2CFF8-BB80-1786-814B-36522FA30507}"/>
              </a:ext>
            </a:extLst>
          </p:cNvPr>
          <p:cNvSpPr txBox="1"/>
          <p:nvPr/>
        </p:nvSpPr>
        <p:spPr>
          <a:xfrm>
            <a:off x="6409402" y="3239839"/>
            <a:ext cx="479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</a:t>
            </a:r>
            <a:r>
              <a:rPr lang="en-US" b="1" dirty="0"/>
              <a:t>Taiwan</a:t>
            </a:r>
            <a:r>
              <a:rPr lang="en-US" dirty="0"/>
              <a:t>, </a:t>
            </a:r>
            <a:r>
              <a:rPr lang="en-US" b="1" dirty="0"/>
              <a:t>Vietnam</a:t>
            </a:r>
            <a:r>
              <a:rPr lang="en-US" dirty="0"/>
              <a:t>, and the </a:t>
            </a:r>
            <a:r>
              <a:rPr lang="en-US" b="1" dirty="0"/>
              <a:t>Philippines</a:t>
            </a:r>
            <a:r>
              <a:rPr lang="en-US" dirty="0"/>
              <a:t> have customers who </a:t>
            </a:r>
            <a:r>
              <a:rPr lang="en-US" u="sng" dirty="0"/>
              <a:t>spend the </a:t>
            </a:r>
            <a:r>
              <a:rPr lang="en-US" u="sng" dirty="0">
                <a:solidFill>
                  <a:schemeClr val="accent6"/>
                </a:solidFill>
              </a:rPr>
              <a:t>most</a:t>
            </a:r>
            <a:r>
              <a:rPr lang="en-US" u="sng" dirty="0"/>
              <a:t> on average </a:t>
            </a:r>
            <a:r>
              <a:rPr lang="en-US" dirty="0"/>
              <a:t>among all countries in the Top 20.</a:t>
            </a:r>
          </a:p>
        </p:txBody>
      </p:sp>
    </p:spTree>
    <p:extLst>
      <p:ext uri="{BB962C8B-B14F-4D97-AF65-F5344CB8AC3E}">
        <p14:creationId xmlns:p14="http://schemas.microsoft.com/office/powerpoint/2010/main" val="382184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0" descr="Sphere of mesh and nodes">
            <a:extLst>
              <a:ext uri="{FF2B5EF4-FFF2-40B4-BE49-F238E27FC236}">
                <a16:creationId xmlns:a16="http://schemas.microsoft.com/office/drawing/2014/main" id="{81CE664D-1C36-48C3-24D6-218461D10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CC959-A255-5C2C-CC02-A0D854D5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280951"/>
            <a:ext cx="11048301" cy="587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n w="22225">
                  <a:solidFill>
                    <a:schemeClr val="tx1"/>
                  </a:solidFill>
                  <a:miter lim="800000"/>
                </a:ln>
                <a:latin typeface="+mn-lt"/>
              </a:rPr>
              <a:t>DO SALES FIGURES VARY BETWEEN GEOGRAPHIC REGIONS </a:t>
            </a: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6101B5AF-0C07-473C-35CA-EE2FDFE6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30" y="101047"/>
            <a:ext cx="947039" cy="947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B7A39-2B3A-1074-4232-DE4D9ADEAAF2}"/>
              </a:ext>
            </a:extLst>
          </p:cNvPr>
          <p:cNvSpPr txBox="1"/>
          <p:nvPr/>
        </p:nvSpPr>
        <p:spPr>
          <a:xfrm>
            <a:off x="2248949" y="835948"/>
            <a:ext cx="7694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Among the Top 20 Countries in Total Revenue, here’s the breakdown by Region: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5A010AF-A774-3B43-35F8-23A1C6F34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53761"/>
              </p:ext>
            </p:extLst>
          </p:nvPr>
        </p:nvGraphicFramePr>
        <p:xfrm>
          <a:off x="1742057" y="1468123"/>
          <a:ext cx="8227736" cy="3255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8" name="Graphic 57" descr="Asia with solid fill">
            <a:extLst>
              <a:ext uri="{FF2B5EF4-FFF2-40B4-BE49-F238E27FC236}">
                <a16:creationId xmlns:a16="http://schemas.microsoft.com/office/drawing/2014/main" id="{5BBCB955-DC8F-23D2-65D7-D2DB9C7CC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5262" y="4694671"/>
            <a:ext cx="1248561" cy="1248561"/>
          </a:xfrm>
          <a:prstGeom prst="rect">
            <a:avLst/>
          </a:prstGeom>
        </p:spPr>
      </p:pic>
      <p:pic>
        <p:nvPicPr>
          <p:cNvPr id="60" name="Graphic 59" descr="North America with solid fill">
            <a:extLst>
              <a:ext uri="{FF2B5EF4-FFF2-40B4-BE49-F238E27FC236}">
                <a16:creationId xmlns:a16="http://schemas.microsoft.com/office/drawing/2014/main" id="{3E150295-E7D7-062E-8AD7-59C8CDDF8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9333" y="4694670"/>
            <a:ext cx="1248561" cy="1248561"/>
          </a:xfrm>
          <a:prstGeom prst="rect">
            <a:avLst/>
          </a:prstGeom>
        </p:spPr>
      </p:pic>
      <p:pic>
        <p:nvPicPr>
          <p:cNvPr id="63" name="Graphic 62" descr="South America with solid fill">
            <a:extLst>
              <a:ext uri="{FF2B5EF4-FFF2-40B4-BE49-F238E27FC236}">
                <a16:creationId xmlns:a16="http://schemas.microsoft.com/office/drawing/2014/main" id="{E5BA6CFD-177F-5095-9BBA-401D94E18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0262" y="4699311"/>
            <a:ext cx="1248561" cy="1248561"/>
          </a:xfrm>
          <a:prstGeom prst="rect">
            <a:avLst/>
          </a:prstGeom>
        </p:spPr>
      </p:pic>
      <p:pic>
        <p:nvPicPr>
          <p:cNvPr id="64" name="Graphic 63" descr="Europe with solid fill">
            <a:extLst>
              <a:ext uri="{FF2B5EF4-FFF2-40B4-BE49-F238E27FC236}">
                <a16:creationId xmlns:a16="http://schemas.microsoft.com/office/drawing/2014/main" id="{BA17B5D3-E686-A499-E834-5EF8AE93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115" y="4694669"/>
            <a:ext cx="1248561" cy="1248561"/>
          </a:xfrm>
          <a:prstGeom prst="rect">
            <a:avLst/>
          </a:prstGeom>
        </p:spPr>
      </p:pic>
      <p:pic>
        <p:nvPicPr>
          <p:cNvPr id="65" name="Graphic 64" descr="Africa with solid fill">
            <a:extLst>
              <a:ext uri="{FF2B5EF4-FFF2-40B4-BE49-F238E27FC236}">
                <a16:creationId xmlns:a16="http://schemas.microsoft.com/office/drawing/2014/main" id="{C2FB86E1-D356-46DF-C590-715742E6AD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5262" y="4694669"/>
            <a:ext cx="1248561" cy="12485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0975506-0B08-9216-30FA-0A2B65AE7EA7}"/>
              </a:ext>
            </a:extLst>
          </p:cNvPr>
          <p:cNvSpPr txBox="1"/>
          <p:nvPr/>
        </p:nvSpPr>
        <p:spPr>
          <a:xfrm>
            <a:off x="2376386" y="6028962"/>
            <a:ext cx="74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Asia with an overwhelming majority of Rockbuster Stealth’s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70627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B3099-27D3-853D-E41B-AB5D73FD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71" y="282109"/>
            <a:ext cx="7959897" cy="674237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END CREDIT: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A868EB-C8A2-0CEC-2A85-8A2CE6618747}"/>
              </a:ext>
            </a:extLst>
          </p:cNvPr>
          <p:cNvSpPr txBox="1"/>
          <p:nvPr/>
        </p:nvSpPr>
        <p:spPr>
          <a:xfrm>
            <a:off x="2064391" y="1574252"/>
            <a:ext cx="2785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MOST PROFITABLE GENRES</a:t>
            </a:r>
          </a:p>
          <a:p>
            <a:pPr algn="ctr"/>
            <a:r>
              <a:rPr lang="en-US" dirty="0"/>
              <a:t>Sports</a:t>
            </a:r>
          </a:p>
          <a:p>
            <a:pPr algn="ctr"/>
            <a:r>
              <a:rPr lang="en-US" dirty="0"/>
              <a:t>Sci-Fi</a:t>
            </a:r>
          </a:p>
          <a:p>
            <a:pPr algn="ctr"/>
            <a:r>
              <a:rPr lang="en-US" dirty="0"/>
              <a:t>Animation</a:t>
            </a:r>
          </a:p>
          <a:p>
            <a:pPr algn="ctr"/>
            <a:r>
              <a:rPr lang="en-US" dirty="0"/>
              <a:t>Drama</a:t>
            </a:r>
          </a:p>
          <a:p>
            <a:pPr algn="ctr"/>
            <a:r>
              <a:rPr lang="en-US" dirty="0"/>
              <a:t>Comedy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D0C7-2443-9DE0-B7D3-B87C6722A871}"/>
              </a:ext>
            </a:extLst>
          </p:cNvPr>
          <p:cNvSpPr txBox="1"/>
          <p:nvPr/>
        </p:nvSpPr>
        <p:spPr>
          <a:xfrm>
            <a:off x="6625555" y="1574252"/>
            <a:ext cx="379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COUNTRIES WITH MOST CUSTOMERS</a:t>
            </a:r>
          </a:p>
          <a:p>
            <a:pPr algn="ctr"/>
            <a:r>
              <a:rPr lang="en-US" dirty="0"/>
              <a:t>India</a:t>
            </a:r>
          </a:p>
          <a:p>
            <a:pPr algn="ctr"/>
            <a:r>
              <a:rPr lang="en-US" dirty="0"/>
              <a:t>China</a:t>
            </a:r>
          </a:p>
          <a:p>
            <a:pPr algn="ctr"/>
            <a:r>
              <a:rPr lang="en-US" dirty="0"/>
              <a:t>United States</a:t>
            </a:r>
          </a:p>
          <a:p>
            <a:pPr algn="ctr"/>
            <a:r>
              <a:rPr lang="en-US" dirty="0"/>
              <a:t>Japan</a:t>
            </a:r>
          </a:p>
          <a:p>
            <a:pPr algn="ctr"/>
            <a:r>
              <a:rPr lang="en-US" dirty="0"/>
              <a:t>Mexico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4C197-744F-6A8E-37ED-4AC02D4B3708}"/>
              </a:ext>
            </a:extLst>
          </p:cNvPr>
          <p:cNvSpPr txBox="1"/>
          <p:nvPr/>
        </p:nvSpPr>
        <p:spPr>
          <a:xfrm>
            <a:off x="1964422" y="3770286"/>
            <a:ext cx="298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MOST PROFITABLE REGIONS</a:t>
            </a:r>
          </a:p>
          <a:p>
            <a:pPr algn="ctr"/>
            <a:r>
              <a:rPr lang="en-US" dirty="0"/>
              <a:t>Asia</a:t>
            </a:r>
          </a:p>
          <a:p>
            <a:pPr algn="ctr"/>
            <a:r>
              <a:rPr lang="en-US" dirty="0"/>
              <a:t>North America</a:t>
            </a:r>
          </a:p>
          <a:p>
            <a:pPr algn="ctr"/>
            <a:r>
              <a:rPr lang="en-US" dirty="0"/>
              <a:t>South America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BB34F-16CB-1A13-C76B-F7B779D6E19B}"/>
              </a:ext>
            </a:extLst>
          </p:cNvPr>
          <p:cNvSpPr txBox="1"/>
          <p:nvPr/>
        </p:nvSpPr>
        <p:spPr>
          <a:xfrm>
            <a:off x="6727620" y="3770286"/>
            <a:ext cx="3586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COUNTRIES WHERE CUSTOMERS HAVE HIGHEST AVG. SPENDING</a:t>
            </a:r>
          </a:p>
          <a:p>
            <a:pPr algn="ctr"/>
            <a:r>
              <a:rPr lang="en-US" dirty="0"/>
              <a:t>Taiwan</a:t>
            </a:r>
          </a:p>
          <a:p>
            <a:pPr algn="ctr"/>
            <a:r>
              <a:rPr lang="en-US" dirty="0"/>
              <a:t>Vietnam</a:t>
            </a:r>
          </a:p>
          <a:p>
            <a:pPr algn="ctr"/>
            <a:r>
              <a:rPr lang="en-US" dirty="0"/>
              <a:t>Philippines</a:t>
            </a:r>
          </a:p>
        </p:txBody>
      </p:sp>
      <p:pic>
        <p:nvPicPr>
          <p:cNvPr id="17" name="Graphic 16" descr="Film reel outline">
            <a:extLst>
              <a:ext uri="{FF2B5EF4-FFF2-40B4-BE49-F238E27FC236}">
                <a16:creationId xmlns:a16="http://schemas.microsoft.com/office/drawing/2014/main" id="{AD4097E2-EF74-A636-4017-B33D7C30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4" y="15918"/>
            <a:ext cx="1206617" cy="1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B3099-27D3-853D-E41B-AB5D73FD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71" y="282109"/>
            <a:ext cx="7959897" cy="674237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1B2D53-8BE2-06EB-5F3A-33F3D4E12525}"/>
              </a:ext>
            </a:extLst>
          </p:cNvPr>
          <p:cNvGrpSpPr/>
          <p:nvPr/>
        </p:nvGrpSpPr>
        <p:grpSpPr>
          <a:xfrm>
            <a:off x="3460724" y="1344727"/>
            <a:ext cx="7622488" cy="740180"/>
            <a:chOff x="2103120" y="-79257"/>
            <a:chExt cx="8412480" cy="9108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FD53EB-038F-BF26-95C7-2E198FD2ABA5}"/>
                </a:ext>
              </a:extLst>
            </p:cNvPr>
            <p:cNvSpPr/>
            <p:nvPr/>
          </p:nvSpPr>
          <p:spPr>
            <a:xfrm>
              <a:off x="2103120" y="1890"/>
              <a:ext cx="8412480" cy="82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8E9E69-9773-314F-A4C5-B934EDB28A18}"/>
                </a:ext>
              </a:extLst>
            </p:cNvPr>
            <p:cNvSpPr txBox="1"/>
            <p:nvPr/>
          </p:nvSpPr>
          <p:spPr>
            <a:xfrm>
              <a:off x="2103120" y="-79257"/>
              <a:ext cx="8412480" cy="829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225" tIns="210740" rIns="163225" bIns="21074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Focus on generating more customers from countries that have highest average spending per customer.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b="1" kern="1200" dirty="0"/>
                <a:t>Taiwan, Vietnam, Philippines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425877-E1AF-CD05-CF8F-30427F161CDB}"/>
              </a:ext>
            </a:extLst>
          </p:cNvPr>
          <p:cNvGrpSpPr/>
          <p:nvPr/>
        </p:nvGrpSpPr>
        <p:grpSpPr>
          <a:xfrm>
            <a:off x="1483568" y="1410670"/>
            <a:ext cx="1905622" cy="674237"/>
            <a:chOff x="0" y="1890"/>
            <a:chExt cx="2103120" cy="829686"/>
          </a:xfrm>
          <a:solidFill>
            <a:srgbClr val="F4F4F3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B22-3E99-8C9D-71D4-4A1A7FD89CDA}"/>
                </a:ext>
              </a:extLst>
            </p:cNvPr>
            <p:cNvSpPr/>
            <p:nvPr/>
          </p:nvSpPr>
          <p:spPr>
            <a:xfrm>
              <a:off x="0" y="1890"/>
              <a:ext cx="2103120" cy="82968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1FC93-B8B3-CD60-8D63-830816FE9ACB}"/>
                </a:ext>
              </a:extLst>
            </p:cNvPr>
            <p:cNvSpPr txBox="1"/>
            <p:nvPr/>
          </p:nvSpPr>
          <p:spPr>
            <a:xfrm>
              <a:off x="0" y="1890"/>
              <a:ext cx="2103120" cy="8296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290" tIns="81955" rIns="111290" bIns="8195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dirty="0"/>
                <a:t>FOCUS</a:t>
              </a:r>
              <a:endParaRPr lang="en-US" sz="1700" b="1" kern="1200" dirty="0">
                <a:latin typeface="+mn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707B97-8200-1954-8E72-294BFB313166}"/>
              </a:ext>
            </a:extLst>
          </p:cNvPr>
          <p:cNvGrpSpPr/>
          <p:nvPr/>
        </p:nvGrpSpPr>
        <p:grpSpPr>
          <a:xfrm>
            <a:off x="3460724" y="2287528"/>
            <a:ext cx="7622488" cy="674237"/>
            <a:chOff x="2103120" y="881358"/>
            <a:chExt cx="8412480" cy="8296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478ECF-6D62-C522-3220-B36CCB378F3F}"/>
                </a:ext>
              </a:extLst>
            </p:cNvPr>
            <p:cNvSpPr/>
            <p:nvPr/>
          </p:nvSpPr>
          <p:spPr>
            <a:xfrm>
              <a:off x="2103120" y="881358"/>
              <a:ext cx="8412480" cy="82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C9365D-5A92-8DA3-0F38-9CCADB41CBB5}"/>
                </a:ext>
              </a:extLst>
            </p:cNvPr>
            <p:cNvSpPr txBox="1"/>
            <p:nvPr/>
          </p:nvSpPr>
          <p:spPr>
            <a:xfrm>
              <a:off x="2103120" y="881358"/>
              <a:ext cx="8412480" cy="829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225" tIns="210740" rIns="163225" bIns="21074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Continue to promote services in Asian region.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CD935A-6F48-C0A1-B87A-1163B2AE4E9B}"/>
              </a:ext>
            </a:extLst>
          </p:cNvPr>
          <p:cNvGrpSpPr/>
          <p:nvPr/>
        </p:nvGrpSpPr>
        <p:grpSpPr>
          <a:xfrm>
            <a:off x="1483568" y="2290137"/>
            <a:ext cx="1905622" cy="674237"/>
            <a:chOff x="0" y="881358"/>
            <a:chExt cx="2103120" cy="829686"/>
          </a:xfrm>
          <a:solidFill>
            <a:srgbClr val="F4F4F3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B2513C-3FFD-6153-E05E-D7AE9D76B115}"/>
                </a:ext>
              </a:extLst>
            </p:cNvPr>
            <p:cNvSpPr/>
            <p:nvPr/>
          </p:nvSpPr>
          <p:spPr>
            <a:xfrm>
              <a:off x="0" y="881358"/>
              <a:ext cx="2103120" cy="82968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29B116-9E53-CAC5-80FE-E5E80A08338A}"/>
                </a:ext>
              </a:extLst>
            </p:cNvPr>
            <p:cNvSpPr txBox="1"/>
            <p:nvPr/>
          </p:nvSpPr>
          <p:spPr>
            <a:xfrm>
              <a:off x="0" y="881358"/>
              <a:ext cx="2103120" cy="8296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290" tIns="81955" rIns="111290" bIns="8195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>
                  <a:latin typeface="+mn-lt"/>
                </a:rPr>
                <a:t>CONTINUE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7EA6C7-D446-F38C-F990-4E801A792B85}"/>
              </a:ext>
            </a:extLst>
          </p:cNvPr>
          <p:cNvGrpSpPr/>
          <p:nvPr/>
        </p:nvGrpSpPr>
        <p:grpSpPr>
          <a:xfrm>
            <a:off x="3460724" y="3166995"/>
            <a:ext cx="7622488" cy="674237"/>
            <a:chOff x="2103120" y="1760825"/>
            <a:chExt cx="8412480" cy="8296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83A7DC-B0EE-2A6F-C73E-C5250EA1FB2C}"/>
                </a:ext>
              </a:extLst>
            </p:cNvPr>
            <p:cNvSpPr/>
            <p:nvPr/>
          </p:nvSpPr>
          <p:spPr>
            <a:xfrm>
              <a:off x="2103120" y="1760825"/>
              <a:ext cx="8412480" cy="82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805EE5-7738-211F-1162-DFCBBB7C5F0B}"/>
                </a:ext>
              </a:extLst>
            </p:cNvPr>
            <p:cNvSpPr txBox="1"/>
            <p:nvPr/>
          </p:nvSpPr>
          <p:spPr>
            <a:xfrm>
              <a:off x="2103120" y="1760825"/>
              <a:ext cx="8412480" cy="829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225" tIns="210740" rIns="163225" bIns="21074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/>
                <a:t>Increase promotional services in other regions.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88A885-72EF-97F1-A756-9403F7F59A05}"/>
              </a:ext>
            </a:extLst>
          </p:cNvPr>
          <p:cNvGrpSpPr/>
          <p:nvPr/>
        </p:nvGrpSpPr>
        <p:grpSpPr>
          <a:xfrm>
            <a:off x="1483568" y="3166995"/>
            <a:ext cx="1905622" cy="674237"/>
            <a:chOff x="0" y="1760825"/>
            <a:chExt cx="2103120" cy="829686"/>
          </a:xfrm>
          <a:solidFill>
            <a:srgbClr val="F4F4F3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FF94A8-D987-2C59-E4BC-A993AE7E7BDF}"/>
                </a:ext>
              </a:extLst>
            </p:cNvPr>
            <p:cNvSpPr/>
            <p:nvPr/>
          </p:nvSpPr>
          <p:spPr>
            <a:xfrm>
              <a:off x="0" y="1760825"/>
              <a:ext cx="2103120" cy="82968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72194-ABF7-C657-85BB-B7F577DDE127}"/>
                </a:ext>
              </a:extLst>
            </p:cNvPr>
            <p:cNvSpPr txBox="1"/>
            <p:nvPr/>
          </p:nvSpPr>
          <p:spPr>
            <a:xfrm>
              <a:off x="0" y="1760825"/>
              <a:ext cx="2103120" cy="8296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290" tIns="81955" rIns="111290" bIns="8195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>
                  <a:latin typeface="+mn-lt"/>
                </a:rPr>
                <a:t>INCREASE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4A97D7-F45B-FC1A-1609-8BF53D7F838C}"/>
              </a:ext>
            </a:extLst>
          </p:cNvPr>
          <p:cNvGrpSpPr/>
          <p:nvPr/>
        </p:nvGrpSpPr>
        <p:grpSpPr>
          <a:xfrm>
            <a:off x="3460724" y="4046463"/>
            <a:ext cx="7622488" cy="674237"/>
            <a:chOff x="2103120" y="2640293"/>
            <a:chExt cx="8412480" cy="829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9862F3-B886-BCAD-0796-2C0DDDC6F0AC}"/>
                </a:ext>
              </a:extLst>
            </p:cNvPr>
            <p:cNvSpPr/>
            <p:nvPr/>
          </p:nvSpPr>
          <p:spPr>
            <a:xfrm>
              <a:off x="2103120" y="2640293"/>
              <a:ext cx="8412480" cy="82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091522"/>
                <a:satOff val="-62946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6E756-5C03-4514-F82A-64B52222C51A}"/>
                </a:ext>
              </a:extLst>
            </p:cNvPr>
            <p:cNvSpPr txBox="1"/>
            <p:nvPr/>
          </p:nvSpPr>
          <p:spPr>
            <a:xfrm>
              <a:off x="2103120" y="2640293"/>
              <a:ext cx="8412480" cy="829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225" tIns="210740" rIns="163225" bIns="21074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/>
                <a:t>Obtain more Sports, Sci-Fi, Animation, Drama, and Comedy films.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DDD15C-46B0-343F-AC27-A98F782191C0}"/>
              </a:ext>
            </a:extLst>
          </p:cNvPr>
          <p:cNvGrpSpPr/>
          <p:nvPr/>
        </p:nvGrpSpPr>
        <p:grpSpPr>
          <a:xfrm>
            <a:off x="1483568" y="4046463"/>
            <a:ext cx="1905622" cy="674237"/>
            <a:chOff x="0" y="2640293"/>
            <a:chExt cx="2103120" cy="829686"/>
          </a:xfrm>
          <a:solidFill>
            <a:srgbClr val="F4F4F3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E1F778-0659-1AE5-0EB4-26B40B908E87}"/>
                </a:ext>
              </a:extLst>
            </p:cNvPr>
            <p:cNvSpPr/>
            <p:nvPr/>
          </p:nvSpPr>
          <p:spPr>
            <a:xfrm>
              <a:off x="0" y="2640293"/>
              <a:ext cx="2103120" cy="82968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BDD825-5584-C0FC-BFF8-89B55BE235CB}"/>
                </a:ext>
              </a:extLst>
            </p:cNvPr>
            <p:cNvSpPr txBox="1"/>
            <p:nvPr/>
          </p:nvSpPr>
          <p:spPr>
            <a:xfrm>
              <a:off x="0" y="2640293"/>
              <a:ext cx="2103120" cy="8296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290" tIns="81955" rIns="111290" bIns="8195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>
                  <a:latin typeface="+mn-lt"/>
                </a:rPr>
                <a:t>OBTAIN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8F9C3-9ED2-9353-EDD6-A47465C2DFAF}"/>
              </a:ext>
            </a:extLst>
          </p:cNvPr>
          <p:cNvGrpSpPr/>
          <p:nvPr/>
        </p:nvGrpSpPr>
        <p:grpSpPr>
          <a:xfrm>
            <a:off x="3460724" y="4925930"/>
            <a:ext cx="7622488" cy="674237"/>
            <a:chOff x="2103120" y="3519760"/>
            <a:chExt cx="8412480" cy="8296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7F5F35-0233-4275-CBD4-3211E5CABFF9}"/>
                </a:ext>
              </a:extLst>
            </p:cNvPr>
            <p:cNvSpPr/>
            <p:nvPr/>
          </p:nvSpPr>
          <p:spPr>
            <a:xfrm>
              <a:off x="2103120" y="3519760"/>
              <a:ext cx="8412480" cy="82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BC338C-4407-9E8A-CAD0-38F3EF2FFB09}"/>
                </a:ext>
              </a:extLst>
            </p:cNvPr>
            <p:cNvSpPr txBox="1"/>
            <p:nvPr/>
          </p:nvSpPr>
          <p:spPr>
            <a:xfrm>
              <a:off x="2103120" y="3519760"/>
              <a:ext cx="8412480" cy="829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225" tIns="210740" rIns="163225" bIns="21074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/>
                <a:t>Remove movies that generate low profits to make room for better movies.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498AA-54F7-2A2D-C24D-FD6241AE0133}"/>
              </a:ext>
            </a:extLst>
          </p:cNvPr>
          <p:cNvGrpSpPr/>
          <p:nvPr/>
        </p:nvGrpSpPr>
        <p:grpSpPr>
          <a:xfrm>
            <a:off x="1483568" y="4925930"/>
            <a:ext cx="1905622" cy="674237"/>
            <a:chOff x="0" y="3519760"/>
            <a:chExt cx="2103120" cy="829686"/>
          </a:xfrm>
          <a:solidFill>
            <a:srgbClr val="F4F4F3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D622FA-C578-065E-7FF9-002DCFA2A906}"/>
                </a:ext>
              </a:extLst>
            </p:cNvPr>
            <p:cNvSpPr/>
            <p:nvPr/>
          </p:nvSpPr>
          <p:spPr>
            <a:xfrm>
              <a:off x="0" y="3519760"/>
              <a:ext cx="2103120" cy="82968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C23771-9974-B635-EFAE-DFE7F6BF3DE7}"/>
                </a:ext>
              </a:extLst>
            </p:cNvPr>
            <p:cNvSpPr txBox="1"/>
            <p:nvPr/>
          </p:nvSpPr>
          <p:spPr>
            <a:xfrm>
              <a:off x="0" y="3519760"/>
              <a:ext cx="2103120" cy="8296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290" tIns="81955" rIns="111290" bIns="8195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>
                  <a:latin typeface="+mn-lt"/>
                </a:rPr>
                <a:t>REMOVE</a:t>
              </a:r>
            </a:p>
          </p:txBody>
        </p:sp>
      </p:grpSp>
      <p:pic>
        <p:nvPicPr>
          <p:cNvPr id="45" name="Graphic 44" descr="Clipboard outline">
            <a:extLst>
              <a:ext uri="{FF2B5EF4-FFF2-40B4-BE49-F238E27FC236}">
                <a16:creationId xmlns:a16="http://schemas.microsoft.com/office/drawing/2014/main" id="{9A6CBDF3-B9A6-6B05-C307-ED8D39EC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190" y="50786"/>
            <a:ext cx="1136881" cy="11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0F8E-7CF9-F849-5F65-35CD5F56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75" y="322618"/>
            <a:ext cx="10515600" cy="930275"/>
          </a:xfrm>
        </p:spPr>
        <p:txBody>
          <a:bodyPr>
            <a:normAutofit/>
          </a:bodyPr>
          <a:lstStyle/>
          <a:p>
            <a:r>
              <a:rPr lang="en-US" b="1" dirty="0"/>
              <a:t>THANKS!</a:t>
            </a:r>
          </a:p>
        </p:txBody>
      </p:sp>
      <p:pic>
        <p:nvPicPr>
          <p:cNvPr id="15" name="Graphic 14" descr="Clapping hands outline">
            <a:extLst>
              <a:ext uri="{FF2B5EF4-FFF2-40B4-BE49-F238E27FC236}">
                <a16:creationId xmlns:a16="http://schemas.microsoft.com/office/drawing/2014/main" id="{C5646ECE-26FF-8DCC-1FC7-D3EF9AB4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2" y="248409"/>
            <a:ext cx="1078692" cy="1078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295A92-E2F0-F742-43FF-578109D1779C}"/>
              </a:ext>
            </a:extLst>
          </p:cNvPr>
          <p:cNvSpPr txBox="1"/>
          <p:nvPr/>
        </p:nvSpPr>
        <p:spPr>
          <a:xfrm>
            <a:off x="2503717" y="1743321"/>
            <a:ext cx="524010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by:</a:t>
            </a:r>
          </a:p>
          <a:p>
            <a:pPr defTabSz="37490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Jonel Celestino</a:t>
            </a:r>
          </a:p>
          <a:p>
            <a:pPr defTabSz="3749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49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4904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have any questions, or would like to chat, please email at:</a:t>
            </a:r>
          </a:p>
          <a:p>
            <a:pPr defTabSz="37490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celestino.jonel@gmail.com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2DA22-8E3E-C20D-174F-9F8924BBC7EE}"/>
              </a:ext>
            </a:extLst>
          </p:cNvPr>
          <p:cNvSpPr txBox="1"/>
          <p:nvPr/>
        </p:nvSpPr>
        <p:spPr>
          <a:xfrm>
            <a:off x="2503717" y="4629851"/>
            <a:ext cx="447069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Tableau Visualization Link:</a:t>
            </a:r>
          </a:p>
          <a:p>
            <a:pPr defTabSz="37490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Task 3.10 Visual</a:t>
            </a:r>
            <a:endParaRPr lang="en-US" sz="2400" dirty="0"/>
          </a:p>
        </p:txBody>
      </p:sp>
      <p:pic>
        <p:nvPicPr>
          <p:cNvPr id="21" name="Graphic 20" descr="Male profile outline">
            <a:extLst>
              <a:ext uri="{FF2B5EF4-FFF2-40B4-BE49-F238E27FC236}">
                <a16:creationId xmlns:a16="http://schemas.microsoft.com/office/drawing/2014/main" id="{7C7E187F-E876-63B8-4B86-4FEE9BD1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8900" y="1709292"/>
            <a:ext cx="771875" cy="771875"/>
          </a:xfrm>
          <a:prstGeom prst="rect">
            <a:avLst/>
          </a:prstGeom>
        </p:spPr>
      </p:pic>
      <p:pic>
        <p:nvPicPr>
          <p:cNvPr id="23" name="Graphic 22" descr="Email outline">
            <a:extLst>
              <a:ext uri="{FF2B5EF4-FFF2-40B4-BE49-F238E27FC236}">
                <a16:creationId xmlns:a16="http://schemas.microsoft.com/office/drawing/2014/main" id="{2B0980D9-C3B7-4881-B1E6-B5568E9F7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901" y="3145272"/>
            <a:ext cx="771874" cy="771874"/>
          </a:xfrm>
          <a:prstGeom prst="rect">
            <a:avLst/>
          </a:prstGeom>
        </p:spPr>
      </p:pic>
      <p:pic>
        <p:nvPicPr>
          <p:cNvPr id="25" name="Graphic 24" descr="Cloud Computing outline">
            <a:extLst>
              <a:ext uri="{FF2B5EF4-FFF2-40B4-BE49-F238E27FC236}">
                <a16:creationId xmlns:a16="http://schemas.microsoft.com/office/drawing/2014/main" id="{2EF9418A-1619-CB68-FE6B-518220C07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8901" y="4581251"/>
            <a:ext cx="771874" cy="7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69D5-80C2-C6E0-4D83-F8F8EDCE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4" y="289249"/>
            <a:ext cx="7867261" cy="961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dirty="0">
                <a:latin typeface="+mn-lt"/>
              </a:rPr>
              <a:t>OVERVIEW</a:t>
            </a:r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26A9D5A0-A913-02B8-DD59-5784DD2D4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1" r="28878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CD4F0-5132-219E-E5BE-28144EC53029}"/>
              </a:ext>
            </a:extLst>
          </p:cNvPr>
          <p:cNvSpPr txBox="1"/>
          <p:nvPr/>
        </p:nvSpPr>
        <p:spPr>
          <a:xfrm>
            <a:off x="1186805" y="2116480"/>
            <a:ext cx="428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Company:</a:t>
            </a:r>
          </a:p>
          <a:p>
            <a:r>
              <a:rPr lang="en-US" dirty="0"/>
              <a:t>Rockbuster Stealth LLC is a movie rental company that formerly had stores around the world.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The Challenge:</a:t>
            </a:r>
          </a:p>
          <a:p>
            <a:r>
              <a:rPr lang="en-US" dirty="0"/>
              <a:t>Facing stiff competition from streaming services such as Netflix and Amazon Prime, Rockbuster Stealth is launching its own </a:t>
            </a:r>
            <a:r>
              <a:rPr lang="en-US" u="sng" dirty="0"/>
              <a:t>online</a:t>
            </a:r>
            <a:r>
              <a:rPr lang="en-US" dirty="0"/>
              <a:t> video rental service.</a:t>
            </a:r>
          </a:p>
        </p:txBody>
      </p:sp>
      <p:pic>
        <p:nvPicPr>
          <p:cNvPr id="10" name="Graphic 9" descr="Store with solid fill">
            <a:extLst>
              <a:ext uri="{FF2B5EF4-FFF2-40B4-BE49-F238E27FC236}">
                <a16:creationId xmlns:a16="http://schemas.microsoft.com/office/drawing/2014/main" id="{C869ACD1-53BE-86DD-B81F-D9FCF737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03" y="2292133"/>
            <a:ext cx="961891" cy="961891"/>
          </a:xfrm>
          <a:prstGeom prst="rect">
            <a:avLst/>
          </a:prstGeom>
        </p:spPr>
      </p:pic>
      <p:pic>
        <p:nvPicPr>
          <p:cNvPr id="23" name="Graphic 22" descr="Presentation with media with solid fill">
            <a:extLst>
              <a:ext uri="{FF2B5EF4-FFF2-40B4-BE49-F238E27FC236}">
                <a16:creationId xmlns:a16="http://schemas.microsoft.com/office/drawing/2014/main" id="{DF735F50-E6FF-6994-C686-D2CB0215D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02" y="4295017"/>
            <a:ext cx="961892" cy="9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07A6-4EBD-4A65-A006-4D577A09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91" y="209848"/>
            <a:ext cx="6140449" cy="970563"/>
          </a:xfrm>
        </p:spPr>
        <p:txBody>
          <a:bodyPr anchor="t">
            <a:noAutofit/>
          </a:bodyPr>
          <a:lstStyle/>
          <a:p>
            <a:r>
              <a:rPr lang="en-US" sz="6500" b="1" dirty="0">
                <a:latin typeface="+mn-l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62A-D4C1-F657-416F-194B3307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090"/>
            <a:ext cx="7554686" cy="3685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Which movies contributed the most/least to revenue gain?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was the average rental duration for all videos?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countries are Rockbuster customers based in?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are customers with a high lifetime value based?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 sales figures vary between geographic regions?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4" name="Graphic 23" descr="Badge Question Mark with solid fill">
            <a:extLst>
              <a:ext uri="{FF2B5EF4-FFF2-40B4-BE49-F238E27FC236}">
                <a16:creationId xmlns:a16="http://schemas.microsoft.com/office/drawing/2014/main" id="{167CC27F-FA2B-9C9D-6003-2E824C261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390262" cy="139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9118C-C319-0D42-73DF-E76B35C3B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86" r="42344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pic>
        <p:nvPicPr>
          <p:cNvPr id="6" name="Graphic 5" descr="Money outline">
            <a:extLst>
              <a:ext uri="{FF2B5EF4-FFF2-40B4-BE49-F238E27FC236}">
                <a16:creationId xmlns:a16="http://schemas.microsoft.com/office/drawing/2014/main" id="{E7D6D2F4-DD4D-4F95-24C7-8EBEF15CF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257" y="1796820"/>
            <a:ext cx="548708" cy="548708"/>
          </a:xfrm>
          <a:prstGeom prst="rect">
            <a:avLst/>
          </a:prstGeom>
        </p:spPr>
      </p:pic>
      <p:pic>
        <p:nvPicPr>
          <p:cNvPr id="8" name="Graphic 7" descr="Daily calendar outline">
            <a:extLst>
              <a:ext uri="{FF2B5EF4-FFF2-40B4-BE49-F238E27FC236}">
                <a16:creationId xmlns:a16="http://schemas.microsoft.com/office/drawing/2014/main" id="{83697750-8393-547E-BF67-621BDF9A5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732" y="2561276"/>
            <a:ext cx="548708" cy="548708"/>
          </a:xfrm>
          <a:prstGeom prst="rect">
            <a:avLst/>
          </a:prstGeom>
        </p:spPr>
      </p:pic>
      <p:pic>
        <p:nvPicPr>
          <p:cNvPr id="12" name="Graphic 11" descr="Globe outline">
            <a:extLst>
              <a:ext uri="{FF2B5EF4-FFF2-40B4-BE49-F238E27FC236}">
                <a16:creationId xmlns:a16="http://schemas.microsoft.com/office/drawing/2014/main" id="{D66EEAA6-4DB7-9B6D-9AFE-329B3E7F0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257" y="3325732"/>
            <a:ext cx="548708" cy="548708"/>
          </a:xfrm>
          <a:prstGeom prst="rect">
            <a:avLst/>
          </a:prstGeom>
        </p:spPr>
      </p:pic>
      <p:pic>
        <p:nvPicPr>
          <p:cNvPr id="14" name="Graphic 13" descr="Group of people outline">
            <a:extLst>
              <a:ext uri="{FF2B5EF4-FFF2-40B4-BE49-F238E27FC236}">
                <a16:creationId xmlns:a16="http://schemas.microsoft.com/office/drawing/2014/main" id="{19125D63-EC36-9EFE-3CBF-49655E2F1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4257" y="4169193"/>
            <a:ext cx="548708" cy="548708"/>
          </a:xfrm>
          <a:prstGeom prst="rect">
            <a:avLst/>
          </a:prstGeom>
        </p:spPr>
      </p:pic>
      <p:pic>
        <p:nvPicPr>
          <p:cNvPr id="16" name="Graphic 15" descr="Bar chart outline">
            <a:extLst>
              <a:ext uri="{FF2B5EF4-FFF2-40B4-BE49-F238E27FC236}">
                <a16:creationId xmlns:a16="http://schemas.microsoft.com/office/drawing/2014/main" id="{0C66E0CC-43BD-94B4-26B6-DF13DA6C8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4256" y="5012654"/>
            <a:ext cx="548709" cy="5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6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8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Content Placeholder 15">
            <a:extLst>
              <a:ext uri="{FF2B5EF4-FFF2-40B4-BE49-F238E27FC236}">
                <a16:creationId xmlns:a16="http://schemas.microsoft.com/office/drawing/2014/main" id="{67C36832-BC80-72B1-03BC-54A376744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769975"/>
              </p:ext>
            </p:extLst>
          </p:nvPr>
        </p:nvGraphicFramePr>
        <p:xfrm>
          <a:off x="5466183" y="1772641"/>
          <a:ext cx="6391470" cy="441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Graphic 9" descr="Upward trend with solid fill">
            <a:extLst>
              <a:ext uri="{FF2B5EF4-FFF2-40B4-BE49-F238E27FC236}">
                <a16:creationId xmlns:a16="http://schemas.microsoft.com/office/drawing/2014/main" id="{ABBE2F11-11D5-B70E-2B69-3F5FE4B2F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72" y="153365"/>
            <a:ext cx="1129006" cy="11290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F89DF8-2DCA-8979-C871-41E1F352CEBF}"/>
              </a:ext>
            </a:extLst>
          </p:cNvPr>
          <p:cNvSpPr txBox="1"/>
          <p:nvPr/>
        </p:nvSpPr>
        <p:spPr>
          <a:xfrm>
            <a:off x="877079" y="2857196"/>
            <a:ext cx="4254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Telegraph Voyage		$215.75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Zorro Ark				$199.72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Wife Turn				$198.73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Innocent Usual			$191.74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Hustler Party			$190.78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Saturday Lambs		$190.74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Titans Jerk				$186.73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Harry Idaho			$177.73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Torque Bound			$169.76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Dogma Family			$168.72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04AB6-8EE3-ACC9-D3A2-9C877A791712}"/>
              </a:ext>
            </a:extLst>
          </p:cNvPr>
          <p:cNvSpPr txBox="1"/>
          <p:nvPr/>
        </p:nvSpPr>
        <p:spPr>
          <a:xfrm>
            <a:off x="1213727" y="2041881"/>
            <a:ext cx="13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Title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616A5-6704-DE46-8B3F-A22E1E6FCA98}"/>
              </a:ext>
            </a:extLst>
          </p:cNvPr>
          <p:cNvSpPr txBox="1"/>
          <p:nvPr/>
        </p:nvSpPr>
        <p:spPr>
          <a:xfrm>
            <a:off x="2646759" y="2012066"/>
            <a:ext cx="296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Revenue</a:t>
            </a:r>
            <a:r>
              <a:rPr lang="en-US" sz="2800" b="1" i="0" u="none" strike="noStrike" kern="1200" dirty="0">
                <a:solidFill>
                  <a:srgbClr val="96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b="1" i="0" u="none" strike="noStrike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Contribution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CD952-3292-2DAF-03BF-7858AF9ADC79}"/>
              </a:ext>
            </a:extLst>
          </p:cNvPr>
          <p:cNvSpPr txBox="1"/>
          <p:nvPr/>
        </p:nvSpPr>
        <p:spPr>
          <a:xfrm>
            <a:off x="1334278" y="406350"/>
            <a:ext cx="10857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WHICH MOVIES CONTRIBUTED THE </a:t>
            </a:r>
            <a:r>
              <a:rPr lang="en-US" sz="3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TO REVENUE GAIN?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4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14A2-B050-DAE5-C2EB-7659DDB2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64" y="42788"/>
            <a:ext cx="10779636" cy="13613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WHICH MOVIES CONTRIBUTED THE 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+mn-cs"/>
              </a:rPr>
              <a:t>LEAST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TO REVENUE GAIN?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E8D28B7-5BE9-7C03-D659-D7B5C8560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474874"/>
              </p:ext>
            </p:extLst>
          </p:nvPr>
        </p:nvGraphicFramePr>
        <p:xfrm>
          <a:off x="632575" y="1474662"/>
          <a:ext cx="5248221" cy="475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A6AE96D-9413-1852-8E74-ADC380C62E0B}"/>
              </a:ext>
            </a:extLst>
          </p:cNvPr>
          <p:cNvSpPr txBox="1"/>
          <p:nvPr/>
        </p:nvSpPr>
        <p:spPr>
          <a:xfrm>
            <a:off x="6477128" y="1760377"/>
            <a:ext cx="13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kern="1200" dirty="0">
                <a:solidFill>
                  <a:srgbClr val="960000"/>
                </a:solidFill>
                <a:effectLst/>
                <a:latin typeface="Calibri" panose="020F0502020204030204" pitchFamily="34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2DDC48-1120-5979-DFE2-6A6588A92517}"/>
              </a:ext>
            </a:extLst>
          </p:cNvPr>
          <p:cNvSpPr txBox="1"/>
          <p:nvPr/>
        </p:nvSpPr>
        <p:spPr>
          <a:xfrm>
            <a:off x="6096000" y="2690127"/>
            <a:ext cx="5421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Texas Watch	</a:t>
            </a:r>
            <a:r>
              <a:rPr lang="en-US" b="1" dirty="0">
                <a:solidFill>
                  <a:srgbClr val="B80000"/>
                </a:solidFill>
              </a:rPr>
              <a:t>	</a:t>
            </a: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			$5.94</a:t>
            </a:r>
            <a:endParaRPr lang="en-US" b="1" i="0" u="none" strike="noStrike" dirty="0">
              <a:solidFill>
                <a:srgbClr val="B80000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Oklahoma Jumanji</a:t>
            </a:r>
            <a:r>
              <a:rPr lang="en-US" b="1" dirty="0">
                <a:solidFill>
                  <a:srgbClr val="B80000"/>
                </a:solidFill>
              </a:rPr>
              <a:t>				$</a:t>
            </a: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5.94</a:t>
            </a:r>
            <a:endParaRPr lang="en-US" b="1" i="0" u="none" strike="noStrike" dirty="0">
              <a:solidFill>
                <a:srgbClr val="B80000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Duffel Apocalypse</a:t>
            </a:r>
            <a:r>
              <a:rPr lang="en-US" b="1" dirty="0">
                <a:solidFill>
                  <a:srgbClr val="B80000"/>
                </a:solidFill>
              </a:rPr>
              <a:t>				$</a:t>
            </a: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5.94</a:t>
            </a:r>
            <a:endParaRPr lang="en-US" b="1" i="0" u="none" strike="noStrike" dirty="0">
              <a:solidFill>
                <a:srgbClr val="B80000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Freedom Cleopatra</a:t>
            </a:r>
            <a:r>
              <a:rPr lang="en-US" b="1" dirty="0">
                <a:solidFill>
                  <a:srgbClr val="B80000"/>
                </a:solidFill>
              </a:rPr>
              <a:t>				$</a:t>
            </a:r>
            <a:r>
              <a:rPr lang="en-US" b="1" i="0" u="none" strike="noStrike" kern="1200" dirty="0">
                <a:solidFill>
                  <a:srgbClr val="B80000"/>
                </a:solidFill>
                <a:effectLst/>
              </a:rPr>
              <a:t>5.95</a:t>
            </a:r>
            <a:endParaRPr lang="en-US" b="1" i="0" u="none" strike="noStrike" dirty="0">
              <a:solidFill>
                <a:srgbClr val="B80000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Young Language</a:t>
            </a:r>
            <a:r>
              <a:rPr lang="en-US" dirty="0"/>
              <a:t>				$</a:t>
            </a:r>
            <a:r>
              <a:rPr lang="en-US" b="1" i="0" u="none" strike="noStrike" kern="1200" dirty="0">
                <a:effectLst/>
              </a:rPr>
              <a:t>6.93</a:t>
            </a:r>
            <a:endParaRPr lang="en-US" b="0" i="0" u="none" strike="noStrike" dirty="0"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Rebel Airport</a:t>
            </a:r>
            <a:r>
              <a:rPr lang="en-US" dirty="0"/>
              <a:t>					$</a:t>
            </a:r>
            <a:r>
              <a:rPr lang="en-US" b="1" i="0" u="none" strike="noStrike" kern="1200" dirty="0">
                <a:effectLst/>
              </a:rPr>
              <a:t>6.93</a:t>
            </a:r>
            <a:endParaRPr lang="en-US" b="0" i="0" u="none" strike="noStrike" dirty="0"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Cruelty Unforgiven</a:t>
            </a:r>
            <a:r>
              <a:rPr lang="en-US" dirty="0"/>
              <a:t>				$</a:t>
            </a:r>
            <a:r>
              <a:rPr lang="en-US" b="1" i="0" u="none" strike="noStrike" kern="1200" dirty="0">
                <a:effectLst/>
              </a:rPr>
              <a:t>6.94</a:t>
            </a:r>
            <a:endParaRPr lang="en-US" b="0" i="0" u="none" strike="noStrike" dirty="0"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Treatment Jekyll</a:t>
            </a:r>
            <a:r>
              <a:rPr lang="en-US" dirty="0"/>
              <a:t>				$</a:t>
            </a:r>
            <a:r>
              <a:rPr lang="en-US" b="1" i="0" u="none" strike="noStrike" kern="1200" dirty="0">
                <a:effectLst/>
              </a:rPr>
              <a:t>6.94</a:t>
            </a:r>
            <a:endParaRPr lang="en-US" b="0" i="0" u="none" strike="noStrike" dirty="0"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Lights Deer</a:t>
            </a:r>
            <a:r>
              <a:rPr lang="en-US" dirty="0"/>
              <a:t>					$</a:t>
            </a:r>
            <a:r>
              <a:rPr lang="en-US" b="1" i="0" u="none" strike="noStrike" kern="1200" dirty="0">
                <a:effectLst/>
              </a:rPr>
              <a:t>7.93</a:t>
            </a:r>
            <a:endParaRPr lang="en-US" b="0" i="0" u="none" strike="noStrike" dirty="0"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kern="1200" dirty="0">
                <a:effectLst/>
              </a:rPr>
              <a:t>Stallion Sundance</a:t>
            </a:r>
            <a:r>
              <a:rPr lang="en-US" dirty="0"/>
              <a:t>				$</a:t>
            </a:r>
            <a:r>
              <a:rPr lang="en-US" b="1" i="0" u="none" strike="noStrike" kern="1200" dirty="0">
                <a:effectLst/>
              </a:rPr>
              <a:t>7.94</a:t>
            </a:r>
            <a:endParaRPr lang="en-US" b="0" i="0" u="none" strike="noStrike" dirty="0">
              <a:effectLst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BFCB73-35C2-60D1-4D0C-919771FABDBE}"/>
              </a:ext>
            </a:extLst>
          </p:cNvPr>
          <p:cNvSpPr txBox="1"/>
          <p:nvPr/>
        </p:nvSpPr>
        <p:spPr>
          <a:xfrm>
            <a:off x="8592546" y="1811826"/>
            <a:ext cx="296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kern="1200" dirty="0">
                <a:solidFill>
                  <a:srgbClr val="960000"/>
                </a:solidFill>
                <a:effectLst/>
                <a:latin typeface="Calibri" panose="020F0502020204030204" pitchFamily="34" charset="0"/>
              </a:rPr>
              <a:t>Revenue Contribution</a:t>
            </a:r>
          </a:p>
        </p:txBody>
      </p:sp>
      <p:pic>
        <p:nvPicPr>
          <p:cNvPr id="52" name="Graphic 51" descr="Downward trend graph with solid fill">
            <a:extLst>
              <a:ext uri="{FF2B5EF4-FFF2-40B4-BE49-F238E27FC236}">
                <a16:creationId xmlns:a16="http://schemas.microsoft.com/office/drawing/2014/main" id="{E476417A-D6A1-869B-04AA-9C0E72C2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730" y="80845"/>
            <a:ext cx="1199634" cy="11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potlight on a dark foggy stage">
            <a:extLst>
              <a:ext uri="{FF2B5EF4-FFF2-40B4-BE49-F238E27FC236}">
                <a16:creationId xmlns:a16="http://schemas.microsoft.com/office/drawing/2014/main" id="{4F8828A5-FC59-D501-0330-0E41BD831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1" b="41285"/>
          <a:stretch/>
        </p:blipFill>
        <p:spPr>
          <a:xfrm>
            <a:off x="20" y="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B6B14-1FE1-3B3D-45D4-29F43363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0" y="87643"/>
            <a:ext cx="11941630" cy="822025"/>
          </a:xfr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MOST PROFITABLE MOVIE GENRES</a:t>
            </a:r>
          </a:p>
        </p:txBody>
      </p:sp>
      <p:pic>
        <p:nvPicPr>
          <p:cNvPr id="57" name="Graphic 56" descr="Drama with solid fill">
            <a:extLst>
              <a:ext uri="{FF2B5EF4-FFF2-40B4-BE49-F238E27FC236}">
                <a16:creationId xmlns:a16="http://schemas.microsoft.com/office/drawing/2014/main" id="{602D3DF4-494B-E995-A30D-7B3F72A8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6386" y="3838761"/>
            <a:ext cx="1917441" cy="19174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4BE9F4-7047-A13D-AF05-9E1DBA5A0943}"/>
              </a:ext>
            </a:extLst>
          </p:cNvPr>
          <p:cNvSpPr txBox="1"/>
          <p:nvPr/>
        </p:nvSpPr>
        <p:spPr>
          <a:xfrm>
            <a:off x="963812" y="2998311"/>
            <a:ext cx="191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SPORTS</a:t>
            </a:r>
          </a:p>
          <a:p>
            <a:pPr algn="ctr"/>
            <a:r>
              <a:rPr lang="en-US" sz="2400" b="1" dirty="0"/>
              <a:t>$4,892.19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229AF-F1F7-B057-AFF8-2CD54246D257}"/>
              </a:ext>
            </a:extLst>
          </p:cNvPr>
          <p:cNvSpPr txBox="1"/>
          <p:nvPr/>
        </p:nvSpPr>
        <p:spPr>
          <a:xfrm>
            <a:off x="7163499" y="5616041"/>
            <a:ext cx="1590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COMEDY</a:t>
            </a:r>
          </a:p>
          <a:p>
            <a:pPr algn="ctr"/>
            <a:r>
              <a:rPr lang="en-US" sz="2400" b="1" dirty="0"/>
              <a:t>$4,002.48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BC6E2D-2E0C-27DD-8287-7D0E933A4039}"/>
              </a:ext>
            </a:extLst>
          </p:cNvPr>
          <p:cNvSpPr txBox="1"/>
          <p:nvPr/>
        </p:nvSpPr>
        <p:spPr>
          <a:xfrm>
            <a:off x="8601962" y="2998311"/>
            <a:ext cx="2292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ANIMATION</a:t>
            </a:r>
          </a:p>
          <a:p>
            <a:pPr algn="ctr"/>
            <a:r>
              <a:rPr lang="en-US" sz="2400" b="1" dirty="0"/>
              <a:t>$4,245.31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329E7-A65D-CBC5-0485-207F3B9793DB}"/>
              </a:ext>
            </a:extLst>
          </p:cNvPr>
          <p:cNvSpPr txBox="1"/>
          <p:nvPr/>
        </p:nvSpPr>
        <p:spPr>
          <a:xfrm>
            <a:off x="4970496" y="2998312"/>
            <a:ext cx="191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SCI-FI</a:t>
            </a:r>
          </a:p>
          <a:p>
            <a:pPr algn="ctr"/>
            <a:r>
              <a:rPr lang="en-US" sz="2400" b="1" dirty="0"/>
              <a:t>$4,336.01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5FC1F6-8F4F-A98C-1994-DACDCE0D1FAE}"/>
              </a:ext>
            </a:extLst>
          </p:cNvPr>
          <p:cNvSpPr txBox="1"/>
          <p:nvPr/>
        </p:nvSpPr>
        <p:spPr>
          <a:xfrm>
            <a:off x="3158029" y="5616042"/>
            <a:ext cx="175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DRAMA</a:t>
            </a:r>
          </a:p>
          <a:p>
            <a:pPr algn="ctr"/>
            <a:r>
              <a:rPr lang="en-US" sz="2400" b="1" dirty="0"/>
              <a:t>$4,118.46</a:t>
            </a:r>
          </a:p>
        </p:txBody>
      </p:sp>
      <p:pic>
        <p:nvPicPr>
          <p:cNvPr id="68" name="Graphic 67" descr="Grinning with tears of joy face outline with solid fill">
            <a:extLst>
              <a:ext uri="{FF2B5EF4-FFF2-40B4-BE49-F238E27FC236}">
                <a16:creationId xmlns:a16="http://schemas.microsoft.com/office/drawing/2014/main" id="{19F95D4F-FE6E-F3F3-28F6-983BF4923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5158" y="3863325"/>
            <a:ext cx="1924434" cy="1924434"/>
          </a:xfrm>
          <a:prstGeom prst="rect">
            <a:avLst/>
          </a:prstGeom>
        </p:spPr>
      </p:pic>
      <p:pic>
        <p:nvPicPr>
          <p:cNvPr id="72" name="Graphic 71" descr="Sport balls with solid fill">
            <a:extLst>
              <a:ext uri="{FF2B5EF4-FFF2-40B4-BE49-F238E27FC236}">
                <a16:creationId xmlns:a16="http://schemas.microsoft.com/office/drawing/2014/main" id="{D1FD5FF8-A4C0-DCD4-8A6D-E911C1B7D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015" y="1323185"/>
            <a:ext cx="1673237" cy="1673237"/>
          </a:xfrm>
          <a:prstGeom prst="rect">
            <a:avLst/>
          </a:prstGeom>
        </p:spPr>
      </p:pic>
      <p:pic>
        <p:nvPicPr>
          <p:cNvPr id="74" name="Graphic 73" descr="Scientist female with solid fill">
            <a:extLst>
              <a:ext uri="{FF2B5EF4-FFF2-40B4-BE49-F238E27FC236}">
                <a16:creationId xmlns:a16="http://schemas.microsoft.com/office/drawing/2014/main" id="{25B39032-7973-C8E3-4D7B-6A28501DCA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1648" y="1416061"/>
            <a:ext cx="1735136" cy="1735136"/>
          </a:xfrm>
          <a:prstGeom prst="rect">
            <a:avLst/>
          </a:prstGeom>
        </p:spPr>
      </p:pic>
      <p:pic>
        <p:nvPicPr>
          <p:cNvPr id="76" name="Graphic 75" descr="Cave Drawing with solid fill">
            <a:extLst>
              <a:ext uri="{FF2B5EF4-FFF2-40B4-BE49-F238E27FC236}">
                <a16:creationId xmlns:a16="http://schemas.microsoft.com/office/drawing/2014/main" id="{06131EB6-8639-C005-B141-79E16F66DB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5702" y="1309942"/>
            <a:ext cx="1824739" cy="18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4FAC415-6257-78C9-FC4C-4A2007AC2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40" b="35350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4D61D-C803-B052-D103-01E1FB3A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18" y="341482"/>
            <a:ext cx="10713099" cy="97042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RENTAL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DF1FA-B5DA-92C2-7F3A-6E57797F4F54}"/>
              </a:ext>
            </a:extLst>
          </p:cNvPr>
          <p:cNvSpPr txBox="1"/>
          <p:nvPr/>
        </p:nvSpPr>
        <p:spPr>
          <a:xfrm>
            <a:off x="2304941" y="1995118"/>
            <a:ext cx="30284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BY GENRE:</a:t>
            </a:r>
          </a:p>
          <a:p>
            <a:pPr algn="ctr"/>
            <a:r>
              <a:rPr lang="en-US" sz="1100" b="1" dirty="0"/>
              <a:t>Limited to top 10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492A5-02CE-90B7-DF86-618F596AA46A}"/>
              </a:ext>
            </a:extLst>
          </p:cNvPr>
          <p:cNvSpPr txBox="1"/>
          <p:nvPr/>
        </p:nvSpPr>
        <p:spPr>
          <a:xfrm>
            <a:off x="6858634" y="2087450"/>
            <a:ext cx="302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BY RENTAL PRICE: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7EBEF-8480-57DE-C628-636075AAFC45}"/>
              </a:ext>
            </a:extLst>
          </p:cNvPr>
          <p:cNvSpPr txBox="1"/>
          <p:nvPr/>
        </p:nvSpPr>
        <p:spPr>
          <a:xfrm>
            <a:off x="2413798" y="2785391"/>
            <a:ext cx="2810711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		6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Travel			5.4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			5.2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		5.2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Foreign		5.1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		5.1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Classics		5.1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Games		5.1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Children		5.0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		4.9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8E784-F3BB-E64D-D936-B18B3B58696C}"/>
              </a:ext>
            </a:extLst>
          </p:cNvPr>
          <p:cNvSpPr txBox="1"/>
          <p:nvPr/>
        </p:nvSpPr>
        <p:spPr>
          <a:xfrm>
            <a:off x="7185922" y="2785391"/>
            <a:ext cx="237385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$2.99		5.1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$4.99		5.0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$0.99		4.9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F47D5-7D6A-90F0-0123-983572F48ABA}"/>
              </a:ext>
            </a:extLst>
          </p:cNvPr>
          <p:cNvSpPr txBox="1"/>
          <p:nvPr/>
        </p:nvSpPr>
        <p:spPr>
          <a:xfrm>
            <a:off x="8976221" y="6488666"/>
            <a:ext cx="3215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*Days Rounded Up for Simplicity</a:t>
            </a:r>
          </a:p>
        </p:txBody>
      </p:sp>
      <p:pic>
        <p:nvPicPr>
          <p:cNvPr id="21" name="Graphic 20" descr="Monthly calendar outline">
            <a:extLst>
              <a:ext uri="{FF2B5EF4-FFF2-40B4-BE49-F238E27FC236}">
                <a16:creationId xmlns:a16="http://schemas.microsoft.com/office/drawing/2014/main" id="{48077ED3-E01E-640E-C3D9-BDF3986B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1982"/>
            <a:ext cx="1342239" cy="1265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5FF0F-F690-B01D-E125-9C02E799ACD8}"/>
              </a:ext>
            </a:extLst>
          </p:cNvPr>
          <p:cNvSpPr txBox="1"/>
          <p:nvPr/>
        </p:nvSpPr>
        <p:spPr>
          <a:xfrm>
            <a:off x="1342239" y="934752"/>
            <a:ext cx="86238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On average, a film is rented out for about </a:t>
            </a:r>
            <a:r>
              <a:rPr lang="en-US" sz="1200" b="1" dirty="0">
                <a:solidFill>
                  <a:srgbClr val="FF0000"/>
                </a:solidFill>
              </a:rPr>
              <a:t>5 days</a:t>
            </a:r>
            <a:r>
              <a:rPr lang="en-US" sz="1200" b="1" dirty="0"/>
              <a:t>. Here, they are broken down by genre and rental price:</a:t>
            </a:r>
          </a:p>
        </p:txBody>
      </p:sp>
    </p:spTree>
    <p:extLst>
      <p:ext uri="{BB962C8B-B14F-4D97-AF65-F5344CB8AC3E}">
        <p14:creationId xmlns:p14="http://schemas.microsoft.com/office/powerpoint/2010/main" val="24229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4FAC415-6257-78C9-FC4C-4A2007AC2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40" b="35350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4D61D-C803-B052-D103-01E1FB3A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18" y="341482"/>
            <a:ext cx="10713099" cy="97042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FILM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DF1FA-B5DA-92C2-7F3A-6E57797F4F54}"/>
              </a:ext>
            </a:extLst>
          </p:cNvPr>
          <p:cNvSpPr txBox="1"/>
          <p:nvPr/>
        </p:nvSpPr>
        <p:spPr>
          <a:xfrm>
            <a:off x="2028854" y="1735021"/>
            <a:ext cx="302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RENTAL DURATION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492A5-02CE-90B7-DF86-618F596AA46A}"/>
              </a:ext>
            </a:extLst>
          </p:cNvPr>
          <p:cNvSpPr txBox="1"/>
          <p:nvPr/>
        </p:nvSpPr>
        <p:spPr>
          <a:xfrm>
            <a:off x="2028854" y="3992358"/>
            <a:ext cx="302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RENTAL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7EBEF-8480-57DE-C628-636075AAFC45}"/>
              </a:ext>
            </a:extLst>
          </p:cNvPr>
          <p:cNvSpPr txBox="1"/>
          <p:nvPr/>
        </p:nvSpPr>
        <p:spPr>
          <a:xfrm>
            <a:off x="6696895" y="5233214"/>
            <a:ext cx="28107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8E784-F3BB-E64D-D936-B18B3B58696C}"/>
              </a:ext>
            </a:extLst>
          </p:cNvPr>
          <p:cNvSpPr txBox="1"/>
          <p:nvPr/>
        </p:nvSpPr>
        <p:spPr>
          <a:xfrm>
            <a:off x="7632874" y="2267757"/>
            <a:ext cx="203211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185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MIN: 46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AVG: 115 Mins.</a:t>
            </a:r>
          </a:p>
        </p:txBody>
      </p:sp>
      <p:pic>
        <p:nvPicPr>
          <p:cNvPr id="21" name="Graphic 20" descr="Monthly calendar outline">
            <a:extLst>
              <a:ext uri="{FF2B5EF4-FFF2-40B4-BE49-F238E27FC236}">
                <a16:creationId xmlns:a16="http://schemas.microsoft.com/office/drawing/2014/main" id="{48077ED3-E01E-640E-C3D9-BDF3986B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1982"/>
            <a:ext cx="1367406" cy="1265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5FF0F-F690-B01D-E125-9C02E799ACD8}"/>
              </a:ext>
            </a:extLst>
          </p:cNvPr>
          <p:cNvSpPr txBox="1"/>
          <p:nvPr/>
        </p:nvSpPr>
        <p:spPr>
          <a:xfrm>
            <a:off x="1367406" y="902470"/>
            <a:ext cx="87475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On average, a film is rented out for about </a:t>
            </a:r>
            <a:r>
              <a:rPr lang="en-US" sz="1200" b="1" dirty="0">
                <a:solidFill>
                  <a:srgbClr val="FF0000"/>
                </a:solidFill>
              </a:rPr>
              <a:t>5 days</a:t>
            </a:r>
            <a:r>
              <a:rPr lang="en-US" sz="1200" b="1" dirty="0"/>
              <a:t>. Here are further statistical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8D7F2-382E-8BEA-2814-445D60D3A7FD}"/>
              </a:ext>
            </a:extLst>
          </p:cNvPr>
          <p:cNvSpPr txBox="1"/>
          <p:nvPr/>
        </p:nvSpPr>
        <p:spPr>
          <a:xfrm>
            <a:off x="7134722" y="1735020"/>
            <a:ext cx="302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MOVIE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4ED7-324F-1582-2E64-AC943D5C1294}"/>
              </a:ext>
            </a:extLst>
          </p:cNvPr>
          <p:cNvSpPr txBox="1"/>
          <p:nvPr/>
        </p:nvSpPr>
        <p:spPr>
          <a:xfrm>
            <a:off x="7134720" y="4011044"/>
            <a:ext cx="302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REPLACEMENT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A3FC1-D7BD-E44D-3427-A93835CBFB36}"/>
              </a:ext>
            </a:extLst>
          </p:cNvPr>
          <p:cNvSpPr txBox="1"/>
          <p:nvPr/>
        </p:nvSpPr>
        <p:spPr>
          <a:xfrm>
            <a:off x="7803742" y="4454023"/>
            <a:ext cx="169038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$29.99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MIN: $9.99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AVG: $19.84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272FF-1C8B-30C2-A97E-0DC569658516}"/>
              </a:ext>
            </a:extLst>
          </p:cNvPr>
          <p:cNvSpPr txBox="1"/>
          <p:nvPr/>
        </p:nvSpPr>
        <p:spPr>
          <a:xfrm>
            <a:off x="2697876" y="4454023"/>
            <a:ext cx="169038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$4.99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MIN: $$0.99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AVG: $2.98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C139-39FD-4688-F729-8EE1C25C8027}"/>
              </a:ext>
            </a:extLst>
          </p:cNvPr>
          <p:cNvSpPr txBox="1"/>
          <p:nvPr/>
        </p:nvSpPr>
        <p:spPr>
          <a:xfrm>
            <a:off x="2649056" y="2267757"/>
            <a:ext cx="178801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MAX: 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MIN: 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AVG: 4.9 Days</a:t>
            </a:r>
          </a:p>
        </p:txBody>
      </p:sp>
    </p:spTree>
    <p:extLst>
      <p:ext uri="{BB962C8B-B14F-4D97-AF65-F5344CB8AC3E}">
        <p14:creationId xmlns:p14="http://schemas.microsoft.com/office/powerpoint/2010/main" val="278324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he planet earth taken from the outer space">
            <a:extLst>
              <a:ext uri="{FF2B5EF4-FFF2-40B4-BE49-F238E27FC236}">
                <a16:creationId xmlns:a16="http://schemas.microsoft.com/office/drawing/2014/main" id="{66992D39-B90A-0666-5373-8354B1B48F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" r="-1" b="1171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A878C8-48F7-AE37-3885-864B11F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58"/>
            <a:ext cx="12188950" cy="851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COUNTRIES WHERE CUSTOMERS ARE BASED IN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North America with solid fill">
            <a:extLst>
              <a:ext uri="{FF2B5EF4-FFF2-40B4-BE49-F238E27FC236}">
                <a16:creationId xmlns:a16="http://schemas.microsoft.com/office/drawing/2014/main" id="{F8CC2EE0-D355-BB02-4963-31C0D69D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4168" y="765897"/>
            <a:ext cx="4065263" cy="4065263"/>
          </a:xfrm>
          <a:prstGeom prst="rect">
            <a:avLst/>
          </a:prstGeom>
        </p:spPr>
      </p:pic>
      <p:pic>
        <p:nvPicPr>
          <p:cNvPr id="18" name="Graphic 17" descr="South America with solid fill">
            <a:extLst>
              <a:ext uri="{FF2B5EF4-FFF2-40B4-BE49-F238E27FC236}">
                <a16:creationId xmlns:a16="http://schemas.microsoft.com/office/drawing/2014/main" id="{71807E93-4B06-ADE6-74C4-C21BDA107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1855" y="3823256"/>
            <a:ext cx="2247437" cy="2247437"/>
          </a:xfrm>
          <a:prstGeom prst="rect">
            <a:avLst/>
          </a:prstGeom>
        </p:spPr>
      </p:pic>
      <p:pic>
        <p:nvPicPr>
          <p:cNvPr id="20" name="Graphic 19" descr="Africa with solid fill">
            <a:extLst>
              <a:ext uri="{FF2B5EF4-FFF2-40B4-BE49-F238E27FC236}">
                <a16:creationId xmlns:a16="http://schemas.microsoft.com/office/drawing/2014/main" id="{96FB1124-8CAD-6B60-7940-0357C80CD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9566" y="3403120"/>
            <a:ext cx="2327114" cy="2327114"/>
          </a:xfrm>
          <a:prstGeom prst="rect">
            <a:avLst/>
          </a:prstGeom>
        </p:spPr>
      </p:pic>
      <p:pic>
        <p:nvPicPr>
          <p:cNvPr id="28" name="Graphic 27" descr="Asia with solid fill">
            <a:extLst>
              <a:ext uri="{FF2B5EF4-FFF2-40B4-BE49-F238E27FC236}">
                <a16:creationId xmlns:a16="http://schemas.microsoft.com/office/drawing/2014/main" id="{9BA4632A-18D7-DA71-35C5-3A7A54807A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1090" y="1369249"/>
            <a:ext cx="3671003" cy="3942256"/>
          </a:xfrm>
          <a:prstGeom prst="rect">
            <a:avLst/>
          </a:prstGeom>
        </p:spPr>
      </p:pic>
      <p:pic>
        <p:nvPicPr>
          <p:cNvPr id="31" name="Graphic 30" descr="Australia with solid fill">
            <a:extLst>
              <a:ext uri="{FF2B5EF4-FFF2-40B4-BE49-F238E27FC236}">
                <a16:creationId xmlns:a16="http://schemas.microsoft.com/office/drawing/2014/main" id="{A5416102-AE62-E7FC-35D2-618C036734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46369" y="4323098"/>
            <a:ext cx="1699907" cy="1699907"/>
          </a:xfrm>
          <a:prstGeom prst="rect">
            <a:avLst/>
          </a:prstGeom>
        </p:spPr>
      </p:pic>
      <p:pic>
        <p:nvPicPr>
          <p:cNvPr id="34" name="Graphic 33" descr="Europe with solid fill">
            <a:extLst>
              <a:ext uri="{FF2B5EF4-FFF2-40B4-BE49-F238E27FC236}">
                <a16:creationId xmlns:a16="http://schemas.microsoft.com/office/drawing/2014/main" id="{3D31A7BB-020E-2662-B9FF-2C5A9D11F5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5332" y="925940"/>
            <a:ext cx="3130884" cy="31308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91D665-706C-19EB-F51F-1319B6459463}"/>
              </a:ext>
            </a:extLst>
          </p:cNvPr>
          <p:cNvSpPr txBox="1"/>
          <p:nvPr/>
        </p:nvSpPr>
        <p:spPr>
          <a:xfrm>
            <a:off x="392509" y="2798528"/>
            <a:ext cx="2371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NORTH AMERICA</a:t>
            </a:r>
          </a:p>
          <a:p>
            <a:pPr algn="ctr"/>
            <a:r>
              <a:rPr lang="en-US" b="1" dirty="0"/>
              <a:t>United States: 36</a:t>
            </a:r>
          </a:p>
          <a:p>
            <a:pPr algn="ctr"/>
            <a:r>
              <a:rPr lang="en-US" b="1" dirty="0"/>
              <a:t>Mexico: 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918754-32F1-FA3B-8450-BCBDF5EE04C0}"/>
              </a:ext>
            </a:extLst>
          </p:cNvPr>
          <p:cNvSpPr txBox="1"/>
          <p:nvPr/>
        </p:nvSpPr>
        <p:spPr>
          <a:xfrm>
            <a:off x="1308521" y="834995"/>
            <a:ext cx="957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Rockbuster Stealth LLC has customers in </a:t>
            </a:r>
            <a:r>
              <a:rPr lang="en-US" sz="1600" b="1" dirty="0">
                <a:solidFill>
                  <a:srgbClr val="FF0000"/>
                </a:solidFill>
              </a:rPr>
              <a:t>108 countries</a:t>
            </a:r>
            <a:r>
              <a:rPr lang="en-US" sz="1600" b="1" dirty="0"/>
              <a:t>. Here are the </a:t>
            </a:r>
            <a:r>
              <a:rPr lang="en-US" sz="1600" b="1" dirty="0">
                <a:solidFill>
                  <a:srgbClr val="FF0000"/>
                </a:solidFill>
              </a:rPr>
              <a:t>Top 10 </a:t>
            </a:r>
            <a:r>
              <a:rPr lang="en-US" sz="1600" b="1" dirty="0"/>
              <a:t>countries with the most customers: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CA563-5661-D517-FDC4-AFC20D70B35D}"/>
              </a:ext>
            </a:extLst>
          </p:cNvPr>
          <p:cNvSpPr txBox="1"/>
          <p:nvPr/>
        </p:nvSpPr>
        <p:spPr>
          <a:xfrm>
            <a:off x="1192140" y="4451133"/>
            <a:ext cx="254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SOUTH AMERICA</a:t>
            </a:r>
          </a:p>
          <a:p>
            <a:pPr algn="ctr"/>
            <a:r>
              <a:rPr lang="en-US" b="1" dirty="0"/>
              <a:t>Brazil: 28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0C1E66-3910-A388-6E6A-C53AEF2AFDE3}"/>
              </a:ext>
            </a:extLst>
          </p:cNvPr>
          <p:cNvSpPr txBox="1"/>
          <p:nvPr/>
        </p:nvSpPr>
        <p:spPr>
          <a:xfrm>
            <a:off x="9757821" y="4100296"/>
            <a:ext cx="223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ASIA</a:t>
            </a:r>
          </a:p>
          <a:p>
            <a:pPr algn="ctr"/>
            <a:r>
              <a:rPr lang="en-US" b="1" dirty="0"/>
              <a:t>Philippines: 20</a:t>
            </a:r>
          </a:p>
          <a:p>
            <a:pPr algn="ctr"/>
            <a:r>
              <a:rPr lang="en-US" b="1" dirty="0"/>
              <a:t>India: 60</a:t>
            </a:r>
          </a:p>
          <a:p>
            <a:pPr algn="ctr"/>
            <a:r>
              <a:rPr lang="en-US" b="1" dirty="0"/>
              <a:t>Turkey: 15</a:t>
            </a:r>
          </a:p>
          <a:p>
            <a:pPr algn="ctr"/>
            <a:r>
              <a:rPr lang="en-US" b="1" dirty="0"/>
              <a:t>Indonesia: 14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37D36-0A93-4D46-0A8F-417CBA2D2ACE}"/>
              </a:ext>
            </a:extLst>
          </p:cNvPr>
          <p:cNvCxnSpPr>
            <a:cxnSpLocks/>
          </p:cNvCxnSpPr>
          <p:nvPr/>
        </p:nvCxnSpPr>
        <p:spPr>
          <a:xfrm flipV="1">
            <a:off x="2464783" y="3200726"/>
            <a:ext cx="577070" cy="1540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12FFAF-BA12-2476-DA4B-A45581CE799A}"/>
              </a:ext>
            </a:extLst>
          </p:cNvPr>
          <p:cNvCxnSpPr>
            <a:cxnSpLocks/>
          </p:cNvCxnSpPr>
          <p:nvPr/>
        </p:nvCxnSpPr>
        <p:spPr>
          <a:xfrm flipV="1">
            <a:off x="2146154" y="3565826"/>
            <a:ext cx="1118693" cy="77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F2AC16-FD10-8801-2C26-E9E2F759E6B8}"/>
              </a:ext>
            </a:extLst>
          </p:cNvPr>
          <p:cNvCxnSpPr>
            <a:cxnSpLocks/>
          </p:cNvCxnSpPr>
          <p:nvPr/>
        </p:nvCxnSpPr>
        <p:spPr>
          <a:xfrm flipV="1">
            <a:off x="2952153" y="4566677"/>
            <a:ext cx="1514015" cy="444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12BEAD-427C-A6BB-58CB-8EFB25063010}"/>
              </a:ext>
            </a:extLst>
          </p:cNvPr>
          <p:cNvCxnSpPr>
            <a:cxnSpLocks/>
          </p:cNvCxnSpPr>
          <p:nvPr/>
        </p:nvCxnSpPr>
        <p:spPr>
          <a:xfrm flipH="1" flipV="1">
            <a:off x="8148824" y="3899563"/>
            <a:ext cx="2248533" cy="993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989982F-8458-B915-54F6-84341ED7294F}"/>
              </a:ext>
            </a:extLst>
          </p:cNvPr>
          <p:cNvCxnSpPr>
            <a:cxnSpLocks/>
          </p:cNvCxnSpPr>
          <p:nvPr/>
        </p:nvCxnSpPr>
        <p:spPr>
          <a:xfrm flipH="1">
            <a:off x="9470595" y="3366647"/>
            <a:ext cx="1101498" cy="94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B8FF500-6DB1-2627-C132-7D8F70A4237E}"/>
              </a:ext>
            </a:extLst>
          </p:cNvPr>
          <p:cNvCxnSpPr>
            <a:cxnSpLocks/>
          </p:cNvCxnSpPr>
          <p:nvPr/>
        </p:nvCxnSpPr>
        <p:spPr>
          <a:xfrm flipH="1">
            <a:off x="8816490" y="3643687"/>
            <a:ext cx="1755603" cy="639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742FF70-A265-33F7-F919-4E06FC71004A}"/>
              </a:ext>
            </a:extLst>
          </p:cNvPr>
          <p:cNvSpPr txBox="1"/>
          <p:nvPr/>
        </p:nvSpPr>
        <p:spPr>
          <a:xfrm>
            <a:off x="9955659" y="2530594"/>
            <a:ext cx="22363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ASIA</a:t>
            </a:r>
          </a:p>
          <a:p>
            <a:pPr algn="ctr"/>
            <a:r>
              <a:rPr lang="en-US" b="1" dirty="0"/>
              <a:t>Russia: 28</a:t>
            </a:r>
          </a:p>
          <a:p>
            <a:pPr algn="ctr"/>
            <a:r>
              <a:rPr lang="en-US" b="1" dirty="0"/>
              <a:t>Japan: 31</a:t>
            </a:r>
          </a:p>
          <a:p>
            <a:pPr algn="ctr"/>
            <a:r>
              <a:rPr lang="en-US" b="1" dirty="0"/>
              <a:t>China: 53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17633AC-D537-98A2-1178-4E2C9B8C9538}"/>
              </a:ext>
            </a:extLst>
          </p:cNvPr>
          <p:cNvCxnSpPr>
            <a:cxnSpLocks/>
          </p:cNvCxnSpPr>
          <p:nvPr/>
        </p:nvCxnSpPr>
        <p:spPr>
          <a:xfrm flipH="1" flipV="1">
            <a:off x="9118339" y="2888152"/>
            <a:ext cx="1388067" cy="154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71DAB48-E256-C585-DFD4-9C6D520DC73E}"/>
              </a:ext>
            </a:extLst>
          </p:cNvPr>
          <p:cNvCxnSpPr>
            <a:cxnSpLocks/>
          </p:cNvCxnSpPr>
          <p:nvPr/>
        </p:nvCxnSpPr>
        <p:spPr>
          <a:xfrm flipH="1" flipV="1">
            <a:off x="9118339" y="4147618"/>
            <a:ext cx="1027042" cy="511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A89BD89-995A-4BA0-4D47-72A3A492B81A}"/>
              </a:ext>
            </a:extLst>
          </p:cNvPr>
          <p:cNvCxnSpPr>
            <a:cxnSpLocks/>
          </p:cNvCxnSpPr>
          <p:nvPr/>
        </p:nvCxnSpPr>
        <p:spPr>
          <a:xfrm flipH="1" flipV="1">
            <a:off x="7126462" y="3505167"/>
            <a:ext cx="3227038" cy="1715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4C99D3D-D5F4-508F-E160-9E0BFDDDC9BE}"/>
              </a:ext>
            </a:extLst>
          </p:cNvPr>
          <p:cNvCxnSpPr>
            <a:cxnSpLocks/>
          </p:cNvCxnSpPr>
          <p:nvPr/>
        </p:nvCxnSpPr>
        <p:spPr>
          <a:xfrm flipH="1" flipV="1">
            <a:off x="8816490" y="4561188"/>
            <a:ext cx="1380652" cy="9123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4CF20D-37A2-C044-3E51-4AFD4A0AF23D}"/>
              </a:ext>
            </a:extLst>
          </p:cNvPr>
          <p:cNvSpPr txBox="1"/>
          <p:nvPr/>
        </p:nvSpPr>
        <p:spPr>
          <a:xfrm>
            <a:off x="4182519" y="6217229"/>
            <a:ext cx="3823906" cy="36933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Country: India with 60 customers.</a:t>
            </a:r>
          </a:p>
        </p:txBody>
      </p:sp>
    </p:spTree>
    <p:extLst>
      <p:ext uri="{BB962C8B-B14F-4D97-AF65-F5344CB8AC3E}">
        <p14:creationId xmlns:p14="http://schemas.microsoft.com/office/powerpoint/2010/main" val="12486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788</TotalTime>
  <Words>981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Rockbuster Stealth Data Analysis</vt:lpstr>
      <vt:lpstr>OVERVIEW</vt:lpstr>
      <vt:lpstr>QUESTIONS</vt:lpstr>
      <vt:lpstr>PowerPoint Presentation</vt:lpstr>
      <vt:lpstr>WHICH MOVIES CONTRIBUTED THE LEAST TO REVENUE GAIN?</vt:lpstr>
      <vt:lpstr>MOST PROFITABLE MOVIE GENRES</vt:lpstr>
      <vt:lpstr>AVERAGE RENTAL DURATION</vt:lpstr>
      <vt:lpstr>FILM STATISTICS</vt:lpstr>
      <vt:lpstr>COUNTRIES WHERE CUSTOMERS ARE BASED IN</vt:lpstr>
      <vt:lpstr>WHERE ARE CUSTOMERS WITH HIGH LIFETIME VALUE BASED?</vt:lpstr>
      <vt:lpstr>DO SALES FIGURES VARY BETWEEN GEOGRAPHIC REGIONS </vt:lpstr>
      <vt:lpstr>END CREDIT: SUMMARY</vt:lpstr>
      <vt:lpstr>RECOMMENDATIONS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Jonel</dc:creator>
  <cp:lastModifiedBy>Jonel</cp:lastModifiedBy>
  <cp:revision>16</cp:revision>
  <dcterms:created xsi:type="dcterms:W3CDTF">2023-03-28T23:36:19Z</dcterms:created>
  <dcterms:modified xsi:type="dcterms:W3CDTF">2023-07-19T21:00:02Z</dcterms:modified>
</cp:coreProperties>
</file>