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74" r:id="rId3"/>
    <p:sldId id="259" r:id="rId4"/>
    <p:sldId id="301" r:id="rId5"/>
    <p:sldId id="262" r:id="rId6"/>
    <p:sldId id="309" r:id="rId7"/>
    <p:sldId id="311" r:id="rId8"/>
    <p:sldId id="312" r:id="rId9"/>
    <p:sldId id="315" r:id="rId10"/>
    <p:sldId id="317" r:id="rId11"/>
    <p:sldId id="318" r:id="rId12"/>
    <p:sldId id="319" r:id="rId13"/>
    <p:sldId id="316" r:id="rId14"/>
    <p:sldId id="314" r:id="rId15"/>
    <p:sldId id="285" r:id="rId16"/>
    <p:sldId id="313" r:id="rId17"/>
    <p:sldId id="320" r:id="rId18"/>
    <p:sldId id="321" r:id="rId19"/>
    <p:sldId id="324" r:id="rId20"/>
    <p:sldId id="322" r:id="rId21"/>
    <p:sldId id="323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7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sql/sql-overview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edureka.co/blog/what-is-a-databas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06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CC0E9-5AB2-41E8-A355-2196C5F9F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759" y="409122"/>
            <a:ext cx="11190482" cy="6039756"/>
          </a:xfrm>
        </p:spPr>
      </p:pic>
    </p:spTree>
    <p:extLst>
      <p:ext uri="{BB962C8B-B14F-4D97-AF65-F5344CB8AC3E}">
        <p14:creationId xmlns:p14="http://schemas.microsoft.com/office/powerpoint/2010/main" val="422074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33F0075-0133-40B0-8523-714E7BFD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0"/>
            <a:ext cx="9077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87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0A5B-28B6-4F14-A2A1-079A2CBE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pic>
        <p:nvPicPr>
          <p:cNvPr id="3076" name="Picture 4" descr="1.1 Introduction to Data and Information | Mycloudwiki">
            <a:extLst>
              <a:ext uri="{FF2B5EF4-FFF2-40B4-BE49-F238E27FC236}">
                <a16:creationId xmlns:a16="http://schemas.microsoft.com/office/drawing/2014/main" id="{1101DA4C-4E9A-4F9C-A997-3C99245EF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" y="1962814"/>
            <a:ext cx="11518232" cy="44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02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FB03-309B-469E-B6AF-491652BE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AEA0-4C65-473E-9314-B8CA9C5C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Properties of all databases transactions, that guarantee accuracy of database</a:t>
            </a:r>
          </a:p>
          <a:p>
            <a:r>
              <a:rPr lang="en-US" dirty="0"/>
              <a:t>Atomicity – The whole transaction either succeeds or fails when a changes is made to a database. “All or nothing”</a:t>
            </a:r>
          </a:p>
          <a:p>
            <a:r>
              <a:rPr lang="en-US" dirty="0"/>
              <a:t>Consistency – All data will follow rules, including constraints, cascades, and triggers</a:t>
            </a:r>
          </a:p>
          <a:p>
            <a:r>
              <a:rPr lang="en-US" dirty="0"/>
              <a:t>Isolation – All transactions will occur in isolation. So, no transaction can alter another uncommitted transaction</a:t>
            </a:r>
          </a:p>
          <a:p>
            <a:r>
              <a:rPr lang="en-US" dirty="0"/>
              <a:t>Durability – Once a transaction is committed it will stay in the system. Even if the system crashes, the data will persist.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31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5737-D4DE-43AA-B0F3-369170DC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(3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3C6C7-E77B-47D6-A3DC-82C198B8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  <a:p>
            <a:endParaRPr lang="en-US" dirty="0"/>
          </a:p>
          <a:p>
            <a:r>
              <a:rPr lang="en-US" dirty="0"/>
              <a:t>What is a database?</a:t>
            </a:r>
          </a:p>
          <a:p>
            <a:endParaRPr lang="en-US" dirty="0"/>
          </a:p>
          <a:p>
            <a:r>
              <a:rPr lang="en-US" dirty="0"/>
              <a:t>What are the different types of data? Which is/are found in RDBMS?</a:t>
            </a:r>
          </a:p>
        </p:txBody>
      </p:sp>
    </p:spTree>
    <p:extLst>
      <p:ext uri="{BB962C8B-B14F-4D97-AF65-F5344CB8AC3E}">
        <p14:creationId xmlns:p14="http://schemas.microsoft.com/office/powerpoint/2010/main" val="209518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DaringDesigner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DB36-C2ED-4820-8622-13A199BB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A265-D6F7-4617-9C64-9B2AA304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https://www.tutorialspoint.com/sql/sql-overview.htm</a:t>
            </a:r>
            <a:endParaRPr lang="en-US" dirty="0"/>
          </a:p>
          <a:p>
            <a:r>
              <a:rPr lang="en-US" dirty="0"/>
              <a:t>Structured Query Language </a:t>
            </a:r>
          </a:p>
          <a:p>
            <a:r>
              <a:rPr lang="en-US" dirty="0"/>
              <a:t> We can define data AND manipulate data </a:t>
            </a:r>
          </a:p>
        </p:txBody>
      </p:sp>
    </p:spTree>
    <p:extLst>
      <p:ext uri="{BB962C8B-B14F-4D97-AF65-F5344CB8AC3E}">
        <p14:creationId xmlns:p14="http://schemas.microsoft.com/office/powerpoint/2010/main" val="237221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0FEF-86DB-43FF-A008-5DD91947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3097B-60D8-48DC-B9BF-75B0BDD42E77}"/>
              </a:ext>
            </a:extLst>
          </p:cNvPr>
          <p:cNvSpPr txBox="1"/>
          <p:nvPr/>
        </p:nvSpPr>
        <p:spPr>
          <a:xfrm>
            <a:off x="633983" y="22832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SELECT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F0248-3BA3-43B5-96D6-72673B1C6B7E}"/>
              </a:ext>
            </a:extLst>
          </p:cNvPr>
          <p:cNvSpPr txBox="1"/>
          <p:nvPr/>
        </p:nvSpPr>
        <p:spPr>
          <a:xfrm>
            <a:off x="633983" y="33972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SELECT * 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1CEBE-E5C4-4AE6-AEE6-3AD0CCDCC787}"/>
              </a:ext>
            </a:extLst>
          </p:cNvPr>
          <p:cNvSpPr txBox="1"/>
          <p:nvPr/>
        </p:nvSpPr>
        <p:spPr>
          <a:xfrm>
            <a:off x="696738" y="43744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Is this a DDL or DML command?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19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550D-72FA-46F0-9B1A-C6DAFC08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06E04-1BDF-4A70-A935-A0B1660A816B}"/>
              </a:ext>
            </a:extLst>
          </p:cNvPr>
          <p:cNvSpPr txBox="1"/>
          <p:nvPr/>
        </p:nvSpPr>
        <p:spPr>
          <a:xfrm>
            <a:off x="609599" y="18078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SELECT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br>
              <a:rPr lang="en-US" b="0" i="1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WHERE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condition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LIMIT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number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129DC-D2DA-464D-BC48-51FC243425CC}"/>
              </a:ext>
            </a:extLst>
          </p:cNvPr>
          <p:cNvSpPr txBox="1"/>
          <p:nvPr/>
        </p:nvSpPr>
        <p:spPr>
          <a:xfrm>
            <a:off x="609599" y="3481291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Different dialects of SQL have different ways of limiting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ROWNUM in Oracle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in SQL Server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run: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SELECT</a:t>
            </a:r>
            <a:r>
              <a:rPr lang="en-US" dirty="0"/>
              <a:t> count(*)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FROM</a:t>
            </a:r>
            <a:r>
              <a:rPr lang="en-US" dirty="0"/>
              <a:t> </a:t>
            </a:r>
            <a:r>
              <a:rPr lang="en-US" dirty="0" err="1"/>
              <a:t>table_name</a:t>
            </a:r>
            <a:r>
              <a:rPr lang="en-US" dirty="0"/>
              <a:t> </a:t>
            </a:r>
          </a:p>
          <a:p>
            <a:r>
              <a:rPr lang="en-US" dirty="0"/>
              <a:t>To see how risky a select * is, but its always safer to use LIMIT</a:t>
            </a:r>
          </a:p>
        </p:txBody>
      </p:sp>
    </p:spTree>
    <p:extLst>
      <p:ext uri="{BB962C8B-B14F-4D97-AF65-F5344CB8AC3E}">
        <p14:creationId xmlns:p14="http://schemas.microsoft.com/office/powerpoint/2010/main" val="328355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F6FE-5820-4A42-86D0-DB6E3CC6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9D52-2FA3-4F3C-951B-A028F94AC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 column1, column2, ...</a:t>
            </a:r>
            <a:br>
              <a:rPr lang="en-US" dirty="0"/>
            </a:br>
            <a:r>
              <a:rPr lang="en-US" dirty="0"/>
              <a:t>FROM </a:t>
            </a:r>
            <a:r>
              <a:rPr lang="en-US" dirty="0" err="1"/>
              <a:t>table_name</a:t>
            </a:r>
            <a:br>
              <a:rPr lang="en-US" dirty="0"/>
            </a:br>
            <a:r>
              <a:rPr lang="en-US" dirty="0"/>
              <a:t>WHERE condition;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AC5FF55-8D59-460D-B2F0-A89C3D4A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12926"/>
              </p:ext>
            </p:extLst>
          </p:nvPr>
        </p:nvGraphicFramePr>
        <p:xfrm>
          <a:off x="1086697" y="2783840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61985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4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48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25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6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59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3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7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&lt;&gt; (or !=)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(depends on dialect)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60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Between a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91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76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specify multiple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99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59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Open the intro to data viz notebook from last week and make the graphs look better (add labels, </a:t>
            </a:r>
            <a:r>
              <a:rPr lang="en-US" dirty="0" err="1"/>
              <a:t>etc</a:t>
            </a:r>
            <a:r>
              <a:rPr lang="en-US" dirty="0"/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5F09A-59F2-4C38-9C7C-21EF2E31E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29D3764-F9BE-4B94-9899-922D76A5B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4CC2-A3E9-4F9D-B288-EC933C7C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C1C0-A986-44B0-BEF8-F2745C6E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rows are in the payments table?</a:t>
            </a:r>
          </a:p>
          <a:p>
            <a:endParaRPr lang="en-US" dirty="0"/>
          </a:p>
          <a:p>
            <a:r>
              <a:rPr lang="en-US" dirty="0"/>
              <a:t>Select the first 5 records in the payments table.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03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properly, please feel free to go back to any previous </a:t>
            </a:r>
            <a:r>
              <a:rPr lang="en-US" spc="0" dirty="0" err="1"/>
              <a:t>homeworks</a:t>
            </a:r>
            <a:r>
              <a:rPr lang="en-US" spc="0" dirty="0"/>
              <a:t> and ask questions you have about them OR start working on next week’s assignment!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Homework Answers/Q&amp;A (30 mins)</a:t>
            </a:r>
          </a:p>
          <a:p>
            <a:r>
              <a:rPr lang="en-US" dirty="0"/>
              <a:t>Install </a:t>
            </a:r>
            <a:r>
              <a:rPr lang="en-US" dirty="0" err="1"/>
              <a:t>postgres</a:t>
            </a:r>
            <a:r>
              <a:rPr lang="en-US" dirty="0"/>
              <a:t> and </a:t>
            </a:r>
            <a:r>
              <a:rPr lang="en-US" dirty="0" err="1"/>
              <a:t>pgadmin</a:t>
            </a:r>
            <a:r>
              <a:rPr lang="en-US" dirty="0"/>
              <a:t>  (25 mins)</a:t>
            </a:r>
          </a:p>
          <a:p>
            <a:r>
              <a:rPr lang="en-US" dirty="0"/>
              <a:t>Intro to Databases (20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Intro to SQL (15 mins)</a:t>
            </a:r>
          </a:p>
          <a:p>
            <a:r>
              <a:rPr lang="en-US" dirty="0"/>
              <a:t>Group Exercise (60 mins)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have turned in at least 5 of the first 6 assignments by April 14</a:t>
            </a:r>
            <a:r>
              <a:rPr lang="en-US" baseline="30000" dirty="0"/>
              <a:t>th</a:t>
            </a:r>
            <a:r>
              <a:rPr lang="en-US" dirty="0"/>
              <a:t> to continue in this course!</a:t>
            </a:r>
          </a:p>
          <a:p>
            <a:r>
              <a:rPr lang="en-US" dirty="0"/>
              <a:t>You need to have an average of 70% or above on those assignments.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Answers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932D-937A-4F4C-85A6-6A134475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postgres</a:t>
            </a:r>
            <a:r>
              <a:rPr lang="en-US" dirty="0"/>
              <a:t> and </a:t>
            </a:r>
            <a:r>
              <a:rPr lang="en-US" dirty="0" err="1"/>
              <a:t>pgadmin</a:t>
            </a:r>
            <a:r>
              <a:rPr lang="en-US" dirty="0"/>
              <a:t> (20 mins)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C1C7-1194-4894-8A48-3069FE47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Go to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  <a:hlinkClick r:id="rId2"/>
              </a:rPr>
              <a:t>https://www.postgresql.org/download/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and select your OS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Click on “Download the Installer” and then download the most recent version available (V 13 as of this documentation)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Run the installer from the download in browser or your Downloads folder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Follow the setup prompt with defaults until it asks for a superuser password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Enter a password you’ll be sure to remember (this will be used later to access the DB)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Continue the setup with defaults until installation begins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Click finish (This will launch Stack Builder)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 Stack builder, select the “PostgreSQL 13 (x64) on port 5432” option and click Next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From the next screen, we can install additional add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ons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or drivers as wanted, but we don’t need any right now so hit “Cancel”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Open the start menu and locate the PostgreSQL 13 folder, expand it and click on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pgAdmin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4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1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522C-D73F-44F7-A686-F774C67C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Homework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413C0-6959-4047-9ECC-021242C8B5FB}"/>
              </a:ext>
            </a:extLst>
          </p:cNvPr>
          <p:cNvSpPr txBox="1"/>
          <p:nvPr/>
        </p:nvSpPr>
        <p:spPr>
          <a:xfrm>
            <a:off x="838200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create database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dvdrental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423EC-DEF6-4370-A9A4-D9FF47470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12" y="2082693"/>
            <a:ext cx="3600450" cy="4543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1AD1C4-6A11-47AA-9A90-90E9B3F202B0}"/>
              </a:ext>
            </a:extLst>
          </p:cNvPr>
          <p:cNvSpPr/>
          <p:nvPr/>
        </p:nvSpPr>
        <p:spPr>
          <a:xfrm>
            <a:off x="2791328" y="5021179"/>
            <a:ext cx="1010652" cy="2263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86C0C1D-49BD-439C-B405-7E3569C2171E}"/>
              </a:ext>
            </a:extLst>
          </p:cNvPr>
          <p:cNvSpPr/>
          <p:nvPr/>
        </p:nvSpPr>
        <p:spPr>
          <a:xfrm>
            <a:off x="5021179" y="4106779"/>
            <a:ext cx="946484" cy="49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9BA52-58A4-4B57-9FB4-9712C8550C6C}"/>
              </a:ext>
            </a:extLst>
          </p:cNvPr>
          <p:cNvSpPr txBox="1"/>
          <p:nvPr/>
        </p:nvSpPr>
        <p:spPr>
          <a:xfrm>
            <a:off x="5976689" y="5470952"/>
            <a:ext cx="565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**Be sure to copy the full path for the tar file and paste it into the file name**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3D7749-CC68-40E0-B052-CD86ECA74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289" y="1858348"/>
            <a:ext cx="5956991" cy="34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8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F5EB-9684-4D18-B74A-663934E1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Databases (15 mins)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4276-4F33-4A63-ADFF-CD02A82C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946423" cy="435133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https://www.edureka.co/blog/what-is-a-database/</a:t>
            </a:r>
            <a:r>
              <a:rPr lang="en-US" dirty="0"/>
              <a:t> </a:t>
            </a:r>
          </a:p>
          <a:p>
            <a:r>
              <a:rPr lang="en-US" altLang="en-US" b="1" i="1" u="sng" dirty="0"/>
              <a:t>D</a:t>
            </a:r>
            <a:r>
              <a:rPr lang="en-US" altLang="en-US" dirty="0"/>
              <a:t>ata</a:t>
            </a:r>
            <a:r>
              <a:rPr lang="en-US" altLang="en-US" b="1" i="1" u="sng" dirty="0"/>
              <a:t>b</a:t>
            </a:r>
            <a:r>
              <a:rPr lang="en-US" altLang="en-US" dirty="0"/>
              <a:t>ase </a:t>
            </a:r>
            <a:r>
              <a:rPr lang="en-US" altLang="en-US" b="1" i="1" u="sng" dirty="0"/>
              <a:t>M</a:t>
            </a:r>
            <a:r>
              <a:rPr lang="en-US" altLang="en-US" dirty="0"/>
              <a:t>anagement </a:t>
            </a:r>
            <a:r>
              <a:rPr lang="en-US" altLang="en-US" b="1" i="1" u="sng" dirty="0"/>
              <a:t>S</a:t>
            </a:r>
            <a:r>
              <a:rPr lang="en-US" altLang="en-US" dirty="0"/>
              <a:t>ystems (DBMS)</a:t>
            </a:r>
          </a:p>
          <a:p>
            <a:r>
              <a:rPr lang="en-US" altLang="en-US" dirty="0"/>
              <a:t>Database – collection of records that can be added, modified, and managed AND processed into useful information</a:t>
            </a:r>
          </a:p>
          <a:p>
            <a:r>
              <a:rPr lang="en-US" dirty="0"/>
              <a:t>Many different types of databases, but we will mostly use RDBMS</a:t>
            </a:r>
          </a:p>
          <a:p>
            <a:r>
              <a:rPr lang="en-US" dirty="0"/>
              <a:t>Schema – logical configuration of all the tables in a relational database</a:t>
            </a:r>
          </a:p>
        </p:txBody>
      </p:sp>
      <p:pic>
        <p:nvPicPr>
          <p:cNvPr id="1026" name="Picture 2" descr="What is a Database?">
            <a:extLst>
              <a:ext uri="{FF2B5EF4-FFF2-40B4-BE49-F238E27FC236}">
                <a16:creationId xmlns:a16="http://schemas.microsoft.com/office/drawing/2014/main" id="{2BFF2E5E-567B-4368-8516-DC5997D05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032" y="2409886"/>
            <a:ext cx="2847125" cy="301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8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76D8-95C0-4F4C-8922-5455BCEE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F86D-BAD8-4262-A7AF-097A81C0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Collection of interrelated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Set of programs to access the data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DBMS contains information about a particular enterprise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DBMS provides an environment that is both </a:t>
            </a:r>
            <a:r>
              <a:rPr lang="en-US" altLang="en-US" i="1" dirty="0"/>
              <a:t>convenient</a:t>
            </a:r>
            <a:r>
              <a:rPr lang="en-US" altLang="en-US" dirty="0"/>
              <a:t> and </a:t>
            </a:r>
            <a:r>
              <a:rPr lang="en-US" altLang="en-US" i="1" dirty="0"/>
              <a:t>efficient</a:t>
            </a:r>
            <a:r>
              <a:rPr lang="en-US" altLang="en-US" dirty="0"/>
              <a:t> to use.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Database Applications: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Banking: all transactions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Airlines: reservations, schedules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Universities:  registration, grades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Sales: customers, products, purchases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Manufacturing: production, inventory, orders, supply chain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Human resources:  employee records, salaries, tax deductions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Databases touch all aspects of our lives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461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3555</TotalTime>
  <Words>877</Words>
  <Application>Microsoft Office PowerPoint</Application>
  <PresentationFormat>Widescreen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Schoolbook</vt:lpstr>
      <vt:lpstr>Consolas</vt:lpstr>
      <vt:lpstr>Slack-Lato</vt:lpstr>
      <vt:lpstr>Wingdings 2</vt:lpstr>
      <vt:lpstr>View</vt:lpstr>
      <vt:lpstr>Week 06</vt:lpstr>
      <vt:lpstr>Warm-up (10 minutes)</vt:lpstr>
      <vt:lpstr>Today's Activities</vt:lpstr>
      <vt:lpstr>Class Requirements</vt:lpstr>
      <vt:lpstr>Homework Answers (30 mins)</vt:lpstr>
      <vt:lpstr>Install postgres and pgadmin (20 mins) </vt:lpstr>
      <vt:lpstr>Connect to Homework Database</vt:lpstr>
      <vt:lpstr>Intro to Databases (15 mins) </vt:lpstr>
      <vt:lpstr>DBMS</vt:lpstr>
      <vt:lpstr>PowerPoint Presentation</vt:lpstr>
      <vt:lpstr>PowerPoint Presentation</vt:lpstr>
      <vt:lpstr>Types of Data</vt:lpstr>
      <vt:lpstr>ACID</vt:lpstr>
      <vt:lpstr>Review (3 mins)</vt:lpstr>
      <vt:lpstr>Break (15 Minutes)</vt:lpstr>
      <vt:lpstr>Intro to SQL </vt:lpstr>
      <vt:lpstr>Select Statements</vt:lpstr>
      <vt:lpstr>Limit</vt:lpstr>
      <vt:lpstr>Where Clause</vt:lpstr>
      <vt:lpstr>Data Model</vt:lpstr>
      <vt:lpstr>Practice SQL </vt:lpstr>
      <vt:lpstr>Week 6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400</cp:revision>
  <dcterms:created xsi:type="dcterms:W3CDTF">2020-08-22T14:57:00Z</dcterms:created>
  <dcterms:modified xsi:type="dcterms:W3CDTF">2021-10-14T01:36:00Z</dcterms:modified>
</cp:coreProperties>
</file>