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65" r:id="rId2"/>
    <p:sldId id="266" r:id="rId3"/>
    <p:sldId id="267" r:id="rId4"/>
    <p:sldId id="268" r:id="rId5"/>
    <p:sldId id="269" r:id="rId6"/>
    <p:sldId id="256" r:id="rId7"/>
    <p:sldId id="281" r:id="rId8"/>
    <p:sldId id="271" r:id="rId9"/>
    <p:sldId id="272" r:id="rId10"/>
    <p:sldId id="273" r:id="rId11"/>
    <p:sldId id="282" r:id="rId12"/>
    <p:sldId id="283" r:id="rId13"/>
    <p:sldId id="278" r:id="rId14"/>
    <p:sldId id="279" r:id="rId15"/>
    <p:sldId id="280" r:id="rId16"/>
    <p:sldId id="277" r:id="rId17"/>
    <p:sldId id="284" r:id="rId18"/>
    <p:sldId id="285" r:id="rId19"/>
    <p:sldId id="286" r:id="rId20"/>
    <p:sldId id="287" r:id="rId21"/>
    <p:sldId id="288" r:id="rId22"/>
    <p:sldId id="289" r:id="rId23"/>
    <p:sldId id="290" r:id="rId24"/>
    <p:sldId id="276" r:id="rId25"/>
    <p:sldId id="274" r:id="rId26"/>
    <p:sldId id="270" r:id="rId27"/>
    <p:sldId id="257" r:id="rId28"/>
    <p:sldId id="259" r:id="rId29"/>
    <p:sldId id="260" r:id="rId30"/>
    <p:sldId id="261" r:id="rId31"/>
    <p:sldId id="263" r:id="rId32"/>
    <p:sldId id="264" r:id="rId33"/>
    <p:sldId id="258" r:id="rId34"/>
    <p:sldId id="26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12726F-E978-154A-B715-4DC5CA81A292}">
          <p14:sldIdLst>
            <p14:sldId id="265"/>
            <p14:sldId id="266"/>
            <p14:sldId id="267"/>
            <p14:sldId id="268"/>
            <p14:sldId id="269"/>
            <p14:sldId id="256"/>
            <p14:sldId id="281"/>
            <p14:sldId id="271"/>
            <p14:sldId id="272"/>
            <p14:sldId id="273"/>
            <p14:sldId id="282"/>
            <p14:sldId id="283"/>
            <p14:sldId id="278"/>
            <p14:sldId id="279"/>
            <p14:sldId id="280"/>
            <p14:sldId id="277"/>
            <p14:sldId id="284"/>
            <p14:sldId id="285"/>
            <p14:sldId id="286"/>
            <p14:sldId id="287"/>
            <p14:sldId id="288"/>
            <p14:sldId id="289"/>
            <p14:sldId id="290"/>
          </p14:sldIdLst>
        </p14:section>
        <p14:section name="Extra Slides" id="{B35BCF2E-938A-EB4D-ACDC-D3C05133E152}">
          <p14:sldIdLst>
            <p14:sldId id="276"/>
            <p14:sldId id="274"/>
            <p14:sldId id="270"/>
            <p14:sldId id="257"/>
            <p14:sldId id="259"/>
            <p14:sldId id="260"/>
            <p14:sldId id="261"/>
            <p14:sldId id="263"/>
            <p14:sldId id="264"/>
            <p14:sldId id="258"/>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4626"/>
  </p:normalViewPr>
  <p:slideViewPr>
    <p:cSldViewPr snapToGrid="0" snapToObjects="1">
      <p:cViewPr varScale="1">
        <p:scale>
          <a:sx n="121" d="100"/>
          <a:sy n="121" d="100"/>
        </p:scale>
        <p:origin x="1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E4A43-6272-DB46-9125-746EDEE3931E}" type="datetimeFigureOut">
              <a:rPr lang="en-US" smtClean="0"/>
              <a:t>12/12/19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14C79-18D4-7343-8A9D-0CA8969406CB}" type="slidenum">
              <a:rPr lang="en-US" smtClean="0"/>
              <a:t>‹#›</a:t>
            </a:fld>
            <a:endParaRPr lang="en-US"/>
          </a:p>
        </p:txBody>
      </p:sp>
    </p:spTree>
    <p:extLst>
      <p:ext uri="{BB962C8B-B14F-4D97-AF65-F5344CB8AC3E}">
        <p14:creationId xmlns:p14="http://schemas.microsoft.com/office/powerpoint/2010/main" val="3509874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Kathey</a:t>
            </a:r>
            <a:endParaRPr lang="en-US" dirty="0"/>
          </a:p>
        </p:txBody>
      </p:sp>
      <p:sp>
        <p:nvSpPr>
          <p:cNvPr id="4" name="Slide Number Placeholder 3"/>
          <p:cNvSpPr>
            <a:spLocks noGrp="1"/>
          </p:cNvSpPr>
          <p:nvPr>
            <p:ph type="sldNum" sz="quarter" idx="5"/>
          </p:nvPr>
        </p:nvSpPr>
        <p:spPr/>
        <p:txBody>
          <a:bodyPr/>
          <a:lstStyle/>
          <a:p>
            <a:fld id="{B5314C79-18D4-7343-8A9D-0CA8969406CB}" type="slidenum">
              <a:rPr lang="en-US" smtClean="0"/>
              <a:t>17</a:t>
            </a:fld>
            <a:endParaRPr lang="en-US"/>
          </a:p>
        </p:txBody>
      </p:sp>
    </p:spTree>
    <p:extLst>
      <p:ext uri="{BB962C8B-B14F-4D97-AF65-F5344CB8AC3E}">
        <p14:creationId xmlns:p14="http://schemas.microsoft.com/office/powerpoint/2010/main" val="11386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Tyler</a:t>
            </a:r>
          </a:p>
        </p:txBody>
      </p:sp>
      <p:sp>
        <p:nvSpPr>
          <p:cNvPr id="4" name="Slide Number Placeholder 3"/>
          <p:cNvSpPr>
            <a:spLocks noGrp="1"/>
          </p:cNvSpPr>
          <p:nvPr>
            <p:ph type="sldNum" sz="quarter" idx="5"/>
          </p:nvPr>
        </p:nvSpPr>
        <p:spPr/>
        <p:txBody>
          <a:bodyPr/>
          <a:lstStyle/>
          <a:p>
            <a:fld id="{B5314C79-18D4-7343-8A9D-0CA8969406CB}" type="slidenum">
              <a:rPr lang="en-US" smtClean="0"/>
              <a:t>18</a:t>
            </a:fld>
            <a:endParaRPr lang="en-US"/>
          </a:p>
        </p:txBody>
      </p:sp>
    </p:spTree>
    <p:extLst>
      <p:ext uri="{BB962C8B-B14F-4D97-AF65-F5344CB8AC3E}">
        <p14:creationId xmlns:p14="http://schemas.microsoft.com/office/powerpoint/2010/main" val="413106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F96774-0EA0-9842-A87C-C0D175BF081D}" type="datetimeFigureOut">
              <a:rPr lang="en-U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397017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96774-0EA0-9842-A87C-C0D175BF081D}" type="datetimeFigureOut">
              <a:rPr lang="en-U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287983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96774-0EA0-9842-A87C-C0D175BF081D}" type="datetimeFigureOut">
              <a:rPr lang="en-U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179735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96774-0EA0-9842-A87C-C0D175BF081D}" type="datetimeFigureOut">
              <a:rPr lang="en-U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89696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F96774-0EA0-9842-A87C-C0D175BF081D}" type="datetimeFigureOut">
              <a:rPr lang="en-US" smtClean="0"/>
              <a:t>12/12/19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341770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96774-0EA0-9842-A87C-C0D175BF081D}" type="datetimeFigureOut">
              <a:rPr lang="en-US" smtClean="0"/>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2922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96774-0EA0-9842-A87C-C0D175BF081D}" type="datetimeFigureOut">
              <a:rPr lang="en-US" smtClean="0"/>
              <a:t>12/12/19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239692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96774-0EA0-9842-A87C-C0D175BF081D}" type="datetimeFigureOut">
              <a:rPr lang="en-US" smtClean="0"/>
              <a:t>12/12/19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326227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96774-0EA0-9842-A87C-C0D175BF081D}" type="datetimeFigureOut">
              <a:rPr lang="en-US" smtClean="0"/>
              <a:t>12/12/19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79414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96774-0EA0-9842-A87C-C0D175BF081D}" type="datetimeFigureOut">
              <a:rPr lang="en-US" smtClean="0"/>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371386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96774-0EA0-9842-A87C-C0D175BF081D}" type="datetimeFigureOut">
              <a:rPr lang="en-US" smtClean="0"/>
              <a:t>12/12/19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9D42F-295A-4248-889F-579D03289AA2}" type="slidenum">
              <a:rPr lang="en-US" smtClean="0"/>
              <a:t>‹#›</a:t>
            </a:fld>
            <a:endParaRPr lang="en-US"/>
          </a:p>
        </p:txBody>
      </p:sp>
    </p:spTree>
    <p:extLst>
      <p:ext uri="{BB962C8B-B14F-4D97-AF65-F5344CB8AC3E}">
        <p14:creationId xmlns:p14="http://schemas.microsoft.com/office/powerpoint/2010/main" val="274470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96774-0EA0-9842-A87C-C0D175BF081D}" type="datetimeFigureOut">
              <a:rPr lang="en-US" smtClean="0"/>
              <a:t>12/12/19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9D42F-295A-4248-889F-579D03289AA2}" type="slidenum">
              <a:rPr lang="en-US" smtClean="0"/>
              <a:t>‹#›</a:t>
            </a:fld>
            <a:endParaRPr lang="en-US"/>
          </a:p>
        </p:txBody>
      </p:sp>
    </p:spTree>
    <p:extLst>
      <p:ext uri="{BB962C8B-B14F-4D97-AF65-F5344CB8AC3E}">
        <p14:creationId xmlns:p14="http://schemas.microsoft.com/office/powerpoint/2010/main" val="4243212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emf"/><Relationship Id="rId7" Type="http://schemas.openxmlformats.org/officeDocument/2006/relationships/hyperlink" Target="https://www.twitter.com/cervasj" TargetMode="External"/><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hyperlink" Target="http://www.jonathancervas.com/" TargetMode="External"/><Relationship Id="rId5" Type="http://schemas.openxmlformats.org/officeDocument/2006/relationships/hyperlink" Target="mailto:jcervas@uci.edu"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9.tiff"/><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emf"/><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emf"/><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emf"/><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emf"/><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emf"/><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emf"/><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01E7D-2A97-684D-9739-BD5EAD5645B2}"/>
              </a:ext>
            </a:extLst>
          </p:cNvPr>
          <p:cNvPicPr>
            <a:picLocks noChangeAspect="1"/>
          </p:cNvPicPr>
          <p:nvPr/>
        </p:nvPicPr>
        <p:blipFill>
          <a:blip r:embed="rId2">
            <a:duotone>
              <a:schemeClr val="bg2">
                <a:shade val="45000"/>
                <a:satMod val="135000"/>
              </a:schemeClr>
              <a:prstClr val="white"/>
            </a:duotone>
            <a:alphaModFix amt="50000"/>
          </a:blip>
          <a:stretch>
            <a:fillRect/>
          </a:stretch>
        </p:blipFill>
        <p:spPr>
          <a:xfrm>
            <a:off x="3140404" y="868203"/>
            <a:ext cx="6177680" cy="6177680"/>
          </a:xfrm>
          <a:prstGeom prst="rect">
            <a:avLst/>
          </a:prstGeom>
        </p:spPr>
      </p:pic>
      <p:pic>
        <p:nvPicPr>
          <p:cNvPr id="2" name="Picture 1">
            <a:extLst>
              <a:ext uri="{FF2B5EF4-FFF2-40B4-BE49-F238E27FC236}">
                <a16:creationId xmlns:a16="http://schemas.microsoft.com/office/drawing/2014/main" id="{42741850-8393-C04F-924B-6FFBD5D36968}"/>
              </a:ext>
            </a:extLst>
          </p:cNvPr>
          <p:cNvPicPr>
            <a:picLocks noChangeAspect="1"/>
          </p:cNvPicPr>
          <p:nvPr/>
        </p:nvPicPr>
        <p:blipFill>
          <a:blip r:embed="rId3">
            <a:alphaModFix/>
          </a:blip>
          <a:stretch>
            <a:fillRect/>
          </a:stretch>
        </p:blipFill>
        <p:spPr>
          <a:xfrm>
            <a:off x="6469780" y="236706"/>
            <a:ext cx="2438400" cy="1041400"/>
          </a:xfrm>
          <a:prstGeom prst="rect">
            <a:avLst/>
          </a:prstGeom>
        </p:spPr>
      </p:pic>
      <p:pic>
        <p:nvPicPr>
          <p:cNvPr id="6" name="Picture 5">
            <a:extLst>
              <a:ext uri="{FF2B5EF4-FFF2-40B4-BE49-F238E27FC236}">
                <a16:creationId xmlns:a16="http://schemas.microsoft.com/office/drawing/2014/main" id="{3421B2F5-7CCB-6342-9402-19F6AA1C181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13626" y="5520066"/>
            <a:ext cx="2578100" cy="904875"/>
          </a:xfrm>
          <a:prstGeom prst="rect">
            <a:avLst/>
          </a:prstGeom>
        </p:spPr>
      </p:pic>
      <p:sp>
        <p:nvSpPr>
          <p:cNvPr id="7" name="TextBox 6">
            <a:extLst>
              <a:ext uri="{FF2B5EF4-FFF2-40B4-BE49-F238E27FC236}">
                <a16:creationId xmlns:a16="http://schemas.microsoft.com/office/drawing/2014/main" id="{A48E3925-FAD6-4847-B1A1-76DE8D958817}"/>
              </a:ext>
            </a:extLst>
          </p:cNvPr>
          <p:cNvSpPr txBox="1"/>
          <p:nvPr/>
        </p:nvSpPr>
        <p:spPr>
          <a:xfrm>
            <a:off x="963371" y="5335400"/>
            <a:ext cx="1416093" cy="369332"/>
          </a:xfrm>
          <a:prstGeom prst="rect">
            <a:avLst/>
          </a:prstGeom>
          <a:noFill/>
        </p:spPr>
        <p:txBody>
          <a:bodyPr wrap="none" rtlCol="0">
            <a:spAutoFit/>
          </a:bodyPr>
          <a:lstStyle/>
          <a:p>
            <a:r>
              <a:rPr lang="en-US" dirty="0"/>
              <a:t>Prepared for</a:t>
            </a:r>
          </a:p>
        </p:txBody>
      </p:sp>
      <p:sp>
        <p:nvSpPr>
          <p:cNvPr id="8" name="TextBox 7">
            <a:extLst>
              <a:ext uri="{FF2B5EF4-FFF2-40B4-BE49-F238E27FC236}">
                <a16:creationId xmlns:a16="http://schemas.microsoft.com/office/drawing/2014/main" id="{9E0E9828-8D94-1C4F-A4FE-BD35BDF051E2}"/>
              </a:ext>
            </a:extLst>
          </p:cNvPr>
          <p:cNvSpPr txBox="1"/>
          <p:nvPr/>
        </p:nvSpPr>
        <p:spPr>
          <a:xfrm>
            <a:off x="413626" y="6396530"/>
            <a:ext cx="7472880" cy="369332"/>
          </a:xfrm>
          <a:prstGeom prst="rect">
            <a:avLst/>
          </a:prstGeom>
          <a:noFill/>
        </p:spPr>
        <p:txBody>
          <a:bodyPr wrap="none" rtlCol="0">
            <a:spAutoFit/>
          </a:bodyPr>
          <a:lstStyle/>
          <a:p>
            <a:r>
              <a:rPr lang="en-US" b="1" cap="small" dirty="0"/>
              <a:t>Capitol Forum - Redistricting Post-Conference, Phoenix AZ December 12, 2019</a:t>
            </a:r>
            <a:r>
              <a:rPr lang="en-US" dirty="0"/>
              <a:t> </a:t>
            </a:r>
          </a:p>
        </p:txBody>
      </p:sp>
      <p:sp>
        <p:nvSpPr>
          <p:cNvPr id="9" name="TextBox 8">
            <a:extLst>
              <a:ext uri="{FF2B5EF4-FFF2-40B4-BE49-F238E27FC236}">
                <a16:creationId xmlns:a16="http://schemas.microsoft.com/office/drawing/2014/main" id="{B7A721C0-B6F3-EB45-AFA3-8BA23E748227}"/>
              </a:ext>
            </a:extLst>
          </p:cNvPr>
          <p:cNvSpPr txBox="1"/>
          <p:nvPr/>
        </p:nvSpPr>
        <p:spPr>
          <a:xfrm>
            <a:off x="733511" y="1544052"/>
            <a:ext cx="4516429" cy="769441"/>
          </a:xfrm>
          <a:prstGeom prst="rect">
            <a:avLst/>
          </a:prstGeom>
          <a:noFill/>
        </p:spPr>
        <p:txBody>
          <a:bodyPr wrap="none" rtlCol="0">
            <a:spAutoFit/>
          </a:bodyPr>
          <a:lstStyle/>
          <a:p>
            <a:r>
              <a:rPr lang="en-US" sz="4400" b="1" cap="small" dirty="0"/>
              <a:t>Jonathan R. </a:t>
            </a:r>
            <a:r>
              <a:rPr lang="en-US" sz="4400" b="1" cap="small" dirty="0" err="1"/>
              <a:t>Cervas</a:t>
            </a:r>
            <a:endParaRPr lang="en-US" sz="4400" dirty="0"/>
          </a:p>
        </p:txBody>
      </p:sp>
      <p:sp>
        <p:nvSpPr>
          <p:cNvPr id="10" name="TextBox 9">
            <a:extLst>
              <a:ext uri="{FF2B5EF4-FFF2-40B4-BE49-F238E27FC236}">
                <a16:creationId xmlns:a16="http://schemas.microsoft.com/office/drawing/2014/main" id="{821316D3-9BAE-F740-99FE-D21101B77C2C}"/>
              </a:ext>
            </a:extLst>
          </p:cNvPr>
          <p:cNvSpPr txBox="1"/>
          <p:nvPr/>
        </p:nvSpPr>
        <p:spPr>
          <a:xfrm>
            <a:off x="856390" y="2078794"/>
            <a:ext cx="4419351" cy="523220"/>
          </a:xfrm>
          <a:prstGeom prst="rect">
            <a:avLst/>
          </a:prstGeom>
          <a:noFill/>
        </p:spPr>
        <p:txBody>
          <a:bodyPr wrap="none" rtlCol="0">
            <a:spAutoFit/>
          </a:bodyPr>
          <a:lstStyle/>
          <a:p>
            <a:r>
              <a:rPr lang="en-US" sz="2800" i="1" cap="small" dirty="0">
                <a:solidFill>
                  <a:schemeClr val="tx1">
                    <a:lumMod val="65000"/>
                    <a:lumOff val="35000"/>
                  </a:schemeClr>
                </a:solidFill>
              </a:rPr>
              <a:t>University of California Irvine</a:t>
            </a:r>
            <a:endParaRPr lang="en-US" sz="2800" i="1" dirty="0">
              <a:solidFill>
                <a:schemeClr val="tx1">
                  <a:lumMod val="65000"/>
                  <a:lumOff val="35000"/>
                </a:schemeClr>
              </a:solidFill>
            </a:endParaRPr>
          </a:p>
        </p:txBody>
      </p:sp>
      <p:sp>
        <p:nvSpPr>
          <p:cNvPr id="11" name="TextBox 10">
            <a:extLst>
              <a:ext uri="{FF2B5EF4-FFF2-40B4-BE49-F238E27FC236}">
                <a16:creationId xmlns:a16="http://schemas.microsoft.com/office/drawing/2014/main" id="{4A22DA49-5A32-2647-8A34-C78E5AD02D14}"/>
              </a:ext>
            </a:extLst>
          </p:cNvPr>
          <p:cNvSpPr txBox="1"/>
          <p:nvPr/>
        </p:nvSpPr>
        <p:spPr>
          <a:xfrm>
            <a:off x="1363173" y="2848235"/>
            <a:ext cx="6417654" cy="1390894"/>
          </a:xfrm>
          <a:prstGeom prst="rect">
            <a:avLst/>
          </a:prstGeom>
          <a:noFill/>
        </p:spPr>
        <p:txBody>
          <a:bodyPr wrap="none" rtlCol="0">
            <a:spAutoFit/>
          </a:bodyPr>
          <a:lstStyle/>
          <a:p>
            <a:pPr algn="r">
              <a:lnSpc>
                <a:spcPts val="4680"/>
              </a:lnSpc>
            </a:pPr>
            <a:r>
              <a:rPr lang="en-US" sz="7200" b="1" cap="small" spc="-100" dirty="0"/>
              <a:t>The Terminology</a:t>
            </a:r>
          </a:p>
          <a:p>
            <a:pPr algn="r">
              <a:lnSpc>
                <a:spcPts val="4680"/>
              </a:lnSpc>
            </a:pPr>
            <a:r>
              <a:rPr lang="en-US" sz="7200" b="1" cap="small" spc="-100" dirty="0"/>
              <a:t>of Districting</a:t>
            </a:r>
            <a:endParaRPr lang="en-US" sz="7200" cap="small" spc="-100" dirty="0"/>
          </a:p>
        </p:txBody>
      </p:sp>
      <p:sp>
        <p:nvSpPr>
          <p:cNvPr id="13" name="TextBox 12">
            <a:extLst>
              <a:ext uri="{FF2B5EF4-FFF2-40B4-BE49-F238E27FC236}">
                <a16:creationId xmlns:a16="http://schemas.microsoft.com/office/drawing/2014/main" id="{82492444-6499-E44E-B94E-4AD534E3A691}"/>
              </a:ext>
            </a:extLst>
          </p:cNvPr>
          <p:cNvSpPr txBox="1"/>
          <p:nvPr/>
        </p:nvSpPr>
        <p:spPr>
          <a:xfrm>
            <a:off x="6034029" y="5311967"/>
            <a:ext cx="2696764" cy="923330"/>
          </a:xfrm>
          <a:prstGeom prst="rect">
            <a:avLst/>
          </a:prstGeom>
          <a:noFill/>
        </p:spPr>
        <p:txBody>
          <a:bodyPr wrap="none" rtlCol="0">
            <a:spAutoFit/>
          </a:bodyPr>
          <a:lstStyle/>
          <a:p>
            <a:pPr algn="ctr"/>
            <a:r>
              <a:rPr lang="en-US" b="1" i="1" dirty="0">
                <a:hlinkClick r:id="rId5">
                  <a:extLst>
                    <a:ext uri="{A12FA001-AC4F-418D-AE19-62706E023703}">
                      <ahyp:hlinkClr xmlns:ahyp="http://schemas.microsoft.com/office/drawing/2018/hyperlinkcolor" val="tx"/>
                    </a:ext>
                  </a:extLst>
                </a:hlinkClick>
              </a:rPr>
              <a:t>jcervas@uci.edu</a:t>
            </a:r>
            <a:endParaRPr lang="en-US" b="1" i="1" dirty="0"/>
          </a:p>
          <a:p>
            <a:pPr algn="ctr"/>
            <a:r>
              <a:rPr lang="en-US" b="1" i="1" dirty="0">
                <a:hlinkClick r:id="rId6"/>
              </a:rPr>
              <a:t>www.jonathancervas.com</a:t>
            </a:r>
            <a:endParaRPr lang="en-US" b="1" i="1" dirty="0"/>
          </a:p>
          <a:p>
            <a:pPr algn="ctr"/>
            <a:r>
              <a:rPr lang="en-US" b="1" i="1" dirty="0">
                <a:hlinkClick r:id="rId7">
                  <a:extLst>
                    <a:ext uri="{A12FA001-AC4F-418D-AE19-62706E023703}">
                      <ahyp:hlinkClr xmlns:ahyp="http://schemas.microsoft.com/office/drawing/2018/hyperlinkcolor" val="tx"/>
                    </a:ext>
                  </a:extLst>
                </a:hlinkClick>
              </a:rPr>
              <a:t>@cervasj</a:t>
            </a:r>
            <a:endParaRPr lang="en-US" b="1" i="1" dirty="0"/>
          </a:p>
        </p:txBody>
      </p:sp>
      <p:pic>
        <p:nvPicPr>
          <p:cNvPr id="14" name="Picture 13">
            <a:extLst>
              <a:ext uri="{FF2B5EF4-FFF2-40B4-BE49-F238E27FC236}">
                <a16:creationId xmlns:a16="http://schemas.microsoft.com/office/drawing/2014/main" id="{BF527F60-3258-B147-96AF-6CBA4B4B2D83}"/>
              </a:ext>
            </a:extLst>
          </p:cNvPr>
          <p:cNvPicPr>
            <a:picLocks noChangeAspect="1"/>
          </p:cNvPicPr>
          <p:nvPr/>
        </p:nvPicPr>
        <p:blipFill>
          <a:blip r:embed="rId8"/>
          <a:stretch>
            <a:fillRect/>
          </a:stretch>
        </p:blipFill>
        <p:spPr>
          <a:xfrm>
            <a:off x="7918539" y="5936734"/>
            <a:ext cx="369332" cy="369332"/>
          </a:xfrm>
          <a:prstGeom prst="rect">
            <a:avLst/>
          </a:prstGeom>
        </p:spPr>
      </p:pic>
    </p:spTree>
    <p:extLst>
      <p:ext uri="{BB962C8B-B14F-4D97-AF65-F5344CB8AC3E}">
        <p14:creationId xmlns:p14="http://schemas.microsoft.com/office/powerpoint/2010/main" val="308597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Traditional Criteria</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a:bodyPr>
          <a:lstStyle/>
          <a:p>
            <a:pPr marL="0" indent="0">
              <a:buNone/>
            </a:pPr>
            <a:r>
              <a:rPr lang="en-US" b="1" cap="small" dirty="0"/>
              <a:t>Lowest Order </a:t>
            </a:r>
            <a:r>
              <a:rPr lang="en-US" dirty="0"/>
              <a:t>(unlikely to be mandatory)</a:t>
            </a:r>
          </a:p>
          <a:p>
            <a:r>
              <a:rPr lang="en-US" b="1" dirty="0"/>
              <a:t>Preserve Communities of Interest </a:t>
            </a:r>
            <a:r>
              <a:rPr lang="en-US" dirty="0"/>
              <a:t>– Communities of interest (however they are defined) should remain in one entire district, when applicable</a:t>
            </a:r>
          </a:p>
          <a:p>
            <a:r>
              <a:rPr lang="en-US" b="1" dirty="0"/>
              <a:t>Proportionality/Symmetry</a:t>
            </a:r>
            <a:r>
              <a:rPr lang="en-US" dirty="0"/>
              <a:t> - Districts must be drawn in ways that seek to achieve either particular outcomes or political opportunities</a:t>
            </a:r>
            <a:endParaRPr lang="en-US" b="1" dirty="0"/>
          </a:p>
          <a:p>
            <a:endParaRPr lang="en-US" b="1" dirty="0"/>
          </a:p>
          <a:p>
            <a:endParaRPr lang="en-US" b="1" dirty="0"/>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384618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Traditional Criteria</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lnSpcReduction="10000"/>
          </a:bodyPr>
          <a:lstStyle/>
          <a:p>
            <a:pPr marL="0" indent="0">
              <a:buNone/>
            </a:pPr>
            <a:r>
              <a:rPr lang="en-US" b="1" cap="small" dirty="0"/>
              <a:t>Other Terms</a:t>
            </a:r>
          </a:p>
          <a:p>
            <a:r>
              <a:rPr lang="en-US" b="1" dirty="0"/>
              <a:t>Stealth Gerrymander </a:t>
            </a:r>
            <a:r>
              <a:rPr lang="en-US" dirty="0"/>
              <a:t>- is a plan that satisfies traditional districting criteria to a considerable extent but still minimizes/dilutes the voting strength on the less favored group.</a:t>
            </a:r>
          </a:p>
          <a:p>
            <a:r>
              <a:rPr lang="en-US" b="1" dirty="0" err="1"/>
              <a:t>Dummymander</a:t>
            </a:r>
            <a:r>
              <a:rPr lang="en-US" dirty="0"/>
              <a:t> - arises when the party doing the line-drawing has cut the margins too thin in many districts (and relies overmuch on the  power of incumbency advantage) so that, if there is an electoral tide favoring the other party, there can be a dramatic reversal in party fortunes. </a:t>
            </a:r>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329817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Traditional Criteria</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fontScale="77500" lnSpcReduction="20000"/>
          </a:bodyPr>
          <a:lstStyle/>
          <a:p>
            <a:pPr marL="0" indent="0">
              <a:buNone/>
            </a:pPr>
            <a:r>
              <a:rPr lang="en-US" b="1" cap="small" dirty="0"/>
              <a:t>Other Terms</a:t>
            </a:r>
          </a:p>
          <a:p>
            <a:r>
              <a:rPr lang="en-US" b="1" dirty="0"/>
              <a:t>Cracking - </a:t>
            </a:r>
            <a:r>
              <a:rPr lang="en-US" dirty="0"/>
              <a:t>involves dispersal of a group’s electoral strength so as to dilute the group’s political power. Districts that have been cracked are ones where voters of one partisan or racial or ethnic group have had their share of the district’s electorate reduced so as to make it impossible (or unlikely) that candidates preferred by this group will be able to win the district.</a:t>
            </a:r>
          </a:p>
          <a:p>
            <a:r>
              <a:rPr lang="en-US" b="1" dirty="0"/>
              <a:t>Packing </a:t>
            </a:r>
            <a:r>
              <a:rPr lang="en-US" dirty="0"/>
              <a:t>- involves concentrating a group’s electoral strength so as to dilute the group’s political power. Districts that have been packed are those which have had voters from one partisan or racial or ethnic group grouped together in the district in such a fashion that the group’s candidate of choice wins the district by an overwhelming majority. Packing ``wastes'' votes of the group and costs them potential victories in other districts. </a:t>
            </a:r>
          </a:p>
          <a:p>
            <a:endParaRPr lang="en-US" b="1" dirty="0"/>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326106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a:bodyPr>
          <a:lstStyle/>
          <a:p>
            <a:pPr marL="0" indent="0">
              <a:buNone/>
            </a:pPr>
            <a:r>
              <a:rPr lang="en-US" b="1" cap="small" dirty="0"/>
              <a:t>The </a:t>
            </a:r>
            <a:r>
              <a:rPr lang="en-US" b="1" cap="small" dirty="0" err="1"/>
              <a:t>UpShot</a:t>
            </a:r>
            <a:r>
              <a:rPr lang="en-US" b="1" cap="small" dirty="0"/>
              <a:t> from this exercise is that the lines matter! Sometimes even unintentional decisions can lead to sub-optimal, or perhaps even unconstitutional outcomes.</a:t>
            </a:r>
            <a:endParaRPr lang="en-US" dirty="0"/>
          </a:p>
          <a:p>
            <a:endParaRPr lang="en-US" b="1" dirty="0"/>
          </a:p>
          <a:p>
            <a:endParaRPr lang="en-US" b="1" dirty="0"/>
          </a:p>
          <a:p>
            <a:r>
              <a:rPr lang="en-US" b="1" dirty="0"/>
              <a:t>Let’s meet our Panelists!</a:t>
            </a:r>
          </a:p>
          <a:p>
            <a:endParaRPr lang="en-US" b="1" dirty="0"/>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1173761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b="1" dirty="0" err="1"/>
              <a:t>Kathay</a:t>
            </a:r>
            <a:r>
              <a:rPr lang="en-US" b="1" dirty="0"/>
              <a:t> Feng</a:t>
            </a:r>
            <a:endParaRPr lang="en-US" dirty="0"/>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a:bodyPr>
          <a:lstStyle/>
          <a:p>
            <a:r>
              <a:rPr lang="en-US" dirty="0"/>
              <a:t>National Redistricting Director for Common Cause</a:t>
            </a:r>
            <a:endParaRPr lang="en-US" b="1" dirty="0"/>
          </a:p>
          <a:p>
            <a:r>
              <a:rPr lang="en-US" dirty="0"/>
              <a:t>Leads Common Cause’s work to challenge partisan and incumbent gerrymandering, </a:t>
            </a:r>
          </a:p>
          <a:p>
            <a:r>
              <a:rPr lang="en-US" dirty="0" err="1"/>
              <a:t>Kathay</a:t>
            </a:r>
            <a:r>
              <a:rPr lang="en-US" dirty="0"/>
              <a:t> is the architect of California’s Citizens Redistricting Commission</a:t>
            </a:r>
          </a:p>
          <a:p>
            <a:r>
              <a:rPr lang="en-US" dirty="0"/>
              <a:t>She also led efforts that secured passage of California laws bringing online voter registration and same day registration (called conditional voter registration) to the state.</a:t>
            </a:r>
            <a:endParaRPr lang="en-US" b="1" dirty="0"/>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150673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b="1" dirty="0"/>
              <a:t>Rep. Tyler </a:t>
            </a:r>
            <a:r>
              <a:rPr lang="en-US" b="1" dirty="0" err="1"/>
              <a:t>Vorpagel</a:t>
            </a:r>
            <a:endParaRPr lang="en-US" dirty="0"/>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fontScale="92500" lnSpcReduction="20000"/>
          </a:bodyPr>
          <a:lstStyle/>
          <a:p>
            <a:r>
              <a:rPr lang="en-US" dirty="0"/>
              <a:t>Represents the 27</a:t>
            </a:r>
            <a:r>
              <a:rPr lang="en-US" baseline="30000" dirty="0"/>
              <a:t>th</a:t>
            </a:r>
            <a:r>
              <a:rPr lang="en-US" dirty="0"/>
              <a:t> Assembly District of Wisconsin</a:t>
            </a:r>
          </a:p>
          <a:p>
            <a:r>
              <a:rPr lang="en-US" dirty="0"/>
              <a:t>Received a Bachelor's Degrees in Public Administration and Political Science</a:t>
            </a:r>
          </a:p>
          <a:p>
            <a:r>
              <a:rPr lang="en-US" dirty="0"/>
              <a:t>Most recently served as District Director for Congressman Tom Petri</a:t>
            </a:r>
          </a:p>
          <a:p>
            <a:r>
              <a:rPr lang="en-US" dirty="0"/>
              <a:t>Worked with numerous state, county, and community leaders across Wisconsin and throughout Sheboygan and Manitowoc Counties</a:t>
            </a:r>
          </a:p>
          <a:p>
            <a:r>
              <a:rPr lang="en-US" dirty="0"/>
              <a:t>Chairs the Federalism and Interstate Relations committee</a:t>
            </a:r>
          </a:p>
          <a:p>
            <a:pPr lvl="1"/>
            <a:r>
              <a:rPr lang="en-US" dirty="0"/>
              <a:t>Serves on the Children and Families, Energy and Utilities, International Affairs and Commerce, State Affairs, and Transportation Committees</a:t>
            </a:r>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4192982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F3949-E715-8C48-84CC-BDF8B75FEA37}"/>
              </a:ext>
            </a:extLst>
          </p:cNvPr>
          <p:cNvSpPr txBox="1"/>
          <p:nvPr/>
        </p:nvSpPr>
        <p:spPr>
          <a:xfrm>
            <a:off x="5941343" y="3928303"/>
            <a:ext cx="2687723" cy="307777"/>
          </a:xfrm>
          <a:prstGeom prst="rect">
            <a:avLst/>
          </a:prstGeom>
          <a:noFill/>
        </p:spPr>
        <p:txBody>
          <a:bodyPr wrap="none" rtlCol="0">
            <a:spAutoFit/>
          </a:bodyPr>
          <a:lstStyle/>
          <a:p>
            <a:r>
              <a:rPr lang="en-US" sz="1400" i="1" dirty="0" err="1"/>
              <a:t>Rep.Vorpagel@legis.wisconsin.gov</a:t>
            </a:r>
            <a:endParaRPr lang="en-US" sz="1400" i="1" dirty="0"/>
          </a:p>
        </p:txBody>
      </p:sp>
      <p:sp>
        <p:nvSpPr>
          <p:cNvPr id="3" name="Rectangle 2">
            <a:extLst>
              <a:ext uri="{FF2B5EF4-FFF2-40B4-BE49-F238E27FC236}">
                <a16:creationId xmlns:a16="http://schemas.microsoft.com/office/drawing/2014/main" id="{A42217F2-CBFE-3B4B-B43A-971E62996A35}"/>
              </a:ext>
            </a:extLst>
          </p:cNvPr>
          <p:cNvSpPr/>
          <p:nvPr/>
        </p:nvSpPr>
        <p:spPr>
          <a:xfrm>
            <a:off x="843694" y="4904967"/>
            <a:ext cx="1909497" cy="1200329"/>
          </a:xfrm>
          <a:prstGeom prst="rect">
            <a:avLst/>
          </a:prstGeom>
        </p:spPr>
        <p:txBody>
          <a:bodyPr wrap="none">
            <a:spAutoFit/>
          </a:bodyPr>
          <a:lstStyle/>
          <a:p>
            <a:r>
              <a:rPr lang="en-US" sz="3600" b="1" cap="small" dirty="0"/>
              <a:t>Jonathan</a:t>
            </a:r>
          </a:p>
          <a:p>
            <a:r>
              <a:rPr lang="en-US" sz="3600" b="1" cap="small" dirty="0" err="1"/>
              <a:t>Cervas</a:t>
            </a:r>
            <a:endParaRPr lang="en-US" sz="3600" dirty="0"/>
          </a:p>
        </p:txBody>
      </p:sp>
      <p:sp>
        <p:nvSpPr>
          <p:cNvPr id="4" name="Rectangle 3">
            <a:extLst>
              <a:ext uri="{FF2B5EF4-FFF2-40B4-BE49-F238E27FC236}">
                <a16:creationId xmlns:a16="http://schemas.microsoft.com/office/drawing/2014/main" id="{AACA4EA8-2170-9D4A-8474-20B6FBF2B6F3}"/>
              </a:ext>
            </a:extLst>
          </p:cNvPr>
          <p:cNvSpPr/>
          <p:nvPr/>
        </p:nvSpPr>
        <p:spPr>
          <a:xfrm>
            <a:off x="3831533" y="4912113"/>
            <a:ext cx="1420582" cy="1200329"/>
          </a:xfrm>
          <a:prstGeom prst="rect">
            <a:avLst/>
          </a:prstGeom>
        </p:spPr>
        <p:txBody>
          <a:bodyPr wrap="none">
            <a:spAutoFit/>
          </a:bodyPr>
          <a:lstStyle/>
          <a:p>
            <a:pPr algn="ctr"/>
            <a:r>
              <a:rPr lang="en-US" sz="3600" b="1" cap="small" dirty="0" err="1"/>
              <a:t>Kathey</a:t>
            </a:r>
            <a:endParaRPr lang="en-US" sz="3600" b="1" cap="small" dirty="0"/>
          </a:p>
          <a:p>
            <a:pPr algn="ctr"/>
            <a:r>
              <a:rPr lang="en-US" sz="3600" b="1" cap="small" dirty="0"/>
              <a:t>Feng</a:t>
            </a:r>
            <a:endParaRPr lang="en-US" sz="3600" dirty="0"/>
          </a:p>
        </p:txBody>
      </p:sp>
      <p:sp>
        <p:nvSpPr>
          <p:cNvPr id="5" name="Rectangle 4">
            <a:extLst>
              <a:ext uri="{FF2B5EF4-FFF2-40B4-BE49-F238E27FC236}">
                <a16:creationId xmlns:a16="http://schemas.microsoft.com/office/drawing/2014/main" id="{6E5AC4AC-B714-D649-97D5-EAA16B81DBC8}"/>
              </a:ext>
            </a:extLst>
          </p:cNvPr>
          <p:cNvSpPr/>
          <p:nvPr/>
        </p:nvSpPr>
        <p:spPr>
          <a:xfrm>
            <a:off x="6330457" y="4904967"/>
            <a:ext cx="1909497" cy="1200329"/>
          </a:xfrm>
          <a:prstGeom prst="rect">
            <a:avLst/>
          </a:prstGeom>
        </p:spPr>
        <p:txBody>
          <a:bodyPr wrap="none">
            <a:spAutoFit/>
          </a:bodyPr>
          <a:lstStyle/>
          <a:p>
            <a:pPr algn="r"/>
            <a:r>
              <a:rPr lang="en-US" sz="3600" b="1" cap="small" dirty="0"/>
              <a:t>Rep.</a:t>
            </a:r>
          </a:p>
          <a:p>
            <a:pPr algn="r"/>
            <a:r>
              <a:rPr lang="en-US" sz="3600" b="1" cap="small" dirty="0" err="1"/>
              <a:t>Vorpagel</a:t>
            </a:r>
            <a:endParaRPr lang="en-US" sz="3600" dirty="0"/>
          </a:p>
        </p:txBody>
      </p:sp>
      <p:sp>
        <p:nvSpPr>
          <p:cNvPr id="6" name="TextBox 5">
            <a:extLst>
              <a:ext uri="{FF2B5EF4-FFF2-40B4-BE49-F238E27FC236}">
                <a16:creationId xmlns:a16="http://schemas.microsoft.com/office/drawing/2014/main" id="{BC181102-7135-4642-9370-2B55FB09D048}"/>
              </a:ext>
            </a:extLst>
          </p:cNvPr>
          <p:cNvSpPr txBox="1"/>
          <p:nvPr/>
        </p:nvSpPr>
        <p:spPr>
          <a:xfrm>
            <a:off x="904046" y="3928303"/>
            <a:ext cx="1389163" cy="307777"/>
          </a:xfrm>
          <a:prstGeom prst="rect">
            <a:avLst/>
          </a:prstGeom>
          <a:noFill/>
        </p:spPr>
        <p:txBody>
          <a:bodyPr wrap="none" rtlCol="0">
            <a:spAutoFit/>
          </a:bodyPr>
          <a:lstStyle/>
          <a:p>
            <a:r>
              <a:rPr lang="en-US" sz="1400" i="1" dirty="0" err="1"/>
              <a:t>jcervas@uci.edu</a:t>
            </a:r>
            <a:endParaRPr lang="en-US" sz="1400" i="1" dirty="0"/>
          </a:p>
        </p:txBody>
      </p:sp>
      <p:sp>
        <p:nvSpPr>
          <p:cNvPr id="7" name="TextBox 6">
            <a:extLst>
              <a:ext uri="{FF2B5EF4-FFF2-40B4-BE49-F238E27FC236}">
                <a16:creationId xmlns:a16="http://schemas.microsoft.com/office/drawing/2014/main" id="{405F9A9B-6B70-4143-B7E1-22D905122335}"/>
              </a:ext>
            </a:extLst>
          </p:cNvPr>
          <p:cNvSpPr txBox="1"/>
          <p:nvPr/>
        </p:nvSpPr>
        <p:spPr>
          <a:xfrm>
            <a:off x="3497435" y="3928303"/>
            <a:ext cx="2088777" cy="307777"/>
          </a:xfrm>
          <a:prstGeom prst="rect">
            <a:avLst/>
          </a:prstGeom>
          <a:noFill/>
        </p:spPr>
        <p:txBody>
          <a:bodyPr wrap="none" rtlCol="0">
            <a:spAutoFit/>
          </a:bodyPr>
          <a:lstStyle/>
          <a:p>
            <a:r>
              <a:rPr lang="en-US" sz="1400" i="1" dirty="0" err="1"/>
              <a:t>kfeng@commoncause.org</a:t>
            </a:r>
            <a:endParaRPr lang="en-US" sz="1400" i="1" dirty="0"/>
          </a:p>
        </p:txBody>
      </p:sp>
      <p:pic>
        <p:nvPicPr>
          <p:cNvPr id="8" name="Picture 7">
            <a:extLst>
              <a:ext uri="{FF2B5EF4-FFF2-40B4-BE49-F238E27FC236}">
                <a16:creationId xmlns:a16="http://schemas.microsoft.com/office/drawing/2014/main" id="{AAA30EB0-047C-B449-B5BB-09BB9F0F2477}"/>
              </a:ext>
            </a:extLst>
          </p:cNvPr>
          <p:cNvPicPr>
            <a:picLocks noChangeAspect="1"/>
          </p:cNvPicPr>
          <p:nvPr/>
        </p:nvPicPr>
        <p:blipFill>
          <a:blip r:embed="rId2"/>
          <a:stretch>
            <a:fillRect/>
          </a:stretch>
        </p:blipFill>
        <p:spPr>
          <a:xfrm>
            <a:off x="2672475" y="3077627"/>
            <a:ext cx="3394993" cy="702412"/>
          </a:xfrm>
          <a:prstGeom prst="rect">
            <a:avLst/>
          </a:prstGeom>
        </p:spPr>
      </p:pic>
      <p:pic>
        <p:nvPicPr>
          <p:cNvPr id="9" name="Picture 8">
            <a:extLst>
              <a:ext uri="{FF2B5EF4-FFF2-40B4-BE49-F238E27FC236}">
                <a16:creationId xmlns:a16="http://schemas.microsoft.com/office/drawing/2014/main" id="{9F990EE6-E83E-904F-9E76-D94C23F24908}"/>
              </a:ext>
            </a:extLst>
          </p:cNvPr>
          <p:cNvPicPr>
            <a:picLocks noChangeAspect="1"/>
          </p:cNvPicPr>
          <p:nvPr/>
        </p:nvPicPr>
        <p:blipFill>
          <a:blip r:embed="rId3">
            <a:alphaModFix/>
          </a:blip>
          <a:stretch>
            <a:fillRect/>
          </a:stretch>
        </p:blipFill>
        <p:spPr>
          <a:xfrm>
            <a:off x="1093233" y="3077627"/>
            <a:ext cx="1313637" cy="561032"/>
          </a:xfrm>
          <a:prstGeom prst="rect">
            <a:avLst/>
          </a:prstGeom>
        </p:spPr>
      </p:pic>
      <p:pic>
        <p:nvPicPr>
          <p:cNvPr id="10" name="Picture 9">
            <a:extLst>
              <a:ext uri="{FF2B5EF4-FFF2-40B4-BE49-F238E27FC236}">
                <a16:creationId xmlns:a16="http://schemas.microsoft.com/office/drawing/2014/main" id="{693E83C9-92A4-C243-B3CE-3F4FB807CD6D}"/>
              </a:ext>
            </a:extLst>
          </p:cNvPr>
          <p:cNvPicPr>
            <a:picLocks noChangeAspect="1"/>
          </p:cNvPicPr>
          <p:nvPr/>
        </p:nvPicPr>
        <p:blipFill>
          <a:blip r:embed="rId4"/>
          <a:stretch>
            <a:fillRect/>
          </a:stretch>
        </p:blipFill>
        <p:spPr>
          <a:xfrm>
            <a:off x="6661552" y="2438417"/>
            <a:ext cx="1289346" cy="1278419"/>
          </a:xfrm>
          <a:prstGeom prst="rect">
            <a:avLst/>
          </a:prstGeom>
        </p:spPr>
      </p:pic>
      <p:sp>
        <p:nvSpPr>
          <p:cNvPr id="11" name="Rectangle 10">
            <a:extLst>
              <a:ext uri="{FF2B5EF4-FFF2-40B4-BE49-F238E27FC236}">
                <a16:creationId xmlns:a16="http://schemas.microsoft.com/office/drawing/2014/main" id="{EE033D01-1952-1646-83EF-BE5EB32D8DDF}"/>
              </a:ext>
            </a:extLst>
          </p:cNvPr>
          <p:cNvSpPr/>
          <p:nvPr/>
        </p:nvSpPr>
        <p:spPr>
          <a:xfrm>
            <a:off x="6620214" y="4365942"/>
            <a:ext cx="1683731" cy="461665"/>
          </a:xfrm>
          <a:prstGeom prst="rect">
            <a:avLst/>
          </a:prstGeom>
        </p:spPr>
        <p:txBody>
          <a:bodyPr wrap="none">
            <a:spAutoFit/>
          </a:bodyPr>
          <a:lstStyle/>
          <a:p>
            <a:r>
              <a:rPr lang="en-US" sz="2400" dirty="0" err="1"/>
              <a:t>repvorpagel</a:t>
            </a:r>
            <a:endParaRPr lang="en-US" sz="2400" dirty="0"/>
          </a:p>
        </p:txBody>
      </p:sp>
      <p:pic>
        <p:nvPicPr>
          <p:cNvPr id="13" name="Picture 12">
            <a:extLst>
              <a:ext uri="{FF2B5EF4-FFF2-40B4-BE49-F238E27FC236}">
                <a16:creationId xmlns:a16="http://schemas.microsoft.com/office/drawing/2014/main" id="{F5EC57A2-DEC4-DD41-8004-691E4745F748}"/>
              </a:ext>
            </a:extLst>
          </p:cNvPr>
          <p:cNvPicPr>
            <a:picLocks noChangeAspect="1"/>
          </p:cNvPicPr>
          <p:nvPr/>
        </p:nvPicPr>
        <p:blipFill>
          <a:blip r:embed="rId5"/>
          <a:stretch>
            <a:fillRect/>
          </a:stretch>
        </p:blipFill>
        <p:spPr>
          <a:xfrm>
            <a:off x="5976710" y="4243027"/>
            <a:ext cx="707494" cy="707494"/>
          </a:xfrm>
          <a:prstGeom prst="rect">
            <a:avLst/>
          </a:prstGeom>
        </p:spPr>
      </p:pic>
      <p:sp>
        <p:nvSpPr>
          <p:cNvPr id="14" name="Rectangle 13">
            <a:extLst>
              <a:ext uri="{FF2B5EF4-FFF2-40B4-BE49-F238E27FC236}">
                <a16:creationId xmlns:a16="http://schemas.microsoft.com/office/drawing/2014/main" id="{D4FDB9C7-48E6-C442-BC98-2379E54B2CEE}"/>
              </a:ext>
            </a:extLst>
          </p:cNvPr>
          <p:cNvSpPr/>
          <p:nvPr/>
        </p:nvSpPr>
        <p:spPr>
          <a:xfrm>
            <a:off x="4144798" y="4365942"/>
            <a:ext cx="1394805" cy="461665"/>
          </a:xfrm>
          <a:prstGeom prst="rect">
            <a:avLst/>
          </a:prstGeom>
        </p:spPr>
        <p:txBody>
          <a:bodyPr wrap="none">
            <a:spAutoFit/>
          </a:bodyPr>
          <a:lstStyle/>
          <a:p>
            <a:r>
              <a:rPr lang="en-US" sz="2400" dirty="0" err="1"/>
              <a:t>kathayccc</a:t>
            </a:r>
            <a:endParaRPr lang="en-US" sz="2400" dirty="0"/>
          </a:p>
        </p:txBody>
      </p:sp>
      <p:pic>
        <p:nvPicPr>
          <p:cNvPr id="15" name="Picture 14">
            <a:extLst>
              <a:ext uri="{FF2B5EF4-FFF2-40B4-BE49-F238E27FC236}">
                <a16:creationId xmlns:a16="http://schemas.microsoft.com/office/drawing/2014/main" id="{3CB84576-8C7D-2943-A5BC-E2ABB5C42059}"/>
              </a:ext>
            </a:extLst>
          </p:cNvPr>
          <p:cNvPicPr>
            <a:picLocks noChangeAspect="1"/>
          </p:cNvPicPr>
          <p:nvPr/>
        </p:nvPicPr>
        <p:blipFill>
          <a:blip r:embed="rId5"/>
          <a:stretch>
            <a:fillRect/>
          </a:stretch>
        </p:blipFill>
        <p:spPr>
          <a:xfrm>
            <a:off x="3501294" y="4243027"/>
            <a:ext cx="707494" cy="707494"/>
          </a:xfrm>
          <a:prstGeom prst="rect">
            <a:avLst/>
          </a:prstGeom>
        </p:spPr>
      </p:pic>
      <p:sp>
        <p:nvSpPr>
          <p:cNvPr id="16" name="Rectangle 15">
            <a:extLst>
              <a:ext uri="{FF2B5EF4-FFF2-40B4-BE49-F238E27FC236}">
                <a16:creationId xmlns:a16="http://schemas.microsoft.com/office/drawing/2014/main" id="{065D4E41-10CC-D443-B5F0-40A67E104D3C}"/>
              </a:ext>
            </a:extLst>
          </p:cNvPr>
          <p:cNvSpPr/>
          <p:nvPr/>
        </p:nvSpPr>
        <p:spPr>
          <a:xfrm>
            <a:off x="1444747" y="4365942"/>
            <a:ext cx="1055097" cy="461665"/>
          </a:xfrm>
          <a:prstGeom prst="rect">
            <a:avLst/>
          </a:prstGeom>
        </p:spPr>
        <p:txBody>
          <a:bodyPr wrap="none">
            <a:spAutoFit/>
          </a:bodyPr>
          <a:lstStyle/>
          <a:p>
            <a:r>
              <a:rPr lang="en-US" sz="2400" dirty="0" err="1"/>
              <a:t>cervasj</a:t>
            </a:r>
            <a:endParaRPr lang="en-US" sz="2400" dirty="0"/>
          </a:p>
        </p:txBody>
      </p:sp>
      <p:pic>
        <p:nvPicPr>
          <p:cNvPr id="17" name="Picture 16">
            <a:extLst>
              <a:ext uri="{FF2B5EF4-FFF2-40B4-BE49-F238E27FC236}">
                <a16:creationId xmlns:a16="http://schemas.microsoft.com/office/drawing/2014/main" id="{162F44AD-E18B-2F48-BF44-ECD334F929E7}"/>
              </a:ext>
            </a:extLst>
          </p:cNvPr>
          <p:cNvPicPr>
            <a:picLocks noChangeAspect="1"/>
          </p:cNvPicPr>
          <p:nvPr/>
        </p:nvPicPr>
        <p:blipFill>
          <a:blip r:embed="rId5"/>
          <a:stretch>
            <a:fillRect/>
          </a:stretch>
        </p:blipFill>
        <p:spPr>
          <a:xfrm>
            <a:off x="801243" y="4243027"/>
            <a:ext cx="707494" cy="707494"/>
          </a:xfrm>
          <a:prstGeom prst="rect">
            <a:avLst/>
          </a:prstGeom>
        </p:spPr>
      </p:pic>
      <p:pic>
        <p:nvPicPr>
          <p:cNvPr id="18" name="Picture 17">
            <a:extLst>
              <a:ext uri="{FF2B5EF4-FFF2-40B4-BE49-F238E27FC236}">
                <a16:creationId xmlns:a16="http://schemas.microsoft.com/office/drawing/2014/main" id="{B00870FF-D846-454D-8259-808AC11C6173}"/>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509391" y="300266"/>
            <a:ext cx="4602587" cy="1615440"/>
          </a:xfrm>
          <a:prstGeom prst="rect">
            <a:avLst/>
          </a:prstGeom>
        </p:spPr>
      </p:pic>
    </p:spTree>
    <p:extLst>
      <p:ext uri="{BB962C8B-B14F-4D97-AF65-F5344CB8AC3E}">
        <p14:creationId xmlns:p14="http://schemas.microsoft.com/office/powerpoint/2010/main" val="3445275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51000">
              <a:schemeClr val="tx1">
                <a:lumMod val="85000"/>
                <a:lumOff val="15000"/>
              </a:schemeClr>
            </a:gs>
            <a:gs pos="99000">
              <a:schemeClr val="accent3">
                <a:lumMod val="70000"/>
              </a:schemeClr>
            </a:gs>
          </a:gsLst>
          <a:lin ang="5400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DFE72-521E-224D-9963-5D2A73E90F97}"/>
              </a:ext>
            </a:extLst>
          </p:cNvPr>
          <p:cNvSpPr>
            <a:spLocks noGrp="1"/>
          </p:cNvSpPr>
          <p:nvPr>
            <p:ph idx="1"/>
          </p:nvPr>
        </p:nvSpPr>
        <p:spPr/>
        <p:txBody>
          <a:bodyPr/>
          <a:lstStyle/>
          <a:p>
            <a:pPr marL="0" indent="0">
              <a:buNone/>
            </a:pPr>
            <a:r>
              <a:rPr lang="en-US" i="1" dirty="0">
                <a:solidFill>
                  <a:schemeClr val="bg1">
                    <a:lumMod val="85000"/>
                  </a:schemeClr>
                </a:solidFill>
              </a:rPr>
              <a:t>Common Cause </a:t>
            </a:r>
            <a:r>
              <a:rPr lang="en-US" dirty="0">
                <a:solidFill>
                  <a:schemeClr val="bg1">
                    <a:lumMod val="85000"/>
                  </a:schemeClr>
                </a:solidFill>
              </a:rPr>
              <a:t>has been involved with some high profile court cases (see </a:t>
            </a:r>
            <a:r>
              <a:rPr lang="en-US" i="1" dirty="0">
                <a:solidFill>
                  <a:schemeClr val="bg1">
                    <a:lumMod val="85000"/>
                  </a:schemeClr>
                </a:solidFill>
              </a:rPr>
              <a:t>Common Cause v. Lewis</a:t>
            </a:r>
            <a:r>
              <a:rPr lang="en-US" dirty="0">
                <a:solidFill>
                  <a:schemeClr val="bg1">
                    <a:lumMod val="85000"/>
                  </a:schemeClr>
                </a:solidFill>
              </a:rPr>
              <a:t>, N.C 2019) -- going into the next decade of redistricting, especially now that Section 5 </a:t>
            </a:r>
            <a:r>
              <a:rPr lang="en-US" b="1" dirty="0">
                <a:solidFill>
                  <a:schemeClr val="bg1">
                    <a:lumMod val="85000"/>
                  </a:schemeClr>
                </a:solidFill>
              </a:rPr>
              <a:t>preclearance</a:t>
            </a:r>
            <a:r>
              <a:rPr lang="en-US" dirty="0">
                <a:solidFill>
                  <a:schemeClr val="bg1">
                    <a:lumMod val="85000"/>
                  </a:schemeClr>
                </a:solidFill>
              </a:rPr>
              <a:t> is no longer a constraint, and SCOTUS </a:t>
            </a:r>
            <a:r>
              <a:rPr lang="en-US" b="1" dirty="0">
                <a:solidFill>
                  <a:schemeClr val="bg1">
                    <a:lumMod val="85000"/>
                  </a:schemeClr>
                </a:solidFill>
              </a:rPr>
              <a:t>non-judiciable</a:t>
            </a:r>
            <a:r>
              <a:rPr lang="en-US" dirty="0">
                <a:solidFill>
                  <a:schemeClr val="bg1">
                    <a:lumMod val="85000"/>
                  </a:schemeClr>
                </a:solidFill>
              </a:rPr>
              <a:t> ruling in </a:t>
            </a:r>
            <a:r>
              <a:rPr lang="en-US" i="1" dirty="0" err="1">
                <a:solidFill>
                  <a:schemeClr val="bg1">
                    <a:lumMod val="85000"/>
                  </a:schemeClr>
                </a:solidFill>
              </a:rPr>
              <a:t>Rucho</a:t>
            </a:r>
            <a:r>
              <a:rPr lang="en-US" i="1" dirty="0">
                <a:solidFill>
                  <a:schemeClr val="bg1">
                    <a:lumMod val="85000"/>
                  </a:schemeClr>
                </a:solidFill>
              </a:rPr>
              <a:t> (2019)</a:t>
            </a:r>
            <a:r>
              <a:rPr lang="en-US" dirty="0">
                <a:solidFill>
                  <a:schemeClr val="bg1">
                    <a:lumMod val="85000"/>
                  </a:schemeClr>
                </a:solidFill>
              </a:rPr>
              <a:t>, how do you expect states to respond? Should we expect more or less litigation after 2021?</a:t>
            </a:r>
          </a:p>
        </p:txBody>
      </p:sp>
    </p:spTree>
    <p:extLst>
      <p:ext uri="{BB962C8B-B14F-4D97-AF65-F5344CB8AC3E}">
        <p14:creationId xmlns:p14="http://schemas.microsoft.com/office/powerpoint/2010/main" val="324715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51000">
              <a:schemeClr val="tx1">
                <a:lumMod val="85000"/>
                <a:lumOff val="15000"/>
              </a:schemeClr>
            </a:gs>
            <a:gs pos="99000">
              <a:schemeClr val="accent3">
                <a:lumMod val="70000"/>
              </a:schemeClr>
            </a:gs>
          </a:gsLst>
          <a:lin ang="5400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DFE72-521E-224D-9963-5D2A73E90F97}"/>
              </a:ext>
            </a:extLst>
          </p:cNvPr>
          <p:cNvSpPr>
            <a:spLocks noGrp="1"/>
          </p:cNvSpPr>
          <p:nvPr>
            <p:ph idx="1"/>
          </p:nvPr>
        </p:nvSpPr>
        <p:spPr/>
        <p:txBody>
          <a:bodyPr/>
          <a:lstStyle/>
          <a:p>
            <a:pPr marL="0" indent="0">
              <a:buNone/>
            </a:pPr>
            <a:r>
              <a:rPr lang="en-US" i="1" dirty="0">
                <a:solidFill>
                  <a:schemeClr val="bg1">
                    <a:lumMod val="85000"/>
                  </a:schemeClr>
                </a:solidFill>
              </a:rPr>
              <a:t>Wisconsin was the subject of much litigation this decade -- going into 2021, how does the modern era of litigation impact decisions legislators make when balancing different criteria?  </a:t>
            </a:r>
          </a:p>
        </p:txBody>
      </p:sp>
    </p:spTree>
    <p:extLst>
      <p:ext uri="{BB962C8B-B14F-4D97-AF65-F5344CB8AC3E}">
        <p14:creationId xmlns:p14="http://schemas.microsoft.com/office/powerpoint/2010/main" val="218037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51000">
              <a:schemeClr val="tx1">
                <a:lumMod val="85000"/>
                <a:lumOff val="15000"/>
              </a:schemeClr>
            </a:gs>
            <a:gs pos="99000">
              <a:schemeClr val="accent3">
                <a:lumMod val="70000"/>
              </a:schemeClr>
            </a:gs>
          </a:gsLst>
          <a:lin ang="5400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DFE72-521E-224D-9963-5D2A73E90F97}"/>
              </a:ext>
            </a:extLst>
          </p:cNvPr>
          <p:cNvSpPr>
            <a:spLocks noGrp="1"/>
          </p:cNvSpPr>
          <p:nvPr>
            <p:ph idx="1"/>
          </p:nvPr>
        </p:nvSpPr>
        <p:spPr/>
        <p:txBody>
          <a:bodyPr/>
          <a:lstStyle/>
          <a:p>
            <a:pPr marL="0" indent="0">
              <a:buNone/>
            </a:pPr>
            <a:r>
              <a:rPr lang="en-US" i="1" dirty="0">
                <a:solidFill>
                  <a:schemeClr val="bg1">
                    <a:lumMod val="85000"/>
                  </a:schemeClr>
                </a:solidFill>
              </a:rPr>
              <a:t>How much weight should the legislature give </a:t>
            </a:r>
            <a:r>
              <a:rPr lang="en-US" b="1" i="1" dirty="0">
                <a:solidFill>
                  <a:schemeClr val="bg1">
                    <a:lumMod val="85000"/>
                  </a:schemeClr>
                </a:solidFill>
              </a:rPr>
              <a:t>communities of interest</a:t>
            </a:r>
            <a:r>
              <a:rPr lang="en-US" i="1" dirty="0">
                <a:solidFill>
                  <a:schemeClr val="bg1">
                    <a:lumMod val="85000"/>
                  </a:schemeClr>
                </a:solidFill>
              </a:rPr>
              <a:t>/how should they be determined/ranked in importance. what input should the public have in constructing these communities?</a:t>
            </a:r>
          </a:p>
        </p:txBody>
      </p:sp>
    </p:spTree>
    <p:extLst>
      <p:ext uri="{BB962C8B-B14F-4D97-AF65-F5344CB8AC3E}">
        <p14:creationId xmlns:p14="http://schemas.microsoft.com/office/powerpoint/2010/main" val="345724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Ordering of Criteria</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lnSpcReduction="10000"/>
          </a:bodyPr>
          <a:lstStyle/>
          <a:p>
            <a:r>
              <a:rPr lang="en-US" dirty="0"/>
              <a:t>Districting criteria can be ranked in their legal importance in terms of how courts treat compliance with them. </a:t>
            </a:r>
          </a:p>
          <a:p>
            <a:pPr lvl="1"/>
            <a:r>
              <a:rPr lang="en-US" dirty="0"/>
              <a:t>Criteria of the highest order are those which are constitutionally mandated as a matter of federal law, such as the “one person, one vote” standard, and the requirement that race not be the “preponderant motive” in line drawing.</a:t>
            </a:r>
          </a:p>
          <a:p>
            <a:pPr lvl="1"/>
            <a:r>
              <a:rPr lang="en-US" dirty="0"/>
              <a:t>Next would come compliance with federal statutes such as the Voting Rights Act. </a:t>
            </a:r>
          </a:p>
          <a:p>
            <a:pPr lvl="1"/>
            <a:r>
              <a:rPr lang="en-US" dirty="0"/>
              <a:t>Next come criteria that are found in state constitutions.</a:t>
            </a:r>
          </a:p>
          <a:p>
            <a:pPr lvl="1"/>
            <a:r>
              <a:rPr lang="en-US" dirty="0"/>
              <a:t>Finally, the rest come from statute and common practice</a:t>
            </a:r>
          </a:p>
          <a:p>
            <a:endParaRPr lang="en-US" dirty="0"/>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48339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51000">
              <a:schemeClr val="tx1">
                <a:lumMod val="85000"/>
                <a:lumOff val="15000"/>
              </a:schemeClr>
            </a:gs>
            <a:gs pos="99000">
              <a:schemeClr val="accent3">
                <a:lumMod val="70000"/>
              </a:schemeClr>
            </a:gs>
          </a:gsLst>
          <a:lin ang="5400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DFE72-521E-224D-9963-5D2A73E90F97}"/>
              </a:ext>
            </a:extLst>
          </p:cNvPr>
          <p:cNvSpPr>
            <a:spLocks noGrp="1"/>
          </p:cNvSpPr>
          <p:nvPr>
            <p:ph idx="1"/>
          </p:nvPr>
        </p:nvSpPr>
        <p:spPr/>
        <p:txBody>
          <a:bodyPr/>
          <a:lstStyle/>
          <a:p>
            <a:pPr marL="0" indent="0">
              <a:buNone/>
            </a:pPr>
            <a:r>
              <a:rPr lang="en-US" i="1" dirty="0">
                <a:solidFill>
                  <a:schemeClr val="bg1">
                    <a:lumMod val="85000"/>
                  </a:schemeClr>
                </a:solidFill>
              </a:rPr>
              <a:t>Some criteria run into conflict with others, such as </a:t>
            </a:r>
            <a:r>
              <a:rPr lang="en-US" b="1" i="1" dirty="0">
                <a:solidFill>
                  <a:schemeClr val="bg1">
                    <a:lumMod val="85000"/>
                  </a:schemeClr>
                </a:solidFill>
              </a:rPr>
              <a:t>maintaining political sub-divisions </a:t>
            </a:r>
            <a:r>
              <a:rPr lang="en-US" i="1" dirty="0">
                <a:solidFill>
                  <a:schemeClr val="bg1">
                    <a:lumMod val="85000"/>
                  </a:schemeClr>
                </a:solidFill>
              </a:rPr>
              <a:t>and </a:t>
            </a:r>
            <a:r>
              <a:rPr lang="en-US" b="1" i="1" dirty="0">
                <a:solidFill>
                  <a:schemeClr val="bg1">
                    <a:lumMod val="85000"/>
                  </a:schemeClr>
                </a:solidFill>
              </a:rPr>
              <a:t>compactness</a:t>
            </a:r>
            <a:r>
              <a:rPr lang="en-US" i="1" dirty="0">
                <a:solidFill>
                  <a:schemeClr val="bg1">
                    <a:lumMod val="85000"/>
                  </a:schemeClr>
                </a:solidFill>
              </a:rPr>
              <a:t>; what criterion should be given the highest priority, and what happens if certain traditional criteria lead to partisan/racial gerrymanders (</a:t>
            </a:r>
            <a:r>
              <a:rPr lang="en-US" b="1" i="1" dirty="0">
                <a:solidFill>
                  <a:schemeClr val="bg1">
                    <a:lumMod val="85000"/>
                  </a:schemeClr>
                </a:solidFill>
              </a:rPr>
              <a:t>stealth gerrymanders</a:t>
            </a:r>
            <a:r>
              <a:rPr lang="en-US" i="1" dirty="0">
                <a:solidFill>
                  <a:schemeClr val="bg1">
                    <a:lumMod val="85000"/>
                  </a:schemeClr>
                </a:solidFill>
              </a:rPr>
              <a:t>)?</a:t>
            </a:r>
          </a:p>
        </p:txBody>
      </p:sp>
    </p:spTree>
    <p:extLst>
      <p:ext uri="{BB962C8B-B14F-4D97-AF65-F5344CB8AC3E}">
        <p14:creationId xmlns:p14="http://schemas.microsoft.com/office/powerpoint/2010/main" val="1321204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51000">
              <a:schemeClr val="tx1">
                <a:lumMod val="85000"/>
                <a:lumOff val="15000"/>
              </a:schemeClr>
            </a:gs>
            <a:gs pos="99000">
              <a:schemeClr val="accent3">
                <a:lumMod val="70000"/>
              </a:schemeClr>
            </a:gs>
          </a:gsLst>
          <a:lin ang="5400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DFE72-521E-224D-9963-5D2A73E90F97}"/>
              </a:ext>
            </a:extLst>
          </p:cNvPr>
          <p:cNvSpPr>
            <a:spLocks noGrp="1"/>
          </p:cNvSpPr>
          <p:nvPr>
            <p:ph idx="1"/>
          </p:nvPr>
        </p:nvSpPr>
        <p:spPr/>
        <p:txBody>
          <a:bodyPr/>
          <a:lstStyle/>
          <a:p>
            <a:pPr marL="0" indent="0">
              <a:buNone/>
            </a:pPr>
            <a:r>
              <a:rPr lang="en-US" i="1" dirty="0">
                <a:solidFill>
                  <a:schemeClr val="bg1">
                    <a:lumMod val="85000"/>
                  </a:schemeClr>
                </a:solidFill>
              </a:rPr>
              <a:t>Other than the traditional criteria, there are some newer criteria that states have begun adopting in recent decades. These include things like requiring that districts be </a:t>
            </a:r>
            <a:r>
              <a:rPr lang="en-US" b="1" i="1" dirty="0">
                <a:solidFill>
                  <a:schemeClr val="bg1">
                    <a:lumMod val="85000"/>
                  </a:schemeClr>
                </a:solidFill>
              </a:rPr>
              <a:t>competitive</a:t>
            </a:r>
            <a:r>
              <a:rPr lang="en-US" i="1" dirty="0">
                <a:solidFill>
                  <a:schemeClr val="bg1">
                    <a:lumMod val="85000"/>
                  </a:schemeClr>
                </a:solidFill>
              </a:rPr>
              <a:t>, prohibitions on drawing districts to </a:t>
            </a:r>
            <a:r>
              <a:rPr lang="en-US" b="1" i="1" dirty="0">
                <a:solidFill>
                  <a:schemeClr val="bg1">
                    <a:lumMod val="85000"/>
                  </a:schemeClr>
                </a:solidFill>
              </a:rPr>
              <a:t>favor or disfavor incumbents</a:t>
            </a:r>
            <a:r>
              <a:rPr lang="en-US" i="1" dirty="0">
                <a:solidFill>
                  <a:schemeClr val="bg1">
                    <a:lumMod val="85000"/>
                  </a:schemeClr>
                </a:solidFill>
              </a:rPr>
              <a:t>, parties, or candidates, or prohibiting the use of </a:t>
            </a:r>
            <a:r>
              <a:rPr lang="en-US" b="1" i="1" dirty="0">
                <a:solidFill>
                  <a:schemeClr val="bg1">
                    <a:lumMod val="85000"/>
                  </a:schemeClr>
                </a:solidFill>
              </a:rPr>
              <a:t>partisan data </a:t>
            </a:r>
            <a:r>
              <a:rPr lang="en-US" i="1" dirty="0">
                <a:solidFill>
                  <a:schemeClr val="bg1">
                    <a:lumMod val="85000"/>
                  </a:schemeClr>
                </a:solidFill>
              </a:rPr>
              <a:t>in redistricting. In your opinion, is it a good idea for states to adopt these criteria? Do you believe more states will adopt them in the future? </a:t>
            </a:r>
          </a:p>
        </p:txBody>
      </p:sp>
    </p:spTree>
    <p:extLst>
      <p:ext uri="{BB962C8B-B14F-4D97-AF65-F5344CB8AC3E}">
        <p14:creationId xmlns:p14="http://schemas.microsoft.com/office/powerpoint/2010/main" val="1665018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51000">
              <a:schemeClr val="tx1">
                <a:lumMod val="85000"/>
                <a:lumOff val="15000"/>
              </a:schemeClr>
            </a:gs>
            <a:gs pos="99000">
              <a:schemeClr val="accent3">
                <a:lumMod val="70000"/>
              </a:schemeClr>
            </a:gs>
          </a:gsLst>
          <a:lin ang="5400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DFE72-521E-224D-9963-5D2A73E90F97}"/>
              </a:ext>
            </a:extLst>
          </p:cNvPr>
          <p:cNvSpPr>
            <a:spLocks noGrp="1"/>
          </p:cNvSpPr>
          <p:nvPr>
            <p:ph idx="1"/>
          </p:nvPr>
        </p:nvSpPr>
        <p:spPr/>
        <p:txBody>
          <a:bodyPr/>
          <a:lstStyle/>
          <a:p>
            <a:pPr marL="0" indent="0">
              <a:buNone/>
            </a:pPr>
            <a:r>
              <a:rPr lang="en-US" i="1" dirty="0">
                <a:solidFill>
                  <a:schemeClr val="bg1">
                    <a:lumMod val="85000"/>
                  </a:schemeClr>
                </a:solidFill>
              </a:rPr>
              <a:t>How much deference should be given to incumbents in the districting process? Are </a:t>
            </a:r>
            <a:r>
              <a:rPr lang="en-US" b="1" i="1" dirty="0">
                <a:solidFill>
                  <a:schemeClr val="bg1">
                    <a:lumMod val="85000"/>
                  </a:schemeClr>
                </a:solidFill>
              </a:rPr>
              <a:t>incumbent protection</a:t>
            </a:r>
            <a:r>
              <a:rPr lang="en-US" i="1" dirty="0">
                <a:solidFill>
                  <a:schemeClr val="bg1">
                    <a:lumMod val="85000"/>
                  </a:schemeClr>
                </a:solidFill>
              </a:rPr>
              <a:t>/maintaining district cores worthy goals in terms of creating good governance?</a:t>
            </a:r>
          </a:p>
        </p:txBody>
      </p:sp>
    </p:spTree>
    <p:extLst>
      <p:ext uri="{BB962C8B-B14F-4D97-AF65-F5344CB8AC3E}">
        <p14:creationId xmlns:p14="http://schemas.microsoft.com/office/powerpoint/2010/main" val="20497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51000">
              <a:schemeClr val="tx1">
                <a:lumMod val="85000"/>
                <a:lumOff val="15000"/>
              </a:schemeClr>
            </a:gs>
            <a:gs pos="99000">
              <a:schemeClr val="accent3">
                <a:lumMod val="70000"/>
              </a:schemeClr>
            </a:gs>
          </a:gsLst>
          <a:lin ang="5400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DFE72-521E-224D-9963-5D2A73E90F97}"/>
              </a:ext>
            </a:extLst>
          </p:cNvPr>
          <p:cNvSpPr>
            <a:spLocks noGrp="1"/>
          </p:cNvSpPr>
          <p:nvPr>
            <p:ph idx="1"/>
          </p:nvPr>
        </p:nvSpPr>
        <p:spPr/>
        <p:txBody>
          <a:bodyPr/>
          <a:lstStyle/>
          <a:p>
            <a:pPr marL="0" indent="0">
              <a:buNone/>
            </a:pPr>
            <a:r>
              <a:rPr lang="en-US" i="1" dirty="0">
                <a:solidFill>
                  <a:schemeClr val="bg1">
                    <a:lumMod val="85000"/>
                  </a:schemeClr>
                </a:solidFill>
              </a:rPr>
              <a:t>Increasing the </a:t>
            </a:r>
            <a:r>
              <a:rPr lang="en-US" b="1" i="1" dirty="0">
                <a:solidFill>
                  <a:schemeClr val="bg1">
                    <a:lumMod val="85000"/>
                  </a:schemeClr>
                </a:solidFill>
              </a:rPr>
              <a:t>competitiveness</a:t>
            </a:r>
            <a:r>
              <a:rPr lang="en-US" i="1" dirty="0">
                <a:solidFill>
                  <a:schemeClr val="bg1">
                    <a:lumMod val="85000"/>
                  </a:schemeClr>
                </a:solidFill>
              </a:rPr>
              <a:t> is sometimes have been a goal of redistricting commission or even statutes -- some alternatively have argued that competitive districts are bad for America </a:t>
            </a:r>
            <a:r>
              <a:rPr lang="en-US" sz="2000" i="1" dirty="0">
                <a:solidFill>
                  <a:schemeClr val="bg1">
                    <a:lumMod val="65000"/>
                  </a:schemeClr>
                </a:solidFill>
              </a:rPr>
              <a:t>(Redistricting and Representation: How Competitive Elections are Bad for Democracy New York: Routledge (2008).) </a:t>
            </a:r>
            <a:r>
              <a:rPr lang="en-US" i="1" dirty="0">
                <a:solidFill>
                  <a:schemeClr val="bg1">
                    <a:lumMod val="85000"/>
                  </a:schemeClr>
                </a:solidFill>
              </a:rPr>
              <a:t>Should legislatures favor </a:t>
            </a:r>
            <a:r>
              <a:rPr lang="en-US" b="1" i="1" dirty="0">
                <a:solidFill>
                  <a:schemeClr val="bg1">
                    <a:lumMod val="85000"/>
                  </a:schemeClr>
                </a:solidFill>
              </a:rPr>
              <a:t>competitive districts</a:t>
            </a:r>
            <a:r>
              <a:rPr lang="en-US" i="1" dirty="0">
                <a:solidFill>
                  <a:schemeClr val="bg1">
                    <a:lumMod val="85000"/>
                  </a:schemeClr>
                </a:solidFill>
              </a:rPr>
              <a:t>, </a:t>
            </a:r>
            <a:r>
              <a:rPr lang="en-US" b="1" i="1" dirty="0">
                <a:solidFill>
                  <a:schemeClr val="bg1">
                    <a:lumMod val="85000"/>
                  </a:schemeClr>
                </a:solidFill>
              </a:rPr>
              <a:t>competitive chambers</a:t>
            </a:r>
            <a:r>
              <a:rPr lang="en-US" i="1" dirty="0">
                <a:solidFill>
                  <a:schemeClr val="bg1">
                    <a:lumMod val="85000"/>
                  </a:schemeClr>
                </a:solidFill>
              </a:rPr>
              <a:t>, some form of </a:t>
            </a:r>
            <a:r>
              <a:rPr lang="en-US" b="1" i="1" dirty="0">
                <a:solidFill>
                  <a:schemeClr val="bg1">
                    <a:lumMod val="85000"/>
                  </a:schemeClr>
                </a:solidFill>
              </a:rPr>
              <a:t>proportionality</a:t>
            </a:r>
            <a:r>
              <a:rPr lang="en-US" i="1" dirty="0">
                <a:solidFill>
                  <a:schemeClr val="bg1">
                    <a:lumMod val="85000"/>
                  </a:schemeClr>
                </a:solidFill>
              </a:rPr>
              <a:t> (including non-competitive districts), or</a:t>
            </a:r>
            <a:r>
              <a:rPr lang="en-US" b="1" i="1" dirty="0">
                <a:solidFill>
                  <a:schemeClr val="bg1">
                    <a:lumMod val="85000"/>
                  </a:schemeClr>
                </a:solidFill>
              </a:rPr>
              <a:t> ignore partisan politics </a:t>
            </a:r>
            <a:r>
              <a:rPr lang="en-US" i="1" dirty="0">
                <a:solidFill>
                  <a:schemeClr val="bg1">
                    <a:lumMod val="85000"/>
                  </a:schemeClr>
                </a:solidFill>
              </a:rPr>
              <a:t>altogether?</a:t>
            </a:r>
          </a:p>
        </p:txBody>
      </p:sp>
    </p:spTree>
    <p:extLst>
      <p:ext uri="{BB962C8B-B14F-4D97-AF65-F5344CB8AC3E}">
        <p14:creationId xmlns:p14="http://schemas.microsoft.com/office/powerpoint/2010/main" val="73203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01E7D-2A97-684D-9739-BD5EAD5645B2}"/>
              </a:ext>
            </a:extLst>
          </p:cNvPr>
          <p:cNvPicPr>
            <a:picLocks noChangeAspect="1"/>
          </p:cNvPicPr>
          <p:nvPr/>
        </p:nvPicPr>
        <p:blipFill>
          <a:blip r:embed="rId2">
            <a:duotone>
              <a:schemeClr val="bg2">
                <a:shade val="45000"/>
                <a:satMod val="135000"/>
              </a:schemeClr>
              <a:prstClr val="white"/>
            </a:duotone>
            <a:alphaModFix amt="50000"/>
          </a:blip>
          <a:stretch>
            <a:fillRect/>
          </a:stretch>
        </p:blipFill>
        <p:spPr>
          <a:xfrm>
            <a:off x="3140404" y="868203"/>
            <a:ext cx="6177680" cy="6177680"/>
          </a:xfrm>
          <a:prstGeom prst="rect">
            <a:avLst/>
          </a:prstGeom>
        </p:spPr>
      </p:pic>
      <p:pic>
        <p:nvPicPr>
          <p:cNvPr id="2" name="Picture 1">
            <a:extLst>
              <a:ext uri="{FF2B5EF4-FFF2-40B4-BE49-F238E27FC236}">
                <a16:creationId xmlns:a16="http://schemas.microsoft.com/office/drawing/2014/main" id="{42741850-8393-C04F-924B-6FFBD5D36968}"/>
              </a:ext>
            </a:extLst>
          </p:cNvPr>
          <p:cNvPicPr>
            <a:picLocks noChangeAspect="1"/>
          </p:cNvPicPr>
          <p:nvPr/>
        </p:nvPicPr>
        <p:blipFill>
          <a:blip r:embed="rId3">
            <a:alphaModFix/>
          </a:blip>
          <a:stretch>
            <a:fillRect/>
          </a:stretch>
        </p:blipFill>
        <p:spPr>
          <a:xfrm>
            <a:off x="6469780" y="236706"/>
            <a:ext cx="2438400" cy="1041400"/>
          </a:xfrm>
          <a:prstGeom prst="rect">
            <a:avLst/>
          </a:prstGeom>
        </p:spPr>
      </p:pic>
      <p:pic>
        <p:nvPicPr>
          <p:cNvPr id="6" name="Picture 5">
            <a:extLst>
              <a:ext uri="{FF2B5EF4-FFF2-40B4-BE49-F238E27FC236}">
                <a16:creationId xmlns:a16="http://schemas.microsoft.com/office/drawing/2014/main" id="{3421B2F5-7CCB-6342-9402-19F6AA1C181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13626" y="5520066"/>
            <a:ext cx="2578100" cy="904875"/>
          </a:xfrm>
          <a:prstGeom prst="rect">
            <a:avLst/>
          </a:prstGeom>
        </p:spPr>
      </p:pic>
      <p:sp>
        <p:nvSpPr>
          <p:cNvPr id="7" name="TextBox 6">
            <a:extLst>
              <a:ext uri="{FF2B5EF4-FFF2-40B4-BE49-F238E27FC236}">
                <a16:creationId xmlns:a16="http://schemas.microsoft.com/office/drawing/2014/main" id="{A48E3925-FAD6-4847-B1A1-76DE8D958817}"/>
              </a:ext>
            </a:extLst>
          </p:cNvPr>
          <p:cNvSpPr txBox="1"/>
          <p:nvPr/>
        </p:nvSpPr>
        <p:spPr>
          <a:xfrm>
            <a:off x="963371" y="5335400"/>
            <a:ext cx="1416093" cy="369332"/>
          </a:xfrm>
          <a:prstGeom prst="rect">
            <a:avLst/>
          </a:prstGeom>
          <a:noFill/>
        </p:spPr>
        <p:txBody>
          <a:bodyPr wrap="none" rtlCol="0">
            <a:spAutoFit/>
          </a:bodyPr>
          <a:lstStyle/>
          <a:p>
            <a:r>
              <a:rPr lang="en-US" dirty="0"/>
              <a:t>Prepared for</a:t>
            </a:r>
          </a:p>
        </p:txBody>
      </p:sp>
      <p:sp>
        <p:nvSpPr>
          <p:cNvPr id="8" name="TextBox 7">
            <a:extLst>
              <a:ext uri="{FF2B5EF4-FFF2-40B4-BE49-F238E27FC236}">
                <a16:creationId xmlns:a16="http://schemas.microsoft.com/office/drawing/2014/main" id="{9E0E9828-8D94-1C4F-A4FE-BD35BDF051E2}"/>
              </a:ext>
            </a:extLst>
          </p:cNvPr>
          <p:cNvSpPr txBox="1"/>
          <p:nvPr/>
        </p:nvSpPr>
        <p:spPr>
          <a:xfrm>
            <a:off x="413626" y="6396530"/>
            <a:ext cx="7472880" cy="369332"/>
          </a:xfrm>
          <a:prstGeom prst="rect">
            <a:avLst/>
          </a:prstGeom>
          <a:noFill/>
        </p:spPr>
        <p:txBody>
          <a:bodyPr wrap="none" rtlCol="0">
            <a:spAutoFit/>
          </a:bodyPr>
          <a:lstStyle/>
          <a:p>
            <a:r>
              <a:rPr lang="en-US" b="1" cap="small" dirty="0"/>
              <a:t>Capitol Forum - Redistricting Post-Conference, Phoenix AZ December 12, 2019</a:t>
            </a:r>
            <a:r>
              <a:rPr lang="en-US" dirty="0"/>
              <a:t> </a:t>
            </a:r>
          </a:p>
        </p:txBody>
      </p:sp>
      <p:sp>
        <p:nvSpPr>
          <p:cNvPr id="9" name="TextBox 8">
            <a:extLst>
              <a:ext uri="{FF2B5EF4-FFF2-40B4-BE49-F238E27FC236}">
                <a16:creationId xmlns:a16="http://schemas.microsoft.com/office/drawing/2014/main" id="{B7A721C0-B6F3-EB45-AFA3-8BA23E748227}"/>
              </a:ext>
            </a:extLst>
          </p:cNvPr>
          <p:cNvSpPr txBox="1"/>
          <p:nvPr/>
        </p:nvSpPr>
        <p:spPr>
          <a:xfrm>
            <a:off x="733511" y="1544052"/>
            <a:ext cx="4516429" cy="769441"/>
          </a:xfrm>
          <a:prstGeom prst="rect">
            <a:avLst/>
          </a:prstGeom>
          <a:noFill/>
        </p:spPr>
        <p:txBody>
          <a:bodyPr wrap="none" rtlCol="0">
            <a:spAutoFit/>
          </a:bodyPr>
          <a:lstStyle/>
          <a:p>
            <a:r>
              <a:rPr lang="en-US" sz="4400" b="1" cap="small" dirty="0"/>
              <a:t>Jonathan R. </a:t>
            </a:r>
            <a:r>
              <a:rPr lang="en-US" sz="4400" b="1" cap="small" dirty="0" err="1"/>
              <a:t>Cervas</a:t>
            </a:r>
            <a:endParaRPr lang="en-US" sz="4400" dirty="0"/>
          </a:p>
        </p:txBody>
      </p:sp>
      <p:sp>
        <p:nvSpPr>
          <p:cNvPr id="10" name="TextBox 9">
            <a:extLst>
              <a:ext uri="{FF2B5EF4-FFF2-40B4-BE49-F238E27FC236}">
                <a16:creationId xmlns:a16="http://schemas.microsoft.com/office/drawing/2014/main" id="{821316D3-9BAE-F740-99FE-D21101B77C2C}"/>
              </a:ext>
            </a:extLst>
          </p:cNvPr>
          <p:cNvSpPr txBox="1"/>
          <p:nvPr/>
        </p:nvSpPr>
        <p:spPr>
          <a:xfrm>
            <a:off x="856390" y="2078794"/>
            <a:ext cx="4419351" cy="523220"/>
          </a:xfrm>
          <a:prstGeom prst="rect">
            <a:avLst/>
          </a:prstGeom>
          <a:noFill/>
        </p:spPr>
        <p:txBody>
          <a:bodyPr wrap="none" rtlCol="0">
            <a:spAutoFit/>
          </a:bodyPr>
          <a:lstStyle/>
          <a:p>
            <a:r>
              <a:rPr lang="en-US" sz="2800" i="1" cap="small" dirty="0">
                <a:solidFill>
                  <a:schemeClr val="tx1">
                    <a:lumMod val="65000"/>
                    <a:lumOff val="35000"/>
                  </a:schemeClr>
                </a:solidFill>
              </a:rPr>
              <a:t>University of California Irvine</a:t>
            </a:r>
            <a:endParaRPr lang="en-US" sz="2800" i="1" dirty="0">
              <a:solidFill>
                <a:schemeClr val="tx1">
                  <a:lumMod val="65000"/>
                  <a:lumOff val="35000"/>
                </a:schemeClr>
              </a:solidFill>
            </a:endParaRPr>
          </a:p>
        </p:txBody>
      </p:sp>
      <p:sp>
        <p:nvSpPr>
          <p:cNvPr id="11" name="TextBox 10">
            <a:extLst>
              <a:ext uri="{FF2B5EF4-FFF2-40B4-BE49-F238E27FC236}">
                <a16:creationId xmlns:a16="http://schemas.microsoft.com/office/drawing/2014/main" id="{4A22DA49-5A32-2647-8A34-C78E5AD02D14}"/>
              </a:ext>
            </a:extLst>
          </p:cNvPr>
          <p:cNvSpPr txBox="1"/>
          <p:nvPr/>
        </p:nvSpPr>
        <p:spPr>
          <a:xfrm>
            <a:off x="1363173" y="2848235"/>
            <a:ext cx="6417654" cy="1390894"/>
          </a:xfrm>
          <a:prstGeom prst="rect">
            <a:avLst/>
          </a:prstGeom>
          <a:noFill/>
        </p:spPr>
        <p:txBody>
          <a:bodyPr wrap="none" rtlCol="0">
            <a:spAutoFit/>
          </a:bodyPr>
          <a:lstStyle/>
          <a:p>
            <a:pPr algn="r">
              <a:lnSpc>
                <a:spcPts val="4680"/>
              </a:lnSpc>
            </a:pPr>
            <a:r>
              <a:rPr lang="en-US" sz="7200" b="1" cap="small" spc="-100" dirty="0"/>
              <a:t>The Terminology</a:t>
            </a:r>
          </a:p>
          <a:p>
            <a:pPr algn="r">
              <a:lnSpc>
                <a:spcPts val="4680"/>
              </a:lnSpc>
            </a:pPr>
            <a:r>
              <a:rPr lang="en-US" sz="7200" b="1" cap="small" spc="-100" dirty="0"/>
              <a:t>of Districting</a:t>
            </a:r>
            <a:endParaRPr lang="en-US" sz="7200" cap="small" spc="-100" dirty="0"/>
          </a:p>
        </p:txBody>
      </p:sp>
    </p:spTree>
    <p:extLst>
      <p:ext uri="{BB962C8B-B14F-4D97-AF65-F5344CB8AC3E}">
        <p14:creationId xmlns:p14="http://schemas.microsoft.com/office/powerpoint/2010/main" val="3951757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Types of Gerrymanders</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a:bodyPr>
          <a:lstStyle/>
          <a:p>
            <a:pPr marL="0" indent="0">
              <a:buNone/>
            </a:pPr>
            <a:r>
              <a:rPr lang="en-US" b="1" cap="small" dirty="0"/>
              <a:t>Gerrymanders come in multiple forms, some partisan, some racial, some intentional, some accidental, and yet others naturally.</a:t>
            </a:r>
          </a:p>
          <a:p>
            <a:pPr marL="0" indent="0">
              <a:buNone/>
            </a:pPr>
            <a:endParaRPr lang="en-US" b="1" cap="small" dirty="0"/>
          </a:p>
          <a:p>
            <a:pPr marL="0" indent="0">
              <a:buNone/>
            </a:pPr>
            <a:r>
              <a:rPr lang="en-US" b="1" cap="small" dirty="0"/>
              <a:t>Let’s show a few…</a:t>
            </a:r>
            <a:endParaRPr lang="en-US" dirty="0"/>
          </a:p>
          <a:p>
            <a:endParaRPr lang="en-US" b="1" dirty="0"/>
          </a:p>
          <a:p>
            <a:endParaRPr lang="en-US" b="1" dirty="0"/>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206966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2"/>
          <a:stretch>
            <a:fillRect/>
          </a:stretch>
        </p:blipFill>
        <p:spPr>
          <a:xfrm>
            <a:off x="-610912" y="505553"/>
            <a:ext cx="6503568" cy="6503568"/>
          </a:xfrm>
          <a:prstGeom prst="rect">
            <a:avLst/>
          </a:prstGeom>
        </p:spPr>
      </p:pic>
      <p:graphicFrame>
        <p:nvGraphicFramePr>
          <p:cNvPr id="19" name="Table 18">
            <a:extLst>
              <a:ext uri="{FF2B5EF4-FFF2-40B4-BE49-F238E27FC236}">
                <a16:creationId xmlns:a16="http://schemas.microsoft.com/office/drawing/2014/main" id="{836F854F-9B1B-1E47-8FCF-BE3333484500}"/>
              </a:ext>
            </a:extLst>
          </p:cNvPr>
          <p:cNvGraphicFramePr>
            <a:graphicFrameLocks noGrp="1"/>
          </p:cNvGraphicFramePr>
          <p:nvPr/>
        </p:nvGraphicFramePr>
        <p:xfrm>
          <a:off x="6195190" y="4922910"/>
          <a:ext cx="2712990" cy="1698384"/>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526836">
                  <a:extLst>
                    <a:ext uri="{9D8B030D-6E8A-4147-A177-3AD203B41FA5}">
                      <a16:colId xmlns:a16="http://schemas.microsoft.com/office/drawing/2014/main" val="2821248304"/>
                    </a:ext>
                  </a:extLst>
                </a:gridCol>
                <a:gridCol w="1281824">
                  <a:extLst>
                    <a:ext uri="{9D8B030D-6E8A-4147-A177-3AD203B41FA5}">
                      <a16:colId xmlns:a16="http://schemas.microsoft.com/office/drawing/2014/main" val="3267050064"/>
                    </a:ext>
                  </a:extLst>
                </a:gridCol>
                <a:gridCol w="904330">
                  <a:extLst>
                    <a:ext uri="{9D8B030D-6E8A-4147-A177-3AD203B41FA5}">
                      <a16:colId xmlns:a16="http://schemas.microsoft.com/office/drawing/2014/main" val="1825942937"/>
                    </a:ext>
                  </a:extLst>
                </a:gridCol>
              </a:tblGrid>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Votes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Seats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4488635"/>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20</a:t>
                      </a:r>
                      <a:r>
                        <a:rPr lang="en-US" dirty="0">
                          <a:solidFill>
                            <a:schemeClr val="tx1"/>
                          </a:solidFill>
                        </a:rPr>
                        <a:t> (41%)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6231738"/>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23</a:t>
                      </a:r>
                      <a:r>
                        <a:rPr lang="en-US" dirty="0">
                          <a:solidFill>
                            <a:schemeClr val="tx1"/>
                          </a:solidFill>
                        </a:rPr>
                        <a:t> (47%)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25554"/>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6</a:t>
                      </a:r>
                      <a:r>
                        <a:rPr lang="en-US" dirty="0">
                          <a:solidFill>
                            <a:schemeClr val="tx1"/>
                          </a:solidFill>
                        </a:rPr>
                        <a:t>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254939"/>
                  </a:ext>
                </a:extLst>
              </a:tr>
            </a:tbl>
          </a:graphicData>
        </a:graphic>
      </p:graphicFrame>
      <p:pic>
        <p:nvPicPr>
          <p:cNvPr id="13" name="Picture 12">
            <a:extLst>
              <a:ext uri="{FF2B5EF4-FFF2-40B4-BE49-F238E27FC236}">
                <a16:creationId xmlns:a16="http://schemas.microsoft.com/office/drawing/2014/main" id="{BE4A5E45-0FF1-A04C-A5B0-100D022E26F6}"/>
              </a:ext>
            </a:extLst>
          </p:cNvPr>
          <p:cNvPicPr>
            <a:picLocks noChangeAspect="1"/>
          </p:cNvPicPr>
          <p:nvPr/>
        </p:nvPicPr>
        <p:blipFill>
          <a:blip r:embed="rId3"/>
          <a:stretch>
            <a:fillRect/>
          </a:stretch>
        </p:blipFill>
        <p:spPr>
          <a:xfrm flipH="1">
            <a:off x="6195190" y="5265679"/>
            <a:ext cx="464782" cy="1355615"/>
          </a:xfrm>
          <a:prstGeom prst="rect">
            <a:avLst/>
          </a:prstGeom>
        </p:spPr>
      </p:pic>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4">
            <a:alphaModFix amt="20000"/>
          </a:blip>
          <a:stretch>
            <a:fillRect/>
          </a:stretch>
        </p:blipFill>
        <p:spPr>
          <a:xfrm>
            <a:off x="6469780" y="236706"/>
            <a:ext cx="2438400" cy="1041400"/>
          </a:xfrm>
          <a:prstGeom prst="rect">
            <a:avLst/>
          </a:prstGeom>
        </p:spPr>
      </p:pic>
      <p:sp>
        <p:nvSpPr>
          <p:cNvPr id="25" name="TextBox 24">
            <a:extLst>
              <a:ext uri="{FF2B5EF4-FFF2-40B4-BE49-F238E27FC236}">
                <a16:creationId xmlns:a16="http://schemas.microsoft.com/office/drawing/2014/main" id="{4335BD4D-2159-1F4C-847C-E25F0DCE9A1D}"/>
              </a:ext>
            </a:extLst>
          </p:cNvPr>
          <p:cNvSpPr txBox="1"/>
          <p:nvPr/>
        </p:nvSpPr>
        <p:spPr>
          <a:xfrm>
            <a:off x="5892656" y="1805145"/>
            <a:ext cx="2877568" cy="2308324"/>
          </a:xfrm>
          <a:prstGeom prst="rect">
            <a:avLst/>
          </a:prstGeom>
          <a:noFill/>
        </p:spPr>
        <p:txBody>
          <a:bodyPr wrap="square" rtlCol="0">
            <a:spAutoFit/>
          </a:bodyPr>
          <a:lstStyle/>
          <a:p>
            <a:r>
              <a:rPr lang="en-US" b="1" dirty="0"/>
              <a:t>49 Total Voters – 7 Districts</a:t>
            </a:r>
          </a:p>
          <a:p>
            <a:r>
              <a:rPr lang="en-US" dirty="0"/>
              <a:t>Orange and Purple vote 100% with their party, gray votes 50% of the time for either Orange or Purple.</a:t>
            </a:r>
          </a:p>
          <a:p>
            <a:r>
              <a:rPr lang="en-US" dirty="0"/>
              <a:t>Voter matrix draw randomly</a:t>
            </a:r>
          </a:p>
          <a:p>
            <a:r>
              <a:rPr lang="en-US" dirty="0"/>
              <a:t>Districts must have equal population (7 persons).</a:t>
            </a:r>
          </a:p>
        </p:txBody>
      </p:sp>
      <p:sp>
        <p:nvSpPr>
          <p:cNvPr id="26" name="TextBox 25">
            <a:extLst>
              <a:ext uri="{FF2B5EF4-FFF2-40B4-BE49-F238E27FC236}">
                <a16:creationId xmlns:a16="http://schemas.microsoft.com/office/drawing/2014/main" id="{41E060C2-2968-8A4E-9B3A-C802A4479457}"/>
              </a:ext>
            </a:extLst>
          </p:cNvPr>
          <p:cNvSpPr txBox="1"/>
          <p:nvPr/>
        </p:nvSpPr>
        <p:spPr>
          <a:xfrm>
            <a:off x="4572000" y="6581001"/>
            <a:ext cx="4397038" cy="276999"/>
          </a:xfrm>
          <a:prstGeom prst="rect">
            <a:avLst/>
          </a:prstGeom>
          <a:noFill/>
        </p:spPr>
        <p:txBody>
          <a:bodyPr wrap="none" rtlCol="0">
            <a:spAutoFit/>
          </a:bodyPr>
          <a:lstStyle/>
          <a:p>
            <a:r>
              <a:rPr lang="en-US" sz="1200" dirty="0">
                <a:solidFill>
                  <a:schemeClr val="tx1">
                    <a:lumMod val="50000"/>
                    <a:lumOff val="50000"/>
                  </a:schemeClr>
                </a:solidFill>
              </a:rPr>
              <a:t>Gray seats are those that the undecided voters cast the pivotal vote</a:t>
            </a:r>
          </a:p>
        </p:txBody>
      </p:sp>
    </p:spTree>
    <p:extLst>
      <p:ext uri="{BB962C8B-B14F-4D97-AF65-F5344CB8AC3E}">
        <p14:creationId xmlns:p14="http://schemas.microsoft.com/office/powerpoint/2010/main" val="241787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2"/>
          <a:srcRect/>
          <a:stretch/>
        </p:blipFill>
        <p:spPr>
          <a:xfrm>
            <a:off x="-610912" y="505553"/>
            <a:ext cx="6503568" cy="6503568"/>
          </a:xfrm>
          <a:prstGeom prst="rect">
            <a:avLst/>
          </a:prstGeom>
        </p:spPr>
      </p:pic>
      <p:graphicFrame>
        <p:nvGraphicFramePr>
          <p:cNvPr id="19" name="Table 18">
            <a:extLst>
              <a:ext uri="{FF2B5EF4-FFF2-40B4-BE49-F238E27FC236}">
                <a16:creationId xmlns:a16="http://schemas.microsoft.com/office/drawing/2014/main" id="{836F854F-9B1B-1E47-8FCF-BE3333484500}"/>
              </a:ext>
            </a:extLst>
          </p:cNvPr>
          <p:cNvGraphicFramePr>
            <a:graphicFrameLocks noGrp="1"/>
          </p:cNvGraphicFramePr>
          <p:nvPr/>
        </p:nvGraphicFramePr>
        <p:xfrm>
          <a:off x="6195190" y="4922910"/>
          <a:ext cx="2712990" cy="1698384"/>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526836">
                  <a:extLst>
                    <a:ext uri="{9D8B030D-6E8A-4147-A177-3AD203B41FA5}">
                      <a16:colId xmlns:a16="http://schemas.microsoft.com/office/drawing/2014/main" val="2821248304"/>
                    </a:ext>
                  </a:extLst>
                </a:gridCol>
                <a:gridCol w="1281824">
                  <a:extLst>
                    <a:ext uri="{9D8B030D-6E8A-4147-A177-3AD203B41FA5}">
                      <a16:colId xmlns:a16="http://schemas.microsoft.com/office/drawing/2014/main" val="3267050064"/>
                    </a:ext>
                  </a:extLst>
                </a:gridCol>
                <a:gridCol w="904330">
                  <a:extLst>
                    <a:ext uri="{9D8B030D-6E8A-4147-A177-3AD203B41FA5}">
                      <a16:colId xmlns:a16="http://schemas.microsoft.com/office/drawing/2014/main" val="1825942937"/>
                    </a:ext>
                  </a:extLst>
                </a:gridCol>
              </a:tblGrid>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Votes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Seats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4488635"/>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20</a:t>
                      </a:r>
                      <a:r>
                        <a:rPr lang="en-US" dirty="0">
                          <a:solidFill>
                            <a:schemeClr val="tx1"/>
                          </a:solidFill>
                        </a:rPr>
                        <a:t> (41%)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6231738"/>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23</a:t>
                      </a:r>
                      <a:r>
                        <a:rPr lang="en-US" dirty="0">
                          <a:solidFill>
                            <a:schemeClr val="tx1"/>
                          </a:solidFill>
                        </a:rPr>
                        <a:t> (47%)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25554"/>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6</a:t>
                      </a:r>
                      <a:r>
                        <a:rPr lang="en-US" dirty="0">
                          <a:solidFill>
                            <a:schemeClr val="tx1"/>
                          </a:solidFill>
                        </a:rPr>
                        <a:t>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254939"/>
                  </a:ext>
                </a:extLst>
              </a:tr>
            </a:tbl>
          </a:graphicData>
        </a:graphic>
      </p:graphicFrame>
      <p:pic>
        <p:nvPicPr>
          <p:cNvPr id="13" name="Picture 12">
            <a:extLst>
              <a:ext uri="{FF2B5EF4-FFF2-40B4-BE49-F238E27FC236}">
                <a16:creationId xmlns:a16="http://schemas.microsoft.com/office/drawing/2014/main" id="{BE4A5E45-0FF1-A04C-A5B0-100D022E26F6}"/>
              </a:ext>
            </a:extLst>
          </p:cNvPr>
          <p:cNvPicPr>
            <a:picLocks noChangeAspect="1"/>
          </p:cNvPicPr>
          <p:nvPr/>
        </p:nvPicPr>
        <p:blipFill>
          <a:blip r:embed="rId3"/>
          <a:stretch>
            <a:fillRect/>
          </a:stretch>
        </p:blipFill>
        <p:spPr>
          <a:xfrm flipH="1">
            <a:off x="6195190" y="5265679"/>
            <a:ext cx="464782" cy="1355615"/>
          </a:xfrm>
          <a:prstGeom prst="rect">
            <a:avLst/>
          </a:prstGeom>
        </p:spPr>
      </p:pic>
      <p:sp>
        <p:nvSpPr>
          <p:cNvPr id="20" name="TextBox 19">
            <a:extLst>
              <a:ext uri="{FF2B5EF4-FFF2-40B4-BE49-F238E27FC236}">
                <a16:creationId xmlns:a16="http://schemas.microsoft.com/office/drawing/2014/main" id="{92DDE0C2-C314-2546-926D-32AC03FE5CEB}"/>
              </a:ext>
            </a:extLst>
          </p:cNvPr>
          <p:cNvSpPr txBox="1"/>
          <p:nvPr/>
        </p:nvSpPr>
        <p:spPr>
          <a:xfrm>
            <a:off x="5892656" y="2385850"/>
            <a:ext cx="2877568" cy="2031325"/>
          </a:xfrm>
          <a:prstGeom prst="rect">
            <a:avLst/>
          </a:prstGeom>
          <a:noFill/>
        </p:spPr>
        <p:txBody>
          <a:bodyPr wrap="square" rtlCol="0">
            <a:spAutoFit/>
          </a:bodyPr>
          <a:lstStyle/>
          <a:p>
            <a:r>
              <a:rPr lang="en-US" b="1" dirty="0"/>
              <a:t>Neutrally drawn with compact boundaries. The majority party wins 3, the minority party wins 2, one competitive district is favored by purple and one favors the orange party</a:t>
            </a:r>
            <a:endParaRPr lang="en-US" dirty="0"/>
          </a:p>
        </p:txBody>
      </p:sp>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4">
            <a:alphaModFix amt="20000"/>
          </a:blip>
          <a:stretch>
            <a:fillRect/>
          </a:stretch>
        </p:blipFill>
        <p:spPr>
          <a:xfrm>
            <a:off x="6469780" y="236706"/>
            <a:ext cx="2438400" cy="1041400"/>
          </a:xfrm>
          <a:prstGeom prst="rect">
            <a:avLst/>
          </a:prstGeom>
        </p:spPr>
      </p:pic>
      <p:sp>
        <p:nvSpPr>
          <p:cNvPr id="2" name="TextBox 1">
            <a:extLst>
              <a:ext uri="{FF2B5EF4-FFF2-40B4-BE49-F238E27FC236}">
                <a16:creationId xmlns:a16="http://schemas.microsoft.com/office/drawing/2014/main" id="{C7FFDFEF-3D77-F045-BAB9-73830C98D2FB}"/>
              </a:ext>
            </a:extLst>
          </p:cNvPr>
          <p:cNvSpPr txBox="1"/>
          <p:nvPr/>
        </p:nvSpPr>
        <p:spPr>
          <a:xfrm>
            <a:off x="638945" y="572740"/>
            <a:ext cx="6503703" cy="461665"/>
          </a:xfrm>
          <a:prstGeom prst="rect">
            <a:avLst/>
          </a:prstGeom>
          <a:noFill/>
        </p:spPr>
        <p:txBody>
          <a:bodyPr wrap="none" rtlCol="0">
            <a:spAutoFit/>
          </a:bodyPr>
          <a:lstStyle/>
          <a:p>
            <a:r>
              <a:rPr lang="en-US" sz="2400" b="1" dirty="0"/>
              <a:t>Majoritarian Principle – Competitive (w/ no bias)</a:t>
            </a:r>
          </a:p>
        </p:txBody>
      </p:sp>
      <p:sp>
        <p:nvSpPr>
          <p:cNvPr id="8" name="TextBox 7">
            <a:extLst>
              <a:ext uri="{FF2B5EF4-FFF2-40B4-BE49-F238E27FC236}">
                <a16:creationId xmlns:a16="http://schemas.microsoft.com/office/drawing/2014/main" id="{19854BFF-F8A9-4547-8C4C-BC487733F2AB}"/>
              </a:ext>
            </a:extLst>
          </p:cNvPr>
          <p:cNvSpPr txBox="1"/>
          <p:nvPr/>
        </p:nvSpPr>
        <p:spPr>
          <a:xfrm>
            <a:off x="4572000" y="6581001"/>
            <a:ext cx="4397038" cy="276999"/>
          </a:xfrm>
          <a:prstGeom prst="rect">
            <a:avLst/>
          </a:prstGeom>
          <a:noFill/>
        </p:spPr>
        <p:txBody>
          <a:bodyPr wrap="none" rtlCol="0">
            <a:spAutoFit/>
          </a:bodyPr>
          <a:lstStyle/>
          <a:p>
            <a:r>
              <a:rPr lang="en-US" sz="1200" dirty="0">
                <a:solidFill>
                  <a:schemeClr val="tx1">
                    <a:lumMod val="50000"/>
                    <a:lumOff val="50000"/>
                  </a:schemeClr>
                </a:solidFill>
              </a:rPr>
              <a:t>Gray seats are those that the undecided voters cast the pivotal vote</a:t>
            </a:r>
          </a:p>
        </p:txBody>
      </p:sp>
    </p:spTree>
    <p:extLst>
      <p:ext uri="{BB962C8B-B14F-4D97-AF65-F5344CB8AC3E}">
        <p14:creationId xmlns:p14="http://schemas.microsoft.com/office/powerpoint/2010/main" val="2494230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2"/>
          <a:srcRect/>
          <a:stretch/>
        </p:blipFill>
        <p:spPr>
          <a:xfrm>
            <a:off x="-610912" y="505553"/>
            <a:ext cx="6503568" cy="6503568"/>
          </a:xfrm>
          <a:prstGeom prst="rect">
            <a:avLst/>
          </a:prstGeom>
        </p:spPr>
      </p:pic>
      <p:graphicFrame>
        <p:nvGraphicFramePr>
          <p:cNvPr id="19" name="Table 18">
            <a:extLst>
              <a:ext uri="{FF2B5EF4-FFF2-40B4-BE49-F238E27FC236}">
                <a16:creationId xmlns:a16="http://schemas.microsoft.com/office/drawing/2014/main" id="{836F854F-9B1B-1E47-8FCF-BE3333484500}"/>
              </a:ext>
            </a:extLst>
          </p:cNvPr>
          <p:cNvGraphicFramePr>
            <a:graphicFrameLocks noGrp="1"/>
          </p:cNvGraphicFramePr>
          <p:nvPr/>
        </p:nvGraphicFramePr>
        <p:xfrm>
          <a:off x="6195190" y="4922910"/>
          <a:ext cx="2712990" cy="1698384"/>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526836">
                  <a:extLst>
                    <a:ext uri="{9D8B030D-6E8A-4147-A177-3AD203B41FA5}">
                      <a16:colId xmlns:a16="http://schemas.microsoft.com/office/drawing/2014/main" val="2821248304"/>
                    </a:ext>
                  </a:extLst>
                </a:gridCol>
                <a:gridCol w="1281824">
                  <a:extLst>
                    <a:ext uri="{9D8B030D-6E8A-4147-A177-3AD203B41FA5}">
                      <a16:colId xmlns:a16="http://schemas.microsoft.com/office/drawing/2014/main" val="3267050064"/>
                    </a:ext>
                  </a:extLst>
                </a:gridCol>
                <a:gridCol w="904330">
                  <a:extLst>
                    <a:ext uri="{9D8B030D-6E8A-4147-A177-3AD203B41FA5}">
                      <a16:colId xmlns:a16="http://schemas.microsoft.com/office/drawing/2014/main" val="1825942937"/>
                    </a:ext>
                  </a:extLst>
                </a:gridCol>
              </a:tblGrid>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Votes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Seats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4488635"/>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20</a:t>
                      </a:r>
                      <a:r>
                        <a:rPr lang="en-US" dirty="0">
                          <a:solidFill>
                            <a:schemeClr val="tx1"/>
                          </a:solidFill>
                        </a:rPr>
                        <a:t> (41%)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6231738"/>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23</a:t>
                      </a:r>
                      <a:r>
                        <a:rPr lang="en-US" dirty="0">
                          <a:solidFill>
                            <a:schemeClr val="tx1"/>
                          </a:solidFill>
                        </a:rPr>
                        <a:t> (47%)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25554"/>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6</a:t>
                      </a:r>
                      <a:r>
                        <a:rPr lang="en-US" dirty="0">
                          <a:solidFill>
                            <a:schemeClr val="tx1"/>
                          </a:solidFill>
                        </a:rPr>
                        <a:t>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254939"/>
                  </a:ext>
                </a:extLst>
              </a:tr>
            </a:tbl>
          </a:graphicData>
        </a:graphic>
      </p:graphicFrame>
      <p:pic>
        <p:nvPicPr>
          <p:cNvPr id="13" name="Picture 12">
            <a:extLst>
              <a:ext uri="{FF2B5EF4-FFF2-40B4-BE49-F238E27FC236}">
                <a16:creationId xmlns:a16="http://schemas.microsoft.com/office/drawing/2014/main" id="{BE4A5E45-0FF1-A04C-A5B0-100D022E26F6}"/>
              </a:ext>
            </a:extLst>
          </p:cNvPr>
          <p:cNvPicPr>
            <a:picLocks noChangeAspect="1"/>
          </p:cNvPicPr>
          <p:nvPr/>
        </p:nvPicPr>
        <p:blipFill>
          <a:blip r:embed="rId3"/>
          <a:stretch>
            <a:fillRect/>
          </a:stretch>
        </p:blipFill>
        <p:spPr>
          <a:xfrm flipH="1">
            <a:off x="6195190" y="5265679"/>
            <a:ext cx="464782" cy="1355615"/>
          </a:xfrm>
          <a:prstGeom prst="rect">
            <a:avLst/>
          </a:prstGeom>
        </p:spPr>
      </p:pic>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4">
            <a:alphaModFix amt="20000"/>
          </a:blip>
          <a:stretch>
            <a:fillRect/>
          </a:stretch>
        </p:blipFill>
        <p:spPr>
          <a:xfrm>
            <a:off x="6469780" y="236706"/>
            <a:ext cx="2438400" cy="1041400"/>
          </a:xfrm>
          <a:prstGeom prst="rect">
            <a:avLst/>
          </a:prstGeom>
        </p:spPr>
      </p:pic>
      <p:sp>
        <p:nvSpPr>
          <p:cNvPr id="2" name="TextBox 1">
            <a:extLst>
              <a:ext uri="{FF2B5EF4-FFF2-40B4-BE49-F238E27FC236}">
                <a16:creationId xmlns:a16="http://schemas.microsoft.com/office/drawing/2014/main" id="{C7FFDFEF-3D77-F045-BAB9-73830C98D2FB}"/>
              </a:ext>
            </a:extLst>
          </p:cNvPr>
          <p:cNvSpPr txBox="1"/>
          <p:nvPr/>
        </p:nvSpPr>
        <p:spPr>
          <a:xfrm>
            <a:off x="638945" y="572740"/>
            <a:ext cx="6023124" cy="461665"/>
          </a:xfrm>
          <a:prstGeom prst="rect">
            <a:avLst/>
          </a:prstGeom>
          <a:noFill/>
        </p:spPr>
        <p:txBody>
          <a:bodyPr wrap="none" rtlCol="0">
            <a:spAutoFit/>
          </a:bodyPr>
          <a:lstStyle/>
          <a:p>
            <a:r>
              <a:rPr lang="en-US" sz="2400" b="1" dirty="0"/>
              <a:t>Anti-Majoritarian – Not Competitive (w/ bias)</a:t>
            </a:r>
          </a:p>
        </p:txBody>
      </p:sp>
      <p:sp>
        <p:nvSpPr>
          <p:cNvPr id="8" name="TextBox 7">
            <a:extLst>
              <a:ext uri="{FF2B5EF4-FFF2-40B4-BE49-F238E27FC236}">
                <a16:creationId xmlns:a16="http://schemas.microsoft.com/office/drawing/2014/main" id="{130202FD-3CF2-D840-8BD5-51C3ACE329E6}"/>
              </a:ext>
            </a:extLst>
          </p:cNvPr>
          <p:cNvSpPr txBox="1"/>
          <p:nvPr/>
        </p:nvSpPr>
        <p:spPr>
          <a:xfrm>
            <a:off x="5892656" y="2385850"/>
            <a:ext cx="2877568" cy="1477328"/>
          </a:xfrm>
          <a:prstGeom prst="rect">
            <a:avLst/>
          </a:prstGeom>
          <a:noFill/>
        </p:spPr>
        <p:txBody>
          <a:bodyPr wrap="square" rtlCol="0">
            <a:spAutoFit/>
          </a:bodyPr>
          <a:lstStyle/>
          <a:p>
            <a:r>
              <a:rPr lang="en-US" b="1" dirty="0"/>
              <a:t>Plan is drawn to maximize the total number of seats for the minority party. It is not possible for them to get more than 5/7.</a:t>
            </a:r>
            <a:endParaRPr lang="en-US" dirty="0"/>
          </a:p>
        </p:txBody>
      </p:sp>
      <p:sp>
        <p:nvSpPr>
          <p:cNvPr id="9" name="TextBox 8">
            <a:extLst>
              <a:ext uri="{FF2B5EF4-FFF2-40B4-BE49-F238E27FC236}">
                <a16:creationId xmlns:a16="http://schemas.microsoft.com/office/drawing/2014/main" id="{77D44082-A14E-8D4E-9250-1997901FCD39}"/>
              </a:ext>
            </a:extLst>
          </p:cNvPr>
          <p:cNvSpPr txBox="1"/>
          <p:nvPr/>
        </p:nvSpPr>
        <p:spPr>
          <a:xfrm>
            <a:off x="4572000" y="6581001"/>
            <a:ext cx="4397038" cy="276999"/>
          </a:xfrm>
          <a:prstGeom prst="rect">
            <a:avLst/>
          </a:prstGeom>
          <a:noFill/>
        </p:spPr>
        <p:txBody>
          <a:bodyPr wrap="none" rtlCol="0">
            <a:spAutoFit/>
          </a:bodyPr>
          <a:lstStyle/>
          <a:p>
            <a:r>
              <a:rPr lang="en-US" sz="1200" dirty="0">
                <a:solidFill>
                  <a:schemeClr val="tx1">
                    <a:lumMod val="50000"/>
                    <a:lumOff val="50000"/>
                  </a:schemeClr>
                </a:solidFill>
              </a:rPr>
              <a:t>Gray seats are those that the undecided voters cast the pivotal vote</a:t>
            </a:r>
          </a:p>
        </p:txBody>
      </p:sp>
    </p:spTree>
    <p:extLst>
      <p:ext uri="{BB962C8B-B14F-4D97-AF65-F5344CB8AC3E}">
        <p14:creationId xmlns:p14="http://schemas.microsoft.com/office/powerpoint/2010/main" val="4219998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2"/>
          <a:srcRect/>
          <a:stretch/>
        </p:blipFill>
        <p:spPr>
          <a:xfrm>
            <a:off x="-610912" y="505553"/>
            <a:ext cx="6503568" cy="6503568"/>
          </a:xfrm>
          <a:prstGeom prst="rect">
            <a:avLst/>
          </a:prstGeom>
        </p:spPr>
      </p:pic>
      <p:graphicFrame>
        <p:nvGraphicFramePr>
          <p:cNvPr id="19" name="Table 18">
            <a:extLst>
              <a:ext uri="{FF2B5EF4-FFF2-40B4-BE49-F238E27FC236}">
                <a16:creationId xmlns:a16="http://schemas.microsoft.com/office/drawing/2014/main" id="{836F854F-9B1B-1E47-8FCF-BE3333484500}"/>
              </a:ext>
            </a:extLst>
          </p:cNvPr>
          <p:cNvGraphicFramePr>
            <a:graphicFrameLocks noGrp="1"/>
          </p:cNvGraphicFramePr>
          <p:nvPr/>
        </p:nvGraphicFramePr>
        <p:xfrm>
          <a:off x="6195190" y="4922910"/>
          <a:ext cx="2712990" cy="1698384"/>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526836">
                  <a:extLst>
                    <a:ext uri="{9D8B030D-6E8A-4147-A177-3AD203B41FA5}">
                      <a16:colId xmlns:a16="http://schemas.microsoft.com/office/drawing/2014/main" val="2821248304"/>
                    </a:ext>
                  </a:extLst>
                </a:gridCol>
                <a:gridCol w="1281824">
                  <a:extLst>
                    <a:ext uri="{9D8B030D-6E8A-4147-A177-3AD203B41FA5}">
                      <a16:colId xmlns:a16="http://schemas.microsoft.com/office/drawing/2014/main" val="3267050064"/>
                    </a:ext>
                  </a:extLst>
                </a:gridCol>
                <a:gridCol w="904330">
                  <a:extLst>
                    <a:ext uri="{9D8B030D-6E8A-4147-A177-3AD203B41FA5}">
                      <a16:colId xmlns:a16="http://schemas.microsoft.com/office/drawing/2014/main" val="1825942937"/>
                    </a:ext>
                  </a:extLst>
                </a:gridCol>
              </a:tblGrid>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Votes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Seats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4488635"/>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20</a:t>
                      </a:r>
                      <a:r>
                        <a:rPr lang="en-US" dirty="0">
                          <a:solidFill>
                            <a:schemeClr val="tx1"/>
                          </a:solidFill>
                        </a:rPr>
                        <a:t> (41%)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6231738"/>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23</a:t>
                      </a:r>
                      <a:r>
                        <a:rPr lang="en-US" dirty="0">
                          <a:solidFill>
                            <a:schemeClr val="tx1"/>
                          </a:solidFill>
                        </a:rPr>
                        <a:t> (47%)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25554"/>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6</a:t>
                      </a:r>
                      <a:r>
                        <a:rPr lang="en-US" dirty="0">
                          <a:solidFill>
                            <a:schemeClr val="tx1"/>
                          </a:solidFill>
                        </a:rPr>
                        <a:t>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254939"/>
                  </a:ext>
                </a:extLst>
              </a:tr>
            </a:tbl>
          </a:graphicData>
        </a:graphic>
      </p:graphicFrame>
      <p:pic>
        <p:nvPicPr>
          <p:cNvPr id="13" name="Picture 12">
            <a:extLst>
              <a:ext uri="{FF2B5EF4-FFF2-40B4-BE49-F238E27FC236}">
                <a16:creationId xmlns:a16="http://schemas.microsoft.com/office/drawing/2014/main" id="{BE4A5E45-0FF1-A04C-A5B0-100D022E26F6}"/>
              </a:ext>
            </a:extLst>
          </p:cNvPr>
          <p:cNvPicPr>
            <a:picLocks noChangeAspect="1"/>
          </p:cNvPicPr>
          <p:nvPr/>
        </p:nvPicPr>
        <p:blipFill>
          <a:blip r:embed="rId3"/>
          <a:stretch>
            <a:fillRect/>
          </a:stretch>
        </p:blipFill>
        <p:spPr>
          <a:xfrm flipH="1">
            <a:off x="6195190" y="5265679"/>
            <a:ext cx="464782" cy="1355615"/>
          </a:xfrm>
          <a:prstGeom prst="rect">
            <a:avLst/>
          </a:prstGeom>
        </p:spPr>
      </p:pic>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4">
            <a:alphaModFix amt="20000"/>
          </a:blip>
          <a:stretch>
            <a:fillRect/>
          </a:stretch>
        </p:blipFill>
        <p:spPr>
          <a:xfrm>
            <a:off x="6469780" y="236706"/>
            <a:ext cx="2438400" cy="1041400"/>
          </a:xfrm>
          <a:prstGeom prst="rect">
            <a:avLst/>
          </a:prstGeom>
        </p:spPr>
      </p:pic>
      <p:sp>
        <p:nvSpPr>
          <p:cNvPr id="2" name="TextBox 1">
            <a:extLst>
              <a:ext uri="{FF2B5EF4-FFF2-40B4-BE49-F238E27FC236}">
                <a16:creationId xmlns:a16="http://schemas.microsoft.com/office/drawing/2014/main" id="{C7FFDFEF-3D77-F045-BAB9-73830C98D2FB}"/>
              </a:ext>
            </a:extLst>
          </p:cNvPr>
          <p:cNvSpPr txBox="1"/>
          <p:nvPr/>
        </p:nvSpPr>
        <p:spPr>
          <a:xfrm>
            <a:off x="638945" y="572740"/>
            <a:ext cx="7167924" cy="461665"/>
          </a:xfrm>
          <a:prstGeom prst="rect">
            <a:avLst/>
          </a:prstGeom>
          <a:noFill/>
        </p:spPr>
        <p:txBody>
          <a:bodyPr wrap="none" rtlCol="0">
            <a:spAutoFit/>
          </a:bodyPr>
          <a:lstStyle/>
          <a:p>
            <a:r>
              <a:rPr lang="en-US" sz="2400" b="1" dirty="0"/>
              <a:t>Egregious Gerrymander – Low responsiveness (w/ bias)</a:t>
            </a:r>
          </a:p>
        </p:txBody>
      </p:sp>
      <p:sp>
        <p:nvSpPr>
          <p:cNvPr id="8" name="TextBox 7">
            <a:extLst>
              <a:ext uri="{FF2B5EF4-FFF2-40B4-BE49-F238E27FC236}">
                <a16:creationId xmlns:a16="http://schemas.microsoft.com/office/drawing/2014/main" id="{130202FD-3CF2-D840-8BD5-51C3ACE329E6}"/>
              </a:ext>
            </a:extLst>
          </p:cNvPr>
          <p:cNvSpPr txBox="1"/>
          <p:nvPr/>
        </p:nvSpPr>
        <p:spPr>
          <a:xfrm>
            <a:off x="5892656" y="2385850"/>
            <a:ext cx="2877568" cy="2185214"/>
          </a:xfrm>
          <a:prstGeom prst="rect">
            <a:avLst/>
          </a:prstGeom>
          <a:noFill/>
        </p:spPr>
        <p:txBody>
          <a:bodyPr wrap="square" rtlCol="0">
            <a:spAutoFit/>
          </a:bodyPr>
          <a:lstStyle/>
          <a:p>
            <a:r>
              <a:rPr lang="en-US" b="1" dirty="0"/>
              <a:t>This plan maximizes the majority party’s seat share. Given the concentration of purple voters on the right, it is unavoidable that they win at least one seat. </a:t>
            </a:r>
            <a:r>
              <a:rPr lang="en-US" sz="1400" b="1" dirty="0">
                <a:solidFill>
                  <a:schemeClr val="tx1">
                    <a:lumMod val="65000"/>
                    <a:lumOff val="35000"/>
                  </a:schemeClr>
                </a:solidFill>
              </a:rPr>
              <a:t>(Perhaps the one virtue of being ‘naturally’ packed) </a:t>
            </a:r>
            <a:endParaRPr lang="en-US" dirty="0">
              <a:solidFill>
                <a:schemeClr val="tx1">
                  <a:lumMod val="65000"/>
                  <a:lumOff val="35000"/>
                </a:schemeClr>
              </a:solidFill>
            </a:endParaRPr>
          </a:p>
        </p:txBody>
      </p:sp>
      <p:sp>
        <p:nvSpPr>
          <p:cNvPr id="9" name="TextBox 8">
            <a:extLst>
              <a:ext uri="{FF2B5EF4-FFF2-40B4-BE49-F238E27FC236}">
                <a16:creationId xmlns:a16="http://schemas.microsoft.com/office/drawing/2014/main" id="{77D44082-A14E-8D4E-9250-1997901FCD39}"/>
              </a:ext>
            </a:extLst>
          </p:cNvPr>
          <p:cNvSpPr txBox="1"/>
          <p:nvPr/>
        </p:nvSpPr>
        <p:spPr>
          <a:xfrm>
            <a:off x="4572000" y="6581001"/>
            <a:ext cx="4397038" cy="276999"/>
          </a:xfrm>
          <a:prstGeom prst="rect">
            <a:avLst/>
          </a:prstGeom>
          <a:noFill/>
        </p:spPr>
        <p:txBody>
          <a:bodyPr wrap="none" rtlCol="0">
            <a:spAutoFit/>
          </a:bodyPr>
          <a:lstStyle/>
          <a:p>
            <a:r>
              <a:rPr lang="en-US" sz="1200" dirty="0">
                <a:solidFill>
                  <a:schemeClr val="tx1">
                    <a:lumMod val="50000"/>
                    <a:lumOff val="50000"/>
                  </a:schemeClr>
                </a:solidFill>
              </a:rPr>
              <a:t>Gray seats are those that the undecided voters cast the pivotal vote</a:t>
            </a:r>
          </a:p>
        </p:txBody>
      </p:sp>
    </p:spTree>
    <p:extLst>
      <p:ext uri="{BB962C8B-B14F-4D97-AF65-F5344CB8AC3E}">
        <p14:creationId xmlns:p14="http://schemas.microsoft.com/office/powerpoint/2010/main" val="44406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Focus of this panel</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a:bodyPr>
          <a:lstStyle/>
          <a:p>
            <a:r>
              <a:rPr lang="en-US" dirty="0"/>
              <a:t>In this panel, we focus on the criteria that a legislature either may be constrained by state law or may choose among on principle of `good governance’</a:t>
            </a:r>
          </a:p>
          <a:p>
            <a:r>
              <a:rPr lang="en-US" dirty="0"/>
              <a:t>I will begin by giving some definitions of some traditional redistricting criteria</a:t>
            </a:r>
          </a:p>
          <a:p>
            <a:r>
              <a:rPr lang="en-US" dirty="0"/>
              <a:t>I will finish my brief presentation and introduce my fellow panelist and open it up for discussion</a:t>
            </a:r>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2721957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2"/>
          <a:srcRect/>
          <a:stretch/>
        </p:blipFill>
        <p:spPr>
          <a:xfrm>
            <a:off x="-610912" y="505553"/>
            <a:ext cx="6503568" cy="6503568"/>
          </a:xfrm>
          <a:prstGeom prst="rect">
            <a:avLst/>
          </a:prstGeom>
        </p:spPr>
      </p:pic>
      <p:graphicFrame>
        <p:nvGraphicFramePr>
          <p:cNvPr id="19" name="Table 18">
            <a:extLst>
              <a:ext uri="{FF2B5EF4-FFF2-40B4-BE49-F238E27FC236}">
                <a16:creationId xmlns:a16="http://schemas.microsoft.com/office/drawing/2014/main" id="{836F854F-9B1B-1E47-8FCF-BE3333484500}"/>
              </a:ext>
            </a:extLst>
          </p:cNvPr>
          <p:cNvGraphicFramePr>
            <a:graphicFrameLocks noGrp="1"/>
          </p:cNvGraphicFramePr>
          <p:nvPr/>
        </p:nvGraphicFramePr>
        <p:xfrm>
          <a:off x="6195190" y="4922910"/>
          <a:ext cx="2712990" cy="1698384"/>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526836">
                  <a:extLst>
                    <a:ext uri="{9D8B030D-6E8A-4147-A177-3AD203B41FA5}">
                      <a16:colId xmlns:a16="http://schemas.microsoft.com/office/drawing/2014/main" val="2821248304"/>
                    </a:ext>
                  </a:extLst>
                </a:gridCol>
                <a:gridCol w="1281824">
                  <a:extLst>
                    <a:ext uri="{9D8B030D-6E8A-4147-A177-3AD203B41FA5}">
                      <a16:colId xmlns:a16="http://schemas.microsoft.com/office/drawing/2014/main" val="3267050064"/>
                    </a:ext>
                  </a:extLst>
                </a:gridCol>
                <a:gridCol w="904330">
                  <a:extLst>
                    <a:ext uri="{9D8B030D-6E8A-4147-A177-3AD203B41FA5}">
                      <a16:colId xmlns:a16="http://schemas.microsoft.com/office/drawing/2014/main" val="1825942937"/>
                    </a:ext>
                  </a:extLst>
                </a:gridCol>
              </a:tblGrid>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Votes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Seats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4488635"/>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20</a:t>
                      </a:r>
                      <a:r>
                        <a:rPr lang="en-US" dirty="0">
                          <a:solidFill>
                            <a:schemeClr val="tx1"/>
                          </a:solidFill>
                        </a:rPr>
                        <a:t> (41%)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6231738"/>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23</a:t>
                      </a:r>
                      <a:r>
                        <a:rPr lang="en-US" dirty="0">
                          <a:solidFill>
                            <a:schemeClr val="tx1"/>
                          </a:solidFill>
                        </a:rPr>
                        <a:t> (47%)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25554"/>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6</a:t>
                      </a:r>
                      <a:r>
                        <a:rPr lang="en-US" dirty="0">
                          <a:solidFill>
                            <a:schemeClr val="tx1"/>
                          </a:solidFill>
                        </a:rPr>
                        <a:t>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254939"/>
                  </a:ext>
                </a:extLst>
              </a:tr>
            </a:tbl>
          </a:graphicData>
        </a:graphic>
      </p:graphicFrame>
      <p:pic>
        <p:nvPicPr>
          <p:cNvPr id="13" name="Picture 12">
            <a:extLst>
              <a:ext uri="{FF2B5EF4-FFF2-40B4-BE49-F238E27FC236}">
                <a16:creationId xmlns:a16="http://schemas.microsoft.com/office/drawing/2014/main" id="{BE4A5E45-0FF1-A04C-A5B0-100D022E26F6}"/>
              </a:ext>
            </a:extLst>
          </p:cNvPr>
          <p:cNvPicPr>
            <a:picLocks noChangeAspect="1"/>
          </p:cNvPicPr>
          <p:nvPr/>
        </p:nvPicPr>
        <p:blipFill>
          <a:blip r:embed="rId3"/>
          <a:stretch>
            <a:fillRect/>
          </a:stretch>
        </p:blipFill>
        <p:spPr>
          <a:xfrm flipH="1">
            <a:off x="6195190" y="5265679"/>
            <a:ext cx="464782" cy="1355615"/>
          </a:xfrm>
          <a:prstGeom prst="rect">
            <a:avLst/>
          </a:prstGeom>
        </p:spPr>
      </p:pic>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4">
            <a:alphaModFix amt="20000"/>
          </a:blip>
          <a:stretch>
            <a:fillRect/>
          </a:stretch>
        </p:blipFill>
        <p:spPr>
          <a:xfrm>
            <a:off x="6469780" y="236706"/>
            <a:ext cx="2438400" cy="1041400"/>
          </a:xfrm>
          <a:prstGeom prst="rect">
            <a:avLst/>
          </a:prstGeom>
        </p:spPr>
      </p:pic>
      <p:sp>
        <p:nvSpPr>
          <p:cNvPr id="2" name="TextBox 1">
            <a:extLst>
              <a:ext uri="{FF2B5EF4-FFF2-40B4-BE49-F238E27FC236}">
                <a16:creationId xmlns:a16="http://schemas.microsoft.com/office/drawing/2014/main" id="{C7FFDFEF-3D77-F045-BAB9-73830C98D2FB}"/>
              </a:ext>
            </a:extLst>
          </p:cNvPr>
          <p:cNvSpPr txBox="1"/>
          <p:nvPr/>
        </p:nvSpPr>
        <p:spPr>
          <a:xfrm>
            <a:off x="638945" y="572740"/>
            <a:ext cx="4224041" cy="461665"/>
          </a:xfrm>
          <a:prstGeom prst="rect">
            <a:avLst/>
          </a:prstGeom>
          <a:noFill/>
        </p:spPr>
        <p:txBody>
          <a:bodyPr wrap="none" rtlCol="0">
            <a:spAutoFit/>
          </a:bodyPr>
          <a:lstStyle/>
          <a:p>
            <a:r>
              <a:rPr lang="en-US" sz="2400" b="1" dirty="0"/>
              <a:t>Highly Competitive (w/ no bias)</a:t>
            </a:r>
          </a:p>
        </p:txBody>
      </p:sp>
      <p:sp>
        <p:nvSpPr>
          <p:cNvPr id="8" name="TextBox 7">
            <a:extLst>
              <a:ext uri="{FF2B5EF4-FFF2-40B4-BE49-F238E27FC236}">
                <a16:creationId xmlns:a16="http://schemas.microsoft.com/office/drawing/2014/main" id="{130202FD-3CF2-D840-8BD5-51C3ACE329E6}"/>
              </a:ext>
            </a:extLst>
          </p:cNvPr>
          <p:cNvSpPr txBox="1"/>
          <p:nvPr/>
        </p:nvSpPr>
        <p:spPr>
          <a:xfrm>
            <a:off x="5892656" y="2385850"/>
            <a:ext cx="2877568" cy="1200329"/>
          </a:xfrm>
          <a:prstGeom prst="rect">
            <a:avLst/>
          </a:prstGeom>
          <a:noFill/>
        </p:spPr>
        <p:txBody>
          <a:bodyPr wrap="square" rtlCol="0">
            <a:spAutoFit/>
          </a:bodyPr>
          <a:lstStyle/>
          <a:p>
            <a:r>
              <a:rPr lang="en-US" b="1" dirty="0"/>
              <a:t>This plan is drawn to maximize competitiveness, with unaffiliated voters deciding 6/7 contests.</a:t>
            </a:r>
            <a:endParaRPr lang="en-US" dirty="0"/>
          </a:p>
        </p:txBody>
      </p:sp>
      <p:sp>
        <p:nvSpPr>
          <p:cNvPr id="9" name="TextBox 8">
            <a:extLst>
              <a:ext uri="{FF2B5EF4-FFF2-40B4-BE49-F238E27FC236}">
                <a16:creationId xmlns:a16="http://schemas.microsoft.com/office/drawing/2014/main" id="{77D44082-A14E-8D4E-9250-1997901FCD39}"/>
              </a:ext>
            </a:extLst>
          </p:cNvPr>
          <p:cNvSpPr txBox="1"/>
          <p:nvPr/>
        </p:nvSpPr>
        <p:spPr>
          <a:xfrm>
            <a:off x="4572000" y="6581001"/>
            <a:ext cx="4397038" cy="276999"/>
          </a:xfrm>
          <a:prstGeom prst="rect">
            <a:avLst/>
          </a:prstGeom>
          <a:noFill/>
        </p:spPr>
        <p:txBody>
          <a:bodyPr wrap="none" rtlCol="0">
            <a:spAutoFit/>
          </a:bodyPr>
          <a:lstStyle/>
          <a:p>
            <a:r>
              <a:rPr lang="en-US" sz="1200" dirty="0">
                <a:solidFill>
                  <a:schemeClr val="tx1">
                    <a:lumMod val="50000"/>
                    <a:lumOff val="50000"/>
                  </a:schemeClr>
                </a:solidFill>
              </a:rPr>
              <a:t>Gray seats are those that the undecided voters cast the pivotal vote</a:t>
            </a:r>
          </a:p>
        </p:txBody>
      </p:sp>
    </p:spTree>
    <p:extLst>
      <p:ext uri="{BB962C8B-B14F-4D97-AF65-F5344CB8AC3E}">
        <p14:creationId xmlns:p14="http://schemas.microsoft.com/office/powerpoint/2010/main" val="2241452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2"/>
          <a:srcRect/>
          <a:stretch/>
        </p:blipFill>
        <p:spPr>
          <a:xfrm>
            <a:off x="-610912" y="505553"/>
            <a:ext cx="6503568" cy="6503568"/>
          </a:xfrm>
          <a:prstGeom prst="rect">
            <a:avLst/>
          </a:prstGeom>
        </p:spPr>
      </p:pic>
      <p:graphicFrame>
        <p:nvGraphicFramePr>
          <p:cNvPr id="19" name="Table 18">
            <a:extLst>
              <a:ext uri="{FF2B5EF4-FFF2-40B4-BE49-F238E27FC236}">
                <a16:creationId xmlns:a16="http://schemas.microsoft.com/office/drawing/2014/main" id="{836F854F-9B1B-1E47-8FCF-BE3333484500}"/>
              </a:ext>
            </a:extLst>
          </p:cNvPr>
          <p:cNvGraphicFramePr>
            <a:graphicFrameLocks noGrp="1"/>
          </p:cNvGraphicFramePr>
          <p:nvPr/>
        </p:nvGraphicFramePr>
        <p:xfrm>
          <a:off x="6195190" y="4922910"/>
          <a:ext cx="2712990" cy="1698384"/>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526836">
                  <a:extLst>
                    <a:ext uri="{9D8B030D-6E8A-4147-A177-3AD203B41FA5}">
                      <a16:colId xmlns:a16="http://schemas.microsoft.com/office/drawing/2014/main" val="2821248304"/>
                    </a:ext>
                  </a:extLst>
                </a:gridCol>
                <a:gridCol w="1281824">
                  <a:extLst>
                    <a:ext uri="{9D8B030D-6E8A-4147-A177-3AD203B41FA5}">
                      <a16:colId xmlns:a16="http://schemas.microsoft.com/office/drawing/2014/main" val="3267050064"/>
                    </a:ext>
                  </a:extLst>
                </a:gridCol>
                <a:gridCol w="904330">
                  <a:extLst>
                    <a:ext uri="{9D8B030D-6E8A-4147-A177-3AD203B41FA5}">
                      <a16:colId xmlns:a16="http://schemas.microsoft.com/office/drawing/2014/main" val="1825942937"/>
                    </a:ext>
                  </a:extLst>
                </a:gridCol>
              </a:tblGrid>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Votes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Seats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4488635"/>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20</a:t>
                      </a:r>
                      <a:r>
                        <a:rPr lang="en-US" dirty="0">
                          <a:solidFill>
                            <a:schemeClr val="tx1"/>
                          </a:solidFill>
                        </a:rPr>
                        <a:t> (41%)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6231738"/>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23</a:t>
                      </a:r>
                      <a:r>
                        <a:rPr lang="en-US" dirty="0">
                          <a:solidFill>
                            <a:schemeClr val="tx1"/>
                          </a:solidFill>
                        </a:rPr>
                        <a:t> (47%)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25554"/>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6</a:t>
                      </a:r>
                      <a:r>
                        <a:rPr lang="en-US" dirty="0">
                          <a:solidFill>
                            <a:schemeClr val="tx1"/>
                          </a:solidFill>
                        </a:rPr>
                        <a:t>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254939"/>
                  </a:ext>
                </a:extLst>
              </a:tr>
            </a:tbl>
          </a:graphicData>
        </a:graphic>
      </p:graphicFrame>
      <p:pic>
        <p:nvPicPr>
          <p:cNvPr id="13" name="Picture 12">
            <a:extLst>
              <a:ext uri="{FF2B5EF4-FFF2-40B4-BE49-F238E27FC236}">
                <a16:creationId xmlns:a16="http://schemas.microsoft.com/office/drawing/2014/main" id="{BE4A5E45-0FF1-A04C-A5B0-100D022E26F6}"/>
              </a:ext>
            </a:extLst>
          </p:cNvPr>
          <p:cNvPicPr>
            <a:picLocks noChangeAspect="1"/>
          </p:cNvPicPr>
          <p:nvPr/>
        </p:nvPicPr>
        <p:blipFill>
          <a:blip r:embed="rId3"/>
          <a:stretch>
            <a:fillRect/>
          </a:stretch>
        </p:blipFill>
        <p:spPr>
          <a:xfrm flipH="1">
            <a:off x="6195190" y="5265679"/>
            <a:ext cx="464782" cy="1355615"/>
          </a:xfrm>
          <a:prstGeom prst="rect">
            <a:avLst/>
          </a:prstGeom>
        </p:spPr>
      </p:pic>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4">
            <a:alphaModFix amt="20000"/>
          </a:blip>
          <a:stretch>
            <a:fillRect/>
          </a:stretch>
        </p:blipFill>
        <p:spPr>
          <a:xfrm>
            <a:off x="6469780" y="236706"/>
            <a:ext cx="2438400" cy="1041400"/>
          </a:xfrm>
          <a:prstGeom prst="rect">
            <a:avLst/>
          </a:prstGeom>
        </p:spPr>
      </p:pic>
      <p:sp>
        <p:nvSpPr>
          <p:cNvPr id="2" name="TextBox 1">
            <a:extLst>
              <a:ext uri="{FF2B5EF4-FFF2-40B4-BE49-F238E27FC236}">
                <a16:creationId xmlns:a16="http://schemas.microsoft.com/office/drawing/2014/main" id="{C7FFDFEF-3D77-F045-BAB9-73830C98D2FB}"/>
              </a:ext>
            </a:extLst>
          </p:cNvPr>
          <p:cNvSpPr txBox="1"/>
          <p:nvPr/>
        </p:nvSpPr>
        <p:spPr>
          <a:xfrm>
            <a:off x="638945" y="572740"/>
            <a:ext cx="6715493" cy="461665"/>
          </a:xfrm>
          <a:prstGeom prst="rect">
            <a:avLst/>
          </a:prstGeom>
          <a:noFill/>
        </p:spPr>
        <p:txBody>
          <a:bodyPr wrap="none" rtlCol="0">
            <a:spAutoFit/>
          </a:bodyPr>
          <a:lstStyle/>
          <a:p>
            <a:r>
              <a:rPr lang="en-US" sz="2400" b="1" dirty="0"/>
              <a:t>Neutral Plan (vertical – responsive but slightly bias)</a:t>
            </a:r>
          </a:p>
        </p:txBody>
      </p:sp>
      <p:sp>
        <p:nvSpPr>
          <p:cNvPr id="8" name="TextBox 7">
            <a:extLst>
              <a:ext uri="{FF2B5EF4-FFF2-40B4-BE49-F238E27FC236}">
                <a16:creationId xmlns:a16="http://schemas.microsoft.com/office/drawing/2014/main" id="{130202FD-3CF2-D840-8BD5-51C3ACE329E6}"/>
              </a:ext>
            </a:extLst>
          </p:cNvPr>
          <p:cNvSpPr txBox="1"/>
          <p:nvPr/>
        </p:nvSpPr>
        <p:spPr>
          <a:xfrm>
            <a:off x="5892656" y="2385850"/>
            <a:ext cx="2877568" cy="1477328"/>
          </a:xfrm>
          <a:prstGeom prst="rect">
            <a:avLst/>
          </a:prstGeom>
          <a:noFill/>
        </p:spPr>
        <p:txBody>
          <a:bodyPr wrap="square" rtlCol="0">
            <a:spAutoFit/>
          </a:bodyPr>
          <a:lstStyle/>
          <a:p>
            <a:r>
              <a:rPr lang="en-US" b="1" dirty="0"/>
              <a:t>49 Total Voters – 7 Districts</a:t>
            </a:r>
          </a:p>
          <a:p>
            <a:r>
              <a:rPr lang="en-US" dirty="0"/>
              <a:t>Orange and Purple vote 100% with their party, gray votes 50% of the time for either Orange or Purple</a:t>
            </a:r>
          </a:p>
        </p:txBody>
      </p:sp>
      <p:sp>
        <p:nvSpPr>
          <p:cNvPr id="9" name="TextBox 8">
            <a:extLst>
              <a:ext uri="{FF2B5EF4-FFF2-40B4-BE49-F238E27FC236}">
                <a16:creationId xmlns:a16="http://schemas.microsoft.com/office/drawing/2014/main" id="{77D44082-A14E-8D4E-9250-1997901FCD39}"/>
              </a:ext>
            </a:extLst>
          </p:cNvPr>
          <p:cNvSpPr txBox="1"/>
          <p:nvPr/>
        </p:nvSpPr>
        <p:spPr>
          <a:xfrm>
            <a:off x="4572000" y="6581001"/>
            <a:ext cx="4397038" cy="276999"/>
          </a:xfrm>
          <a:prstGeom prst="rect">
            <a:avLst/>
          </a:prstGeom>
          <a:noFill/>
        </p:spPr>
        <p:txBody>
          <a:bodyPr wrap="none" rtlCol="0">
            <a:spAutoFit/>
          </a:bodyPr>
          <a:lstStyle/>
          <a:p>
            <a:r>
              <a:rPr lang="en-US" sz="1200" dirty="0">
                <a:solidFill>
                  <a:schemeClr val="tx1">
                    <a:lumMod val="50000"/>
                    <a:lumOff val="50000"/>
                  </a:schemeClr>
                </a:solidFill>
              </a:rPr>
              <a:t>Gray seats are those that the undecided voters cast the pivotal vote</a:t>
            </a:r>
          </a:p>
        </p:txBody>
      </p:sp>
    </p:spTree>
    <p:extLst>
      <p:ext uri="{BB962C8B-B14F-4D97-AF65-F5344CB8AC3E}">
        <p14:creationId xmlns:p14="http://schemas.microsoft.com/office/powerpoint/2010/main" val="2949825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2"/>
          <a:srcRect/>
          <a:stretch/>
        </p:blipFill>
        <p:spPr>
          <a:xfrm>
            <a:off x="-610912" y="505553"/>
            <a:ext cx="6503568" cy="6503568"/>
          </a:xfrm>
          <a:prstGeom prst="rect">
            <a:avLst/>
          </a:prstGeom>
        </p:spPr>
      </p:pic>
      <p:graphicFrame>
        <p:nvGraphicFramePr>
          <p:cNvPr id="19" name="Table 18">
            <a:extLst>
              <a:ext uri="{FF2B5EF4-FFF2-40B4-BE49-F238E27FC236}">
                <a16:creationId xmlns:a16="http://schemas.microsoft.com/office/drawing/2014/main" id="{836F854F-9B1B-1E47-8FCF-BE3333484500}"/>
              </a:ext>
            </a:extLst>
          </p:cNvPr>
          <p:cNvGraphicFramePr>
            <a:graphicFrameLocks noGrp="1"/>
          </p:cNvGraphicFramePr>
          <p:nvPr/>
        </p:nvGraphicFramePr>
        <p:xfrm>
          <a:off x="6195190" y="4922910"/>
          <a:ext cx="2712990" cy="1698384"/>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526836">
                  <a:extLst>
                    <a:ext uri="{9D8B030D-6E8A-4147-A177-3AD203B41FA5}">
                      <a16:colId xmlns:a16="http://schemas.microsoft.com/office/drawing/2014/main" val="2821248304"/>
                    </a:ext>
                  </a:extLst>
                </a:gridCol>
                <a:gridCol w="1281824">
                  <a:extLst>
                    <a:ext uri="{9D8B030D-6E8A-4147-A177-3AD203B41FA5}">
                      <a16:colId xmlns:a16="http://schemas.microsoft.com/office/drawing/2014/main" val="3267050064"/>
                    </a:ext>
                  </a:extLst>
                </a:gridCol>
                <a:gridCol w="904330">
                  <a:extLst>
                    <a:ext uri="{9D8B030D-6E8A-4147-A177-3AD203B41FA5}">
                      <a16:colId xmlns:a16="http://schemas.microsoft.com/office/drawing/2014/main" val="1825942937"/>
                    </a:ext>
                  </a:extLst>
                </a:gridCol>
              </a:tblGrid>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Votes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Seats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4488635"/>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20</a:t>
                      </a:r>
                      <a:r>
                        <a:rPr lang="en-US" dirty="0">
                          <a:solidFill>
                            <a:schemeClr val="tx1"/>
                          </a:solidFill>
                        </a:rPr>
                        <a:t> (41%)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6231738"/>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23</a:t>
                      </a:r>
                      <a:r>
                        <a:rPr lang="en-US" dirty="0">
                          <a:solidFill>
                            <a:schemeClr val="tx1"/>
                          </a:solidFill>
                        </a:rPr>
                        <a:t> (47%)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25554"/>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6</a:t>
                      </a:r>
                      <a:r>
                        <a:rPr lang="en-US" dirty="0">
                          <a:solidFill>
                            <a:schemeClr val="tx1"/>
                          </a:solidFill>
                        </a:rPr>
                        <a:t>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254939"/>
                  </a:ext>
                </a:extLst>
              </a:tr>
            </a:tbl>
          </a:graphicData>
        </a:graphic>
      </p:graphicFrame>
      <p:pic>
        <p:nvPicPr>
          <p:cNvPr id="13" name="Picture 12">
            <a:extLst>
              <a:ext uri="{FF2B5EF4-FFF2-40B4-BE49-F238E27FC236}">
                <a16:creationId xmlns:a16="http://schemas.microsoft.com/office/drawing/2014/main" id="{BE4A5E45-0FF1-A04C-A5B0-100D022E26F6}"/>
              </a:ext>
            </a:extLst>
          </p:cNvPr>
          <p:cNvPicPr>
            <a:picLocks noChangeAspect="1"/>
          </p:cNvPicPr>
          <p:nvPr/>
        </p:nvPicPr>
        <p:blipFill>
          <a:blip r:embed="rId3"/>
          <a:stretch>
            <a:fillRect/>
          </a:stretch>
        </p:blipFill>
        <p:spPr>
          <a:xfrm flipH="1">
            <a:off x="6195190" y="5265679"/>
            <a:ext cx="464782" cy="1355615"/>
          </a:xfrm>
          <a:prstGeom prst="rect">
            <a:avLst/>
          </a:prstGeom>
        </p:spPr>
      </p:pic>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4">
            <a:alphaModFix amt="20000"/>
          </a:blip>
          <a:stretch>
            <a:fillRect/>
          </a:stretch>
        </p:blipFill>
        <p:spPr>
          <a:xfrm>
            <a:off x="6469780" y="236706"/>
            <a:ext cx="2438400" cy="1041400"/>
          </a:xfrm>
          <a:prstGeom prst="rect">
            <a:avLst/>
          </a:prstGeom>
        </p:spPr>
      </p:pic>
      <p:sp>
        <p:nvSpPr>
          <p:cNvPr id="2" name="TextBox 1">
            <a:extLst>
              <a:ext uri="{FF2B5EF4-FFF2-40B4-BE49-F238E27FC236}">
                <a16:creationId xmlns:a16="http://schemas.microsoft.com/office/drawing/2014/main" id="{C7FFDFEF-3D77-F045-BAB9-73830C98D2FB}"/>
              </a:ext>
            </a:extLst>
          </p:cNvPr>
          <p:cNvSpPr txBox="1"/>
          <p:nvPr/>
        </p:nvSpPr>
        <p:spPr>
          <a:xfrm>
            <a:off x="638945" y="572740"/>
            <a:ext cx="4635436" cy="461665"/>
          </a:xfrm>
          <a:prstGeom prst="rect">
            <a:avLst/>
          </a:prstGeom>
          <a:noFill/>
        </p:spPr>
        <p:txBody>
          <a:bodyPr wrap="none" rtlCol="0">
            <a:spAutoFit/>
          </a:bodyPr>
          <a:lstStyle/>
          <a:p>
            <a:r>
              <a:rPr lang="en-US" sz="2400" b="1" dirty="0"/>
              <a:t>Neutral Plan (horizonal w/ no bias)</a:t>
            </a:r>
          </a:p>
        </p:txBody>
      </p:sp>
      <p:sp>
        <p:nvSpPr>
          <p:cNvPr id="8" name="TextBox 7">
            <a:extLst>
              <a:ext uri="{FF2B5EF4-FFF2-40B4-BE49-F238E27FC236}">
                <a16:creationId xmlns:a16="http://schemas.microsoft.com/office/drawing/2014/main" id="{130202FD-3CF2-D840-8BD5-51C3ACE329E6}"/>
              </a:ext>
            </a:extLst>
          </p:cNvPr>
          <p:cNvSpPr txBox="1"/>
          <p:nvPr/>
        </p:nvSpPr>
        <p:spPr>
          <a:xfrm>
            <a:off x="5892656" y="2385850"/>
            <a:ext cx="2877568" cy="1477328"/>
          </a:xfrm>
          <a:prstGeom prst="rect">
            <a:avLst/>
          </a:prstGeom>
          <a:noFill/>
        </p:spPr>
        <p:txBody>
          <a:bodyPr wrap="square" rtlCol="0">
            <a:spAutoFit/>
          </a:bodyPr>
          <a:lstStyle/>
          <a:p>
            <a:r>
              <a:rPr lang="en-US" b="1" dirty="0"/>
              <a:t>49 Total Voters – 7 Districts</a:t>
            </a:r>
          </a:p>
          <a:p>
            <a:r>
              <a:rPr lang="en-US" dirty="0"/>
              <a:t>Orange and Purple vote 100% with their party, gray votes 50% of the time for either Orange or Purple</a:t>
            </a:r>
          </a:p>
        </p:txBody>
      </p:sp>
      <p:sp>
        <p:nvSpPr>
          <p:cNvPr id="9" name="TextBox 8">
            <a:extLst>
              <a:ext uri="{FF2B5EF4-FFF2-40B4-BE49-F238E27FC236}">
                <a16:creationId xmlns:a16="http://schemas.microsoft.com/office/drawing/2014/main" id="{77D44082-A14E-8D4E-9250-1997901FCD39}"/>
              </a:ext>
            </a:extLst>
          </p:cNvPr>
          <p:cNvSpPr txBox="1"/>
          <p:nvPr/>
        </p:nvSpPr>
        <p:spPr>
          <a:xfrm>
            <a:off x="4572000" y="6581001"/>
            <a:ext cx="4397038" cy="276999"/>
          </a:xfrm>
          <a:prstGeom prst="rect">
            <a:avLst/>
          </a:prstGeom>
          <a:noFill/>
        </p:spPr>
        <p:txBody>
          <a:bodyPr wrap="none" rtlCol="0">
            <a:spAutoFit/>
          </a:bodyPr>
          <a:lstStyle/>
          <a:p>
            <a:r>
              <a:rPr lang="en-US" sz="1200" dirty="0">
                <a:solidFill>
                  <a:schemeClr val="tx1">
                    <a:lumMod val="50000"/>
                    <a:lumOff val="50000"/>
                  </a:schemeClr>
                </a:solidFill>
              </a:rPr>
              <a:t>Gray seats are those that the undecided voters cast the pivotal vote</a:t>
            </a:r>
          </a:p>
        </p:txBody>
      </p:sp>
    </p:spTree>
    <p:extLst>
      <p:ext uri="{BB962C8B-B14F-4D97-AF65-F5344CB8AC3E}">
        <p14:creationId xmlns:p14="http://schemas.microsoft.com/office/powerpoint/2010/main" val="2929235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2"/>
          <a:srcRect/>
          <a:stretch/>
        </p:blipFill>
        <p:spPr>
          <a:xfrm>
            <a:off x="-610912" y="505553"/>
            <a:ext cx="6503568" cy="6503568"/>
          </a:xfrm>
          <a:prstGeom prst="rect">
            <a:avLst/>
          </a:prstGeom>
        </p:spPr>
      </p:pic>
      <p:graphicFrame>
        <p:nvGraphicFramePr>
          <p:cNvPr id="19" name="Table 18">
            <a:extLst>
              <a:ext uri="{FF2B5EF4-FFF2-40B4-BE49-F238E27FC236}">
                <a16:creationId xmlns:a16="http://schemas.microsoft.com/office/drawing/2014/main" id="{836F854F-9B1B-1E47-8FCF-BE3333484500}"/>
              </a:ext>
            </a:extLst>
          </p:cNvPr>
          <p:cNvGraphicFramePr>
            <a:graphicFrameLocks noGrp="1"/>
          </p:cNvGraphicFramePr>
          <p:nvPr>
            <p:extLst>
              <p:ext uri="{D42A27DB-BD31-4B8C-83A1-F6EECF244321}">
                <p14:modId xmlns:p14="http://schemas.microsoft.com/office/powerpoint/2010/main" val="1039190109"/>
              </p:ext>
            </p:extLst>
          </p:nvPr>
        </p:nvGraphicFramePr>
        <p:xfrm>
          <a:off x="6195190" y="4922910"/>
          <a:ext cx="2712990" cy="1698384"/>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526836">
                  <a:extLst>
                    <a:ext uri="{9D8B030D-6E8A-4147-A177-3AD203B41FA5}">
                      <a16:colId xmlns:a16="http://schemas.microsoft.com/office/drawing/2014/main" val="2821248304"/>
                    </a:ext>
                  </a:extLst>
                </a:gridCol>
                <a:gridCol w="1281824">
                  <a:extLst>
                    <a:ext uri="{9D8B030D-6E8A-4147-A177-3AD203B41FA5}">
                      <a16:colId xmlns:a16="http://schemas.microsoft.com/office/drawing/2014/main" val="3267050064"/>
                    </a:ext>
                  </a:extLst>
                </a:gridCol>
                <a:gridCol w="904330">
                  <a:extLst>
                    <a:ext uri="{9D8B030D-6E8A-4147-A177-3AD203B41FA5}">
                      <a16:colId xmlns:a16="http://schemas.microsoft.com/office/drawing/2014/main" val="1825942937"/>
                    </a:ext>
                  </a:extLst>
                </a:gridCol>
              </a:tblGrid>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Votes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Seats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4488635"/>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20</a:t>
                      </a:r>
                      <a:r>
                        <a:rPr lang="en-US" dirty="0">
                          <a:solidFill>
                            <a:schemeClr val="tx1"/>
                          </a:solidFill>
                        </a:rPr>
                        <a:t> (41%)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6231738"/>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23</a:t>
                      </a:r>
                      <a:r>
                        <a:rPr lang="en-US" dirty="0">
                          <a:solidFill>
                            <a:schemeClr val="tx1"/>
                          </a:solidFill>
                        </a:rPr>
                        <a:t> (47%)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25554"/>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6</a:t>
                      </a:r>
                      <a:r>
                        <a:rPr lang="en-US" dirty="0">
                          <a:solidFill>
                            <a:schemeClr val="tx1"/>
                          </a:solidFill>
                        </a:rPr>
                        <a:t>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254939"/>
                  </a:ext>
                </a:extLst>
              </a:tr>
            </a:tbl>
          </a:graphicData>
        </a:graphic>
      </p:graphicFrame>
      <p:pic>
        <p:nvPicPr>
          <p:cNvPr id="13" name="Picture 12">
            <a:extLst>
              <a:ext uri="{FF2B5EF4-FFF2-40B4-BE49-F238E27FC236}">
                <a16:creationId xmlns:a16="http://schemas.microsoft.com/office/drawing/2014/main" id="{BE4A5E45-0FF1-A04C-A5B0-100D022E26F6}"/>
              </a:ext>
            </a:extLst>
          </p:cNvPr>
          <p:cNvPicPr>
            <a:picLocks noChangeAspect="1"/>
          </p:cNvPicPr>
          <p:nvPr/>
        </p:nvPicPr>
        <p:blipFill>
          <a:blip r:embed="rId3"/>
          <a:stretch>
            <a:fillRect/>
          </a:stretch>
        </p:blipFill>
        <p:spPr>
          <a:xfrm flipH="1">
            <a:off x="6195190" y="5265679"/>
            <a:ext cx="464782" cy="1355615"/>
          </a:xfrm>
          <a:prstGeom prst="rect">
            <a:avLst/>
          </a:prstGeom>
        </p:spPr>
      </p:pic>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4">
            <a:alphaModFix amt="20000"/>
          </a:blip>
          <a:stretch>
            <a:fillRect/>
          </a:stretch>
        </p:blipFill>
        <p:spPr>
          <a:xfrm>
            <a:off x="6469780" y="236706"/>
            <a:ext cx="2438400" cy="1041400"/>
          </a:xfrm>
          <a:prstGeom prst="rect">
            <a:avLst/>
          </a:prstGeom>
        </p:spPr>
      </p:pic>
      <p:sp>
        <p:nvSpPr>
          <p:cNvPr id="2" name="TextBox 1">
            <a:extLst>
              <a:ext uri="{FF2B5EF4-FFF2-40B4-BE49-F238E27FC236}">
                <a16:creationId xmlns:a16="http://schemas.microsoft.com/office/drawing/2014/main" id="{C7FFDFEF-3D77-F045-BAB9-73830C98D2FB}"/>
              </a:ext>
            </a:extLst>
          </p:cNvPr>
          <p:cNvSpPr txBox="1"/>
          <p:nvPr/>
        </p:nvSpPr>
        <p:spPr>
          <a:xfrm>
            <a:off x="638945" y="572740"/>
            <a:ext cx="6023124" cy="461665"/>
          </a:xfrm>
          <a:prstGeom prst="rect">
            <a:avLst/>
          </a:prstGeom>
          <a:noFill/>
        </p:spPr>
        <p:txBody>
          <a:bodyPr wrap="none" rtlCol="0">
            <a:spAutoFit/>
          </a:bodyPr>
          <a:lstStyle/>
          <a:p>
            <a:r>
              <a:rPr lang="en-US" sz="2400" b="1" dirty="0"/>
              <a:t>Anti-Majoritarian – Not Competitive (w/ bias)</a:t>
            </a:r>
          </a:p>
        </p:txBody>
      </p:sp>
      <p:sp>
        <p:nvSpPr>
          <p:cNvPr id="8" name="TextBox 7">
            <a:extLst>
              <a:ext uri="{FF2B5EF4-FFF2-40B4-BE49-F238E27FC236}">
                <a16:creationId xmlns:a16="http://schemas.microsoft.com/office/drawing/2014/main" id="{130202FD-3CF2-D840-8BD5-51C3ACE329E6}"/>
              </a:ext>
            </a:extLst>
          </p:cNvPr>
          <p:cNvSpPr txBox="1"/>
          <p:nvPr/>
        </p:nvSpPr>
        <p:spPr>
          <a:xfrm>
            <a:off x="5892656" y="2385850"/>
            <a:ext cx="2877568" cy="1754326"/>
          </a:xfrm>
          <a:prstGeom prst="rect">
            <a:avLst/>
          </a:prstGeom>
          <a:noFill/>
        </p:spPr>
        <p:txBody>
          <a:bodyPr wrap="square" rtlCol="0">
            <a:spAutoFit/>
          </a:bodyPr>
          <a:lstStyle/>
          <a:p>
            <a:r>
              <a:rPr lang="en-US" b="1" dirty="0"/>
              <a:t>Not neutrally drawn and relatively ill-compact districts. Minority party wins the majority of the seats, and none are </a:t>
            </a:r>
            <a:r>
              <a:rPr lang="en-US" b="1" dirty="0" err="1"/>
              <a:t>competive</a:t>
            </a:r>
            <a:r>
              <a:rPr lang="en-US" b="1" dirty="0"/>
              <a:t>.</a:t>
            </a:r>
            <a:endParaRPr lang="en-US" dirty="0"/>
          </a:p>
        </p:txBody>
      </p:sp>
      <p:sp>
        <p:nvSpPr>
          <p:cNvPr id="9" name="TextBox 8">
            <a:extLst>
              <a:ext uri="{FF2B5EF4-FFF2-40B4-BE49-F238E27FC236}">
                <a16:creationId xmlns:a16="http://schemas.microsoft.com/office/drawing/2014/main" id="{77D44082-A14E-8D4E-9250-1997901FCD39}"/>
              </a:ext>
            </a:extLst>
          </p:cNvPr>
          <p:cNvSpPr txBox="1"/>
          <p:nvPr/>
        </p:nvSpPr>
        <p:spPr>
          <a:xfrm>
            <a:off x="4572000" y="6581001"/>
            <a:ext cx="4397038" cy="276999"/>
          </a:xfrm>
          <a:prstGeom prst="rect">
            <a:avLst/>
          </a:prstGeom>
          <a:noFill/>
        </p:spPr>
        <p:txBody>
          <a:bodyPr wrap="none" rtlCol="0">
            <a:spAutoFit/>
          </a:bodyPr>
          <a:lstStyle/>
          <a:p>
            <a:r>
              <a:rPr lang="en-US" sz="1200" dirty="0">
                <a:solidFill>
                  <a:schemeClr val="tx1">
                    <a:lumMod val="50000"/>
                    <a:lumOff val="50000"/>
                  </a:schemeClr>
                </a:solidFill>
              </a:rPr>
              <a:t>Gray seats are those that the undecided voters cast the pivotal vote</a:t>
            </a:r>
          </a:p>
        </p:txBody>
      </p:sp>
    </p:spTree>
    <p:extLst>
      <p:ext uri="{BB962C8B-B14F-4D97-AF65-F5344CB8AC3E}">
        <p14:creationId xmlns:p14="http://schemas.microsoft.com/office/powerpoint/2010/main" val="2770313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2"/>
          <a:srcRect/>
          <a:stretch/>
        </p:blipFill>
        <p:spPr>
          <a:xfrm>
            <a:off x="-610912" y="505553"/>
            <a:ext cx="6503568" cy="6503568"/>
          </a:xfrm>
          <a:prstGeom prst="rect">
            <a:avLst/>
          </a:prstGeom>
        </p:spPr>
      </p:pic>
      <p:graphicFrame>
        <p:nvGraphicFramePr>
          <p:cNvPr id="19" name="Table 18">
            <a:extLst>
              <a:ext uri="{FF2B5EF4-FFF2-40B4-BE49-F238E27FC236}">
                <a16:creationId xmlns:a16="http://schemas.microsoft.com/office/drawing/2014/main" id="{836F854F-9B1B-1E47-8FCF-BE3333484500}"/>
              </a:ext>
            </a:extLst>
          </p:cNvPr>
          <p:cNvGraphicFramePr>
            <a:graphicFrameLocks noGrp="1"/>
          </p:cNvGraphicFramePr>
          <p:nvPr>
            <p:extLst>
              <p:ext uri="{D42A27DB-BD31-4B8C-83A1-F6EECF244321}">
                <p14:modId xmlns:p14="http://schemas.microsoft.com/office/powerpoint/2010/main" val="3184321056"/>
              </p:ext>
            </p:extLst>
          </p:nvPr>
        </p:nvGraphicFramePr>
        <p:xfrm>
          <a:off x="6195190" y="4922910"/>
          <a:ext cx="2712990" cy="1698384"/>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526836">
                  <a:extLst>
                    <a:ext uri="{9D8B030D-6E8A-4147-A177-3AD203B41FA5}">
                      <a16:colId xmlns:a16="http://schemas.microsoft.com/office/drawing/2014/main" val="2821248304"/>
                    </a:ext>
                  </a:extLst>
                </a:gridCol>
                <a:gridCol w="1281824">
                  <a:extLst>
                    <a:ext uri="{9D8B030D-6E8A-4147-A177-3AD203B41FA5}">
                      <a16:colId xmlns:a16="http://schemas.microsoft.com/office/drawing/2014/main" val="3267050064"/>
                    </a:ext>
                  </a:extLst>
                </a:gridCol>
                <a:gridCol w="904330">
                  <a:extLst>
                    <a:ext uri="{9D8B030D-6E8A-4147-A177-3AD203B41FA5}">
                      <a16:colId xmlns:a16="http://schemas.microsoft.com/office/drawing/2014/main" val="1825942937"/>
                    </a:ext>
                  </a:extLst>
                </a:gridCol>
              </a:tblGrid>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Votes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Seats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4488635"/>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20</a:t>
                      </a:r>
                      <a:r>
                        <a:rPr lang="en-US" dirty="0">
                          <a:solidFill>
                            <a:schemeClr val="tx1"/>
                          </a:solidFill>
                        </a:rPr>
                        <a:t> (41%)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6231738"/>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23</a:t>
                      </a:r>
                      <a:r>
                        <a:rPr lang="en-US" dirty="0">
                          <a:solidFill>
                            <a:schemeClr val="tx1"/>
                          </a:solidFill>
                        </a:rPr>
                        <a:t> (47%)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25554"/>
                  </a:ext>
                </a:extLst>
              </a:tr>
              <a:tr h="424596">
                <a:tc>
                  <a:txBody>
                    <a:bodyPr/>
                    <a:lstStyle/>
                    <a:p>
                      <a:pPr algn="ct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b="1" dirty="0">
                          <a:solidFill>
                            <a:schemeClr val="tx1"/>
                          </a:solidFill>
                        </a:rPr>
                        <a:t>6</a:t>
                      </a:r>
                      <a:r>
                        <a:rPr lang="en-US" dirty="0">
                          <a:solidFill>
                            <a:schemeClr val="tx1"/>
                          </a:solidFill>
                        </a:rPr>
                        <a:t>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16254939"/>
                  </a:ext>
                </a:extLst>
              </a:tr>
            </a:tbl>
          </a:graphicData>
        </a:graphic>
      </p:graphicFrame>
      <p:pic>
        <p:nvPicPr>
          <p:cNvPr id="13" name="Picture 12">
            <a:extLst>
              <a:ext uri="{FF2B5EF4-FFF2-40B4-BE49-F238E27FC236}">
                <a16:creationId xmlns:a16="http://schemas.microsoft.com/office/drawing/2014/main" id="{BE4A5E45-0FF1-A04C-A5B0-100D022E26F6}"/>
              </a:ext>
            </a:extLst>
          </p:cNvPr>
          <p:cNvPicPr>
            <a:picLocks noChangeAspect="1"/>
          </p:cNvPicPr>
          <p:nvPr/>
        </p:nvPicPr>
        <p:blipFill>
          <a:blip r:embed="rId3"/>
          <a:stretch>
            <a:fillRect/>
          </a:stretch>
        </p:blipFill>
        <p:spPr>
          <a:xfrm flipH="1">
            <a:off x="6195190" y="5265679"/>
            <a:ext cx="464782" cy="1355615"/>
          </a:xfrm>
          <a:prstGeom prst="rect">
            <a:avLst/>
          </a:prstGeom>
        </p:spPr>
      </p:pic>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4">
            <a:alphaModFix amt="20000"/>
          </a:blip>
          <a:stretch>
            <a:fillRect/>
          </a:stretch>
        </p:blipFill>
        <p:spPr>
          <a:xfrm>
            <a:off x="6469780" y="236706"/>
            <a:ext cx="2438400" cy="1041400"/>
          </a:xfrm>
          <a:prstGeom prst="rect">
            <a:avLst/>
          </a:prstGeom>
        </p:spPr>
      </p:pic>
      <p:sp>
        <p:nvSpPr>
          <p:cNvPr id="2" name="TextBox 1">
            <a:extLst>
              <a:ext uri="{FF2B5EF4-FFF2-40B4-BE49-F238E27FC236}">
                <a16:creationId xmlns:a16="http://schemas.microsoft.com/office/drawing/2014/main" id="{C7FFDFEF-3D77-F045-BAB9-73830C98D2FB}"/>
              </a:ext>
            </a:extLst>
          </p:cNvPr>
          <p:cNvSpPr txBox="1"/>
          <p:nvPr/>
        </p:nvSpPr>
        <p:spPr>
          <a:xfrm>
            <a:off x="638945" y="572740"/>
            <a:ext cx="2978379" cy="461665"/>
          </a:xfrm>
          <a:prstGeom prst="rect">
            <a:avLst/>
          </a:prstGeom>
          <a:noFill/>
        </p:spPr>
        <p:txBody>
          <a:bodyPr wrap="none" rtlCol="0">
            <a:spAutoFit/>
          </a:bodyPr>
          <a:lstStyle/>
          <a:p>
            <a:r>
              <a:rPr lang="en-US" sz="2400" b="1" dirty="0"/>
              <a:t>Neutral Plan (w/ bias)</a:t>
            </a:r>
          </a:p>
        </p:txBody>
      </p:sp>
      <p:sp>
        <p:nvSpPr>
          <p:cNvPr id="8" name="TextBox 7">
            <a:extLst>
              <a:ext uri="{FF2B5EF4-FFF2-40B4-BE49-F238E27FC236}">
                <a16:creationId xmlns:a16="http://schemas.microsoft.com/office/drawing/2014/main" id="{130202FD-3CF2-D840-8BD5-51C3ACE329E6}"/>
              </a:ext>
            </a:extLst>
          </p:cNvPr>
          <p:cNvSpPr txBox="1"/>
          <p:nvPr/>
        </p:nvSpPr>
        <p:spPr>
          <a:xfrm>
            <a:off x="5892656" y="2385850"/>
            <a:ext cx="2877568" cy="1477328"/>
          </a:xfrm>
          <a:prstGeom prst="rect">
            <a:avLst/>
          </a:prstGeom>
          <a:noFill/>
        </p:spPr>
        <p:txBody>
          <a:bodyPr wrap="square" rtlCol="0">
            <a:spAutoFit/>
          </a:bodyPr>
          <a:lstStyle/>
          <a:p>
            <a:r>
              <a:rPr lang="en-US" b="1" dirty="0"/>
              <a:t>49 Total Voters – 7 Districts</a:t>
            </a:r>
          </a:p>
          <a:p>
            <a:r>
              <a:rPr lang="en-US" dirty="0"/>
              <a:t>Orange and Purple vote 100% with their party, gray votes 50% of the time for either Orange or Purple</a:t>
            </a:r>
          </a:p>
        </p:txBody>
      </p:sp>
      <p:sp>
        <p:nvSpPr>
          <p:cNvPr id="9" name="TextBox 8">
            <a:extLst>
              <a:ext uri="{FF2B5EF4-FFF2-40B4-BE49-F238E27FC236}">
                <a16:creationId xmlns:a16="http://schemas.microsoft.com/office/drawing/2014/main" id="{77D44082-A14E-8D4E-9250-1997901FCD39}"/>
              </a:ext>
            </a:extLst>
          </p:cNvPr>
          <p:cNvSpPr txBox="1"/>
          <p:nvPr/>
        </p:nvSpPr>
        <p:spPr>
          <a:xfrm>
            <a:off x="4572000" y="6581001"/>
            <a:ext cx="4397038" cy="276999"/>
          </a:xfrm>
          <a:prstGeom prst="rect">
            <a:avLst/>
          </a:prstGeom>
          <a:noFill/>
        </p:spPr>
        <p:txBody>
          <a:bodyPr wrap="none" rtlCol="0">
            <a:spAutoFit/>
          </a:bodyPr>
          <a:lstStyle/>
          <a:p>
            <a:r>
              <a:rPr lang="en-US" sz="1200" dirty="0">
                <a:solidFill>
                  <a:schemeClr val="tx1">
                    <a:lumMod val="50000"/>
                    <a:lumOff val="50000"/>
                  </a:schemeClr>
                </a:solidFill>
              </a:rPr>
              <a:t>Gray seats are those that the undecided voters cast the pivotal vote</a:t>
            </a:r>
          </a:p>
        </p:txBody>
      </p:sp>
    </p:spTree>
    <p:extLst>
      <p:ext uri="{BB962C8B-B14F-4D97-AF65-F5344CB8AC3E}">
        <p14:creationId xmlns:p14="http://schemas.microsoft.com/office/powerpoint/2010/main" val="511758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Traditional Criteria</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lnSpcReduction="10000"/>
          </a:bodyPr>
          <a:lstStyle/>
          <a:p>
            <a:pPr marL="0" indent="0">
              <a:buNone/>
            </a:pPr>
            <a:r>
              <a:rPr lang="en-US" b="1" cap="small" dirty="0"/>
              <a:t>Highest Order (mandated)</a:t>
            </a:r>
          </a:p>
          <a:p>
            <a:r>
              <a:rPr lang="en-US" b="1" dirty="0"/>
              <a:t>Contiguity</a:t>
            </a:r>
            <a:r>
              <a:rPr lang="en-US" dirty="0"/>
              <a:t> - refers to the drawing of districts whose parts are geographically connected with one another, i.e., not divided into multiple disconnected pieces. </a:t>
            </a:r>
            <a:r>
              <a:rPr lang="en-US" sz="1800" dirty="0"/>
              <a:t>(how do we deal with issues like water contiguity)</a:t>
            </a:r>
            <a:endParaRPr lang="en-US" sz="4800" dirty="0"/>
          </a:p>
          <a:p>
            <a:r>
              <a:rPr lang="en-US" b="1" dirty="0"/>
              <a:t>One person, one vote </a:t>
            </a:r>
            <a:r>
              <a:rPr lang="en-US" dirty="0"/>
              <a:t>- population equality across districts </a:t>
            </a:r>
            <a:r>
              <a:rPr lang="en-US" sz="1800" dirty="0"/>
              <a:t>(the courts have long held that districts must contain the same number of persons, regardless of voter turnout or voter eligibility)</a:t>
            </a:r>
          </a:p>
          <a:p>
            <a:r>
              <a:rPr lang="en-US" b="1" dirty="0"/>
              <a:t>Race as preponderant motive </a:t>
            </a:r>
            <a:r>
              <a:rPr lang="en-US" dirty="0"/>
              <a:t>– Race can not be used as the dominant criteria </a:t>
            </a:r>
            <a:r>
              <a:rPr lang="en-US" sz="1800" dirty="0"/>
              <a:t>(multiple cases in the 2010 round of redistricting were struck down by SCOTUS based on this criteria)</a:t>
            </a:r>
            <a:endParaRPr lang="en-US" dirty="0"/>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73994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Traditional Criteria</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fontScale="92500" lnSpcReduction="10000"/>
          </a:bodyPr>
          <a:lstStyle/>
          <a:p>
            <a:pPr marL="0" indent="0">
              <a:buNone/>
            </a:pPr>
            <a:r>
              <a:rPr lang="en-US" b="1" cap="small" dirty="0"/>
              <a:t>Lower Order </a:t>
            </a:r>
            <a:r>
              <a:rPr lang="en-US" dirty="0"/>
              <a:t>(may or may not be mandatory)</a:t>
            </a:r>
          </a:p>
          <a:p>
            <a:r>
              <a:rPr lang="en-US" b="1" dirty="0"/>
              <a:t>Integrity of county and city boundaries </a:t>
            </a:r>
            <a:r>
              <a:rPr lang="en-US" dirty="0"/>
              <a:t>– minimizing the number of political sub-division splits</a:t>
            </a:r>
          </a:p>
          <a:p>
            <a:r>
              <a:rPr lang="en-US" b="1" dirty="0"/>
              <a:t>Preservation of District Cores </a:t>
            </a:r>
            <a:r>
              <a:rPr lang="en-US" dirty="0"/>
              <a:t>– Avoiding drawing districts that dramatically reconfigure the prior maps</a:t>
            </a:r>
          </a:p>
          <a:p>
            <a:r>
              <a:rPr lang="en-US" b="1" dirty="0"/>
              <a:t>Compactness</a:t>
            </a:r>
            <a:r>
              <a:rPr lang="en-US" dirty="0"/>
              <a:t> - degree of irregularity in the border of a district, or to the degree to which the district borders are not close to the geographic center of the district</a:t>
            </a:r>
          </a:p>
          <a:p>
            <a:r>
              <a:rPr lang="en-US" b="1" dirty="0">
                <a:solidFill>
                  <a:schemeClr val="bg1">
                    <a:lumMod val="95000"/>
                  </a:schemeClr>
                </a:solidFill>
              </a:rPr>
              <a:t>Fracking</a:t>
            </a:r>
            <a:r>
              <a:rPr lang="en-US" dirty="0">
                <a:solidFill>
                  <a:schemeClr val="bg1">
                    <a:lumMod val="95000"/>
                  </a:schemeClr>
                </a:solidFill>
              </a:rPr>
              <a:t> - Fracking occurs when population from given county or city is found in two or more </a:t>
            </a:r>
            <a:r>
              <a:rPr lang="en-US" dirty="0" err="1">
                <a:solidFill>
                  <a:schemeClr val="bg1">
                    <a:lumMod val="95000"/>
                  </a:schemeClr>
                </a:solidFill>
              </a:rPr>
              <a:t>discontiguous</a:t>
            </a:r>
            <a:r>
              <a:rPr lang="en-US" dirty="0">
                <a:solidFill>
                  <a:schemeClr val="bg1">
                    <a:lumMod val="95000"/>
                  </a:schemeClr>
                </a:solidFill>
              </a:rPr>
              <a:t> pieces within the same district</a:t>
            </a:r>
          </a:p>
          <a:p>
            <a:endParaRPr lang="en-US" dirty="0"/>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313006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2">
            <a:alphaModFix amt="20000"/>
          </a:blip>
          <a:stretch>
            <a:fillRect/>
          </a:stretch>
        </p:blipFill>
        <p:spPr>
          <a:xfrm>
            <a:off x="6469780" y="236706"/>
            <a:ext cx="2438400" cy="1041400"/>
          </a:xfrm>
          <a:prstGeom prst="rect">
            <a:avLst/>
          </a:prstGeom>
        </p:spPr>
      </p:pic>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3"/>
          <a:srcRect/>
          <a:stretch/>
        </p:blipFill>
        <p:spPr>
          <a:xfrm>
            <a:off x="1185412" y="0"/>
            <a:ext cx="6503568" cy="6503568"/>
          </a:xfrm>
          <a:prstGeom prst="rect">
            <a:avLst/>
          </a:prstGeom>
        </p:spPr>
      </p:pic>
      <p:sp>
        <p:nvSpPr>
          <p:cNvPr id="2" name="TextBox 1">
            <a:extLst>
              <a:ext uri="{FF2B5EF4-FFF2-40B4-BE49-F238E27FC236}">
                <a16:creationId xmlns:a16="http://schemas.microsoft.com/office/drawing/2014/main" id="{BFB98030-A164-6A43-95C0-8502ED19E42D}"/>
              </a:ext>
            </a:extLst>
          </p:cNvPr>
          <p:cNvSpPr txBox="1"/>
          <p:nvPr/>
        </p:nvSpPr>
        <p:spPr>
          <a:xfrm rot="5400000">
            <a:off x="6913083" y="3044279"/>
            <a:ext cx="3220753" cy="769441"/>
          </a:xfrm>
          <a:prstGeom prst="rect">
            <a:avLst/>
          </a:prstGeom>
          <a:noFill/>
        </p:spPr>
        <p:txBody>
          <a:bodyPr wrap="none" rtlCol="0">
            <a:spAutoFit/>
          </a:bodyPr>
          <a:lstStyle/>
          <a:p>
            <a:r>
              <a:rPr lang="en-US" sz="4400" dirty="0">
                <a:solidFill>
                  <a:prstClr val="black"/>
                </a:solidFill>
                <a:latin typeface="Calibri Light" panose="020F0302020204030204"/>
                <a:ea typeface="+mj-ea"/>
                <a:cs typeface="+mj-cs"/>
              </a:rPr>
              <a:t>Compactness</a:t>
            </a:r>
            <a:endParaRPr lang="en-US" dirty="0"/>
          </a:p>
        </p:txBody>
      </p:sp>
    </p:spTree>
    <p:extLst>
      <p:ext uri="{BB962C8B-B14F-4D97-AF65-F5344CB8AC3E}">
        <p14:creationId xmlns:p14="http://schemas.microsoft.com/office/powerpoint/2010/main" val="143514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Traditional Criteria</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fontScale="92500" lnSpcReduction="10000"/>
          </a:bodyPr>
          <a:lstStyle/>
          <a:p>
            <a:pPr marL="0" indent="0">
              <a:buNone/>
            </a:pPr>
            <a:r>
              <a:rPr lang="en-US" b="1" cap="small" dirty="0"/>
              <a:t>Lower Order </a:t>
            </a:r>
            <a:r>
              <a:rPr lang="en-US" dirty="0"/>
              <a:t>(may or may not be mandatory)</a:t>
            </a:r>
          </a:p>
          <a:p>
            <a:r>
              <a:rPr lang="en-US" b="1" dirty="0"/>
              <a:t>Integrity of county and city boundaries </a:t>
            </a:r>
            <a:r>
              <a:rPr lang="en-US" dirty="0"/>
              <a:t>– minimizing the number of political sub-division splits</a:t>
            </a:r>
          </a:p>
          <a:p>
            <a:r>
              <a:rPr lang="en-US" b="1" dirty="0"/>
              <a:t>Preservation of District Cores </a:t>
            </a:r>
            <a:r>
              <a:rPr lang="en-US" dirty="0"/>
              <a:t>– Avoiding drawing districts that dramatically reconfigure the prior maps</a:t>
            </a:r>
          </a:p>
          <a:p>
            <a:r>
              <a:rPr lang="en-US" b="1" dirty="0"/>
              <a:t>Compactness</a:t>
            </a:r>
            <a:r>
              <a:rPr lang="en-US" dirty="0"/>
              <a:t> - degree of irregularity in the border of a district, or to the degree to which the district borders are not close to the geographic center of the district</a:t>
            </a:r>
          </a:p>
          <a:p>
            <a:r>
              <a:rPr lang="en-US" b="1" dirty="0"/>
              <a:t>Fracking</a:t>
            </a:r>
            <a:r>
              <a:rPr lang="en-US" dirty="0"/>
              <a:t> - Fracking occurs when population from given county or city is found in two or more </a:t>
            </a:r>
            <a:r>
              <a:rPr lang="en-US" dirty="0" err="1"/>
              <a:t>discontiguous</a:t>
            </a:r>
            <a:r>
              <a:rPr lang="en-US" dirty="0"/>
              <a:t> pieces within the same district</a:t>
            </a:r>
          </a:p>
          <a:p>
            <a:endParaRPr lang="en-US" dirty="0"/>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306178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FCEE40D-41E2-8745-9031-7323E42185FB}"/>
              </a:ext>
            </a:extLst>
          </p:cNvPr>
          <p:cNvPicPr>
            <a:picLocks noChangeAspect="1"/>
          </p:cNvPicPr>
          <p:nvPr/>
        </p:nvPicPr>
        <p:blipFill>
          <a:blip r:embed="rId2">
            <a:alphaModFix amt="20000"/>
          </a:blip>
          <a:stretch>
            <a:fillRect/>
          </a:stretch>
        </p:blipFill>
        <p:spPr>
          <a:xfrm>
            <a:off x="6469780" y="236706"/>
            <a:ext cx="2438400" cy="1041400"/>
          </a:xfrm>
          <a:prstGeom prst="rect">
            <a:avLst/>
          </a:prstGeom>
        </p:spPr>
      </p:pic>
      <p:pic>
        <p:nvPicPr>
          <p:cNvPr id="7" name="Picture 6">
            <a:extLst>
              <a:ext uri="{FF2B5EF4-FFF2-40B4-BE49-F238E27FC236}">
                <a16:creationId xmlns:a16="http://schemas.microsoft.com/office/drawing/2014/main" id="{416497FF-53DA-CE41-A1B8-656AC21C315B}"/>
              </a:ext>
            </a:extLst>
          </p:cNvPr>
          <p:cNvPicPr>
            <a:picLocks noChangeAspect="1"/>
          </p:cNvPicPr>
          <p:nvPr/>
        </p:nvPicPr>
        <p:blipFill>
          <a:blip r:embed="rId3"/>
          <a:srcRect/>
          <a:stretch/>
        </p:blipFill>
        <p:spPr>
          <a:xfrm>
            <a:off x="1185412" y="812946"/>
            <a:ext cx="6503568" cy="4877676"/>
          </a:xfrm>
          <a:prstGeom prst="rect">
            <a:avLst/>
          </a:prstGeom>
          <a:effectLst>
            <a:softEdge rad="495300"/>
          </a:effectLst>
        </p:spPr>
      </p:pic>
      <p:sp>
        <p:nvSpPr>
          <p:cNvPr id="2" name="TextBox 1">
            <a:extLst>
              <a:ext uri="{FF2B5EF4-FFF2-40B4-BE49-F238E27FC236}">
                <a16:creationId xmlns:a16="http://schemas.microsoft.com/office/drawing/2014/main" id="{BFB98030-A164-6A43-95C0-8502ED19E42D}"/>
              </a:ext>
            </a:extLst>
          </p:cNvPr>
          <p:cNvSpPr txBox="1"/>
          <p:nvPr/>
        </p:nvSpPr>
        <p:spPr>
          <a:xfrm rot="16200000">
            <a:off x="-465461" y="3044279"/>
            <a:ext cx="2065181" cy="769441"/>
          </a:xfrm>
          <a:prstGeom prst="rect">
            <a:avLst/>
          </a:prstGeom>
          <a:noFill/>
        </p:spPr>
        <p:txBody>
          <a:bodyPr wrap="none" rtlCol="0">
            <a:spAutoFit/>
          </a:bodyPr>
          <a:lstStyle/>
          <a:p>
            <a:r>
              <a:rPr lang="en-US" sz="4400" dirty="0">
                <a:solidFill>
                  <a:prstClr val="black"/>
                </a:solidFill>
                <a:latin typeface="Calibri Light" panose="020F0302020204030204"/>
                <a:ea typeface="+mj-ea"/>
                <a:cs typeface="+mj-cs"/>
              </a:rPr>
              <a:t>Fracking</a:t>
            </a:r>
            <a:endParaRPr lang="en-US" dirty="0"/>
          </a:p>
        </p:txBody>
      </p:sp>
    </p:spTree>
    <p:extLst>
      <p:ext uri="{BB962C8B-B14F-4D97-AF65-F5344CB8AC3E}">
        <p14:creationId xmlns:p14="http://schemas.microsoft.com/office/powerpoint/2010/main" val="135807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620A0A-A116-5846-90E8-DABD8A61CCCF}"/>
              </a:ext>
            </a:extLst>
          </p:cNvPr>
          <p:cNvPicPr>
            <a:picLocks noChangeAspect="1"/>
          </p:cNvPicPr>
          <p:nvPr/>
        </p:nvPicPr>
        <p:blipFill>
          <a:blip r:embed="rId2">
            <a:duotone>
              <a:schemeClr val="bg2">
                <a:shade val="45000"/>
                <a:satMod val="135000"/>
              </a:schemeClr>
              <a:prstClr val="white"/>
            </a:duotone>
            <a:alphaModFix amt="20000"/>
          </a:blip>
          <a:stretch>
            <a:fillRect/>
          </a:stretch>
        </p:blipFill>
        <p:spPr>
          <a:xfrm>
            <a:off x="3140404" y="868203"/>
            <a:ext cx="6177680" cy="6177680"/>
          </a:xfrm>
          <a:prstGeom prst="rect">
            <a:avLst/>
          </a:prstGeom>
        </p:spPr>
      </p:pic>
      <p:sp>
        <p:nvSpPr>
          <p:cNvPr id="4" name="Title 3">
            <a:extLst>
              <a:ext uri="{FF2B5EF4-FFF2-40B4-BE49-F238E27FC236}">
                <a16:creationId xmlns:a16="http://schemas.microsoft.com/office/drawing/2014/main" id="{4B0D3932-0486-6143-B852-C628D46A0657}"/>
              </a:ext>
            </a:extLst>
          </p:cNvPr>
          <p:cNvSpPr>
            <a:spLocks noGrp="1"/>
          </p:cNvSpPr>
          <p:nvPr>
            <p:ph type="title"/>
          </p:nvPr>
        </p:nvSpPr>
        <p:spPr/>
        <p:txBody>
          <a:bodyPr/>
          <a:lstStyle/>
          <a:p>
            <a:r>
              <a:rPr lang="en-US" dirty="0"/>
              <a:t>Traditional Criteria</a:t>
            </a:r>
          </a:p>
        </p:txBody>
      </p:sp>
      <p:sp>
        <p:nvSpPr>
          <p:cNvPr id="5" name="Content Placeholder 4">
            <a:extLst>
              <a:ext uri="{FF2B5EF4-FFF2-40B4-BE49-F238E27FC236}">
                <a16:creationId xmlns:a16="http://schemas.microsoft.com/office/drawing/2014/main" id="{2E1351D1-5449-464D-B0A4-7A39381642C8}"/>
              </a:ext>
            </a:extLst>
          </p:cNvPr>
          <p:cNvSpPr>
            <a:spLocks noGrp="1"/>
          </p:cNvSpPr>
          <p:nvPr>
            <p:ph idx="1"/>
          </p:nvPr>
        </p:nvSpPr>
        <p:spPr/>
        <p:txBody>
          <a:bodyPr>
            <a:normAutofit fontScale="92500" lnSpcReduction="10000"/>
          </a:bodyPr>
          <a:lstStyle/>
          <a:p>
            <a:pPr marL="0" indent="0">
              <a:buNone/>
            </a:pPr>
            <a:r>
              <a:rPr lang="en-US" b="1" cap="small" dirty="0"/>
              <a:t>Lowest Order </a:t>
            </a:r>
            <a:r>
              <a:rPr lang="en-US" dirty="0"/>
              <a:t>(unlikely to be mandatory)</a:t>
            </a:r>
          </a:p>
          <a:p>
            <a:r>
              <a:rPr lang="en-US" b="1" dirty="0"/>
              <a:t>Incumbent Pairings </a:t>
            </a:r>
            <a:r>
              <a:rPr lang="en-US" dirty="0"/>
              <a:t>- to the greatest extent feasible, incumbent homes should remain in a district with the same number</a:t>
            </a:r>
          </a:p>
          <a:p>
            <a:r>
              <a:rPr lang="en-US" b="1" dirty="0"/>
              <a:t>Competitiveness</a:t>
            </a:r>
            <a:r>
              <a:rPr lang="en-US" dirty="0"/>
              <a:t> - creation of competitive districts where there is no significant detriment to other goals (Ariz.)</a:t>
            </a:r>
          </a:p>
          <a:p>
            <a:r>
              <a:rPr lang="en-US" b="1" dirty="0"/>
              <a:t>Prohibiting Partisan data </a:t>
            </a:r>
            <a:r>
              <a:rPr lang="en-US" dirty="0"/>
              <a:t>- No apportionment plan or individual district shall be drawn with the intent to favor or disfavor a political party or an incumbent (FLA. CONST. art. III, § 20(a))</a:t>
            </a:r>
          </a:p>
          <a:p>
            <a:endParaRPr lang="en-US" dirty="0"/>
          </a:p>
          <a:p>
            <a:endParaRPr lang="en-US" b="1" dirty="0"/>
          </a:p>
          <a:p>
            <a:endParaRPr lang="en-US" b="1" dirty="0"/>
          </a:p>
        </p:txBody>
      </p:sp>
      <p:pic>
        <p:nvPicPr>
          <p:cNvPr id="7" name="Picture 6">
            <a:extLst>
              <a:ext uri="{FF2B5EF4-FFF2-40B4-BE49-F238E27FC236}">
                <a16:creationId xmlns:a16="http://schemas.microsoft.com/office/drawing/2014/main" id="{7151CB1B-D838-2E49-925C-33D23B2A81B2}"/>
              </a:ext>
            </a:extLst>
          </p:cNvPr>
          <p:cNvPicPr>
            <a:picLocks noChangeAspect="1"/>
          </p:cNvPicPr>
          <p:nvPr/>
        </p:nvPicPr>
        <p:blipFill>
          <a:blip r:embed="rId3">
            <a:alphaModFix/>
          </a:blip>
          <a:stretch>
            <a:fillRect/>
          </a:stretch>
        </p:blipFill>
        <p:spPr>
          <a:xfrm>
            <a:off x="6469780" y="236706"/>
            <a:ext cx="2438400" cy="1041400"/>
          </a:xfrm>
          <a:prstGeom prst="rect">
            <a:avLst/>
          </a:prstGeom>
        </p:spPr>
      </p:pic>
    </p:spTree>
    <p:extLst>
      <p:ext uri="{BB962C8B-B14F-4D97-AF65-F5344CB8AC3E}">
        <p14:creationId xmlns:p14="http://schemas.microsoft.com/office/powerpoint/2010/main" val="35015186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2090</Words>
  <Application>Microsoft Macintosh PowerPoint</Application>
  <PresentationFormat>On-screen Show (4:3)</PresentationFormat>
  <Paragraphs>207</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PowerPoint Presentation</vt:lpstr>
      <vt:lpstr>Ordering of Criteria</vt:lpstr>
      <vt:lpstr>Focus of this panel</vt:lpstr>
      <vt:lpstr>Traditional Criteria</vt:lpstr>
      <vt:lpstr>Traditional Criteria</vt:lpstr>
      <vt:lpstr>PowerPoint Presentation</vt:lpstr>
      <vt:lpstr>Traditional Criteria</vt:lpstr>
      <vt:lpstr>PowerPoint Presentation</vt:lpstr>
      <vt:lpstr>Traditional Criteria</vt:lpstr>
      <vt:lpstr>Traditional Criteria</vt:lpstr>
      <vt:lpstr>Traditional Criteria</vt:lpstr>
      <vt:lpstr>Traditional Criteria</vt:lpstr>
      <vt:lpstr>Conclusions</vt:lpstr>
      <vt:lpstr>Kathay Feng</vt:lpstr>
      <vt:lpstr>Rep. Tyler Vorpagel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Gerrymanders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Cervas</dc:creator>
  <cp:lastModifiedBy>Jonathan Cervas</cp:lastModifiedBy>
  <cp:revision>29</cp:revision>
  <dcterms:created xsi:type="dcterms:W3CDTF">2019-12-09T16:14:33Z</dcterms:created>
  <dcterms:modified xsi:type="dcterms:W3CDTF">2019-12-12T20:57:48Z</dcterms:modified>
</cp:coreProperties>
</file>