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81" r:id="rId8"/>
    <p:sldId id="271" r:id="rId9"/>
    <p:sldId id="272" r:id="rId10"/>
    <p:sldId id="273" r:id="rId11"/>
    <p:sldId id="274" r:id="rId12"/>
    <p:sldId id="270" r:id="rId13"/>
    <p:sldId id="257" r:id="rId14"/>
    <p:sldId id="259" r:id="rId15"/>
    <p:sldId id="260" r:id="rId16"/>
    <p:sldId id="261" r:id="rId17"/>
    <p:sldId id="263" r:id="rId18"/>
    <p:sldId id="264" r:id="rId19"/>
    <p:sldId id="278" r:id="rId20"/>
    <p:sldId id="279" r:id="rId21"/>
    <p:sldId id="280" r:id="rId22"/>
    <p:sldId id="277" r:id="rId23"/>
    <p:sldId id="276" r:id="rId24"/>
    <p:sldId id="258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12726F-E978-154A-B715-4DC5CA81A292}">
          <p14:sldIdLst>
            <p14:sldId id="265"/>
            <p14:sldId id="266"/>
            <p14:sldId id="267"/>
            <p14:sldId id="268"/>
            <p14:sldId id="269"/>
            <p14:sldId id="256"/>
            <p14:sldId id="281"/>
            <p14:sldId id="271"/>
            <p14:sldId id="272"/>
            <p14:sldId id="273"/>
            <p14:sldId id="274"/>
            <p14:sldId id="270"/>
            <p14:sldId id="257"/>
            <p14:sldId id="259"/>
            <p14:sldId id="260"/>
            <p14:sldId id="261"/>
            <p14:sldId id="263"/>
            <p14:sldId id="264"/>
            <p14:sldId id="278"/>
            <p14:sldId id="279"/>
            <p14:sldId id="280"/>
            <p14:sldId id="277"/>
          </p14:sldIdLst>
        </p14:section>
        <p14:section name="Extra Slides" id="{B35BCF2E-938A-EB4D-ACDC-D3C05133E152}">
          <p14:sldIdLst>
            <p14:sldId id="276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2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onathancervas.com/" TargetMode="External"/><Relationship Id="rId5" Type="http://schemas.openxmlformats.org/officeDocument/2006/relationships/hyperlink" Target="mailto:jcervas@uci.edu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7.tiff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01E7D-2A97-684D-9739-BD5EAD56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741850-8393-C04F-924B-6FFBD5D3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B2F5-7CCB-6342-9402-19F6AA1C18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" y="5520066"/>
            <a:ext cx="25781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E3925-FAD6-4847-B1A1-76DE8D958817}"/>
              </a:ext>
            </a:extLst>
          </p:cNvPr>
          <p:cNvSpPr txBox="1"/>
          <p:nvPr/>
        </p:nvSpPr>
        <p:spPr>
          <a:xfrm>
            <a:off x="963371" y="533540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E9828-8D94-1C4F-A4FE-BD35BDF051E2}"/>
              </a:ext>
            </a:extLst>
          </p:cNvPr>
          <p:cNvSpPr txBox="1"/>
          <p:nvPr/>
        </p:nvSpPr>
        <p:spPr>
          <a:xfrm>
            <a:off x="413626" y="6396530"/>
            <a:ext cx="747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/>
              <a:t>Capitol Forum - Redistricting Post-Conference, Phoenix AZ December 12, 2019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21C0-B6F3-EB45-AFA3-8BA23E748227}"/>
              </a:ext>
            </a:extLst>
          </p:cNvPr>
          <p:cNvSpPr txBox="1"/>
          <p:nvPr/>
        </p:nvSpPr>
        <p:spPr>
          <a:xfrm>
            <a:off x="733511" y="1544052"/>
            <a:ext cx="4516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small" dirty="0"/>
              <a:t>Jonathan R. </a:t>
            </a:r>
            <a:r>
              <a:rPr lang="en-US" sz="4400" b="1" cap="small" dirty="0" err="1"/>
              <a:t>Cervas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316D3-9BAE-F740-99FE-D21101B77C2C}"/>
              </a:ext>
            </a:extLst>
          </p:cNvPr>
          <p:cNvSpPr txBox="1"/>
          <p:nvPr/>
        </p:nvSpPr>
        <p:spPr>
          <a:xfrm>
            <a:off x="856390" y="2078794"/>
            <a:ext cx="441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California Irvine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2DA49-5A32-2647-8A34-C78E5AD02D14}"/>
              </a:ext>
            </a:extLst>
          </p:cNvPr>
          <p:cNvSpPr txBox="1"/>
          <p:nvPr/>
        </p:nvSpPr>
        <p:spPr>
          <a:xfrm>
            <a:off x="1363173" y="2848235"/>
            <a:ext cx="6417654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4680"/>
              </a:lnSpc>
            </a:pPr>
            <a:r>
              <a:rPr lang="en-US" sz="7200" b="1" cap="small" spc="-100" dirty="0"/>
              <a:t>The Terminology</a:t>
            </a:r>
          </a:p>
          <a:p>
            <a:pPr algn="r">
              <a:lnSpc>
                <a:spcPts val="4680"/>
              </a:lnSpc>
            </a:pPr>
            <a:r>
              <a:rPr lang="en-US" sz="7200" b="1" cap="small" spc="-100" dirty="0"/>
              <a:t>of Districting</a:t>
            </a:r>
            <a:endParaRPr lang="en-US" sz="7200" cap="small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92444-6499-E44E-B94E-4AD534E3A691}"/>
              </a:ext>
            </a:extLst>
          </p:cNvPr>
          <p:cNvSpPr txBox="1"/>
          <p:nvPr/>
        </p:nvSpPr>
        <p:spPr>
          <a:xfrm>
            <a:off x="6034029" y="5311967"/>
            <a:ext cx="2696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jcervas@uci.edu</a:t>
            </a:r>
            <a:endParaRPr lang="en-US" b="1" i="1" dirty="0"/>
          </a:p>
          <a:p>
            <a:pPr algn="ctr"/>
            <a:r>
              <a:rPr lang="en-US" b="1" i="1" dirty="0">
                <a:hlinkClick r:id="rId6"/>
              </a:rPr>
              <a:t>www.jonathancervas.com</a:t>
            </a:r>
            <a:endParaRPr lang="en-US" b="1" i="1" dirty="0"/>
          </a:p>
          <a:p>
            <a:pPr algn="ctr"/>
            <a:r>
              <a:rPr lang="en-US" b="1" i="1" dirty="0"/>
              <a:t>@</a:t>
            </a:r>
            <a:r>
              <a:rPr lang="en-US" b="1" i="1" dirty="0" err="1"/>
              <a:t>cervasj</a:t>
            </a:r>
            <a:endParaRPr lang="en-US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27F60-3258-B147-96AF-6CBA4B4B2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539" y="5936734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Lowest Order </a:t>
            </a:r>
            <a:r>
              <a:rPr lang="en-US" dirty="0"/>
              <a:t>(unlikely to be mandatory)</a:t>
            </a:r>
          </a:p>
          <a:p>
            <a:r>
              <a:rPr lang="en-US" b="1" dirty="0"/>
              <a:t>Preserve Communities of Interest </a:t>
            </a:r>
            <a:r>
              <a:rPr lang="en-US" dirty="0"/>
              <a:t>– Communities of interest (however they are defined) should remain in one entire district, when applicable</a:t>
            </a:r>
          </a:p>
          <a:p>
            <a:r>
              <a:rPr lang="en-US" b="1" dirty="0"/>
              <a:t>Proportionality/Symmetry</a:t>
            </a:r>
            <a:r>
              <a:rPr lang="en-US" dirty="0"/>
              <a:t> - Districts must be drawn in ways that seek to achieve either particular outcomes or political opportunities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Gerrymanders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Gerrymanders come in multiple forms, some partisan, some racial, some intentional, some accidental, and yet others naturally.</a:t>
            </a:r>
          </a:p>
          <a:p>
            <a:pPr marL="0" indent="0">
              <a:buNone/>
            </a:pPr>
            <a:endParaRPr lang="en-US" b="1" cap="small" dirty="0"/>
          </a:p>
          <a:p>
            <a:pPr marL="0" indent="0">
              <a:buNone/>
            </a:pPr>
            <a:r>
              <a:rPr lang="en-US" b="1" cap="small" dirty="0"/>
              <a:t>Let’s show a few…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5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/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35BD4D-2159-1F4C-847C-E25F0DCE9A1D}"/>
              </a:ext>
            </a:extLst>
          </p:cNvPr>
          <p:cNvSpPr txBox="1"/>
          <p:nvPr/>
        </p:nvSpPr>
        <p:spPr>
          <a:xfrm>
            <a:off x="5892656" y="1805145"/>
            <a:ext cx="2877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Purple.</a:t>
            </a:r>
          </a:p>
          <a:p>
            <a:r>
              <a:rPr lang="en-US" dirty="0"/>
              <a:t>Voter matrix draw randomly</a:t>
            </a:r>
          </a:p>
          <a:p>
            <a:r>
              <a:rPr lang="en-US" dirty="0"/>
              <a:t>Districts must have equal population (7 persons).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060C2-2968-8A4E-9B3A-C802A4479457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38968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53540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DDE0C2-C314-2546-926D-32AC03FE5CEB}"/>
              </a:ext>
            </a:extLst>
          </p:cNvPr>
          <p:cNvSpPr txBox="1"/>
          <p:nvPr/>
        </p:nvSpPr>
        <p:spPr>
          <a:xfrm>
            <a:off x="5892656" y="2385850"/>
            <a:ext cx="2877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Neutrally drawn with compact boundaries. The majority party wins 3, the minority party wins 2, one competitive district is favored by purple and one favors the orange party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Majoritarian Principle – Competitive (w/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4BFF-F8A9-4547-8C4C-BC487733F2AB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398762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9654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02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Anti-Majoritarian – Not Competitive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 is drawn to maximize the total number of seats for the minority party. It is not possible for them to get more than 5/7.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10348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92830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716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Egregious Gerrymander – Low responsiveness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plan maximizes the majority party’s seat share. Given the concentration of purple voters on the right, it is unavoidable that they win at least one seat.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(Perhaps the one virtue of being ‘naturally’ packed)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148970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0103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422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Highly Competitive (w/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plan is drawn to maximize competitiveness, with unaffiliated voters deciding 6/7 contests.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369957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9422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71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(vertical – responsive but slightly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83798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/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4635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(horizonal 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120166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The </a:t>
            </a:r>
            <a:r>
              <a:rPr lang="en-US" b="1" cap="small" dirty="0" err="1"/>
              <a:t>UpShot</a:t>
            </a:r>
            <a:r>
              <a:rPr lang="en-US" b="1" cap="small" dirty="0"/>
              <a:t> from this exercise is that the lines matter! Sometimes even unintentional decisions can lead to sub-optimal, or perhaps even unconstitutional outcomes.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Let’s meet our Panelists!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Districting criteria can be ranked in their legal importance in terms of how courts treat compliance with them. </a:t>
            </a:r>
          </a:p>
          <a:p>
            <a:pPr lvl="1"/>
            <a:r>
              <a:rPr lang="en-US" dirty="0"/>
              <a:t>Criteria of the highest order are those which are constitutionally mandated as a matter of federal law, such as the “one person, one vote” standard, and the requirement that race not be the “preponderant motive” in line drawing.</a:t>
            </a:r>
          </a:p>
          <a:p>
            <a:pPr lvl="1"/>
            <a:r>
              <a:rPr lang="en-US" dirty="0"/>
              <a:t>Next would come compliance with federal statutes such as the Voting Rights Act. </a:t>
            </a:r>
          </a:p>
          <a:p>
            <a:pPr lvl="1"/>
            <a:r>
              <a:rPr lang="en-US" dirty="0"/>
              <a:t>Next come criteria that are found in state constitutions.</a:t>
            </a:r>
          </a:p>
          <a:p>
            <a:pPr lvl="1"/>
            <a:r>
              <a:rPr lang="en-US" dirty="0"/>
              <a:t>Finally, the rest come from statute and common practice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Kathay</a:t>
            </a:r>
            <a:r>
              <a:rPr lang="en-US" b="1" dirty="0"/>
              <a:t> Feng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Redistricting Director for Common Cause</a:t>
            </a:r>
            <a:endParaRPr lang="en-US" b="1" dirty="0"/>
          </a:p>
          <a:p>
            <a:r>
              <a:rPr lang="en-US" dirty="0"/>
              <a:t>Leads Common Cause’s work to challenge partisan and incumbent gerrymandering, </a:t>
            </a:r>
          </a:p>
          <a:p>
            <a:r>
              <a:rPr lang="en-US" dirty="0" err="1"/>
              <a:t>Kathay</a:t>
            </a:r>
            <a:r>
              <a:rPr lang="en-US" dirty="0"/>
              <a:t> is the architect of California’s Citizens Redistricting Commission</a:t>
            </a:r>
          </a:p>
          <a:p>
            <a:r>
              <a:rPr lang="en-US" dirty="0"/>
              <a:t>She also led efforts that secured passage of California laws bringing online voter registration and same day registration (called conditional voter registration) to the state.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Rep. Tyler </a:t>
            </a:r>
            <a:r>
              <a:rPr lang="en-US" b="1" dirty="0" err="1"/>
              <a:t>Vorpagel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Represents the 27</a:t>
            </a:r>
            <a:r>
              <a:rPr lang="en-US" baseline="30000" dirty="0"/>
              <a:t>th</a:t>
            </a:r>
            <a:r>
              <a:rPr lang="en-US" dirty="0"/>
              <a:t> Assembly District of Wisconsin</a:t>
            </a:r>
          </a:p>
          <a:p>
            <a:r>
              <a:rPr lang="en-US" dirty="0"/>
              <a:t>Received a Bachelor's Degrees in Public Administration and Political Science</a:t>
            </a:r>
          </a:p>
          <a:p>
            <a:r>
              <a:rPr lang="en-US" dirty="0"/>
              <a:t>Most recently served as District Director for Congressman Tom Petri</a:t>
            </a:r>
          </a:p>
          <a:p>
            <a:r>
              <a:rPr lang="en-US" dirty="0"/>
              <a:t>Worked with numerous state, county, and community leaders across Wisconsin and throughout Sheboygan and Manitowoc Counties</a:t>
            </a:r>
          </a:p>
          <a:p>
            <a:r>
              <a:rPr lang="en-US" dirty="0"/>
              <a:t>Chairs the Federalism and Interstate Relations committee</a:t>
            </a:r>
          </a:p>
          <a:p>
            <a:pPr lvl="1"/>
            <a:r>
              <a:rPr lang="en-US" dirty="0"/>
              <a:t>Serves on the Children and Families, Energy and Utilities, International Affairs and Commerce, State Affairs, and Transportation Committees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F3949-E715-8C48-84CC-BDF8B75FEA37}"/>
              </a:ext>
            </a:extLst>
          </p:cNvPr>
          <p:cNvSpPr txBox="1"/>
          <p:nvPr/>
        </p:nvSpPr>
        <p:spPr>
          <a:xfrm>
            <a:off x="5941343" y="3928303"/>
            <a:ext cx="268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Rep.Vorpagel@legis.wisconsin.gov</a:t>
            </a:r>
            <a:endParaRPr lang="en-US" sz="14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217F2-CBFE-3B4B-B43A-971E62996A35}"/>
              </a:ext>
            </a:extLst>
          </p:cNvPr>
          <p:cNvSpPr/>
          <p:nvPr/>
        </p:nvSpPr>
        <p:spPr>
          <a:xfrm>
            <a:off x="843694" y="4904967"/>
            <a:ext cx="19094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small" dirty="0"/>
              <a:t>Jonathan</a:t>
            </a:r>
          </a:p>
          <a:p>
            <a:r>
              <a:rPr lang="en-US" sz="3600" b="1" cap="small" dirty="0" err="1"/>
              <a:t>Cervas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CA4EA8-2170-9D4A-8474-20B6FBF2B6F3}"/>
              </a:ext>
            </a:extLst>
          </p:cNvPr>
          <p:cNvSpPr/>
          <p:nvPr/>
        </p:nvSpPr>
        <p:spPr>
          <a:xfrm>
            <a:off x="3831533" y="4912113"/>
            <a:ext cx="1420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small" dirty="0" err="1"/>
              <a:t>Kathey</a:t>
            </a:r>
            <a:endParaRPr lang="en-US" sz="3600" b="1" cap="small" dirty="0"/>
          </a:p>
          <a:p>
            <a:pPr algn="ctr"/>
            <a:r>
              <a:rPr lang="en-US" sz="3600" b="1" cap="small" dirty="0"/>
              <a:t>Feng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AC4AC-B714-D649-97D5-EAA16B81DBC8}"/>
              </a:ext>
            </a:extLst>
          </p:cNvPr>
          <p:cNvSpPr/>
          <p:nvPr/>
        </p:nvSpPr>
        <p:spPr>
          <a:xfrm>
            <a:off x="6330457" y="4904967"/>
            <a:ext cx="19094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b="1" cap="small" dirty="0"/>
              <a:t>Rep.</a:t>
            </a:r>
          </a:p>
          <a:p>
            <a:pPr algn="r"/>
            <a:r>
              <a:rPr lang="en-US" sz="3600" b="1" cap="small" dirty="0" err="1"/>
              <a:t>Vorpagel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81102-7135-4642-9370-2B55FB09D048}"/>
              </a:ext>
            </a:extLst>
          </p:cNvPr>
          <p:cNvSpPr txBox="1"/>
          <p:nvPr/>
        </p:nvSpPr>
        <p:spPr>
          <a:xfrm>
            <a:off x="904046" y="3928303"/>
            <a:ext cx="138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jcervas@uci.edu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F9A9B-6B70-4143-B7E1-22D905122335}"/>
              </a:ext>
            </a:extLst>
          </p:cNvPr>
          <p:cNvSpPr txBox="1"/>
          <p:nvPr/>
        </p:nvSpPr>
        <p:spPr>
          <a:xfrm>
            <a:off x="3497435" y="3928303"/>
            <a:ext cx="208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kfeng@commoncause.org</a:t>
            </a:r>
            <a:endParaRPr lang="en-US" sz="1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30EB0-047C-B449-B5BB-09BB9F0F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75" y="3077627"/>
            <a:ext cx="3394993" cy="702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90EE6-E83E-904F-9E76-D94C23F2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33" y="3077627"/>
            <a:ext cx="1313637" cy="56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E83C9-92A4-C243-B3CE-3F4FB807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52" y="2438417"/>
            <a:ext cx="1289346" cy="12784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033D01-1952-1646-83EF-BE5EB32D8DDF}"/>
              </a:ext>
            </a:extLst>
          </p:cNvPr>
          <p:cNvSpPr/>
          <p:nvPr/>
        </p:nvSpPr>
        <p:spPr>
          <a:xfrm>
            <a:off x="6620214" y="4365942"/>
            <a:ext cx="168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repvorpagel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7A2-DEC4-DD41-8004-691E4745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10" y="4243027"/>
            <a:ext cx="707494" cy="707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FDB9C7-48E6-C442-BC98-2379E54B2CEE}"/>
              </a:ext>
            </a:extLst>
          </p:cNvPr>
          <p:cNvSpPr/>
          <p:nvPr/>
        </p:nvSpPr>
        <p:spPr>
          <a:xfrm>
            <a:off x="4144798" y="4365942"/>
            <a:ext cx="139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kathayccc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84576-8C7D-2943-A5BC-E2ABB5C42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94" y="4243027"/>
            <a:ext cx="707494" cy="707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5D4E41-10CC-D443-B5F0-40A67E104D3C}"/>
              </a:ext>
            </a:extLst>
          </p:cNvPr>
          <p:cNvSpPr/>
          <p:nvPr/>
        </p:nvSpPr>
        <p:spPr>
          <a:xfrm>
            <a:off x="1444747" y="4365942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cervasj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2F44AD-E18B-2F48-BF44-ECD334F9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3" y="4243027"/>
            <a:ext cx="707494" cy="707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870FF-D846-454D-8259-808AC11C617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300266"/>
            <a:ext cx="4602587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01E7D-2A97-684D-9739-BD5EAD56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741850-8393-C04F-924B-6FFBD5D3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B2F5-7CCB-6342-9402-19F6AA1C18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" y="5520066"/>
            <a:ext cx="25781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E3925-FAD6-4847-B1A1-76DE8D958817}"/>
              </a:ext>
            </a:extLst>
          </p:cNvPr>
          <p:cNvSpPr txBox="1"/>
          <p:nvPr/>
        </p:nvSpPr>
        <p:spPr>
          <a:xfrm>
            <a:off x="963371" y="533540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E9828-8D94-1C4F-A4FE-BD35BDF051E2}"/>
              </a:ext>
            </a:extLst>
          </p:cNvPr>
          <p:cNvSpPr txBox="1"/>
          <p:nvPr/>
        </p:nvSpPr>
        <p:spPr>
          <a:xfrm>
            <a:off x="413626" y="6396530"/>
            <a:ext cx="747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/>
              <a:t>Capitol Forum - Redistricting Post-Conference, Phoenix AZ December 12, 2019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21C0-B6F3-EB45-AFA3-8BA23E748227}"/>
              </a:ext>
            </a:extLst>
          </p:cNvPr>
          <p:cNvSpPr txBox="1"/>
          <p:nvPr/>
        </p:nvSpPr>
        <p:spPr>
          <a:xfrm>
            <a:off x="733511" y="1544052"/>
            <a:ext cx="4516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small" dirty="0"/>
              <a:t>Jonathan R. </a:t>
            </a:r>
            <a:r>
              <a:rPr lang="en-US" sz="4400" b="1" cap="small" dirty="0" err="1"/>
              <a:t>Cervas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316D3-9BAE-F740-99FE-D21101B77C2C}"/>
              </a:ext>
            </a:extLst>
          </p:cNvPr>
          <p:cNvSpPr txBox="1"/>
          <p:nvPr/>
        </p:nvSpPr>
        <p:spPr>
          <a:xfrm>
            <a:off x="856390" y="2078794"/>
            <a:ext cx="441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California Irvine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2DA49-5A32-2647-8A34-C78E5AD02D14}"/>
              </a:ext>
            </a:extLst>
          </p:cNvPr>
          <p:cNvSpPr txBox="1"/>
          <p:nvPr/>
        </p:nvSpPr>
        <p:spPr>
          <a:xfrm>
            <a:off x="1363173" y="2848235"/>
            <a:ext cx="6417654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4680"/>
              </a:lnSpc>
            </a:pPr>
            <a:r>
              <a:rPr lang="en-US" sz="7200" b="1" cap="small" spc="-100" dirty="0"/>
              <a:t>The Terminology</a:t>
            </a:r>
          </a:p>
          <a:p>
            <a:pPr algn="r">
              <a:lnSpc>
                <a:spcPts val="4680"/>
              </a:lnSpc>
            </a:pPr>
            <a:r>
              <a:rPr lang="en-US" sz="7200" b="1" cap="small" spc="-100" dirty="0"/>
              <a:t>of Districting</a:t>
            </a:r>
            <a:endParaRPr lang="en-US" sz="7200" cap="small" spc="-100" dirty="0"/>
          </a:p>
        </p:txBody>
      </p:sp>
    </p:spTree>
    <p:extLst>
      <p:ext uri="{BB962C8B-B14F-4D97-AF65-F5344CB8AC3E}">
        <p14:creationId xmlns:p14="http://schemas.microsoft.com/office/powerpoint/2010/main" val="395175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9010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02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Anti-Majoritarian – Not Competitive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neutrally drawn and relatively ill-compact districts. Minority party wins the majority of the seats, and none are </a:t>
            </a:r>
            <a:r>
              <a:rPr lang="en-US" b="1" dirty="0" err="1"/>
              <a:t>competive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77031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21056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297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5117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panel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panel, we focus on the criteria that a legislature either may be constrained by state law or may choose among on principle of `good governance’</a:t>
            </a:r>
          </a:p>
          <a:p>
            <a:r>
              <a:rPr lang="en-US" dirty="0"/>
              <a:t>I will begin by giving some definitions of some traditional redistricting criteria</a:t>
            </a:r>
          </a:p>
          <a:p>
            <a:r>
              <a:rPr lang="en-US" dirty="0"/>
              <a:t>I will show some examples of different types of gerrymanders</a:t>
            </a:r>
          </a:p>
          <a:p>
            <a:r>
              <a:rPr lang="en-US" dirty="0"/>
              <a:t>I will finish my brief presentation and introduce my fellow panelist and open it up for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cap="small" dirty="0"/>
              <a:t>Highest Order (mandated)</a:t>
            </a:r>
          </a:p>
          <a:p>
            <a:r>
              <a:rPr lang="en-US" b="1" dirty="0"/>
              <a:t>Contiguity</a:t>
            </a:r>
            <a:r>
              <a:rPr lang="en-US" dirty="0"/>
              <a:t> - refers to the drawing of districts whose parts are geographically connected with one another, i.e., not divided into multiple disconnected pieces. </a:t>
            </a:r>
            <a:r>
              <a:rPr lang="en-US" sz="1800" dirty="0"/>
              <a:t>(how do we deal with issues like water contiguity)</a:t>
            </a:r>
            <a:endParaRPr lang="en-US" sz="4800" dirty="0"/>
          </a:p>
          <a:p>
            <a:r>
              <a:rPr lang="en-US" b="1" dirty="0"/>
              <a:t>One person, one vote </a:t>
            </a:r>
            <a:r>
              <a:rPr lang="en-US" dirty="0"/>
              <a:t>- population equality across districts </a:t>
            </a:r>
            <a:r>
              <a:rPr lang="en-US" sz="1800" dirty="0"/>
              <a:t>(the courts have long held that districts must contain the same number of persons, regardless of voter turnout or voter eligibility)</a:t>
            </a:r>
          </a:p>
          <a:p>
            <a:r>
              <a:rPr lang="en-US" b="1" dirty="0"/>
              <a:t>Race as preponderant motive </a:t>
            </a:r>
            <a:r>
              <a:rPr lang="en-US" dirty="0"/>
              <a:t>– Race can not be used as the dominant criteria </a:t>
            </a:r>
            <a:r>
              <a:rPr lang="en-US" sz="1800" dirty="0"/>
              <a:t>(multiple cases in the 2010 round of redistricting were struck down by SCOTUS based on this criteria)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cap="small" dirty="0"/>
              <a:t>Lower Order </a:t>
            </a:r>
            <a:r>
              <a:rPr lang="en-US" dirty="0"/>
              <a:t>(may or may not be mandatory)</a:t>
            </a:r>
          </a:p>
          <a:p>
            <a:r>
              <a:rPr lang="en-US" b="1" dirty="0"/>
              <a:t>Integrity of county and city boundaries </a:t>
            </a:r>
            <a:r>
              <a:rPr lang="en-US" dirty="0"/>
              <a:t>– minimizing the number of political sub-division splits</a:t>
            </a:r>
          </a:p>
          <a:p>
            <a:r>
              <a:rPr lang="en-US" b="1" dirty="0"/>
              <a:t>Preservation of District Cores </a:t>
            </a:r>
            <a:r>
              <a:rPr lang="en-US" dirty="0"/>
              <a:t>– Avoiding drawing districts that dramatically reconfigure the prior maps</a:t>
            </a:r>
          </a:p>
          <a:p>
            <a:r>
              <a:rPr lang="en-US" b="1" dirty="0"/>
              <a:t>Compactness</a:t>
            </a:r>
            <a:r>
              <a:rPr lang="en-US" dirty="0"/>
              <a:t> - degree of irregularity in the border of a district, or to the degree to which the district borders are not close to the geographic center of the district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Fracking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 Fracking occurs when population from given county or city is found in two or more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discontiguous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pieces within the same district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6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412" y="0"/>
            <a:ext cx="6503568" cy="65035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98030-A164-6A43-95C0-8502ED19E42D}"/>
              </a:ext>
            </a:extLst>
          </p:cNvPr>
          <p:cNvSpPr txBox="1"/>
          <p:nvPr/>
        </p:nvSpPr>
        <p:spPr>
          <a:xfrm rot="5400000">
            <a:off x="6913083" y="3044279"/>
            <a:ext cx="3220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Compactness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cap="small" dirty="0"/>
              <a:t>Lower Order </a:t>
            </a:r>
            <a:r>
              <a:rPr lang="en-US" dirty="0"/>
              <a:t>(may or may not be mandatory)</a:t>
            </a:r>
          </a:p>
          <a:p>
            <a:r>
              <a:rPr lang="en-US" b="1" dirty="0"/>
              <a:t>Integrity of county and city boundaries </a:t>
            </a:r>
            <a:r>
              <a:rPr lang="en-US" dirty="0"/>
              <a:t>– minimizing the number of political sub-division splits</a:t>
            </a:r>
          </a:p>
          <a:p>
            <a:r>
              <a:rPr lang="en-US" b="1" dirty="0"/>
              <a:t>Preservation of District Cores </a:t>
            </a:r>
            <a:r>
              <a:rPr lang="en-US" dirty="0"/>
              <a:t>– Avoiding drawing districts that dramatically reconfigure the prior maps</a:t>
            </a:r>
          </a:p>
          <a:p>
            <a:r>
              <a:rPr lang="en-US" b="1" dirty="0"/>
              <a:t>Compactness</a:t>
            </a:r>
            <a:r>
              <a:rPr lang="en-US" dirty="0"/>
              <a:t> - degree of irregularity in the border of a district, or to the degree to which the district borders are not close to the geographic center of the district</a:t>
            </a:r>
          </a:p>
          <a:p>
            <a:r>
              <a:rPr lang="en-US" b="1" dirty="0"/>
              <a:t>Fracking</a:t>
            </a:r>
            <a:r>
              <a:rPr lang="en-US" dirty="0"/>
              <a:t> - Fracking occurs when population from given county or city is found in two or more </a:t>
            </a:r>
            <a:r>
              <a:rPr lang="en-US" dirty="0" err="1"/>
              <a:t>discontiguous</a:t>
            </a:r>
            <a:r>
              <a:rPr lang="en-US" dirty="0"/>
              <a:t> pieces within the same district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412" y="812946"/>
            <a:ext cx="6503568" cy="4877676"/>
          </a:xfrm>
          <a:prstGeom prst="rect">
            <a:avLst/>
          </a:prstGeom>
          <a:effectLst>
            <a:softEdge rad="4953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98030-A164-6A43-95C0-8502ED19E42D}"/>
              </a:ext>
            </a:extLst>
          </p:cNvPr>
          <p:cNvSpPr txBox="1"/>
          <p:nvPr/>
        </p:nvSpPr>
        <p:spPr>
          <a:xfrm rot="16200000">
            <a:off x="-465461" y="3044279"/>
            <a:ext cx="2065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7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cap="small" dirty="0"/>
              <a:t>Lowest Order </a:t>
            </a:r>
            <a:r>
              <a:rPr lang="en-US" dirty="0"/>
              <a:t>(unlikely to be mandatory)</a:t>
            </a:r>
          </a:p>
          <a:p>
            <a:r>
              <a:rPr lang="en-US" b="1" dirty="0"/>
              <a:t>Incumbent Pairings </a:t>
            </a:r>
            <a:r>
              <a:rPr lang="en-US" dirty="0"/>
              <a:t>- to the greatest extent feasible, incumbent homes should remain in a district with the same number</a:t>
            </a:r>
          </a:p>
          <a:p>
            <a:r>
              <a:rPr lang="en-US" b="1" dirty="0"/>
              <a:t>Competitiveness</a:t>
            </a:r>
            <a:r>
              <a:rPr lang="en-US" dirty="0"/>
              <a:t> - creation of competitive districts where there is no significant detriment to other goals (Ariz.)</a:t>
            </a:r>
          </a:p>
          <a:p>
            <a:r>
              <a:rPr lang="en-US" b="1" dirty="0"/>
              <a:t>Prohibiting Partisan data </a:t>
            </a:r>
            <a:r>
              <a:rPr lang="en-US" dirty="0"/>
              <a:t>- No apportionment plan or individual district shall be drawn with the intent to favor or disfavor a political party or an incumbent (FLA. CONST. art. III, § 20(a))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1502</Words>
  <Application>Microsoft Macintosh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Ordering of Criteria</vt:lpstr>
      <vt:lpstr>Focus of this panel</vt:lpstr>
      <vt:lpstr>Traditional Criteria</vt:lpstr>
      <vt:lpstr>Traditional Criteria</vt:lpstr>
      <vt:lpstr>PowerPoint Presentation</vt:lpstr>
      <vt:lpstr>Traditional Criteria</vt:lpstr>
      <vt:lpstr>PowerPoint Presentation</vt:lpstr>
      <vt:lpstr>Traditional Criteria</vt:lpstr>
      <vt:lpstr>Traditional Criteria</vt:lpstr>
      <vt:lpstr>Types of Gerrymanders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Kathay Feng</vt:lpstr>
      <vt:lpstr>Rep. Tyler Vorpagel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Cervas</dc:creator>
  <cp:lastModifiedBy>Jonathan Cervas</cp:lastModifiedBy>
  <cp:revision>23</cp:revision>
  <dcterms:created xsi:type="dcterms:W3CDTF">2019-12-09T16:14:33Z</dcterms:created>
  <dcterms:modified xsi:type="dcterms:W3CDTF">2019-12-12T05:13:14Z</dcterms:modified>
</cp:coreProperties>
</file>